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" y="1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3011F-BBE1-4952-9094-67C24830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C8A0-F935-4B22-B1B9-61FCE83BA679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037E2-ABE7-4027-81AA-21D23ACB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8420B-DFEE-4125-B283-36AB545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FD3-143F-447C-AA58-67085C7719B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D5135-B738-44CF-B5D8-033D04C46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5"/>
          <a:stretch/>
        </p:blipFill>
        <p:spPr>
          <a:xfrm>
            <a:off x="0" y="6153324"/>
            <a:ext cx="12219637" cy="70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ED10A-F368-4B38-8838-A5B7AFC11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596896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8589E0-20D3-439E-A4AC-0EE196DF25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4" y="0"/>
            <a:ext cx="2183476" cy="869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DE0DAF-EDBD-4F05-9DB2-4982EA2CDE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8" y="6457864"/>
            <a:ext cx="3095625" cy="2286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C37F664-A18A-4186-BDE5-00CBD951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9094"/>
            <a:ext cx="10583487" cy="107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81A58D-BE54-45A7-B91A-797677FE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51800"/>
            <a:ext cx="10583487" cy="204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5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3011F-BBE1-4952-9094-67C24830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C8A0-F935-4B22-B1B9-61FCE83BA679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037E2-ABE7-4027-81AA-21D23ACB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8420B-DFEE-4125-B283-36AB545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FD3-143F-447C-AA58-67085C7719B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D5135-B738-44CF-B5D8-033D04C46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5"/>
          <a:stretch/>
        </p:blipFill>
        <p:spPr>
          <a:xfrm>
            <a:off x="0" y="6153324"/>
            <a:ext cx="12219637" cy="70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ED10A-F368-4B38-8838-A5B7AFC11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596896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8589E0-20D3-439E-A4AC-0EE196DF25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4" y="0"/>
            <a:ext cx="2183476" cy="869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DE0DAF-EDBD-4F05-9DB2-4982EA2CDE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8" y="6457864"/>
            <a:ext cx="3095625" cy="2286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17DB64D-730F-4E66-916B-4078474FE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750" y="1438275"/>
            <a:ext cx="9709150" cy="414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3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428CB-EFDC-4ECD-BA4F-F54527F3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9094"/>
            <a:ext cx="10583487" cy="107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F0ABD-9964-4550-9F1A-57975C34F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351800"/>
            <a:ext cx="10583487" cy="204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E6D9E-FADA-4918-8450-3AEEF9BA1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C8A0-F935-4B22-B1B9-61FCE83BA679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9EE7-5FA2-434A-A2D6-A7C2F370F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0255F-8A9A-4FFA-8B56-51755F3EB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EFD3-143F-447C-AA58-67085C7719B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07179-E389-4B94-9BA8-0A0E1DB8D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5"/>
          <a:stretch/>
        </p:blipFill>
        <p:spPr>
          <a:xfrm>
            <a:off x="0" y="6153324"/>
            <a:ext cx="12219637" cy="704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73DEC-7F60-47DF-81AA-88B5E3102F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596896" cy="118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62879-824E-41A1-A7B0-32C121CD23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4" y="0"/>
            <a:ext cx="2183476" cy="869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A8545C-DD5B-4EAA-8DA5-3927C1A5B4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8" y="6457864"/>
            <a:ext cx="30956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4C94-B339-4FD8-AA24-662A72A2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19" y="634701"/>
            <a:ext cx="11442585" cy="853655"/>
          </a:xfrm>
        </p:spPr>
        <p:txBody>
          <a:bodyPr>
            <a:normAutofit/>
          </a:bodyPr>
          <a:lstStyle/>
          <a:p>
            <a:pPr algn="ctr"/>
            <a:r>
              <a:rPr lang="en-AU" sz="2000" dirty="0"/>
              <a:t>More than a one-trick pony - why practising across industries is good for your career and great for business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909F2A3-EE37-4CB3-8178-FA702D8F4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r="12032"/>
          <a:stretch/>
        </p:blipFill>
        <p:spPr>
          <a:xfrm>
            <a:off x="965290" y="1488356"/>
            <a:ext cx="2852131" cy="3540142"/>
          </a:xfr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07BEAA-8BF0-4ADF-A7DD-DC0DDC0D6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" r="6396" b="4480"/>
          <a:stretch/>
        </p:blipFill>
        <p:spPr>
          <a:xfrm>
            <a:off x="8164971" y="1487480"/>
            <a:ext cx="2852131" cy="354189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DC6C10-A4F7-48E0-8CF8-BB019454E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9599" r="8546" b="28748"/>
          <a:stretch/>
        </p:blipFill>
        <p:spPr>
          <a:xfrm>
            <a:off x="4434508" y="1485319"/>
            <a:ext cx="2932124" cy="354621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4F1C547-9F9B-4885-BD0D-5CC88559A14E}"/>
              </a:ext>
            </a:extLst>
          </p:cNvPr>
          <p:cNvSpPr txBox="1">
            <a:spLocks/>
          </p:cNvSpPr>
          <p:nvPr/>
        </p:nvSpPr>
        <p:spPr>
          <a:xfrm>
            <a:off x="765232" y="5066853"/>
            <a:ext cx="3252248" cy="1116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AU" sz="1600" dirty="0"/>
              <a:t>Matthew Lamb</a:t>
            </a:r>
          </a:p>
          <a:p>
            <a:pPr algn="ctr">
              <a:lnSpc>
                <a:spcPct val="50000"/>
              </a:lnSpc>
            </a:pPr>
            <a:endParaRPr lang="en-AU" sz="1600" dirty="0"/>
          </a:p>
          <a:p>
            <a:pPr algn="ctr"/>
            <a:r>
              <a:rPr lang="en-AU" sz="1400" dirty="0"/>
              <a:t>Special Counsel – Corporate</a:t>
            </a:r>
          </a:p>
          <a:p>
            <a:pPr algn="ctr"/>
            <a:r>
              <a:rPr lang="en-AU" sz="1400" dirty="0"/>
              <a:t>AURIZON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F4596B-9A43-44FC-BA69-FA790A2F9794}"/>
              </a:ext>
            </a:extLst>
          </p:cNvPr>
          <p:cNvSpPr txBox="1">
            <a:spLocks/>
          </p:cNvSpPr>
          <p:nvPr/>
        </p:nvSpPr>
        <p:spPr>
          <a:xfrm>
            <a:off x="7885645" y="5066853"/>
            <a:ext cx="3846359" cy="111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AU" sz="1600" dirty="0"/>
              <a:t>Annette </a:t>
            </a:r>
            <a:r>
              <a:rPr lang="en-AU" sz="1600" dirty="0" err="1"/>
              <a:t>Musolino</a:t>
            </a:r>
            <a:endParaRPr lang="en-AU" sz="1600" dirty="0"/>
          </a:p>
          <a:p>
            <a:pPr algn="ctr">
              <a:lnSpc>
                <a:spcPct val="50000"/>
              </a:lnSpc>
            </a:pPr>
            <a:endParaRPr lang="en-AU" sz="1400" dirty="0"/>
          </a:p>
          <a:p>
            <a:pPr algn="ctr"/>
            <a:r>
              <a:rPr lang="en-AU" sz="1400" dirty="0"/>
              <a:t>Chief Counsel</a:t>
            </a:r>
          </a:p>
          <a:p>
            <a:pPr algn="ctr"/>
            <a:r>
              <a:rPr lang="en-AU" sz="1400" dirty="0"/>
              <a:t>DEPARTMENT OF HUMAN SERVICES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836930A-D6BA-4781-9051-0F3B88DC0DE7}"/>
              </a:ext>
            </a:extLst>
          </p:cNvPr>
          <p:cNvSpPr txBox="1">
            <a:spLocks/>
          </p:cNvSpPr>
          <p:nvPr/>
        </p:nvSpPr>
        <p:spPr>
          <a:xfrm>
            <a:off x="4017480" y="5115261"/>
            <a:ext cx="3846359" cy="104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AU" sz="1600" dirty="0"/>
              <a:t>Joanne Moss</a:t>
            </a:r>
          </a:p>
          <a:p>
            <a:pPr algn="ctr">
              <a:lnSpc>
                <a:spcPct val="50000"/>
              </a:lnSpc>
            </a:pPr>
            <a:endParaRPr lang="en-AU" sz="1400" dirty="0"/>
          </a:p>
          <a:p>
            <a:pPr algn="ctr"/>
            <a:r>
              <a:rPr lang="en-AU" sz="1400" dirty="0"/>
              <a:t>General Counsel &amp; Chief Corporate Affairs Officer</a:t>
            </a:r>
          </a:p>
          <a:p>
            <a:pPr algn="ctr"/>
            <a:r>
              <a:rPr lang="en-AU" sz="1400" dirty="0"/>
              <a:t>PIZZA HUT AUSTRALIA</a:t>
            </a:r>
          </a:p>
        </p:txBody>
      </p:sp>
    </p:spTree>
    <p:extLst>
      <p:ext uri="{BB962C8B-B14F-4D97-AF65-F5344CB8AC3E}">
        <p14:creationId xmlns:p14="http://schemas.microsoft.com/office/powerpoint/2010/main" val="83549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6170683" y="3843266"/>
            <a:ext cx="1507490" cy="1565190"/>
          </a:xfrm>
          <a:prstGeom prst="ellipse">
            <a:avLst/>
          </a:prstGeom>
          <a:solidFill>
            <a:srgbClr val="F2D9B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Oval 57"/>
          <p:cNvSpPr/>
          <p:nvPr/>
        </p:nvSpPr>
        <p:spPr>
          <a:xfrm>
            <a:off x="1372858" y="4185192"/>
            <a:ext cx="1173042" cy="1169032"/>
          </a:xfrm>
          <a:prstGeom prst="ellipse">
            <a:avLst/>
          </a:prstGeom>
          <a:solidFill>
            <a:srgbClr val="F2D9B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30642" y="4185192"/>
            <a:ext cx="1173042" cy="1169032"/>
          </a:xfrm>
          <a:prstGeom prst="ellipse">
            <a:avLst/>
          </a:prstGeom>
          <a:solidFill>
            <a:srgbClr val="F2D9B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9489678" y="1586549"/>
            <a:ext cx="2572497" cy="2518111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7633896" y="2769489"/>
            <a:ext cx="1958220" cy="1886459"/>
          </a:xfrm>
          <a:prstGeom prst="ellipse">
            <a:avLst/>
          </a:prstGeom>
          <a:solidFill>
            <a:srgbClr val="2F537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3072053" y="3843266"/>
            <a:ext cx="1507490" cy="1565190"/>
          </a:xfrm>
          <a:prstGeom prst="ellipse">
            <a:avLst/>
          </a:prstGeom>
          <a:solidFill>
            <a:srgbClr val="F2D9B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11343"/>
          <a:stretch/>
        </p:blipFill>
        <p:spPr>
          <a:xfrm>
            <a:off x="3034332" y="5504179"/>
            <a:ext cx="3771900" cy="5151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116" y="4210038"/>
            <a:ext cx="2387608" cy="737114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6884548" y="5789898"/>
            <a:ext cx="2767171" cy="17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4083" y="5782464"/>
            <a:ext cx="276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2562" y="4270279"/>
            <a:ext cx="127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Corporate Commercial Litigation </a:t>
            </a:r>
            <a:r>
              <a:rPr lang="en-AU" sz="1400" dirty="0"/>
              <a:t>Associate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5985" y="4363306"/>
            <a:ext cx="1278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Commercial Advisory </a:t>
            </a:r>
            <a:r>
              <a:rPr lang="en-AU" sz="1400" dirty="0"/>
              <a:t>Associate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88988" y="4185192"/>
            <a:ext cx="1297755" cy="97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Construction &amp;  Infrastructure </a:t>
            </a:r>
            <a:r>
              <a:rPr lang="en-AU" sz="1400" dirty="0"/>
              <a:t>Senior </a:t>
            </a:r>
          </a:p>
          <a:p>
            <a:pPr algn="ctr"/>
            <a:r>
              <a:rPr lang="en-AU" sz="1400" dirty="0"/>
              <a:t>Associate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12454" y="4196550"/>
            <a:ext cx="127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Franchising FMCG </a:t>
            </a:r>
          </a:p>
          <a:p>
            <a:pPr algn="ctr"/>
            <a:r>
              <a:rPr lang="en-AU" sz="1400" dirty="0"/>
              <a:t>Senior Associate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73776" y="3116246"/>
            <a:ext cx="1977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bg1"/>
                </a:solidFill>
              </a:rPr>
              <a:t>Petroleum Refining Transport Fuel Supplier Convenience Retailer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Senior Corporate Counsel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584592" y="2124645"/>
            <a:ext cx="2382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bg1"/>
                </a:solidFill>
              </a:rPr>
              <a:t>QSR – Fast Food</a:t>
            </a:r>
          </a:p>
          <a:p>
            <a:pPr algn="ctr"/>
            <a:r>
              <a:rPr lang="en-AU" sz="1400" b="1" dirty="0">
                <a:solidFill>
                  <a:schemeClr val="bg1"/>
                </a:solidFill>
              </a:rPr>
              <a:t>FMCG</a:t>
            </a:r>
          </a:p>
          <a:p>
            <a:pPr algn="ctr"/>
            <a:r>
              <a:rPr lang="en-AU" sz="1400" b="1" dirty="0">
                <a:solidFill>
                  <a:schemeClr val="bg1"/>
                </a:solidFill>
              </a:rPr>
              <a:t>(Private equity ownership)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General Counsel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Chief Corporate Affairs Officer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Leadership Team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Executive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Board Advisor </a:t>
            </a:r>
          </a:p>
        </p:txBody>
      </p:sp>
      <p:sp>
        <p:nvSpPr>
          <p:cNvPr id="60" name="Oval 59"/>
          <p:cNvSpPr/>
          <p:nvPr/>
        </p:nvSpPr>
        <p:spPr>
          <a:xfrm>
            <a:off x="4626555" y="3843266"/>
            <a:ext cx="1507490" cy="1565190"/>
          </a:xfrm>
          <a:prstGeom prst="ellipse">
            <a:avLst/>
          </a:prstGeom>
          <a:solidFill>
            <a:srgbClr val="F2D9B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TextBox 54"/>
          <p:cNvSpPr txBox="1"/>
          <p:nvPr/>
        </p:nvSpPr>
        <p:spPr>
          <a:xfrm>
            <a:off x="4761721" y="4185192"/>
            <a:ext cx="127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Energy &amp; Resources </a:t>
            </a:r>
            <a:r>
              <a:rPr lang="en-AU" sz="1400" dirty="0"/>
              <a:t>Senior</a:t>
            </a:r>
          </a:p>
          <a:p>
            <a:pPr algn="ctr"/>
            <a:r>
              <a:rPr lang="en-AU" sz="1400" dirty="0"/>
              <a:t>Associate</a:t>
            </a:r>
          </a:p>
        </p:txBody>
      </p:sp>
      <p:pic>
        <p:nvPicPr>
          <p:cNvPr id="1026" name="Picture 2" descr="Image result for caltex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85" y="4696591"/>
            <a:ext cx="1586193" cy="5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Curved Connector 65"/>
          <p:cNvCxnSpPr/>
          <p:nvPr/>
        </p:nvCxnSpPr>
        <p:spPr>
          <a:xfrm flipV="1">
            <a:off x="2608357" y="4429659"/>
            <a:ext cx="401239" cy="39240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471352" y="4861050"/>
            <a:ext cx="6809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i="1" dirty="0"/>
              <a:t>BREAK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5"/>
          <a:srcRect r="8212" b="5314"/>
          <a:stretch/>
        </p:blipFill>
        <p:spPr>
          <a:xfrm>
            <a:off x="7950218" y="1598161"/>
            <a:ext cx="1117298" cy="100587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49" y="2993009"/>
            <a:ext cx="891970" cy="94312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405" y="3022604"/>
            <a:ext cx="873838" cy="90950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343" y="2771812"/>
            <a:ext cx="821050" cy="98468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0282" y="2640905"/>
            <a:ext cx="961158" cy="114042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1915" y="2651407"/>
            <a:ext cx="1056198" cy="1048990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flipV="1">
            <a:off x="7787907" y="4566302"/>
            <a:ext cx="142353" cy="157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9691599" y="3841388"/>
            <a:ext cx="142353" cy="157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554607" y="2121060"/>
            <a:ext cx="6285407" cy="563986"/>
          </a:xfrm>
          <a:prstGeom prst="bentConnector3">
            <a:avLst>
              <a:gd name="adj1" fmla="val 5262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38273" y="1309776"/>
            <a:ext cx="0" cy="829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033685" y="74141"/>
            <a:ext cx="2102631" cy="90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/>
          <a:srcRect t="8354" b="4088"/>
          <a:stretch/>
        </p:blipFill>
        <p:spPr>
          <a:xfrm>
            <a:off x="10113436" y="160142"/>
            <a:ext cx="1487198" cy="12745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40903" y="5300527"/>
            <a:ext cx="19506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i="1" dirty="0"/>
              <a:t>SECONDMENT FROM NORTON ROSE FULBRIGHT AUSTRALIA</a:t>
            </a: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6834683" y="674465"/>
            <a:ext cx="3278753" cy="6511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4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288E08B-85C7-4486-98D7-2A87037CB35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44496" y="-1"/>
          <a:ext cx="12236496" cy="688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9143503" imgH="5142890" progId="Acrobat.Document.DC">
                  <p:embed/>
                </p:oleObj>
              </mc:Choice>
              <mc:Fallback>
                <p:oleObj name="Acrobat Document" r:id="rId3" imgW="9143503" imgH="514289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288E08B-85C7-4486-98D7-2A87037CB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4496" y="-1"/>
                        <a:ext cx="12236496" cy="6883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99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A0BFAA-91A6-4E9D-A6EB-32654BCC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36837" y="-506187"/>
            <a:ext cx="5425604" cy="78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105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Acrobat Document</vt:lpstr>
      <vt:lpstr>More than a one-trick pony - why practising across industries is good for your career and great for business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Tiani Hardman</dc:creator>
  <cp:lastModifiedBy>Tiani Hardman</cp:lastModifiedBy>
  <cp:revision>14</cp:revision>
  <dcterms:created xsi:type="dcterms:W3CDTF">2018-10-11T04:51:57Z</dcterms:created>
  <dcterms:modified xsi:type="dcterms:W3CDTF">2018-11-15T02:17:06Z</dcterms:modified>
</cp:coreProperties>
</file>