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93" r:id="rId4"/>
    <p:sldId id="288" r:id="rId5"/>
    <p:sldId id="290" r:id="rId6"/>
    <p:sldId id="299" r:id="rId7"/>
    <p:sldId id="308" r:id="rId8"/>
    <p:sldId id="309" r:id="rId9"/>
    <p:sldId id="307" r:id="rId10"/>
    <p:sldId id="312" r:id="rId11"/>
    <p:sldId id="311" r:id="rId12"/>
    <p:sldId id="310" r:id="rId13"/>
    <p:sldId id="291" r:id="rId14"/>
    <p:sldId id="27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83E62"/>
    <a:srgbClr val="DEC08C"/>
    <a:srgbClr val="384C62"/>
    <a:srgbClr val="C8D1E6"/>
    <a:srgbClr val="DEC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340ABEA-77DE-4CEB-A018-EA74EDBD15EC}">
  <a:tblStyle styleId="{8340ABEA-77DE-4CEB-A018-EA74EDBD15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30" d="100"/>
          <a:sy n="130" d="100"/>
        </p:scale>
        <p:origin x="-1200" y="-5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568" y="3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© The Accord Group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33F4E-590C-E246-9E1A-732C5F8F0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560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5722865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384C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  <a:solidFill>
            <a:srgbClr val="283E62"/>
          </a:solidFill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63171" y="4271262"/>
            <a:ext cx="5480829" cy="432996"/>
            <a:chOff x="5582265" y="4646738"/>
            <a:chExt cx="5480829" cy="432996"/>
          </a:xfrm>
          <a:solidFill>
            <a:srgbClr val="DEC08C"/>
          </a:solidFill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EC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  <a:grpFill/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2426A6C-38EC-4618-9627-A8E185A0AF8C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656600" y="4271262"/>
            <a:ext cx="1487400" cy="3156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Shape 6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384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Shape 6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283E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283E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Shape 7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Shape 7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EC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Shape 7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Shape 7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Shape 76"/>
              <p:cNvSpPr/>
              <p:nvPr/>
            </p:nvSpPr>
            <p:spPr>
              <a:xfrm>
                <a:off x="-5827153" y="330142"/>
                <a:ext cx="10612202" cy="1699502"/>
              </a:xfrm>
              <a:prstGeom prst="rect">
                <a:avLst/>
              </a:prstGeom>
              <a:solidFill>
                <a:srgbClr val="DEC0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DEC0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656600" y="4638678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89B8FA-9150-47FA-A32A-B3527B116B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674" y="4302623"/>
            <a:ext cx="2041451" cy="777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Shape 164"/>
          <p:cNvGrpSpPr/>
          <p:nvPr/>
        </p:nvGrpSpPr>
        <p:grpSpPr>
          <a:xfrm>
            <a:off x="6941170" y="4472705"/>
            <a:ext cx="2202830" cy="670795"/>
            <a:chOff x="5575242" y="4472723"/>
            <a:chExt cx="2202830" cy="670795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EC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EC08C"/>
                </a:solidFill>
              </a:endParaRPr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DEC0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EC08C"/>
                  </a:solidFill>
                </a:endParaRPr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DEC0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EC08C"/>
                  </a:solidFill>
                </a:endParaRPr>
              </a:p>
            </p:txBody>
          </p:sp>
        </p:grpSp>
      </p:grp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7654215" y="464672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grpSp>
        <p:nvGrpSpPr>
          <p:cNvPr id="172" name="Shape 172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384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283E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283E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4553BE0-E44F-4A4D-8639-A3E8976DD9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674" y="4302623"/>
            <a:ext cx="2041451" cy="77711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288486" y="4566479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</p:sldLayoutIdLst>
  <p:transition xmlns:p14="http://schemas.microsoft.com/office/powerpoint/2010/main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microsoft.com/office/2007/relationships/hdphoto" Target="../media/hdphoto1.wdp"/><Relationship Id="rId6" Type="http://schemas.openxmlformats.org/officeDocument/2006/relationships/image" Target="../media/image9.png"/><Relationship Id="rId7" Type="http://schemas.microsoft.com/office/2007/relationships/hdphoto" Target="../media/hdphoto2.wdp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685798" y="1090750"/>
            <a:ext cx="6257262" cy="17195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 dirty="0">
                <a:latin typeface="Arial"/>
                <a:cs typeface="Arial"/>
              </a:rPr>
              <a:t>Mediation Skills for the Modern General Counsel</a:t>
            </a:r>
            <a:r>
              <a:rPr lang="en-AU" sz="2000" dirty="0"/>
              <a:t/>
            </a:r>
            <a:br>
              <a:rPr lang="en-AU" sz="2000" dirty="0"/>
            </a:br>
            <a:endParaRPr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69960C-E6AC-4654-AB01-1983DDF278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507" y="2315733"/>
            <a:ext cx="1338479" cy="1090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0744" y="3078759"/>
            <a:ext cx="2435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solidFill>
                  <a:schemeClr val="bg1"/>
                </a:solidFill>
              </a:rPr>
              <a:t>Cecily Zhu</a:t>
            </a:r>
            <a:br>
              <a:rPr lang="en-AU" sz="1800" dirty="0">
                <a:solidFill>
                  <a:schemeClr val="bg1"/>
                </a:solidFill>
              </a:rPr>
            </a:br>
            <a:r>
              <a:rPr lang="en-AU" sz="1800" dirty="0">
                <a:solidFill>
                  <a:schemeClr val="bg1"/>
                </a:solidFill>
              </a:rPr>
              <a:t>The Accord Group</a:t>
            </a:r>
            <a:br>
              <a:rPr lang="en-AU" sz="1800" dirty="0">
                <a:solidFill>
                  <a:schemeClr val="bg1"/>
                </a:solidFill>
              </a:rPr>
            </a:br>
            <a:r>
              <a:rPr lang="en-AU" sz="1800" dirty="0">
                <a:solidFill>
                  <a:schemeClr val="bg1"/>
                </a:solidFill>
              </a:rPr>
              <a:t>16 November 2018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88549C7-2EEC-434B-9969-8159524F3D95}"/>
              </a:ext>
            </a:extLst>
          </p:cNvPr>
          <p:cNvSpPr txBox="1"/>
          <p:nvPr/>
        </p:nvSpPr>
        <p:spPr>
          <a:xfrm>
            <a:off x="685798" y="2460998"/>
            <a:ext cx="3446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Settling Disputes In-House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8EE5B6-2465-444E-BA65-9677B23F0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533" y="3432267"/>
            <a:ext cx="2013453" cy="766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NEGOTIATION TACTICS</a:t>
            </a:r>
          </a:p>
        </p:txBody>
      </p:sp>
      <p:pic>
        <p:nvPicPr>
          <p:cNvPr id="9" name="Picture 8" descr="Canva - Baseball, Fielder, Player, Ball, Sport, League, Glov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27" y="2090525"/>
            <a:ext cx="2405513" cy="1336396"/>
          </a:xfrm>
          <a:prstGeom prst="rect">
            <a:avLst/>
          </a:prstGeom>
        </p:spPr>
      </p:pic>
      <p:pic>
        <p:nvPicPr>
          <p:cNvPr id="11" name="Picture 10" descr="Canva - Anchor, Metal, Iron, Lake Constance, Romanshor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841" y="3136320"/>
            <a:ext cx="1900801" cy="1425600"/>
          </a:xfrm>
          <a:prstGeom prst="rect">
            <a:avLst/>
          </a:prstGeom>
        </p:spPr>
      </p:pic>
      <p:pic>
        <p:nvPicPr>
          <p:cNvPr id="12" name="Picture 11" descr="police-1058422_1920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07" b="94110" l="0" r="84288">
                        <a14:foregroundMark x1="46890" y1="16027" x2="45990" y2="19247"/>
                        <a14:foregroundMark x1="47381" y1="14452" x2="47381" y2="14452"/>
                        <a14:foregroundMark x1="49264" y1="6575" x2="50736" y2="10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6873" y="1156090"/>
            <a:ext cx="1300264" cy="1581120"/>
          </a:xfrm>
          <a:prstGeom prst="rect">
            <a:avLst/>
          </a:prstGeom>
        </p:spPr>
      </p:pic>
      <p:pic>
        <p:nvPicPr>
          <p:cNvPr id="13" name="Picture 12" descr="51MlvcxOkGL._SX355_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2" b="99248" l="9296" r="89296">
                        <a14:foregroundMark x1="47887" y1="1128" x2="38873" y2="8271"/>
                        <a14:foregroundMark x1="37746" y1="81203" x2="37465" y2="99624"/>
                        <a14:foregroundMark x1="60000" y1="7895" x2="50704" y2="7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959" r="19292"/>
          <a:stretch/>
        </p:blipFill>
        <p:spPr>
          <a:xfrm>
            <a:off x="6253727" y="1285558"/>
            <a:ext cx="1172764" cy="1378468"/>
          </a:xfrm>
          <a:prstGeom prst="rect">
            <a:avLst/>
          </a:prstGeom>
        </p:spPr>
      </p:pic>
      <p:pic>
        <p:nvPicPr>
          <p:cNvPr id="15" name="Picture 14" descr="Canva - Car, Burglary, Thief, Burglar, Break Into, Screwdriver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799" y="1456112"/>
            <a:ext cx="2002124" cy="1334749"/>
          </a:xfrm>
          <a:prstGeom prst="rect">
            <a:avLst/>
          </a:prstGeom>
        </p:spPr>
      </p:pic>
      <p:pic>
        <p:nvPicPr>
          <p:cNvPr id="16" name="Picture 15" descr="kai-pilger-395931-unsplash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929" y="3175200"/>
            <a:ext cx="1749598" cy="11663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8752" y="3561167"/>
            <a:ext cx="157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Low ball / High ball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41189" y="2788501"/>
            <a:ext cx="1253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Bad intentions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50568" y="4332000"/>
            <a:ext cx="1655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Refusal to negotiate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30957" y="4591200"/>
            <a:ext cx="966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Anchoring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19421" y="2735971"/>
            <a:ext cx="1638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Good cop / Bad cop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E8A83CF-D115-4BB0-A10C-7FA696028F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95884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618C4C7-3326-4489-9105-DCBEFFB99E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01EE91E-F9C0-4565-AA59-A4BD10C22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0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3" name="Shape 164">
            <a:extLst>
              <a:ext uri="{FF2B5EF4-FFF2-40B4-BE49-F238E27FC236}">
                <a16:creationId xmlns:a16="http://schemas.microsoft.com/office/drawing/2014/main" xmlns="" id="{18F0165D-FA29-4F32-800C-63F32CCBA95D}"/>
              </a:ext>
            </a:extLst>
          </p:cNvPr>
          <p:cNvGrpSpPr/>
          <p:nvPr/>
        </p:nvGrpSpPr>
        <p:grpSpPr>
          <a:xfrm>
            <a:off x="6941170" y="4472705"/>
            <a:ext cx="2202830" cy="670795"/>
            <a:chOff x="5575242" y="4472723"/>
            <a:chExt cx="2202830" cy="670795"/>
          </a:xfrm>
        </p:grpSpPr>
        <p:sp>
          <p:nvSpPr>
            <p:cNvPr id="14" name="Shape 165">
              <a:extLst>
                <a:ext uri="{FF2B5EF4-FFF2-40B4-BE49-F238E27FC236}">
                  <a16:creationId xmlns:a16="http://schemas.microsoft.com/office/drawing/2014/main" xmlns="" id="{86DAB370-4C1B-476D-99FF-9699D48E7F80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EC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EC08C"/>
                </a:solidFill>
              </a:endParaRPr>
            </a:p>
          </p:txBody>
        </p:sp>
        <p:grpSp>
          <p:nvGrpSpPr>
            <p:cNvPr id="15" name="Shape 166">
              <a:extLst>
                <a:ext uri="{FF2B5EF4-FFF2-40B4-BE49-F238E27FC236}">
                  <a16:creationId xmlns:a16="http://schemas.microsoft.com/office/drawing/2014/main" xmlns="" id="{A9B8E52F-4CD6-4FA8-9E74-2FD0C8CFE219}"/>
                </a:ext>
              </a:extLst>
            </p:cNvPr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9" name="Shape 167">
                <a:extLst>
                  <a:ext uri="{FF2B5EF4-FFF2-40B4-BE49-F238E27FC236}">
                    <a16:creationId xmlns:a16="http://schemas.microsoft.com/office/drawing/2014/main" xmlns="" id="{CF72C516-70C6-4CCD-A68B-0981180E55E2}"/>
                  </a:ext>
                </a:extLst>
              </p:cNvPr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Shape 168">
                <a:extLst>
                  <a:ext uri="{FF2B5EF4-FFF2-40B4-BE49-F238E27FC236}">
                    <a16:creationId xmlns:a16="http://schemas.microsoft.com/office/drawing/2014/main" xmlns="" id="{29EB0026-4A4C-4450-8C01-AB56743C45AF}"/>
                  </a:ext>
                </a:extLst>
              </p:cNvPr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Shape 169">
              <a:extLst>
                <a:ext uri="{FF2B5EF4-FFF2-40B4-BE49-F238E27FC236}">
                  <a16:creationId xmlns:a16="http://schemas.microsoft.com/office/drawing/2014/main" xmlns="" id="{5E7A1570-7F35-4DD9-8813-823C11581A2E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" name="Shape 170">
                <a:extLst>
                  <a:ext uri="{FF2B5EF4-FFF2-40B4-BE49-F238E27FC236}">
                    <a16:creationId xmlns:a16="http://schemas.microsoft.com/office/drawing/2014/main" xmlns="" id="{DF5B5F0D-2DAB-49DE-8981-BB4010F228F4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DEC0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EC08C"/>
                  </a:solidFill>
                </a:endParaRPr>
              </a:p>
            </p:txBody>
          </p:sp>
          <p:sp>
            <p:nvSpPr>
              <p:cNvPr id="18" name="Shape 171">
                <a:extLst>
                  <a:ext uri="{FF2B5EF4-FFF2-40B4-BE49-F238E27FC236}">
                    <a16:creationId xmlns:a16="http://schemas.microsoft.com/office/drawing/2014/main" xmlns="" id="{627B293A-0B7F-4856-94EA-23B97F67A17A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DEC0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EC08C"/>
                  </a:solidFill>
                </a:endParaRPr>
              </a:p>
            </p:txBody>
          </p:sp>
        </p:grpSp>
      </p:grpSp>
      <p:sp>
        <p:nvSpPr>
          <p:cNvPr id="21" name="Shape 163">
            <a:extLst>
              <a:ext uri="{FF2B5EF4-FFF2-40B4-BE49-F238E27FC236}">
                <a16:creationId xmlns:a16="http://schemas.microsoft.com/office/drawing/2014/main" xmlns="" id="{31DEDBEB-FD1B-4D86-AC18-338350A09F46}"/>
              </a:ext>
            </a:extLst>
          </p:cNvPr>
          <p:cNvSpPr txBox="1">
            <a:spLocks/>
          </p:cNvSpPr>
          <p:nvPr/>
        </p:nvSpPr>
        <p:spPr>
          <a:xfrm>
            <a:off x="7654215" y="464672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11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282092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C83EDE-3DE3-49A6-BE43-944F92F46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REALITY TESTING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2252AC-E5BE-4954-A40D-182DC80D1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275" y="1401053"/>
            <a:ext cx="6132600" cy="3145500"/>
          </a:xfrm>
        </p:spPr>
        <p:txBody>
          <a:bodyPr/>
          <a:lstStyle/>
          <a:p>
            <a:pPr lvl="0"/>
            <a:r>
              <a:rPr lang="en-AU" sz="1600" dirty="0"/>
              <a:t>Is it </a:t>
            </a:r>
            <a:r>
              <a:rPr lang="en-AU" sz="1600" b="1" dirty="0"/>
              <a:t>realistic</a:t>
            </a:r>
            <a:r>
              <a:rPr lang="en-AU" sz="1600" dirty="0"/>
              <a:t>?  </a:t>
            </a:r>
          </a:p>
          <a:p>
            <a:pPr lvl="0"/>
            <a:r>
              <a:rPr lang="en-AU" sz="1600" dirty="0"/>
              <a:t>Does it </a:t>
            </a:r>
            <a:r>
              <a:rPr lang="en-AU" sz="1600" b="1" dirty="0"/>
              <a:t>satisfy our concerns and interests</a:t>
            </a:r>
            <a:r>
              <a:rPr lang="en-AU" sz="1600" dirty="0"/>
              <a:t> well enough - can we live with it?</a:t>
            </a:r>
          </a:p>
          <a:p>
            <a:pPr lvl="0"/>
            <a:r>
              <a:rPr lang="en-AU" sz="1600" dirty="0"/>
              <a:t>Is it a </a:t>
            </a:r>
            <a:r>
              <a:rPr lang="en-AU" sz="1600" b="1" dirty="0"/>
              <a:t>long-term</a:t>
            </a:r>
            <a:r>
              <a:rPr lang="en-AU" sz="1600" dirty="0"/>
              <a:t> solution - will it last?</a:t>
            </a:r>
          </a:p>
          <a:p>
            <a:pPr lvl="0"/>
            <a:r>
              <a:rPr lang="en-AU" sz="1600" dirty="0"/>
              <a:t>Does it contain a way of dealing with any </a:t>
            </a:r>
            <a:r>
              <a:rPr lang="en-AU" sz="1600" b="1" dirty="0"/>
              <a:t>problems in the future?</a:t>
            </a:r>
          </a:p>
          <a:p>
            <a:pPr lvl="0"/>
            <a:r>
              <a:rPr lang="en-AU" sz="1600" dirty="0"/>
              <a:t>Is it </a:t>
            </a:r>
            <a:r>
              <a:rPr lang="en-AU" sz="1600" b="1" dirty="0"/>
              <a:t>consistent with the law, fairness to all and any objective standards?</a:t>
            </a:r>
          </a:p>
          <a:p>
            <a:pPr lvl="0"/>
            <a:r>
              <a:rPr lang="en-AU" sz="1600" dirty="0"/>
              <a:t>Does it have the </a:t>
            </a:r>
            <a:r>
              <a:rPr lang="en-AU" sz="1600" b="1" dirty="0"/>
              <a:t>support of the company, authority or group </a:t>
            </a:r>
            <a:r>
              <a:rPr lang="en-AU" sz="1600" dirty="0"/>
              <a:t>I represent?</a:t>
            </a:r>
          </a:p>
          <a:p>
            <a:endParaRPr lang="en-AU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E5FF7DF-B567-429A-B59E-9CDEF0EBE3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8376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 OF SATISFACTION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612" y="1358247"/>
            <a:ext cx="3847261" cy="3596031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6046794" y="2573145"/>
            <a:ext cx="3097206" cy="8020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/>
            <a:r>
              <a:rPr lang="en-US" sz="1200" i="1" dirty="0"/>
              <a:t>The Mediation Process: Practical Strategies for Resolving Conflict</a:t>
            </a:r>
          </a:p>
          <a:p>
            <a:pPr marL="76200"/>
            <a:r>
              <a:rPr lang="en-US" sz="1200" dirty="0"/>
              <a:t>Christopher W. Moore (2014)</a:t>
            </a:r>
          </a:p>
          <a:p>
            <a:endParaRPr lang="en-US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F5E31D2-86F5-40BA-AAA6-B84502F768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66336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subTitle" idx="4294967295"/>
          </p:nvPr>
        </p:nvSpPr>
        <p:spPr>
          <a:xfrm>
            <a:off x="0" y="3230563"/>
            <a:ext cx="9144000" cy="13414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000" dirty="0">
                <a:solidFill>
                  <a:srgbClr val="283E62"/>
                </a:solidFill>
              </a:rPr>
              <a:t>www.accordgroup.com.au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000" dirty="0">
                <a:solidFill>
                  <a:srgbClr val="283E62"/>
                </a:solidFill>
              </a:rPr>
              <a:t>cecilyzhu@accordgroup.com.au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000" dirty="0">
                <a:solidFill>
                  <a:srgbClr val="283E62"/>
                </a:solidFill>
              </a:rPr>
              <a:t>www.linkedin.com/in/cecilyzhu</a:t>
            </a: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AU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339D62D-0BFA-43DF-A3A5-CDE3727CB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528" y="1184591"/>
            <a:ext cx="2198943" cy="179195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242D60A-0CBC-441F-88B0-C0CC390283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F13F9B-E333-43F3-84A4-3B6712370533}"/>
              </a:ext>
            </a:extLst>
          </p:cNvPr>
          <p:cNvSpPr txBox="1"/>
          <p:nvPr/>
        </p:nvSpPr>
        <p:spPr>
          <a:xfrm>
            <a:off x="992586" y="1418848"/>
            <a:ext cx="1932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latin typeface="Roboto Condensed Light"/>
              </a:rPr>
              <a:t>#</a:t>
            </a:r>
            <a:r>
              <a:rPr lang="en-AU" sz="1600" dirty="0" err="1">
                <a:latin typeface="Roboto Condensed Light"/>
              </a:rPr>
              <a:t>morethanalawyer</a:t>
            </a:r>
            <a:endParaRPr lang="en-AU" sz="1600" dirty="0">
              <a:latin typeface="Roboto Condensed Light"/>
            </a:endParaRPr>
          </a:p>
          <a:p>
            <a:pPr algn="ctr"/>
            <a:r>
              <a:rPr lang="en-AU" sz="1600" dirty="0">
                <a:latin typeface="Roboto Condensed Light"/>
              </a:rPr>
              <a:t>#</a:t>
            </a:r>
            <a:r>
              <a:rPr lang="en-AU" sz="1600" dirty="0" err="1">
                <a:latin typeface="Roboto Condensed Light"/>
              </a:rPr>
              <a:t>byinhouse</a:t>
            </a:r>
            <a:endParaRPr lang="en-AU" sz="1600" dirty="0">
              <a:latin typeface="Roboto Condensed Light"/>
            </a:endParaRPr>
          </a:p>
          <a:p>
            <a:pPr algn="ctr"/>
            <a:r>
              <a:rPr lang="en-AU" sz="1600" dirty="0">
                <a:latin typeface="Roboto Condensed Light"/>
              </a:rPr>
              <a:t>#NatCon18</a:t>
            </a:r>
          </a:p>
          <a:p>
            <a:pPr algn="ctr"/>
            <a:r>
              <a:rPr lang="en-AU" sz="1600" dirty="0">
                <a:latin typeface="Roboto Condensed Light"/>
              </a:rPr>
              <a:t>#mediation</a:t>
            </a:r>
          </a:p>
          <a:p>
            <a:pPr algn="ctr"/>
            <a:r>
              <a:rPr lang="en-AU" sz="1600" dirty="0">
                <a:latin typeface="Roboto Condensed Light"/>
              </a:rPr>
              <a:t>#understanding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1A506E-18B4-4F75-8049-D8399A2DB243}"/>
              </a:ext>
            </a:extLst>
          </p:cNvPr>
          <p:cNvSpPr txBox="1"/>
          <p:nvPr/>
        </p:nvSpPr>
        <p:spPr>
          <a:xfrm>
            <a:off x="6219246" y="1295738"/>
            <a:ext cx="24158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AU" sz="1600" dirty="0">
                <a:latin typeface="Roboto Condensed Light"/>
              </a:rPr>
              <a:t>@ACC Australia</a:t>
            </a:r>
          </a:p>
          <a:p>
            <a:pPr lvl="1" algn="ctr"/>
            <a:r>
              <a:rPr lang="en-AU" sz="1600" dirty="0">
                <a:latin typeface="Roboto Condensed Light"/>
              </a:rPr>
              <a:t>@Association of Corporate Counsel Australia</a:t>
            </a:r>
          </a:p>
          <a:p>
            <a:pPr lvl="1" algn="ctr"/>
            <a:r>
              <a:rPr lang="en-AU" sz="1600" dirty="0">
                <a:latin typeface="Roboto Condensed Light"/>
              </a:rPr>
              <a:t>@The Accord Group Australia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00167" y="2729090"/>
            <a:ext cx="1359207" cy="433664"/>
          </a:xfrm>
          <a:prstGeom prst="rect">
            <a:avLst/>
          </a:prstGeom>
          <a:solidFill>
            <a:srgbClr val="DEC08C"/>
          </a:solidFill>
        </p:spPr>
        <p:txBody>
          <a:bodyPr wrap="square" rtlCol="0">
            <a:spAutoFit/>
          </a:bodyPr>
          <a:lstStyle/>
          <a:p>
            <a:endParaRPr lang="en-US" sz="3600" b="1" i="1" dirty="0">
              <a:latin typeface="Georgia"/>
              <a:cs typeface="Georgia"/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ctrTitle" idx="4294967295"/>
          </p:nvPr>
        </p:nvSpPr>
        <p:spPr>
          <a:xfrm>
            <a:off x="0" y="1656349"/>
            <a:ext cx="9144000" cy="11604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283E62"/>
                </a:solidFill>
              </a:rPr>
              <a:t>HELLO!</a:t>
            </a:r>
            <a:endParaRPr sz="6000" dirty="0">
              <a:solidFill>
                <a:srgbClr val="283E62"/>
              </a:solidFill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subTitle" idx="4294967295"/>
          </p:nvPr>
        </p:nvSpPr>
        <p:spPr>
          <a:xfrm>
            <a:off x="912172" y="2740147"/>
            <a:ext cx="7319656" cy="13414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/>
              <a:t>I am </a:t>
            </a:r>
            <a:r>
              <a:rPr lang="en-AU" sz="2000" b="1" dirty="0">
                <a:solidFill>
                  <a:srgbClr val="283E62"/>
                </a:solidFill>
              </a:rPr>
              <a:t>Cecily Zhu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/>
              <a:t>I am here because I am a mediator and I like sharing my experience with lawyers.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1ADCA37-1EDC-4356-902F-717AFF27DA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tronomy-earth-explosion-215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hape 163"/>
          <p:cNvSpPr txBox="1">
            <a:spLocks/>
          </p:cNvSpPr>
          <p:nvPr/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grpSp>
        <p:nvGrpSpPr>
          <p:cNvPr id="6" name="Shape 16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EC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EC08C"/>
                </a:solidFill>
              </a:endParaRPr>
            </a:p>
          </p:txBody>
        </p:sp>
        <p:grpSp>
          <p:nvGrpSpPr>
            <p:cNvPr id="8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2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DEC0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EC08C"/>
                  </a:solidFill>
                </a:endParaRPr>
              </a:p>
            </p:txBody>
          </p:sp>
          <p:sp>
            <p:nvSpPr>
              <p:cNvPr id="1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DEC0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EC08C"/>
                  </a:solidFill>
                </a:endParaRPr>
              </a:p>
            </p:txBody>
          </p:sp>
        </p:grpSp>
      </p:grpSp>
      <p:grpSp>
        <p:nvGrpSpPr>
          <p:cNvPr id="14" name="Shape 172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5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384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0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283E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283E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Shape 223"/>
          <p:cNvSpPr txBox="1">
            <a:spLocks/>
          </p:cNvSpPr>
          <p:nvPr/>
        </p:nvSpPr>
        <p:spPr>
          <a:xfrm>
            <a:off x="7656600" y="4632951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98728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04" r="329" b="4775"/>
          <a:stretch/>
        </p:blipFill>
        <p:spPr>
          <a:xfrm>
            <a:off x="1346681" y="725615"/>
            <a:ext cx="6201034" cy="3564622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5425875" y="2026060"/>
            <a:ext cx="3508444" cy="18379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/>
            <a:r>
              <a:rPr lang="en-US" sz="1500" i="1" dirty="0"/>
              <a:t>“There are three sides to every story: your side, my side, and the truth. And no one is lying. Memories shared serve each differently.” </a:t>
            </a:r>
          </a:p>
          <a:p>
            <a:pPr marL="76200" algn="r"/>
            <a:r>
              <a:rPr lang="en-US" sz="1500" i="1" dirty="0"/>
              <a:t>– Robert Evans</a:t>
            </a:r>
          </a:p>
          <a:p>
            <a:endParaRPr lang="en-US" sz="15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0FBAB35-1A92-400E-B97A-BC75BF49FA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01801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145311" y="1358976"/>
            <a:ext cx="3726011" cy="3706230"/>
          </a:xfrm>
          <a:custGeom>
            <a:avLst/>
            <a:gdLst>
              <a:gd name="connsiteX0" fmla="*/ 762315 w 5321615"/>
              <a:gd name="connsiteY0" fmla="*/ 876300 h 5410200"/>
              <a:gd name="connsiteX1" fmla="*/ 1168715 w 5321615"/>
              <a:gd name="connsiteY1" fmla="*/ 508000 h 5410200"/>
              <a:gd name="connsiteX2" fmla="*/ 1448115 w 5321615"/>
              <a:gd name="connsiteY2" fmla="*/ 469900 h 5410200"/>
              <a:gd name="connsiteX3" fmla="*/ 1994215 w 5321615"/>
              <a:gd name="connsiteY3" fmla="*/ 228600 h 5410200"/>
              <a:gd name="connsiteX4" fmla="*/ 2210115 w 5321615"/>
              <a:gd name="connsiteY4" fmla="*/ 76200 h 5410200"/>
              <a:gd name="connsiteX5" fmla="*/ 2565715 w 5321615"/>
              <a:gd name="connsiteY5" fmla="*/ 0 h 5410200"/>
              <a:gd name="connsiteX6" fmla="*/ 2883215 w 5321615"/>
              <a:gd name="connsiteY6" fmla="*/ 114300 h 5410200"/>
              <a:gd name="connsiteX7" fmla="*/ 3251515 w 5321615"/>
              <a:gd name="connsiteY7" fmla="*/ 203200 h 5410200"/>
              <a:gd name="connsiteX8" fmla="*/ 3810315 w 5321615"/>
              <a:gd name="connsiteY8" fmla="*/ 304800 h 5410200"/>
              <a:gd name="connsiteX9" fmla="*/ 3950015 w 5321615"/>
              <a:gd name="connsiteY9" fmla="*/ 508000 h 5410200"/>
              <a:gd name="connsiteX10" fmla="*/ 4419915 w 5321615"/>
              <a:gd name="connsiteY10" fmla="*/ 546100 h 5410200"/>
              <a:gd name="connsiteX11" fmla="*/ 4572315 w 5321615"/>
              <a:gd name="connsiteY11" fmla="*/ 838200 h 5410200"/>
              <a:gd name="connsiteX12" fmla="*/ 4673915 w 5321615"/>
              <a:gd name="connsiteY12" fmla="*/ 901700 h 5410200"/>
              <a:gd name="connsiteX13" fmla="*/ 4762815 w 5321615"/>
              <a:gd name="connsiteY13" fmla="*/ 939800 h 5410200"/>
              <a:gd name="connsiteX14" fmla="*/ 5156515 w 5321615"/>
              <a:gd name="connsiteY14" fmla="*/ 1765300 h 5410200"/>
              <a:gd name="connsiteX15" fmla="*/ 5308915 w 5321615"/>
              <a:gd name="connsiteY15" fmla="*/ 2057400 h 5410200"/>
              <a:gd name="connsiteX16" fmla="*/ 5321615 w 5321615"/>
              <a:gd name="connsiteY16" fmla="*/ 2171700 h 5410200"/>
              <a:gd name="connsiteX17" fmla="*/ 5258115 w 5321615"/>
              <a:gd name="connsiteY17" fmla="*/ 2476500 h 5410200"/>
              <a:gd name="connsiteX18" fmla="*/ 5181915 w 5321615"/>
              <a:gd name="connsiteY18" fmla="*/ 2590800 h 5410200"/>
              <a:gd name="connsiteX19" fmla="*/ 5042215 w 5321615"/>
              <a:gd name="connsiteY19" fmla="*/ 2819400 h 5410200"/>
              <a:gd name="connsiteX20" fmla="*/ 5042215 w 5321615"/>
              <a:gd name="connsiteY20" fmla="*/ 3086100 h 5410200"/>
              <a:gd name="connsiteX21" fmla="*/ 5067615 w 5321615"/>
              <a:gd name="connsiteY21" fmla="*/ 3162300 h 5410200"/>
              <a:gd name="connsiteX22" fmla="*/ 5220015 w 5321615"/>
              <a:gd name="connsiteY22" fmla="*/ 3530600 h 5410200"/>
              <a:gd name="connsiteX23" fmla="*/ 5181915 w 5321615"/>
              <a:gd name="connsiteY23" fmla="*/ 3708400 h 5410200"/>
              <a:gd name="connsiteX24" fmla="*/ 5169215 w 5321615"/>
              <a:gd name="connsiteY24" fmla="*/ 3721100 h 5410200"/>
              <a:gd name="connsiteX25" fmla="*/ 4877115 w 5321615"/>
              <a:gd name="connsiteY25" fmla="*/ 4025900 h 5410200"/>
              <a:gd name="connsiteX26" fmla="*/ 4127815 w 5321615"/>
              <a:gd name="connsiteY26" fmla="*/ 4584700 h 5410200"/>
              <a:gd name="connsiteX27" fmla="*/ 3276915 w 5321615"/>
              <a:gd name="connsiteY27" fmla="*/ 5194300 h 5410200"/>
              <a:gd name="connsiteX28" fmla="*/ 2222815 w 5321615"/>
              <a:gd name="connsiteY28" fmla="*/ 5410200 h 5410200"/>
              <a:gd name="connsiteX29" fmla="*/ 2032315 w 5321615"/>
              <a:gd name="connsiteY29" fmla="*/ 5130800 h 5410200"/>
              <a:gd name="connsiteX30" fmla="*/ 1968815 w 5321615"/>
              <a:gd name="connsiteY30" fmla="*/ 5041900 h 5410200"/>
              <a:gd name="connsiteX31" fmla="*/ 1714815 w 5321615"/>
              <a:gd name="connsiteY31" fmla="*/ 4597400 h 5410200"/>
              <a:gd name="connsiteX32" fmla="*/ 1651315 w 5321615"/>
              <a:gd name="connsiteY32" fmla="*/ 4394200 h 5410200"/>
              <a:gd name="connsiteX33" fmla="*/ 1625915 w 5321615"/>
              <a:gd name="connsiteY33" fmla="*/ 4343400 h 5410200"/>
              <a:gd name="connsiteX34" fmla="*/ 1435415 w 5321615"/>
              <a:gd name="connsiteY34" fmla="*/ 4241800 h 5410200"/>
              <a:gd name="connsiteX35" fmla="*/ 1321115 w 5321615"/>
              <a:gd name="connsiteY35" fmla="*/ 4178300 h 5410200"/>
              <a:gd name="connsiteX36" fmla="*/ 1283015 w 5321615"/>
              <a:gd name="connsiteY36" fmla="*/ 4165600 h 5410200"/>
              <a:gd name="connsiteX37" fmla="*/ 978215 w 5321615"/>
              <a:gd name="connsiteY37" fmla="*/ 4127500 h 5410200"/>
              <a:gd name="connsiteX38" fmla="*/ 863915 w 5321615"/>
              <a:gd name="connsiteY38" fmla="*/ 4114800 h 5410200"/>
              <a:gd name="connsiteX39" fmla="*/ 813115 w 5321615"/>
              <a:gd name="connsiteY39" fmla="*/ 4089400 h 5410200"/>
              <a:gd name="connsiteX40" fmla="*/ 775015 w 5321615"/>
              <a:gd name="connsiteY40" fmla="*/ 4076700 h 5410200"/>
              <a:gd name="connsiteX41" fmla="*/ 571815 w 5321615"/>
              <a:gd name="connsiteY41" fmla="*/ 4013200 h 5410200"/>
              <a:gd name="connsiteX42" fmla="*/ 457515 w 5321615"/>
              <a:gd name="connsiteY42" fmla="*/ 3962400 h 5410200"/>
              <a:gd name="connsiteX43" fmla="*/ 406715 w 5321615"/>
              <a:gd name="connsiteY43" fmla="*/ 3949700 h 5410200"/>
              <a:gd name="connsiteX44" fmla="*/ 190815 w 5321615"/>
              <a:gd name="connsiteY44" fmla="*/ 3771900 h 5410200"/>
              <a:gd name="connsiteX45" fmla="*/ 114615 w 5321615"/>
              <a:gd name="connsiteY45" fmla="*/ 3657600 h 5410200"/>
              <a:gd name="connsiteX46" fmla="*/ 101915 w 5321615"/>
              <a:gd name="connsiteY46" fmla="*/ 3606800 h 5410200"/>
              <a:gd name="connsiteX47" fmla="*/ 76515 w 5321615"/>
              <a:gd name="connsiteY47" fmla="*/ 3568700 h 5410200"/>
              <a:gd name="connsiteX48" fmla="*/ 51115 w 5321615"/>
              <a:gd name="connsiteY48" fmla="*/ 3441700 h 5410200"/>
              <a:gd name="connsiteX49" fmla="*/ 25715 w 5321615"/>
              <a:gd name="connsiteY49" fmla="*/ 3251200 h 5410200"/>
              <a:gd name="connsiteX50" fmla="*/ 315 w 5321615"/>
              <a:gd name="connsiteY50" fmla="*/ 2641600 h 5410200"/>
              <a:gd name="connsiteX51" fmla="*/ 13015 w 5321615"/>
              <a:gd name="connsiteY51" fmla="*/ 2590800 h 5410200"/>
              <a:gd name="connsiteX52" fmla="*/ 63815 w 5321615"/>
              <a:gd name="connsiteY52" fmla="*/ 2438400 h 5410200"/>
              <a:gd name="connsiteX53" fmla="*/ 127315 w 5321615"/>
              <a:gd name="connsiteY53" fmla="*/ 2311400 h 5410200"/>
              <a:gd name="connsiteX54" fmla="*/ 190815 w 5321615"/>
              <a:gd name="connsiteY54" fmla="*/ 2070100 h 5410200"/>
              <a:gd name="connsiteX55" fmla="*/ 241615 w 5321615"/>
              <a:gd name="connsiteY55" fmla="*/ 1943100 h 5410200"/>
              <a:gd name="connsiteX56" fmla="*/ 279715 w 5321615"/>
              <a:gd name="connsiteY56" fmla="*/ 1778000 h 5410200"/>
              <a:gd name="connsiteX57" fmla="*/ 305115 w 5321615"/>
              <a:gd name="connsiteY57" fmla="*/ 1498600 h 5410200"/>
              <a:gd name="connsiteX58" fmla="*/ 394015 w 5321615"/>
              <a:gd name="connsiteY58" fmla="*/ 1397000 h 5410200"/>
              <a:gd name="connsiteX59" fmla="*/ 559115 w 5321615"/>
              <a:gd name="connsiteY59" fmla="*/ 1257300 h 5410200"/>
              <a:gd name="connsiteX60" fmla="*/ 660715 w 5321615"/>
              <a:gd name="connsiteY60" fmla="*/ 1117600 h 5410200"/>
              <a:gd name="connsiteX61" fmla="*/ 762315 w 5321615"/>
              <a:gd name="connsiteY61" fmla="*/ 876300 h 541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321615" h="5410200">
                <a:moveTo>
                  <a:pt x="762315" y="876300"/>
                </a:moveTo>
                <a:lnTo>
                  <a:pt x="1168715" y="508000"/>
                </a:lnTo>
                <a:lnTo>
                  <a:pt x="1448115" y="469900"/>
                </a:lnTo>
                <a:lnTo>
                  <a:pt x="1994215" y="228600"/>
                </a:lnTo>
                <a:lnTo>
                  <a:pt x="2210115" y="76200"/>
                </a:lnTo>
                <a:lnTo>
                  <a:pt x="2565715" y="0"/>
                </a:lnTo>
                <a:lnTo>
                  <a:pt x="2883215" y="114300"/>
                </a:lnTo>
                <a:lnTo>
                  <a:pt x="3251515" y="203200"/>
                </a:lnTo>
                <a:lnTo>
                  <a:pt x="3810315" y="304800"/>
                </a:lnTo>
                <a:lnTo>
                  <a:pt x="3950015" y="508000"/>
                </a:lnTo>
                <a:lnTo>
                  <a:pt x="4419915" y="546100"/>
                </a:lnTo>
                <a:lnTo>
                  <a:pt x="4572315" y="838200"/>
                </a:lnTo>
                <a:cubicBezTo>
                  <a:pt x="4606182" y="859367"/>
                  <a:pt x="4638676" y="882906"/>
                  <a:pt x="4673915" y="901700"/>
                </a:cubicBezTo>
                <a:cubicBezTo>
                  <a:pt x="4702362" y="916872"/>
                  <a:pt x="4762815" y="939800"/>
                  <a:pt x="4762815" y="939800"/>
                </a:cubicBezTo>
                <a:lnTo>
                  <a:pt x="5156515" y="1765300"/>
                </a:lnTo>
                <a:lnTo>
                  <a:pt x="5308915" y="2057400"/>
                </a:lnTo>
                <a:lnTo>
                  <a:pt x="5321615" y="2171700"/>
                </a:lnTo>
                <a:lnTo>
                  <a:pt x="5258115" y="2476500"/>
                </a:lnTo>
                <a:lnTo>
                  <a:pt x="5181915" y="2590800"/>
                </a:lnTo>
                <a:lnTo>
                  <a:pt x="5042215" y="2819400"/>
                </a:lnTo>
                <a:cubicBezTo>
                  <a:pt x="5031112" y="2941531"/>
                  <a:pt x="5019904" y="2967110"/>
                  <a:pt x="5042215" y="3086100"/>
                </a:cubicBezTo>
                <a:cubicBezTo>
                  <a:pt x="5047149" y="3112415"/>
                  <a:pt x="5067615" y="3162300"/>
                  <a:pt x="5067615" y="3162300"/>
                </a:cubicBezTo>
                <a:lnTo>
                  <a:pt x="5220015" y="3530600"/>
                </a:lnTo>
                <a:cubicBezTo>
                  <a:pt x="5209558" y="3624710"/>
                  <a:pt x="5218721" y="3634788"/>
                  <a:pt x="5181915" y="3708400"/>
                </a:cubicBezTo>
                <a:cubicBezTo>
                  <a:pt x="5179238" y="3713755"/>
                  <a:pt x="5173448" y="3716867"/>
                  <a:pt x="5169215" y="3721100"/>
                </a:cubicBezTo>
                <a:lnTo>
                  <a:pt x="4877115" y="4025900"/>
                </a:lnTo>
                <a:lnTo>
                  <a:pt x="4127815" y="4584700"/>
                </a:lnTo>
                <a:lnTo>
                  <a:pt x="3276915" y="5194300"/>
                </a:lnTo>
                <a:lnTo>
                  <a:pt x="2222815" y="5410200"/>
                </a:lnTo>
                <a:lnTo>
                  <a:pt x="2032315" y="5130800"/>
                </a:lnTo>
                <a:lnTo>
                  <a:pt x="1968815" y="5041900"/>
                </a:lnTo>
                <a:lnTo>
                  <a:pt x="1714815" y="4597400"/>
                </a:lnTo>
                <a:cubicBezTo>
                  <a:pt x="1708022" y="4574757"/>
                  <a:pt x="1667066" y="4433576"/>
                  <a:pt x="1651315" y="4394200"/>
                </a:cubicBezTo>
                <a:cubicBezTo>
                  <a:pt x="1644284" y="4376622"/>
                  <a:pt x="1625915" y="4343400"/>
                  <a:pt x="1625915" y="4343400"/>
                </a:cubicBezTo>
                <a:lnTo>
                  <a:pt x="1435415" y="4241800"/>
                </a:lnTo>
                <a:cubicBezTo>
                  <a:pt x="1397315" y="4220633"/>
                  <a:pt x="1360098" y="4197792"/>
                  <a:pt x="1321115" y="4178300"/>
                </a:cubicBezTo>
                <a:cubicBezTo>
                  <a:pt x="1309141" y="4172313"/>
                  <a:pt x="1283015" y="4165600"/>
                  <a:pt x="1283015" y="4165600"/>
                </a:cubicBezTo>
                <a:lnTo>
                  <a:pt x="978215" y="4127500"/>
                </a:lnTo>
                <a:cubicBezTo>
                  <a:pt x="940115" y="4123267"/>
                  <a:pt x="901268" y="4123420"/>
                  <a:pt x="863915" y="4114800"/>
                </a:cubicBezTo>
                <a:cubicBezTo>
                  <a:pt x="845468" y="4110543"/>
                  <a:pt x="830516" y="4096858"/>
                  <a:pt x="813115" y="4089400"/>
                </a:cubicBezTo>
                <a:cubicBezTo>
                  <a:pt x="800810" y="4084127"/>
                  <a:pt x="775015" y="4076700"/>
                  <a:pt x="775015" y="4076700"/>
                </a:cubicBezTo>
                <a:lnTo>
                  <a:pt x="571815" y="4013200"/>
                </a:lnTo>
                <a:cubicBezTo>
                  <a:pt x="533715" y="3996267"/>
                  <a:pt x="496429" y="3977367"/>
                  <a:pt x="457515" y="3962400"/>
                </a:cubicBezTo>
                <a:cubicBezTo>
                  <a:pt x="441224" y="3956134"/>
                  <a:pt x="406715" y="3949700"/>
                  <a:pt x="406715" y="3949700"/>
                </a:cubicBezTo>
                <a:lnTo>
                  <a:pt x="190815" y="3771900"/>
                </a:lnTo>
                <a:cubicBezTo>
                  <a:pt x="165415" y="3733800"/>
                  <a:pt x="136324" y="3697917"/>
                  <a:pt x="114615" y="3657600"/>
                </a:cubicBezTo>
                <a:cubicBezTo>
                  <a:pt x="106340" y="3642232"/>
                  <a:pt x="108791" y="3622843"/>
                  <a:pt x="101915" y="3606800"/>
                </a:cubicBezTo>
                <a:cubicBezTo>
                  <a:pt x="95902" y="3592771"/>
                  <a:pt x="84982" y="3581400"/>
                  <a:pt x="76515" y="3568700"/>
                </a:cubicBezTo>
                <a:cubicBezTo>
                  <a:pt x="68048" y="3526367"/>
                  <a:pt x="55883" y="3484608"/>
                  <a:pt x="51115" y="3441700"/>
                </a:cubicBezTo>
                <a:cubicBezTo>
                  <a:pt x="35571" y="3301807"/>
                  <a:pt x="44717" y="3365213"/>
                  <a:pt x="25715" y="3251200"/>
                </a:cubicBezTo>
                <a:cubicBezTo>
                  <a:pt x="-4754" y="2794169"/>
                  <a:pt x="315" y="2997482"/>
                  <a:pt x="315" y="2641600"/>
                </a:cubicBezTo>
                <a:lnTo>
                  <a:pt x="13015" y="2590800"/>
                </a:lnTo>
                <a:lnTo>
                  <a:pt x="63815" y="2438400"/>
                </a:lnTo>
                <a:lnTo>
                  <a:pt x="127315" y="2311400"/>
                </a:lnTo>
                <a:lnTo>
                  <a:pt x="190815" y="2070100"/>
                </a:lnTo>
                <a:lnTo>
                  <a:pt x="241615" y="1943100"/>
                </a:lnTo>
                <a:lnTo>
                  <a:pt x="279715" y="1778000"/>
                </a:lnTo>
                <a:lnTo>
                  <a:pt x="305115" y="1498600"/>
                </a:lnTo>
                <a:lnTo>
                  <a:pt x="394015" y="1397000"/>
                </a:lnTo>
                <a:lnTo>
                  <a:pt x="559115" y="1257300"/>
                </a:lnTo>
                <a:lnTo>
                  <a:pt x="660715" y="1117600"/>
                </a:lnTo>
                <a:lnTo>
                  <a:pt x="762315" y="876300"/>
                </a:lnTo>
                <a:close/>
              </a:path>
            </a:pathLst>
          </a:custGeom>
          <a:solidFill>
            <a:srgbClr val="C8D1E6"/>
          </a:solidFill>
          <a:ln w="28575" cmpd="sng">
            <a:solidFill>
              <a:srgbClr val="C8D1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DISPUTES ICEBERG</a:t>
            </a:r>
          </a:p>
        </p:txBody>
      </p:sp>
      <p:sp>
        <p:nvSpPr>
          <p:cNvPr id="7" name="Shape 237"/>
          <p:cNvSpPr txBox="1">
            <a:spLocks noGrp="1"/>
          </p:cNvSpPr>
          <p:nvPr>
            <p:ph type="body" idx="1"/>
          </p:nvPr>
        </p:nvSpPr>
        <p:spPr>
          <a:xfrm>
            <a:off x="2396301" y="1882515"/>
            <a:ext cx="3452739" cy="31523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384C62"/>
              </a:buClr>
            </a:pPr>
            <a:r>
              <a:rPr lang="en-AU" sz="1600" dirty="0"/>
              <a:t>Underlying issues</a:t>
            </a:r>
          </a:p>
          <a:p>
            <a:pPr>
              <a:spcBef>
                <a:spcPts val="0"/>
              </a:spcBef>
              <a:buClr>
                <a:srgbClr val="384C62"/>
              </a:buClr>
            </a:pPr>
            <a:r>
              <a:rPr lang="en-AU" sz="1600" dirty="0"/>
              <a:t>Why they need a mediator</a:t>
            </a:r>
          </a:p>
          <a:p>
            <a:pPr>
              <a:spcBef>
                <a:spcPts val="0"/>
              </a:spcBef>
              <a:buClr>
                <a:srgbClr val="384C62"/>
              </a:buClr>
            </a:pPr>
            <a:r>
              <a:rPr lang="en-AU" sz="1600" dirty="0"/>
              <a:t>Needs, goals, objectives for the future</a:t>
            </a:r>
          </a:p>
          <a:p>
            <a:pPr>
              <a:spcBef>
                <a:spcPts val="0"/>
              </a:spcBef>
              <a:buClr>
                <a:srgbClr val="384C62"/>
              </a:buClr>
            </a:pPr>
            <a:r>
              <a:rPr lang="en-AU" sz="1600" dirty="0"/>
              <a:t>Misunderstanding</a:t>
            </a:r>
          </a:p>
          <a:p>
            <a:pPr marL="76200" lvl="0" indent="0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AU" sz="1500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endParaRPr sz="1500" dirty="0"/>
          </a:p>
        </p:txBody>
      </p:sp>
      <p:sp>
        <p:nvSpPr>
          <p:cNvPr id="6" name="Freeform 5"/>
          <p:cNvSpPr/>
          <p:nvPr/>
        </p:nvSpPr>
        <p:spPr>
          <a:xfrm>
            <a:off x="456784" y="1977012"/>
            <a:ext cx="7950656" cy="342900"/>
          </a:xfrm>
          <a:custGeom>
            <a:avLst/>
            <a:gdLst>
              <a:gd name="connsiteX0" fmla="*/ 0 w 6400800"/>
              <a:gd name="connsiteY0" fmla="*/ 343074 h 343074"/>
              <a:gd name="connsiteX1" fmla="*/ 381000 w 6400800"/>
              <a:gd name="connsiteY1" fmla="*/ 165274 h 343074"/>
              <a:gd name="connsiteX2" fmla="*/ 660400 w 6400800"/>
              <a:gd name="connsiteY2" fmla="*/ 292274 h 343074"/>
              <a:gd name="connsiteX3" fmla="*/ 1168400 w 6400800"/>
              <a:gd name="connsiteY3" fmla="*/ 203374 h 343074"/>
              <a:gd name="connsiteX4" fmla="*/ 1384300 w 6400800"/>
              <a:gd name="connsiteY4" fmla="*/ 228774 h 343074"/>
              <a:gd name="connsiteX5" fmla="*/ 1549400 w 6400800"/>
              <a:gd name="connsiteY5" fmla="*/ 304974 h 343074"/>
              <a:gd name="connsiteX6" fmla="*/ 1879600 w 6400800"/>
              <a:gd name="connsiteY6" fmla="*/ 101774 h 343074"/>
              <a:gd name="connsiteX7" fmla="*/ 2273300 w 6400800"/>
              <a:gd name="connsiteY7" fmla="*/ 203374 h 343074"/>
              <a:gd name="connsiteX8" fmla="*/ 2552700 w 6400800"/>
              <a:gd name="connsiteY8" fmla="*/ 330374 h 343074"/>
              <a:gd name="connsiteX9" fmla="*/ 3048000 w 6400800"/>
              <a:gd name="connsiteY9" fmla="*/ 165274 h 343074"/>
              <a:gd name="connsiteX10" fmla="*/ 3467100 w 6400800"/>
              <a:gd name="connsiteY10" fmla="*/ 266874 h 343074"/>
              <a:gd name="connsiteX11" fmla="*/ 3771900 w 6400800"/>
              <a:gd name="connsiteY11" fmla="*/ 228774 h 343074"/>
              <a:gd name="connsiteX12" fmla="*/ 3937000 w 6400800"/>
              <a:gd name="connsiteY12" fmla="*/ 101774 h 343074"/>
              <a:gd name="connsiteX13" fmla="*/ 4356100 w 6400800"/>
              <a:gd name="connsiteY13" fmla="*/ 292274 h 343074"/>
              <a:gd name="connsiteX14" fmla="*/ 4584700 w 6400800"/>
              <a:gd name="connsiteY14" fmla="*/ 317674 h 343074"/>
              <a:gd name="connsiteX15" fmla="*/ 4838700 w 6400800"/>
              <a:gd name="connsiteY15" fmla="*/ 165274 h 343074"/>
              <a:gd name="connsiteX16" fmla="*/ 5283200 w 6400800"/>
              <a:gd name="connsiteY16" fmla="*/ 165274 h 343074"/>
              <a:gd name="connsiteX17" fmla="*/ 5575300 w 6400800"/>
              <a:gd name="connsiteY17" fmla="*/ 190674 h 343074"/>
              <a:gd name="connsiteX18" fmla="*/ 5905500 w 6400800"/>
              <a:gd name="connsiteY18" fmla="*/ 174 h 343074"/>
              <a:gd name="connsiteX19" fmla="*/ 6261100 w 6400800"/>
              <a:gd name="connsiteY19" fmla="*/ 228774 h 343074"/>
              <a:gd name="connsiteX20" fmla="*/ 6400800 w 6400800"/>
              <a:gd name="connsiteY20" fmla="*/ 89074 h 34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00800" h="343074">
                <a:moveTo>
                  <a:pt x="0" y="343074"/>
                </a:moveTo>
                <a:cubicBezTo>
                  <a:pt x="135466" y="258407"/>
                  <a:pt x="270933" y="173741"/>
                  <a:pt x="381000" y="165274"/>
                </a:cubicBezTo>
                <a:cubicBezTo>
                  <a:pt x="491067" y="156807"/>
                  <a:pt x="529167" y="285924"/>
                  <a:pt x="660400" y="292274"/>
                </a:cubicBezTo>
                <a:cubicBezTo>
                  <a:pt x="791633" y="298624"/>
                  <a:pt x="1047750" y="213957"/>
                  <a:pt x="1168400" y="203374"/>
                </a:cubicBezTo>
                <a:cubicBezTo>
                  <a:pt x="1289050" y="192791"/>
                  <a:pt x="1320800" y="211841"/>
                  <a:pt x="1384300" y="228774"/>
                </a:cubicBezTo>
                <a:cubicBezTo>
                  <a:pt x="1447800" y="245707"/>
                  <a:pt x="1466850" y="326141"/>
                  <a:pt x="1549400" y="304974"/>
                </a:cubicBezTo>
                <a:cubicBezTo>
                  <a:pt x="1631950" y="283807"/>
                  <a:pt x="1758950" y="118707"/>
                  <a:pt x="1879600" y="101774"/>
                </a:cubicBezTo>
                <a:cubicBezTo>
                  <a:pt x="2000250" y="84841"/>
                  <a:pt x="2161117" y="165274"/>
                  <a:pt x="2273300" y="203374"/>
                </a:cubicBezTo>
                <a:cubicBezTo>
                  <a:pt x="2385483" y="241474"/>
                  <a:pt x="2423583" y="336724"/>
                  <a:pt x="2552700" y="330374"/>
                </a:cubicBezTo>
                <a:cubicBezTo>
                  <a:pt x="2681817" y="324024"/>
                  <a:pt x="2895600" y="175857"/>
                  <a:pt x="3048000" y="165274"/>
                </a:cubicBezTo>
                <a:cubicBezTo>
                  <a:pt x="3200400" y="154691"/>
                  <a:pt x="3346450" y="256291"/>
                  <a:pt x="3467100" y="266874"/>
                </a:cubicBezTo>
                <a:cubicBezTo>
                  <a:pt x="3587750" y="277457"/>
                  <a:pt x="3693583" y="256291"/>
                  <a:pt x="3771900" y="228774"/>
                </a:cubicBezTo>
                <a:cubicBezTo>
                  <a:pt x="3850217" y="201257"/>
                  <a:pt x="3839633" y="91191"/>
                  <a:pt x="3937000" y="101774"/>
                </a:cubicBezTo>
                <a:cubicBezTo>
                  <a:pt x="4034367" y="112357"/>
                  <a:pt x="4248150" y="256291"/>
                  <a:pt x="4356100" y="292274"/>
                </a:cubicBezTo>
                <a:cubicBezTo>
                  <a:pt x="4464050" y="328257"/>
                  <a:pt x="4504267" y="338841"/>
                  <a:pt x="4584700" y="317674"/>
                </a:cubicBezTo>
                <a:cubicBezTo>
                  <a:pt x="4665133" y="296507"/>
                  <a:pt x="4722283" y="190674"/>
                  <a:pt x="4838700" y="165274"/>
                </a:cubicBezTo>
                <a:cubicBezTo>
                  <a:pt x="4955117" y="139874"/>
                  <a:pt x="5160433" y="161041"/>
                  <a:pt x="5283200" y="165274"/>
                </a:cubicBezTo>
                <a:cubicBezTo>
                  <a:pt x="5405967" y="169507"/>
                  <a:pt x="5471583" y="218191"/>
                  <a:pt x="5575300" y="190674"/>
                </a:cubicBezTo>
                <a:cubicBezTo>
                  <a:pt x="5679017" y="163157"/>
                  <a:pt x="5791200" y="-6176"/>
                  <a:pt x="5905500" y="174"/>
                </a:cubicBezTo>
                <a:cubicBezTo>
                  <a:pt x="6019800" y="6524"/>
                  <a:pt x="6178550" y="213957"/>
                  <a:pt x="6261100" y="228774"/>
                </a:cubicBezTo>
                <a:cubicBezTo>
                  <a:pt x="6343650" y="243591"/>
                  <a:pt x="6375400" y="114474"/>
                  <a:pt x="6400800" y="89074"/>
                </a:cubicBezTo>
              </a:path>
            </a:pathLst>
          </a:custGeom>
          <a:ln>
            <a:solidFill>
              <a:srgbClr val="283E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283E62"/>
              </a:solidFill>
            </a:endParaRPr>
          </a:p>
        </p:txBody>
      </p:sp>
      <p:sp>
        <p:nvSpPr>
          <p:cNvPr id="8" name="Shape 237"/>
          <p:cNvSpPr txBox="1">
            <a:spLocks/>
          </p:cNvSpPr>
          <p:nvPr/>
        </p:nvSpPr>
        <p:spPr>
          <a:xfrm>
            <a:off x="3086173" y="1432708"/>
            <a:ext cx="1844285" cy="83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76200" indent="0">
              <a:spcBef>
                <a:spcPts val="0"/>
              </a:spcBef>
              <a:buNone/>
            </a:pPr>
            <a:r>
              <a:rPr lang="en-AU" sz="1600" dirty="0"/>
              <a:t>Issues (Agenda)</a:t>
            </a:r>
            <a:endParaRPr lang="en-AU" sz="15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5D774EC-DA2F-4EA7-93F4-8E22CBBDD1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34630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8875E9-0340-49D1-A051-0AC18B96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MEDIATION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2166182-794A-487D-9085-78A2DD0BBA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985EFBE7-CEC9-4509-A3F5-CFA0B8CE6F8E}"/>
              </a:ext>
            </a:extLst>
          </p:cNvPr>
          <p:cNvGrpSpPr/>
          <p:nvPr/>
        </p:nvGrpSpPr>
        <p:grpSpPr>
          <a:xfrm>
            <a:off x="548110" y="2367432"/>
            <a:ext cx="8047780" cy="886251"/>
            <a:chOff x="575490" y="2529819"/>
            <a:chExt cx="8047780" cy="88625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DDDE6A9A-48B2-426E-854E-82999D8B0A17}"/>
                </a:ext>
              </a:extLst>
            </p:cNvPr>
            <p:cNvGrpSpPr/>
            <p:nvPr/>
          </p:nvGrpSpPr>
          <p:grpSpPr>
            <a:xfrm>
              <a:off x="614493" y="2529819"/>
              <a:ext cx="7915013" cy="880830"/>
              <a:chOff x="616591" y="3331840"/>
              <a:chExt cx="7915013" cy="880830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CFFA4C50-5889-4149-B48E-DB3858BEE410}"/>
                  </a:ext>
                </a:extLst>
              </p:cNvPr>
              <p:cNvCxnSpPr/>
              <p:nvPr/>
            </p:nvCxnSpPr>
            <p:spPr>
              <a:xfrm>
                <a:off x="616591" y="3720517"/>
                <a:ext cx="7915013" cy="0"/>
              </a:xfrm>
              <a:prstGeom prst="line">
                <a:avLst/>
              </a:prstGeom>
              <a:ln w="38100">
                <a:solidFill>
                  <a:srgbClr val="283E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xmlns="" id="{BAFFDA18-E46A-44D2-85BA-F4BF1EA2D8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7525" y="3331840"/>
                <a:ext cx="0" cy="838899"/>
              </a:xfrm>
              <a:prstGeom prst="line">
                <a:avLst/>
              </a:prstGeom>
              <a:ln w="28575">
                <a:solidFill>
                  <a:srgbClr val="DEC0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FC6441E6-8F0A-43CF-A60B-0FE31562FF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7250" y="3536158"/>
                <a:ext cx="4860" cy="676512"/>
              </a:xfrm>
              <a:prstGeom prst="line">
                <a:avLst/>
              </a:prstGeom>
              <a:ln w="28575">
                <a:solidFill>
                  <a:srgbClr val="DEC0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2825DAC9-E71C-4F55-9399-9B8F80187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55746" y="3373771"/>
                <a:ext cx="0" cy="838899"/>
              </a:xfrm>
              <a:prstGeom prst="line">
                <a:avLst/>
              </a:prstGeom>
              <a:ln w="28575">
                <a:solidFill>
                  <a:srgbClr val="DEC0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A1B8BCD-853E-4B32-A0A2-4DF48DC209CC}"/>
                </a:ext>
              </a:extLst>
            </p:cNvPr>
            <p:cNvSpPr txBox="1"/>
            <p:nvPr/>
          </p:nvSpPr>
          <p:spPr>
            <a:xfrm>
              <a:off x="575490" y="3005108"/>
              <a:ext cx="13260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b="1" dirty="0">
                  <a:latin typeface="Roboto Condensed"/>
                </a:rPr>
                <a:t>PREPARATION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F0FC544-5045-4C00-9F32-CEC78806730B}"/>
                </a:ext>
              </a:extLst>
            </p:cNvPr>
            <p:cNvSpPr txBox="1"/>
            <p:nvPr/>
          </p:nvSpPr>
          <p:spPr>
            <a:xfrm>
              <a:off x="3182254" y="2991199"/>
              <a:ext cx="15470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b="1" dirty="0">
                  <a:latin typeface="Roboto Condensed"/>
                </a:rPr>
                <a:t>UNDERSTANDING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CB603B0-C48A-4240-8263-52893D29B8EC}"/>
                </a:ext>
              </a:extLst>
            </p:cNvPr>
            <p:cNvSpPr txBox="1"/>
            <p:nvPr/>
          </p:nvSpPr>
          <p:spPr>
            <a:xfrm>
              <a:off x="6046167" y="2954405"/>
              <a:ext cx="13260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latin typeface="Roboto Condensed"/>
                </a:rPr>
                <a:t>OPTION GENERATION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08B0D0F-C034-4CEF-A19B-EDCE9E364D1B}"/>
                </a:ext>
              </a:extLst>
            </p:cNvPr>
            <p:cNvSpPr txBox="1"/>
            <p:nvPr/>
          </p:nvSpPr>
          <p:spPr>
            <a:xfrm>
              <a:off x="7408415" y="2988244"/>
              <a:ext cx="12148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b="1" dirty="0">
                  <a:latin typeface="Roboto Condensed"/>
                </a:rPr>
                <a:t>AGREEMENT</a:t>
              </a:r>
            </a:p>
          </p:txBody>
        </p:sp>
        <p:sp>
          <p:nvSpPr>
            <p:cNvPr id="23" name="Explosion: 8 Points 22">
              <a:extLst>
                <a:ext uri="{FF2B5EF4-FFF2-40B4-BE49-F238E27FC236}">
                  <a16:creationId xmlns:a16="http://schemas.microsoft.com/office/drawing/2014/main" xmlns="" id="{300BA419-F88B-4789-8012-DEFFD5FF2040}"/>
                </a:ext>
              </a:extLst>
            </p:cNvPr>
            <p:cNvSpPr/>
            <p:nvPr/>
          </p:nvSpPr>
          <p:spPr>
            <a:xfrm>
              <a:off x="5744079" y="2554879"/>
              <a:ext cx="548700" cy="630358"/>
            </a:xfrm>
            <a:prstGeom prst="irregularSeal1">
              <a:avLst/>
            </a:prstGeom>
            <a:solidFill>
              <a:srgbClr val="C8D1E6"/>
            </a:solidFill>
            <a:ln>
              <a:solidFill>
                <a:srgbClr val="283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A1788EE9-132C-4ABA-9695-3BE035960A95}"/>
              </a:ext>
            </a:extLst>
          </p:cNvPr>
          <p:cNvCxnSpPr>
            <a:cxnSpLocks/>
          </p:cNvCxnSpPr>
          <p:nvPr/>
        </p:nvCxnSpPr>
        <p:spPr>
          <a:xfrm flipV="1">
            <a:off x="5991049" y="1864689"/>
            <a:ext cx="4858" cy="669418"/>
          </a:xfrm>
          <a:prstGeom prst="line">
            <a:avLst/>
          </a:prstGeom>
          <a:ln w="19050">
            <a:solidFill>
              <a:srgbClr val="384C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6156336-0200-4CFF-9BD0-8768DE803044}"/>
              </a:ext>
            </a:extLst>
          </p:cNvPr>
          <p:cNvSpPr txBox="1"/>
          <p:nvPr/>
        </p:nvSpPr>
        <p:spPr>
          <a:xfrm>
            <a:off x="3154874" y="3253683"/>
            <a:ext cx="22621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latin typeface="Roboto Condensed Light"/>
              </a:rPr>
              <a:t>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latin typeface="Roboto Condensed Light"/>
              </a:rPr>
              <a:t>Emotions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latin typeface="Roboto Condensed Light"/>
              </a:rPr>
              <a:t>Relationship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latin typeface="Roboto Condensed Light"/>
              </a:rPr>
              <a:t>Contract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latin typeface="Roboto Condensed Light"/>
              </a:rPr>
              <a:t>Technical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latin typeface="Roboto Condensed Light"/>
              </a:rPr>
              <a:t>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latin typeface="Roboto Condensed Light"/>
              </a:rPr>
              <a:t>Needs, Goals, Objectives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947699E-A912-4401-896C-E2FADB961662}"/>
              </a:ext>
            </a:extLst>
          </p:cNvPr>
          <p:cNvSpPr txBox="1"/>
          <p:nvPr/>
        </p:nvSpPr>
        <p:spPr>
          <a:xfrm>
            <a:off x="5012479" y="1441263"/>
            <a:ext cx="1957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latin typeface="Roboto Condensed"/>
              </a:rPr>
              <a:t>MUTUAL 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3977338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03A104D-8769-2441-A109-159D1531B7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3D27D1-A4E7-7F4B-BA4F-E600771DBD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39622" y="985409"/>
            <a:ext cx="2981325" cy="76676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Open Questions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AF10B4F-1799-3247-85E0-7FA828D9D9A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72244" y="1751890"/>
            <a:ext cx="2981325" cy="1794499"/>
          </a:xfrm>
        </p:spPr>
        <p:txBody>
          <a:bodyPr/>
          <a:lstStyle/>
          <a:p>
            <a:r>
              <a:rPr lang="en-US" sz="2000" dirty="0"/>
              <a:t>Get a yes, no or fixed answer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155C1225-9568-0E4D-AD7E-4F7C29C36BD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39622" y="1751890"/>
            <a:ext cx="3378200" cy="1992385"/>
          </a:xfrm>
        </p:spPr>
        <p:txBody>
          <a:bodyPr/>
          <a:lstStyle/>
          <a:p>
            <a:r>
              <a:rPr lang="en-US" sz="2000" dirty="0"/>
              <a:t>How….</a:t>
            </a:r>
          </a:p>
          <a:p>
            <a:r>
              <a:rPr lang="en-US" sz="2000" dirty="0"/>
              <a:t>What….</a:t>
            </a:r>
          </a:p>
          <a:p>
            <a:r>
              <a:rPr lang="en-US" sz="2000" dirty="0"/>
              <a:t>Which…</a:t>
            </a:r>
          </a:p>
          <a:p>
            <a:r>
              <a:rPr lang="en-US" sz="2000" dirty="0"/>
              <a:t>Can you tell us about...</a:t>
            </a:r>
          </a:p>
          <a:p>
            <a:r>
              <a:rPr lang="en-US" sz="2000" dirty="0"/>
              <a:t>Why…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86C3D027-66D6-0746-863E-549488A77355}"/>
              </a:ext>
            </a:extLst>
          </p:cNvPr>
          <p:cNvSpPr txBox="1">
            <a:spLocks/>
          </p:cNvSpPr>
          <p:nvPr/>
        </p:nvSpPr>
        <p:spPr>
          <a:xfrm>
            <a:off x="4672244" y="985409"/>
            <a:ext cx="2980861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Closed Questions</a:t>
            </a:r>
          </a:p>
        </p:txBody>
      </p:sp>
    </p:spTree>
    <p:extLst>
      <p:ext uri="{BB962C8B-B14F-4D97-AF65-F5344CB8AC3E}">
        <p14:creationId xmlns:p14="http://schemas.microsoft.com/office/powerpoint/2010/main" val="420472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7C3CF7-71EC-4D5C-8959-06852A73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REFRAMING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4E2C89-A023-40A0-8768-70C8109E07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B13CA1B-763B-409A-A06E-DD3522B42318}"/>
              </a:ext>
            </a:extLst>
          </p:cNvPr>
          <p:cNvSpPr/>
          <p:nvPr/>
        </p:nvSpPr>
        <p:spPr>
          <a:xfrm>
            <a:off x="1794131" y="1776794"/>
            <a:ext cx="1105080" cy="1001073"/>
          </a:xfrm>
          <a:prstGeom prst="rect">
            <a:avLst/>
          </a:prstGeom>
          <a:ln>
            <a:solidFill>
              <a:srgbClr val="283E6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b="1" dirty="0">
                <a:latin typeface="Roboto Condensed Light"/>
              </a:rPr>
              <a:t>NEGATIVE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3DADEAF-E458-4BE3-8518-7C4425DA4337}"/>
              </a:ext>
            </a:extLst>
          </p:cNvPr>
          <p:cNvSpPr/>
          <p:nvPr/>
        </p:nvSpPr>
        <p:spPr>
          <a:xfrm>
            <a:off x="6244789" y="1776794"/>
            <a:ext cx="1105080" cy="1001073"/>
          </a:xfrm>
          <a:prstGeom prst="rect">
            <a:avLst/>
          </a:prstGeom>
          <a:ln>
            <a:solidFill>
              <a:srgbClr val="283E6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b="1" dirty="0">
                <a:latin typeface="Roboto Condensed Light"/>
              </a:rPr>
              <a:t>NEUTRAL / </a:t>
            </a:r>
          </a:p>
          <a:p>
            <a:pPr algn="ctr"/>
            <a:r>
              <a:rPr lang="en-AU" b="1" dirty="0">
                <a:latin typeface="Roboto Condensed Light"/>
              </a:rPr>
              <a:t>POSITIVE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EB90D616-56B7-4715-B7E0-C42F40F57771}"/>
              </a:ext>
            </a:extLst>
          </p:cNvPr>
          <p:cNvCxnSpPr>
            <a:cxnSpLocks/>
          </p:cNvCxnSpPr>
          <p:nvPr/>
        </p:nvCxnSpPr>
        <p:spPr>
          <a:xfrm>
            <a:off x="3289240" y="2231829"/>
            <a:ext cx="2630525" cy="0"/>
          </a:xfrm>
          <a:prstGeom prst="straightConnector1">
            <a:avLst/>
          </a:prstGeom>
          <a:ln w="38100">
            <a:solidFill>
              <a:srgbClr val="DEC0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65CFDB-53B4-469F-8315-49748191CBA0}"/>
              </a:ext>
            </a:extLst>
          </p:cNvPr>
          <p:cNvSpPr txBox="1"/>
          <p:nvPr/>
        </p:nvSpPr>
        <p:spPr>
          <a:xfrm>
            <a:off x="766751" y="3170533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b="1" dirty="0"/>
              <a:t>e.g. </a:t>
            </a:r>
            <a:r>
              <a:rPr lang="en-AU" sz="1800" dirty="0"/>
              <a:t>“He never listens to me.”</a:t>
            </a:r>
            <a:endParaRPr lang="en-AU" sz="1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38AFC07-C291-41B9-B6F5-09961233F297}"/>
              </a:ext>
            </a:extLst>
          </p:cNvPr>
          <p:cNvSpPr txBox="1"/>
          <p:nvPr/>
        </p:nvSpPr>
        <p:spPr>
          <a:xfrm>
            <a:off x="5027453" y="3170533"/>
            <a:ext cx="35397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“Communication is important to you.”</a:t>
            </a:r>
          </a:p>
        </p:txBody>
      </p:sp>
    </p:spTree>
    <p:extLst>
      <p:ext uri="{BB962C8B-B14F-4D97-AF65-F5344CB8AC3E}">
        <p14:creationId xmlns:p14="http://schemas.microsoft.com/office/powerpoint/2010/main" val="244208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C6587DE-04A6-2A47-B277-35AA516A6A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BF704851-6056-A940-97B3-63BAD9A649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335538"/>
              </p:ext>
            </p:extLst>
          </p:nvPr>
        </p:nvGraphicFramePr>
        <p:xfrm>
          <a:off x="2245750" y="339021"/>
          <a:ext cx="4652499" cy="4623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3" imgW="6070600" imgH="6032500" progId="Word.Document.12">
                  <p:embed/>
                </p:oleObj>
              </mc:Choice>
              <mc:Fallback>
                <p:oleObj name="Document" r:id="rId3" imgW="6070600" imgH="6032500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BF704851-6056-A940-97B3-63BAD9A649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5750" y="339021"/>
                        <a:ext cx="4652499" cy="4623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534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1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EC08C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</TotalTime>
  <Words>258</Words>
  <Application>Microsoft Macintosh PowerPoint</Application>
  <PresentationFormat>On-screen Show (16:9)</PresentationFormat>
  <Paragraphs>83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Georgia</vt:lpstr>
      <vt:lpstr>Salerio template</vt:lpstr>
      <vt:lpstr>Document</vt:lpstr>
      <vt:lpstr>Mediation Skills for the Modern General Counsel </vt:lpstr>
      <vt:lpstr>HELLO!</vt:lpstr>
      <vt:lpstr>PowerPoint Presentation</vt:lpstr>
      <vt:lpstr>PowerPoint Presentation</vt:lpstr>
      <vt:lpstr>DISPUTES ICEBERG</vt:lpstr>
      <vt:lpstr>MEDIATION TIMELINE</vt:lpstr>
      <vt:lpstr>Open Questions</vt:lpstr>
      <vt:lpstr>REFRAMING</vt:lpstr>
      <vt:lpstr>PowerPoint Presentation</vt:lpstr>
      <vt:lpstr>NEGOTIATION TACTICS</vt:lpstr>
      <vt:lpstr>PowerPoint Presentation</vt:lpstr>
      <vt:lpstr>REALITY TESTING</vt:lpstr>
      <vt:lpstr>TRIANGLE OF SATISFACTION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MEDIATION TRAINING The Accord Group / EduHK 20 March 2018</dc:title>
  <dc:creator>Cecily Zhu</dc:creator>
  <cp:lastModifiedBy>Cecily Zhu</cp:lastModifiedBy>
  <cp:revision>81</cp:revision>
  <cp:lastPrinted>2018-06-06T03:52:26Z</cp:lastPrinted>
  <dcterms:modified xsi:type="dcterms:W3CDTF">2018-11-09T07:18:23Z</dcterms:modified>
</cp:coreProperties>
</file>