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3" r:id="rId6"/>
    <p:sldId id="264" r:id="rId7"/>
    <p:sldId id="265" r:id="rId8"/>
    <p:sldId id="259" r:id="rId9"/>
    <p:sldId id="266" r:id="rId10"/>
    <p:sldId id="267" r:id="rId11"/>
    <p:sldId id="268" r:id="rId12"/>
    <p:sldId id="269" r:id="rId13"/>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6933011F-BBE1-4952-9094-67C248303DB7}"/>
              </a:ext>
            </a:extLst>
          </p:cNvPr>
          <p:cNvSpPr>
            <a:spLocks noGrp="1"/>
          </p:cNvSpPr>
          <p:nvPr>
            <p:ph type="dt" sz="half" idx="10"/>
          </p:nvPr>
        </p:nvSpPr>
        <p:spPr/>
        <p:txBody>
          <a:bodyPr/>
          <a:lstStyle/>
          <a:p>
            <a:fld id="{80B4C8A0-F935-4B22-B1B9-61FCE83BA679}" type="datetimeFigureOut">
              <a:rPr lang="en-AU" smtClean="0"/>
              <a:t>13/11/2018</a:t>
            </a:fld>
            <a:endParaRPr lang="en-AU"/>
          </a:p>
        </p:txBody>
      </p:sp>
      <p:sp>
        <p:nvSpPr>
          <p:cNvPr id="5" name="Footer Placeholder 4">
            <a:extLst>
              <a:ext uri="{FF2B5EF4-FFF2-40B4-BE49-F238E27FC236}">
                <a16:creationId xmlns="" xmlns:a16="http://schemas.microsoft.com/office/drawing/2014/main" id="{D85037E2-ABE7-4027-81AA-21D23ACB217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6A88420B-DFEE-4125-B283-36AB545E57BC}"/>
              </a:ext>
            </a:extLst>
          </p:cNvPr>
          <p:cNvSpPr>
            <a:spLocks noGrp="1"/>
          </p:cNvSpPr>
          <p:nvPr>
            <p:ph type="sldNum" sz="quarter" idx="12"/>
          </p:nvPr>
        </p:nvSpPr>
        <p:spPr/>
        <p:txBody>
          <a:bodyPr/>
          <a:lstStyle/>
          <a:p>
            <a:fld id="{63C1EFD3-143F-447C-AA58-67085C7719B0}" type="slidenum">
              <a:rPr lang="en-AU" smtClean="0"/>
              <a:t>‹#›</a:t>
            </a:fld>
            <a:endParaRPr lang="en-AU"/>
          </a:p>
        </p:txBody>
      </p:sp>
      <p:pic>
        <p:nvPicPr>
          <p:cNvPr id="7" name="Picture 6">
            <a:extLst>
              <a:ext uri="{FF2B5EF4-FFF2-40B4-BE49-F238E27FC236}">
                <a16:creationId xmlns="" xmlns:a16="http://schemas.microsoft.com/office/drawing/2014/main" id="{A27D5135-B738-44CF-B5D8-033D04C46F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575"/>
          <a:stretch/>
        </p:blipFill>
        <p:spPr>
          <a:xfrm>
            <a:off x="0" y="6153324"/>
            <a:ext cx="12219637" cy="704676"/>
          </a:xfrm>
          <a:prstGeom prst="rect">
            <a:avLst/>
          </a:prstGeom>
        </p:spPr>
      </p:pic>
      <p:pic>
        <p:nvPicPr>
          <p:cNvPr id="10" name="Picture 9">
            <a:extLst>
              <a:ext uri="{FF2B5EF4-FFF2-40B4-BE49-F238E27FC236}">
                <a16:creationId xmlns="" xmlns:a16="http://schemas.microsoft.com/office/drawing/2014/main" id="{2DFED10A-F368-4B38-8838-A5B7AFC115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2596896" cy="1188720"/>
          </a:xfrm>
          <a:prstGeom prst="rect">
            <a:avLst/>
          </a:prstGeom>
        </p:spPr>
      </p:pic>
      <p:pic>
        <p:nvPicPr>
          <p:cNvPr id="14" name="Picture 13">
            <a:extLst>
              <a:ext uri="{FF2B5EF4-FFF2-40B4-BE49-F238E27FC236}">
                <a16:creationId xmlns="" xmlns:a16="http://schemas.microsoft.com/office/drawing/2014/main" id="{FE8589E0-20D3-439E-A4AC-0EE196DF25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8524" y="0"/>
            <a:ext cx="2183476" cy="869690"/>
          </a:xfrm>
          <a:prstGeom prst="rect">
            <a:avLst/>
          </a:prstGeom>
        </p:spPr>
      </p:pic>
      <p:pic>
        <p:nvPicPr>
          <p:cNvPr id="16" name="Picture 15">
            <a:extLst>
              <a:ext uri="{FF2B5EF4-FFF2-40B4-BE49-F238E27FC236}">
                <a16:creationId xmlns="" xmlns:a16="http://schemas.microsoft.com/office/drawing/2014/main" id="{5FDE0DAF-EDBD-4F05-9DB2-4982EA2CDE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48188" y="6457864"/>
            <a:ext cx="3095625" cy="228600"/>
          </a:xfrm>
          <a:prstGeom prst="rect">
            <a:avLst/>
          </a:prstGeom>
        </p:spPr>
      </p:pic>
      <p:sp>
        <p:nvSpPr>
          <p:cNvPr id="11" name="Title Placeholder 1">
            <a:extLst>
              <a:ext uri="{FF2B5EF4-FFF2-40B4-BE49-F238E27FC236}">
                <a16:creationId xmlns="" xmlns:a16="http://schemas.microsoft.com/office/drawing/2014/main" id="{FC37F664-A18A-4186-BDE5-00CBD9512338}"/>
              </a:ext>
            </a:extLst>
          </p:cNvPr>
          <p:cNvSpPr>
            <a:spLocks noGrp="1"/>
          </p:cNvSpPr>
          <p:nvPr>
            <p:ph type="title"/>
          </p:nvPr>
        </p:nvSpPr>
        <p:spPr>
          <a:xfrm>
            <a:off x="838199" y="1719094"/>
            <a:ext cx="10583487" cy="1070852"/>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2" name="Text Placeholder 2">
            <a:extLst>
              <a:ext uri="{FF2B5EF4-FFF2-40B4-BE49-F238E27FC236}">
                <a16:creationId xmlns="" xmlns:a16="http://schemas.microsoft.com/office/drawing/2014/main" id="{9281A58D-BE54-45A7-B91A-797677FEF48D}"/>
              </a:ext>
            </a:extLst>
          </p:cNvPr>
          <p:cNvSpPr>
            <a:spLocks noGrp="1"/>
          </p:cNvSpPr>
          <p:nvPr>
            <p:ph idx="1"/>
          </p:nvPr>
        </p:nvSpPr>
        <p:spPr>
          <a:xfrm>
            <a:off x="838199" y="3351800"/>
            <a:ext cx="10583487" cy="20499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595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6933011F-BBE1-4952-9094-67C248303DB7}"/>
              </a:ext>
            </a:extLst>
          </p:cNvPr>
          <p:cNvSpPr>
            <a:spLocks noGrp="1"/>
          </p:cNvSpPr>
          <p:nvPr>
            <p:ph type="dt" sz="half" idx="10"/>
          </p:nvPr>
        </p:nvSpPr>
        <p:spPr/>
        <p:txBody>
          <a:bodyPr/>
          <a:lstStyle/>
          <a:p>
            <a:fld id="{80B4C8A0-F935-4B22-B1B9-61FCE83BA679}" type="datetimeFigureOut">
              <a:rPr lang="en-AU" smtClean="0"/>
              <a:t>13/11/2018</a:t>
            </a:fld>
            <a:endParaRPr lang="en-AU"/>
          </a:p>
        </p:txBody>
      </p:sp>
      <p:sp>
        <p:nvSpPr>
          <p:cNvPr id="5" name="Footer Placeholder 4">
            <a:extLst>
              <a:ext uri="{FF2B5EF4-FFF2-40B4-BE49-F238E27FC236}">
                <a16:creationId xmlns="" xmlns:a16="http://schemas.microsoft.com/office/drawing/2014/main" id="{D85037E2-ABE7-4027-81AA-21D23ACB217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6A88420B-DFEE-4125-B283-36AB545E57BC}"/>
              </a:ext>
            </a:extLst>
          </p:cNvPr>
          <p:cNvSpPr>
            <a:spLocks noGrp="1"/>
          </p:cNvSpPr>
          <p:nvPr>
            <p:ph type="sldNum" sz="quarter" idx="12"/>
          </p:nvPr>
        </p:nvSpPr>
        <p:spPr/>
        <p:txBody>
          <a:bodyPr/>
          <a:lstStyle/>
          <a:p>
            <a:fld id="{63C1EFD3-143F-447C-AA58-67085C7719B0}" type="slidenum">
              <a:rPr lang="en-AU" smtClean="0"/>
              <a:t>‹#›</a:t>
            </a:fld>
            <a:endParaRPr lang="en-AU"/>
          </a:p>
        </p:txBody>
      </p:sp>
      <p:pic>
        <p:nvPicPr>
          <p:cNvPr id="7" name="Picture 6">
            <a:extLst>
              <a:ext uri="{FF2B5EF4-FFF2-40B4-BE49-F238E27FC236}">
                <a16:creationId xmlns="" xmlns:a16="http://schemas.microsoft.com/office/drawing/2014/main" id="{A27D5135-B738-44CF-B5D8-033D04C46F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575"/>
          <a:stretch/>
        </p:blipFill>
        <p:spPr>
          <a:xfrm>
            <a:off x="0" y="6153324"/>
            <a:ext cx="12219637" cy="704676"/>
          </a:xfrm>
          <a:prstGeom prst="rect">
            <a:avLst/>
          </a:prstGeom>
        </p:spPr>
      </p:pic>
      <p:pic>
        <p:nvPicPr>
          <p:cNvPr id="10" name="Picture 9">
            <a:extLst>
              <a:ext uri="{FF2B5EF4-FFF2-40B4-BE49-F238E27FC236}">
                <a16:creationId xmlns="" xmlns:a16="http://schemas.microsoft.com/office/drawing/2014/main" id="{2DFED10A-F368-4B38-8838-A5B7AFC115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2596896" cy="1188720"/>
          </a:xfrm>
          <a:prstGeom prst="rect">
            <a:avLst/>
          </a:prstGeom>
        </p:spPr>
      </p:pic>
      <p:pic>
        <p:nvPicPr>
          <p:cNvPr id="14" name="Picture 13">
            <a:extLst>
              <a:ext uri="{FF2B5EF4-FFF2-40B4-BE49-F238E27FC236}">
                <a16:creationId xmlns="" xmlns:a16="http://schemas.microsoft.com/office/drawing/2014/main" id="{FE8589E0-20D3-439E-A4AC-0EE196DF25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8524" y="0"/>
            <a:ext cx="2183476" cy="869690"/>
          </a:xfrm>
          <a:prstGeom prst="rect">
            <a:avLst/>
          </a:prstGeom>
        </p:spPr>
      </p:pic>
      <p:pic>
        <p:nvPicPr>
          <p:cNvPr id="16" name="Picture 15">
            <a:extLst>
              <a:ext uri="{FF2B5EF4-FFF2-40B4-BE49-F238E27FC236}">
                <a16:creationId xmlns="" xmlns:a16="http://schemas.microsoft.com/office/drawing/2014/main" id="{5FDE0DAF-EDBD-4F05-9DB2-4982EA2CDE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48188" y="6457864"/>
            <a:ext cx="3095625" cy="228600"/>
          </a:xfrm>
          <a:prstGeom prst="rect">
            <a:avLst/>
          </a:prstGeom>
        </p:spPr>
      </p:pic>
      <p:sp>
        <p:nvSpPr>
          <p:cNvPr id="18" name="Text Placeholder 17">
            <a:extLst>
              <a:ext uri="{FF2B5EF4-FFF2-40B4-BE49-F238E27FC236}">
                <a16:creationId xmlns="" xmlns:a16="http://schemas.microsoft.com/office/drawing/2014/main" id="{F17DB64D-730F-4E66-916B-4078474FE72E}"/>
              </a:ext>
            </a:extLst>
          </p:cNvPr>
          <p:cNvSpPr>
            <a:spLocks noGrp="1"/>
          </p:cNvSpPr>
          <p:nvPr>
            <p:ph type="body" sz="quarter" idx="13"/>
          </p:nvPr>
        </p:nvSpPr>
        <p:spPr>
          <a:xfrm>
            <a:off x="1047750" y="1438275"/>
            <a:ext cx="9709150" cy="414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80344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1428CB-EFDC-4ECD-BA4F-F54527F3B4DE}"/>
              </a:ext>
            </a:extLst>
          </p:cNvPr>
          <p:cNvSpPr>
            <a:spLocks noGrp="1"/>
          </p:cNvSpPr>
          <p:nvPr>
            <p:ph type="title"/>
          </p:nvPr>
        </p:nvSpPr>
        <p:spPr>
          <a:xfrm>
            <a:off x="838199" y="1719094"/>
            <a:ext cx="10583487" cy="1070852"/>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 xmlns:a16="http://schemas.microsoft.com/office/drawing/2014/main" id="{E24F0ABD-9964-4550-9F1A-57975C34F8B3}"/>
              </a:ext>
            </a:extLst>
          </p:cNvPr>
          <p:cNvSpPr>
            <a:spLocks noGrp="1"/>
          </p:cNvSpPr>
          <p:nvPr>
            <p:ph type="body" idx="1"/>
          </p:nvPr>
        </p:nvSpPr>
        <p:spPr>
          <a:xfrm>
            <a:off x="838199" y="3351800"/>
            <a:ext cx="10583487" cy="20499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 xmlns:a16="http://schemas.microsoft.com/office/drawing/2014/main" id="{0F6E6D9E-FADA-4918-8450-3AEEF9BA10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4C8A0-F935-4B22-B1B9-61FCE83BA679}" type="datetimeFigureOut">
              <a:rPr lang="en-AU" smtClean="0"/>
              <a:t>13/11/2018</a:t>
            </a:fld>
            <a:endParaRPr lang="en-AU"/>
          </a:p>
        </p:txBody>
      </p:sp>
      <p:sp>
        <p:nvSpPr>
          <p:cNvPr id="5" name="Footer Placeholder 4">
            <a:extLst>
              <a:ext uri="{FF2B5EF4-FFF2-40B4-BE49-F238E27FC236}">
                <a16:creationId xmlns="" xmlns:a16="http://schemas.microsoft.com/office/drawing/2014/main" id="{D7E09EE7-5FA2-434A-A2D6-A7C2F370F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 xmlns:a16="http://schemas.microsoft.com/office/drawing/2014/main" id="{B0F0255F-8A9A-4FFA-8B56-51755F3EB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1EFD3-143F-447C-AA58-67085C7719B0}" type="slidenum">
              <a:rPr lang="en-AU" smtClean="0"/>
              <a:t>‹#›</a:t>
            </a:fld>
            <a:endParaRPr lang="en-AU"/>
          </a:p>
        </p:txBody>
      </p:sp>
      <p:pic>
        <p:nvPicPr>
          <p:cNvPr id="7" name="Picture 6">
            <a:extLst>
              <a:ext uri="{FF2B5EF4-FFF2-40B4-BE49-F238E27FC236}">
                <a16:creationId xmlns="" xmlns:a16="http://schemas.microsoft.com/office/drawing/2014/main" id="{8F807179-E389-4B94-9BA8-0A0E1DB8D39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47575"/>
          <a:stretch/>
        </p:blipFill>
        <p:spPr>
          <a:xfrm>
            <a:off x="0" y="6153324"/>
            <a:ext cx="12219637" cy="704676"/>
          </a:xfrm>
          <a:prstGeom prst="rect">
            <a:avLst/>
          </a:prstGeom>
        </p:spPr>
      </p:pic>
      <p:pic>
        <p:nvPicPr>
          <p:cNvPr id="8" name="Picture 7">
            <a:extLst>
              <a:ext uri="{FF2B5EF4-FFF2-40B4-BE49-F238E27FC236}">
                <a16:creationId xmlns="" xmlns:a16="http://schemas.microsoft.com/office/drawing/2014/main" id="{8C873DEC-7F60-47DF-81AA-88B5E3102FC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0" y="0"/>
            <a:ext cx="2596896" cy="1188720"/>
          </a:xfrm>
          <a:prstGeom prst="rect">
            <a:avLst/>
          </a:prstGeom>
        </p:spPr>
      </p:pic>
      <p:pic>
        <p:nvPicPr>
          <p:cNvPr id="9" name="Picture 8">
            <a:extLst>
              <a:ext uri="{FF2B5EF4-FFF2-40B4-BE49-F238E27FC236}">
                <a16:creationId xmlns="" xmlns:a16="http://schemas.microsoft.com/office/drawing/2014/main" id="{C1B62879-824E-41A1-A7B0-32C121CD23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08524" y="0"/>
            <a:ext cx="2183476" cy="869690"/>
          </a:xfrm>
          <a:prstGeom prst="rect">
            <a:avLst/>
          </a:prstGeom>
        </p:spPr>
      </p:pic>
      <p:pic>
        <p:nvPicPr>
          <p:cNvPr id="10" name="Picture 9">
            <a:extLst>
              <a:ext uri="{FF2B5EF4-FFF2-40B4-BE49-F238E27FC236}">
                <a16:creationId xmlns="" xmlns:a16="http://schemas.microsoft.com/office/drawing/2014/main" id="{2BA8545C-DD5B-4EAA-8DA5-3927C1A5B4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48188" y="6457864"/>
            <a:ext cx="3095625" cy="228600"/>
          </a:xfrm>
          <a:prstGeom prst="rect">
            <a:avLst/>
          </a:prstGeom>
        </p:spPr>
      </p:pic>
    </p:spTree>
    <p:extLst>
      <p:ext uri="{BB962C8B-B14F-4D97-AF65-F5344CB8AC3E}">
        <p14:creationId xmlns:p14="http://schemas.microsoft.com/office/powerpoint/2010/main" val="344790319"/>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704C94-B339-4FD8-AA24-662A72A27D4D}"/>
              </a:ext>
            </a:extLst>
          </p:cNvPr>
          <p:cNvSpPr>
            <a:spLocks noGrp="1"/>
          </p:cNvSpPr>
          <p:nvPr>
            <p:ph type="title"/>
          </p:nvPr>
        </p:nvSpPr>
        <p:spPr/>
        <p:txBody>
          <a:bodyPr>
            <a:noAutofit/>
          </a:bodyPr>
          <a:lstStyle/>
          <a:p>
            <a:r>
              <a:rPr lang="en-AU" dirty="0" smtClean="0"/>
              <a:t>Governance, culture and accountability beyond 2018</a:t>
            </a:r>
            <a:endParaRPr lang="en-AU" dirty="0"/>
          </a:p>
        </p:txBody>
      </p:sp>
      <p:sp>
        <p:nvSpPr>
          <p:cNvPr id="3" name="Content Placeholder 2">
            <a:extLst>
              <a:ext uri="{FF2B5EF4-FFF2-40B4-BE49-F238E27FC236}">
                <a16:creationId xmlns="" xmlns:a16="http://schemas.microsoft.com/office/drawing/2014/main" id="{21A126AF-2328-43CD-945F-E174A2CED853}"/>
              </a:ext>
            </a:extLst>
          </p:cNvPr>
          <p:cNvSpPr>
            <a:spLocks noGrp="1"/>
          </p:cNvSpPr>
          <p:nvPr>
            <p:ph idx="1"/>
          </p:nvPr>
        </p:nvSpPr>
        <p:spPr>
          <a:xfrm>
            <a:off x="7628464" y="4614333"/>
            <a:ext cx="3302153" cy="1161640"/>
          </a:xfrm>
        </p:spPr>
        <p:txBody>
          <a:bodyPr>
            <a:normAutofit/>
          </a:bodyPr>
          <a:lstStyle/>
          <a:p>
            <a:pPr marL="0" indent="0" algn="r">
              <a:buNone/>
            </a:pPr>
            <a:r>
              <a:rPr lang="en-AU" sz="1600" b="1" dirty="0" smtClean="0"/>
              <a:t>Jennifer </a:t>
            </a:r>
            <a:r>
              <a:rPr lang="en-AU" sz="1600" b="1" dirty="0" smtClean="0"/>
              <a:t>Darbyshire</a:t>
            </a:r>
          </a:p>
          <a:p>
            <a:pPr marL="0" indent="0" algn="r">
              <a:buNone/>
            </a:pPr>
            <a:r>
              <a:rPr lang="en-AU" sz="1600" dirty="0" smtClean="0"/>
              <a:t>General Counsel, Governance (NAB)</a:t>
            </a:r>
            <a:endParaRPr lang="en-AU" sz="1600" dirty="0" smtClean="0"/>
          </a:p>
          <a:p>
            <a:pPr marL="0" indent="0" algn="r">
              <a:buNone/>
            </a:pPr>
            <a:r>
              <a:rPr lang="en-AU" sz="1600" dirty="0" smtClean="0"/>
              <a:t>LinkedIn: @</a:t>
            </a:r>
            <a:r>
              <a:rPr lang="en-AU" sz="1600" dirty="0" err="1" smtClean="0"/>
              <a:t>jenniferdarbyshire</a:t>
            </a:r>
            <a:endParaRPr lang="en-AU" sz="2000" dirty="0"/>
          </a:p>
          <a:p>
            <a:pPr marL="0" indent="0">
              <a:buNone/>
            </a:pPr>
            <a:endParaRPr lang="en-AU" sz="2000" dirty="0"/>
          </a:p>
        </p:txBody>
      </p:sp>
      <p:sp>
        <p:nvSpPr>
          <p:cNvPr id="4" name="TextBox 3"/>
          <p:cNvSpPr txBox="1"/>
          <p:nvPr/>
        </p:nvSpPr>
        <p:spPr>
          <a:xfrm>
            <a:off x="826342" y="3811693"/>
            <a:ext cx="3081871" cy="1323439"/>
          </a:xfrm>
          <a:prstGeom prst="rect">
            <a:avLst/>
          </a:prstGeom>
          <a:noFill/>
        </p:spPr>
        <p:txBody>
          <a:bodyPr wrap="square" rtlCol="0">
            <a:spAutoFit/>
          </a:bodyPr>
          <a:lstStyle/>
          <a:p>
            <a:r>
              <a:rPr lang="en-AU" sz="2000" dirty="0" smtClean="0"/>
              <a:t>#</a:t>
            </a:r>
            <a:r>
              <a:rPr lang="en-AU" sz="2000" b="1" dirty="0" err="1" smtClean="0">
                <a:solidFill>
                  <a:schemeClr val="accent6"/>
                </a:solidFill>
              </a:rPr>
              <a:t>morethanalawyer</a:t>
            </a:r>
            <a:endParaRPr lang="en-AU" sz="2000" b="1" dirty="0" smtClean="0">
              <a:solidFill>
                <a:schemeClr val="accent6"/>
              </a:solidFill>
            </a:endParaRPr>
          </a:p>
          <a:p>
            <a:r>
              <a:rPr lang="en-AU" sz="2000" dirty="0" smtClean="0"/>
              <a:t>#</a:t>
            </a:r>
            <a:r>
              <a:rPr lang="en-AU" sz="2000" b="1" dirty="0" err="1" smtClean="0">
                <a:solidFill>
                  <a:schemeClr val="accent2"/>
                </a:solidFill>
              </a:rPr>
              <a:t>byinhouse</a:t>
            </a:r>
            <a:endParaRPr lang="en-AU" sz="2000" b="1" dirty="0" smtClean="0">
              <a:solidFill>
                <a:schemeClr val="accent2"/>
              </a:solidFill>
            </a:endParaRPr>
          </a:p>
          <a:p>
            <a:r>
              <a:rPr lang="en-AU" sz="2000" dirty="0" smtClean="0"/>
              <a:t>#</a:t>
            </a:r>
            <a:r>
              <a:rPr lang="en-AU" sz="2000" b="1" dirty="0" smtClean="0">
                <a:solidFill>
                  <a:schemeClr val="accent1"/>
                </a:solidFill>
              </a:rPr>
              <a:t>NatCon18</a:t>
            </a:r>
          </a:p>
          <a:p>
            <a:r>
              <a:rPr lang="en-AU" sz="2000" dirty="0" smtClean="0"/>
              <a:t>#</a:t>
            </a:r>
            <a:r>
              <a:rPr lang="en-AU" sz="2000" b="1" dirty="0" err="1" smtClean="0">
                <a:solidFill>
                  <a:srgbClr val="7030A0"/>
                </a:solidFill>
              </a:rPr>
              <a:t>goodgovernance</a:t>
            </a:r>
            <a:endParaRPr lang="en-AU" sz="2000" b="1" dirty="0" smtClean="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18" y="3331845"/>
            <a:ext cx="13049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243" y="3432493"/>
            <a:ext cx="2952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NAB CMYK TAB Verti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9735" y="4681008"/>
            <a:ext cx="609768" cy="8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498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marL="0" indent="0">
              <a:buNone/>
            </a:pPr>
            <a:r>
              <a:rPr lang="en-AU" sz="2400" dirty="0" smtClean="0"/>
              <a:t>Round 7 Hearings </a:t>
            </a:r>
          </a:p>
          <a:p>
            <a:r>
              <a:rPr lang="en-AU" sz="2400" dirty="0" smtClean="0"/>
              <a:t>19 – 23 November Sydney</a:t>
            </a:r>
          </a:p>
          <a:p>
            <a:r>
              <a:rPr lang="en-AU" sz="2400" dirty="0" smtClean="0"/>
              <a:t>26 – 30 November Melbourne</a:t>
            </a:r>
          </a:p>
          <a:p>
            <a:endParaRPr lang="en-AU" sz="2400" dirty="0"/>
          </a:p>
          <a:p>
            <a:pPr marL="0" indent="0">
              <a:buNone/>
            </a:pPr>
            <a:r>
              <a:rPr lang="en-AU" sz="2400" dirty="0" smtClean="0"/>
              <a:t>Focus on causes of misconduct and conduct falling below community standards and expectations of financial services entities (including culture, governance, remuneration and risk management practices).  Will also include the role of ASIC and APRA.</a:t>
            </a:r>
            <a:endParaRPr lang="en-AU" sz="2400" dirty="0"/>
          </a:p>
        </p:txBody>
      </p:sp>
      <p:sp>
        <p:nvSpPr>
          <p:cNvPr id="3" name="Text Placeholder 1"/>
          <p:cNvSpPr txBox="1">
            <a:spLocks/>
          </p:cNvSpPr>
          <p:nvPr/>
        </p:nvSpPr>
        <p:spPr>
          <a:xfrm>
            <a:off x="387350" y="249555"/>
            <a:ext cx="5993130"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000" b="1" dirty="0" smtClean="0"/>
              <a:t>Royal Commission</a:t>
            </a:r>
          </a:p>
        </p:txBody>
      </p:sp>
    </p:spTree>
    <p:extLst>
      <p:ext uri="{BB962C8B-B14F-4D97-AF65-F5344CB8AC3E}">
        <p14:creationId xmlns:p14="http://schemas.microsoft.com/office/powerpoint/2010/main" val="101493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marL="514350" lvl="0" indent="-514350">
              <a:lnSpc>
                <a:spcPct val="150000"/>
              </a:lnSpc>
              <a:buClr>
                <a:schemeClr val="accent1"/>
              </a:buClr>
              <a:buFont typeface="+mj-lt"/>
              <a:buAutoNum type="arabicPeriod"/>
            </a:pPr>
            <a:r>
              <a:rPr lang="en-AU" sz="2400" dirty="0" smtClean="0"/>
              <a:t>Learn from what’s </a:t>
            </a:r>
            <a:r>
              <a:rPr lang="en-AU" sz="2400" dirty="0"/>
              <a:t>happening in the financial services industry </a:t>
            </a:r>
            <a:endParaRPr lang="en-AU" sz="2400" dirty="0" smtClean="0"/>
          </a:p>
          <a:p>
            <a:pPr marL="514350" lvl="0" indent="-514350">
              <a:lnSpc>
                <a:spcPct val="150000"/>
              </a:lnSpc>
              <a:buClr>
                <a:schemeClr val="accent1"/>
              </a:buClr>
              <a:buFont typeface="+mj-lt"/>
              <a:buAutoNum type="arabicPeriod"/>
            </a:pPr>
            <a:r>
              <a:rPr lang="en-AU" sz="2400" dirty="0" smtClean="0"/>
              <a:t>Initiatives </a:t>
            </a:r>
            <a:r>
              <a:rPr lang="en-AU" sz="2400" dirty="0"/>
              <a:t>underway in the financial services industry are relevant and can be easily translated</a:t>
            </a:r>
          </a:p>
          <a:p>
            <a:pPr marL="514350" lvl="0" indent="-514350">
              <a:lnSpc>
                <a:spcPct val="150000"/>
              </a:lnSpc>
              <a:buClr>
                <a:schemeClr val="accent1"/>
              </a:buClr>
              <a:buFont typeface="+mj-lt"/>
              <a:buAutoNum type="arabicPeriod"/>
            </a:pPr>
            <a:r>
              <a:rPr lang="en-AU" sz="2400" dirty="0"/>
              <a:t>Governance, accountability and the right culture are what’s needed to (re)gain and maintain trust </a:t>
            </a:r>
            <a:endParaRPr lang="en-AU" sz="2400" dirty="0"/>
          </a:p>
        </p:txBody>
      </p:sp>
      <p:sp>
        <p:nvSpPr>
          <p:cNvPr id="3" name="Text Placeholder 1"/>
          <p:cNvSpPr txBox="1">
            <a:spLocks/>
          </p:cNvSpPr>
          <p:nvPr/>
        </p:nvSpPr>
        <p:spPr>
          <a:xfrm>
            <a:off x="387350" y="249555"/>
            <a:ext cx="5068570"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000" b="1" dirty="0" smtClean="0"/>
              <a:t>Three key takeaways</a:t>
            </a:r>
          </a:p>
        </p:txBody>
      </p:sp>
    </p:spTree>
    <p:extLst>
      <p:ext uri="{BB962C8B-B14F-4D97-AF65-F5344CB8AC3E}">
        <p14:creationId xmlns:p14="http://schemas.microsoft.com/office/powerpoint/2010/main" val="122117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90390" y="1509395"/>
            <a:ext cx="3168650" cy="929005"/>
          </a:xfrm>
        </p:spPr>
        <p:txBody>
          <a:bodyPr/>
          <a:lstStyle/>
          <a:p>
            <a:pPr marL="0" indent="0">
              <a:buNone/>
            </a:pPr>
            <a:r>
              <a:rPr lang="en-AU" sz="4800" b="1" dirty="0" smtClean="0"/>
              <a:t>Questions?</a:t>
            </a:r>
          </a:p>
          <a:p>
            <a:pPr marL="0" indent="0">
              <a:buNone/>
            </a:pPr>
            <a:endParaRPr lang="en-AU" dirty="0"/>
          </a:p>
          <a:p>
            <a:pPr marL="0" indent="0">
              <a:buNone/>
            </a:pPr>
            <a:endParaRPr lang="en-AU" dirty="0" smtClean="0"/>
          </a:p>
          <a:p>
            <a:pPr marL="0" indent="0">
              <a:buNone/>
            </a:pPr>
            <a:endParaRPr lang="en-AU" dirty="0"/>
          </a:p>
          <a:p>
            <a:pPr marL="0" indent="0">
              <a:buNone/>
            </a:pPr>
            <a:endParaRPr lang="en-AU" dirty="0"/>
          </a:p>
        </p:txBody>
      </p:sp>
      <p:sp>
        <p:nvSpPr>
          <p:cNvPr id="3" name="Content Placeholder 2">
            <a:extLst>
              <a:ext uri="{FF2B5EF4-FFF2-40B4-BE49-F238E27FC236}">
                <a16:creationId xmlns="" xmlns:a16="http://schemas.microsoft.com/office/drawing/2014/main" id="{21A126AF-2328-43CD-945F-E174A2CED853}"/>
              </a:ext>
            </a:extLst>
          </p:cNvPr>
          <p:cNvSpPr txBox="1">
            <a:spLocks/>
          </p:cNvSpPr>
          <p:nvPr/>
        </p:nvSpPr>
        <p:spPr>
          <a:xfrm>
            <a:off x="7636935" y="4605867"/>
            <a:ext cx="3259819" cy="1092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AU" sz="1600" b="1" dirty="0" smtClean="0"/>
              <a:t>Jennifer </a:t>
            </a:r>
            <a:r>
              <a:rPr lang="en-AU" sz="1600" b="1" dirty="0" smtClean="0"/>
              <a:t>Darbyshire</a:t>
            </a:r>
          </a:p>
          <a:p>
            <a:pPr marL="0" indent="0" algn="r">
              <a:buFont typeface="Arial" panose="020B0604020202020204" pitchFamily="34" charset="0"/>
              <a:buNone/>
            </a:pPr>
            <a:r>
              <a:rPr lang="en-AU" sz="1600" dirty="0" smtClean="0"/>
              <a:t>General Counsel, Governance (NAB)</a:t>
            </a:r>
            <a:endParaRPr lang="en-AU" sz="1600" dirty="0" smtClean="0"/>
          </a:p>
          <a:p>
            <a:pPr marL="0" indent="0" algn="r">
              <a:buFont typeface="Arial" panose="020B0604020202020204" pitchFamily="34" charset="0"/>
              <a:buNone/>
            </a:pPr>
            <a:r>
              <a:rPr lang="en-AU" sz="1600" dirty="0" smtClean="0"/>
              <a:t>LinkedIn: @</a:t>
            </a:r>
            <a:r>
              <a:rPr lang="en-AU" sz="1600" dirty="0" err="1" smtClean="0"/>
              <a:t>jenniferdarbyshire</a:t>
            </a:r>
            <a:endParaRPr lang="en-AU" sz="2000" dirty="0" smtClean="0"/>
          </a:p>
          <a:p>
            <a:pPr marL="0" indent="0">
              <a:buFont typeface="Arial" panose="020B0604020202020204" pitchFamily="34" charset="0"/>
              <a:buNone/>
            </a:pPr>
            <a:endParaRPr lang="en-AU" sz="2000" dirty="0"/>
          </a:p>
        </p:txBody>
      </p:sp>
      <p:sp>
        <p:nvSpPr>
          <p:cNvPr id="4" name="TextBox 3"/>
          <p:cNvSpPr txBox="1"/>
          <p:nvPr/>
        </p:nvSpPr>
        <p:spPr>
          <a:xfrm>
            <a:off x="846662" y="3232573"/>
            <a:ext cx="3081871" cy="1323439"/>
          </a:xfrm>
          <a:prstGeom prst="rect">
            <a:avLst/>
          </a:prstGeom>
          <a:noFill/>
        </p:spPr>
        <p:txBody>
          <a:bodyPr wrap="square" rtlCol="0">
            <a:spAutoFit/>
          </a:bodyPr>
          <a:lstStyle/>
          <a:p>
            <a:r>
              <a:rPr lang="en-AU" sz="2000" dirty="0" smtClean="0"/>
              <a:t>#</a:t>
            </a:r>
            <a:r>
              <a:rPr lang="en-AU" sz="2000" b="1" dirty="0" err="1" smtClean="0">
                <a:solidFill>
                  <a:schemeClr val="accent6"/>
                </a:solidFill>
              </a:rPr>
              <a:t>morethanalawyer</a:t>
            </a:r>
            <a:endParaRPr lang="en-AU" sz="2000" b="1" dirty="0" smtClean="0">
              <a:solidFill>
                <a:schemeClr val="accent6"/>
              </a:solidFill>
            </a:endParaRPr>
          </a:p>
          <a:p>
            <a:r>
              <a:rPr lang="en-AU" sz="2000" dirty="0" smtClean="0"/>
              <a:t>#</a:t>
            </a:r>
            <a:r>
              <a:rPr lang="en-AU" sz="2000" b="1" dirty="0" err="1" smtClean="0">
                <a:solidFill>
                  <a:schemeClr val="accent2"/>
                </a:solidFill>
              </a:rPr>
              <a:t>byinhouse</a:t>
            </a:r>
            <a:endParaRPr lang="en-AU" sz="2000" b="1" dirty="0" smtClean="0">
              <a:solidFill>
                <a:schemeClr val="accent2"/>
              </a:solidFill>
            </a:endParaRPr>
          </a:p>
          <a:p>
            <a:r>
              <a:rPr lang="en-AU" sz="2000" dirty="0" smtClean="0"/>
              <a:t>#</a:t>
            </a:r>
            <a:r>
              <a:rPr lang="en-AU" sz="2000" b="1" dirty="0" smtClean="0">
                <a:solidFill>
                  <a:schemeClr val="accent1"/>
                </a:solidFill>
              </a:rPr>
              <a:t>NatCon18</a:t>
            </a:r>
          </a:p>
          <a:p>
            <a:r>
              <a:rPr lang="en-AU" sz="2000" dirty="0" smtClean="0"/>
              <a:t>#</a:t>
            </a:r>
            <a:r>
              <a:rPr lang="en-AU" sz="2000" b="1" dirty="0" err="1" smtClean="0">
                <a:solidFill>
                  <a:srgbClr val="7030A0"/>
                </a:solidFill>
              </a:rPr>
              <a:t>goodgovernance</a:t>
            </a:r>
            <a:endParaRPr lang="en-AU" sz="2000" b="1" dirty="0" smtClean="0">
              <a:solidFill>
                <a:srgbClr val="7030A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78" y="2752725"/>
            <a:ext cx="13049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403" y="2843213"/>
            <a:ext cx="2952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NAB CMYK TAB Verti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9735" y="4681008"/>
            <a:ext cx="609768" cy="8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30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424113"/>
            <a:ext cx="2010410" cy="212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4000" y="4673600"/>
            <a:ext cx="2531533" cy="954107"/>
          </a:xfrm>
          <a:prstGeom prst="rect">
            <a:avLst/>
          </a:prstGeom>
          <a:noFill/>
        </p:spPr>
        <p:txBody>
          <a:bodyPr wrap="square" rtlCol="0">
            <a:spAutoFit/>
          </a:bodyPr>
          <a:lstStyle/>
          <a:p>
            <a:r>
              <a:rPr lang="en-AU" sz="1400" dirty="0"/>
              <a:t>"Compliance appeared to have been relegated to a cost of doing business</a:t>
            </a:r>
            <a:r>
              <a:rPr lang="en-AU" sz="1400" dirty="0" smtClean="0"/>
              <a:t>.”</a:t>
            </a:r>
          </a:p>
          <a:p>
            <a:r>
              <a:rPr lang="en-AU" sz="1400" b="1" dirty="0" smtClean="0"/>
              <a:t>Hon Kenneth Hayne AC QC</a:t>
            </a:r>
            <a:endParaRPr lang="en-AU" sz="1400" b="1"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222" r="23333"/>
          <a:stretch/>
        </p:blipFill>
        <p:spPr bwMode="auto">
          <a:xfrm>
            <a:off x="3139436" y="935064"/>
            <a:ext cx="2026778" cy="231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1916" y="3308796"/>
            <a:ext cx="3098800" cy="1169551"/>
          </a:xfrm>
          <a:prstGeom prst="rect">
            <a:avLst/>
          </a:prstGeom>
          <a:noFill/>
        </p:spPr>
        <p:txBody>
          <a:bodyPr wrap="square" rtlCol="0">
            <a:spAutoFit/>
          </a:bodyPr>
          <a:lstStyle/>
          <a:p>
            <a:r>
              <a:rPr lang="en-AU" sz="1400" dirty="0" smtClean="0"/>
              <a:t>“Ultimately</a:t>
            </a:r>
            <a:r>
              <a:rPr lang="en-AU" sz="1400" dirty="0"/>
              <a:t>, trust can only be restored if these companies work root and branch to change their ways… to rebuild their culture from deep within</a:t>
            </a:r>
            <a:r>
              <a:rPr lang="en-AU" sz="1400" dirty="0" smtClean="0"/>
              <a:t>.”</a:t>
            </a:r>
          </a:p>
          <a:p>
            <a:r>
              <a:rPr lang="en-AU" sz="1400" b="1" dirty="0" smtClean="0"/>
              <a:t>James </a:t>
            </a:r>
            <a:r>
              <a:rPr lang="en-AU" sz="1400" b="1" dirty="0" err="1" smtClean="0"/>
              <a:t>Shipton</a:t>
            </a:r>
            <a:r>
              <a:rPr lang="en-AU" sz="1400" b="1" dirty="0" smtClean="0"/>
              <a:t>, ASIC Chairman</a:t>
            </a:r>
            <a:endParaRPr lang="en-AU" sz="1400" b="1" dirty="0"/>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907" r="20953"/>
          <a:stretch/>
        </p:blipFill>
        <p:spPr bwMode="auto">
          <a:xfrm>
            <a:off x="6079064" y="1818005"/>
            <a:ext cx="2184400" cy="223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50560" y="4206240"/>
            <a:ext cx="2926080" cy="1169551"/>
          </a:xfrm>
          <a:prstGeom prst="rect">
            <a:avLst/>
          </a:prstGeom>
          <a:noFill/>
        </p:spPr>
        <p:txBody>
          <a:bodyPr wrap="square" rtlCol="0">
            <a:spAutoFit/>
          </a:bodyPr>
          <a:lstStyle/>
          <a:p>
            <a:r>
              <a:rPr lang="en-AU" sz="1400" dirty="0" smtClean="0"/>
              <a:t>“It </a:t>
            </a:r>
            <a:r>
              <a:rPr lang="en-AU" sz="1400" dirty="0"/>
              <a:t>is </a:t>
            </a:r>
            <a:r>
              <a:rPr lang="en-AU" sz="1400" dirty="0" smtClean="0"/>
              <a:t>clear </a:t>
            </a:r>
            <a:r>
              <a:rPr lang="en-AU" sz="1400" dirty="0"/>
              <a:t>that the culture, conduct and compliance of the sector are well below the standard Australians expect and </a:t>
            </a:r>
            <a:r>
              <a:rPr lang="en-AU" sz="1400" dirty="0" smtClean="0"/>
              <a:t>deserve”</a:t>
            </a:r>
          </a:p>
          <a:p>
            <a:r>
              <a:rPr lang="en-AU" sz="1400" b="1" dirty="0" smtClean="0"/>
              <a:t>Hon Josh </a:t>
            </a:r>
            <a:r>
              <a:rPr lang="en-AU" sz="1400" b="1" dirty="0" err="1" smtClean="0"/>
              <a:t>Frydenberg</a:t>
            </a:r>
            <a:r>
              <a:rPr lang="en-AU" sz="1400" b="1" dirty="0" smtClean="0"/>
              <a:t> MP</a:t>
            </a:r>
            <a:endParaRPr lang="en-AU" sz="1400" b="1" dirty="0"/>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4361" r="35401" b="45648"/>
          <a:stretch/>
        </p:blipFill>
        <p:spPr bwMode="auto">
          <a:xfrm>
            <a:off x="9204960" y="1000760"/>
            <a:ext cx="2334031"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50960" y="3484880"/>
            <a:ext cx="3078480" cy="1600438"/>
          </a:xfrm>
          <a:prstGeom prst="rect">
            <a:avLst/>
          </a:prstGeom>
          <a:noFill/>
        </p:spPr>
        <p:txBody>
          <a:bodyPr wrap="square" rtlCol="0">
            <a:spAutoFit/>
          </a:bodyPr>
          <a:lstStyle/>
          <a:p>
            <a:r>
              <a:rPr lang="en-AU" sz="1400" dirty="0" smtClean="0"/>
              <a:t>“Often</a:t>
            </a:r>
            <a:r>
              <a:rPr lang="en-AU" sz="1400" dirty="0"/>
              <a:t>, process failures or poor decision-making have been the result of a lack of clear accountability for ensuring a product works as it should, a risk is fully understood, or that a system delivers what was intended</a:t>
            </a:r>
            <a:r>
              <a:rPr lang="en-AU" sz="1400" dirty="0" smtClean="0"/>
              <a:t>.”</a:t>
            </a:r>
          </a:p>
          <a:p>
            <a:r>
              <a:rPr lang="en-AU" sz="1400" b="1" dirty="0" smtClean="0"/>
              <a:t>Wayne Byres, APRA Chairman</a:t>
            </a:r>
            <a:endParaRPr lang="en-AU" sz="1400" b="1" dirty="0"/>
          </a:p>
        </p:txBody>
      </p:sp>
      <p:sp>
        <p:nvSpPr>
          <p:cNvPr id="10" name="Text Placeholder 1"/>
          <p:cNvSpPr txBox="1">
            <a:spLocks/>
          </p:cNvSpPr>
          <p:nvPr/>
        </p:nvSpPr>
        <p:spPr>
          <a:xfrm>
            <a:off x="387350" y="249555"/>
            <a:ext cx="5068570"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000" b="1" dirty="0" smtClean="0"/>
              <a:t>Heightened scrutiny</a:t>
            </a:r>
            <a:endParaRPr lang="en-AU" sz="4000" b="1" dirty="0" smtClean="0"/>
          </a:p>
        </p:txBody>
      </p:sp>
    </p:spTree>
    <p:extLst>
      <p:ext uri="{BB962C8B-B14F-4D97-AF65-F5344CB8AC3E}">
        <p14:creationId xmlns:p14="http://schemas.microsoft.com/office/powerpoint/2010/main" val="53825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13" y="1164277"/>
            <a:ext cx="3821854" cy="354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0748"/>
          <a:stretch/>
        </p:blipFill>
        <p:spPr bwMode="auto">
          <a:xfrm>
            <a:off x="4529053" y="516621"/>
            <a:ext cx="4098482" cy="448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4200" y="3165853"/>
            <a:ext cx="3610186" cy="290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876" y="4691113"/>
            <a:ext cx="3403591" cy="141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1"/>
          <p:cNvSpPr txBox="1">
            <a:spLocks/>
          </p:cNvSpPr>
          <p:nvPr/>
        </p:nvSpPr>
        <p:spPr>
          <a:xfrm>
            <a:off x="387350" y="249555"/>
            <a:ext cx="5068570"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000" b="1" dirty="0" smtClean="0"/>
              <a:t>The UK experience</a:t>
            </a:r>
            <a:endParaRPr lang="en-AU" sz="4000" b="1" dirty="0" smtClean="0"/>
          </a:p>
        </p:txBody>
      </p:sp>
    </p:spTree>
    <p:extLst>
      <p:ext uri="{BB962C8B-B14F-4D97-AF65-F5344CB8AC3E}">
        <p14:creationId xmlns:p14="http://schemas.microsoft.com/office/powerpoint/2010/main" val="341826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03817" y="1257089"/>
            <a:ext cx="5637530" cy="2070312"/>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AU" sz="2200" dirty="0" smtClean="0"/>
              <a:t>“We are closely examining the experience of the United Kingdom, the United States and other jurisdictions so that we learn the lessons to help ensure that we don’t end up with </a:t>
            </a:r>
            <a:r>
              <a:rPr lang="en-AU" sz="2200" dirty="0" err="1" smtClean="0"/>
              <a:t>mis</a:t>
            </a:r>
            <a:r>
              <a:rPr lang="en-AU" sz="2200" dirty="0" smtClean="0"/>
              <a:t>-selling of this scale in Australia.”</a:t>
            </a:r>
          </a:p>
          <a:p>
            <a:pPr marL="0" indent="0">
              <a:buNone/>
            </a:pPr>
            <a:r>
              <a:rPr lang="en-AU" sz="2200" b="1" dirty="0" smtClean="0"/>
              <a:t>Peter </a:t>
            </a:r>
            <a:r>
              <a:rPr lang="en-AU" sz="2200" b="1" dirty="0" err="1" smtClean="0"/>
              <a:t>Kell</a:t>
            </a:r>
            <a:r>
              <a:rPr lang="en-AU" sz="2200" b="1" dirty="0" smtClean="0"/>
              <a:t>, Deputy Chair, ASIC</a:t>
            </a:r>
            <a:endParaRPr lang="en-AU" sz="2200" b="1" dirty="0"/>
          </a:p>
        </p:txBody>
      </p:sp>
      <p:sp>
        <p:nvSpPr>
          <p:cNvPr id="3" name="Text Placeholder 1"/>
          <p:cNvSpPr txBox="1">
            <a:spLocks/>
          </p:cNvSpPr>
          <p:nvPr/>
        </p:nvSpPr>
        <p:spPr>
          <a:xfrm>
            <a:off x="387350" y="249555"/>
            <a:ext cx="5068570"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000" b="1" dirty="0" smtClean="0"/>
              <a:t>Warnings from 2015</a:t>
            </a:r>
            <a:endParaRPr lang="en-AU" sz="4000" b="1" dirty="0" smtClean="0"/>
          </a:p>
        </p:txBody>
      </p:sp>
      <p:sp>
        <p:nvSpPr>
          <p:cNvPr id="5" name="TextBox 4"/>
          <p:cNvSpPr txBox="1"/>
          <p:nvPr/>
        </p:nvSpPr>
        <p:spPr>
          <a:xfrm>
            <a:off x="1117600" y="3972560"/>
            <a:ext cx="5537200"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2200" dirty="0" smtClean="0"/>
              <a:t>“There is a need for a cultural shift in the financial industry – and it needs to happen now”</a:t>
            </a:r>
          </a:p>
          <a:p>
            <a:r>
              <a:rPr lang="en-AU" sz="2200" b="1" dirty="0" smtClean="0"/>
              <a:t>Greg </a:t>
            </a:r>
            <a:r>
              <a:rPr lang="en-AU" sz="2200" b="1" dirty="0" err="1" smtClean="0"/>
              <a:t>Tanzer</a:t>
            </a:r>
            <a:r>
              <a:rPr lang="en-AU" sz="2200" b="1" dirty="0" smtClean="0"/>
              <a:t>, Former ASIC Commissioner</a:t>
            </a:r>
            <a:endParaRPr lang="en-AU" sz="2200" b="1" dirty="0"/>
          </a:p>
        </p:txBody>
      </p:sp>
      <p:sp>
        <p:nvSpPr>
          <p:cNvPr id="6" name="TextBox 5"/>
          <p:cNvSpPr txBox="1"/>
          <p:nvPr/>
        </p:nvSpPr>
        <p:spPr>
          <a:xfrm>
            <a:off x="6918960" y="1645920"/>
            <a:ext cx="4876800" cy="178510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AU" sz="2200" dirty="0" smtClean="0"/>
              <a:t>“The </a:t>
            </a:r>
            <a:r>
              <a:rPr lang="en-AU" sz="2200" dirty="0" smtClean="0"/>
              <a:t>root causes seem to include distorted incentives coupled with an erosion of a culture that placed great store on acting in a trustworthy way”</a:t>
            </a:r>
          </a:p>
          <a:p>
            <a:r>
              <a:rPr lang="en-AU" sz="2200" b="1" dirty="0" smtClean="0"/>
              <a:t>Glenn Stevens, Former Governor RBA</a:t>
            </a:r>
            <a:endParaRPr lang="en-AU" sz="2200" b="1" dirty="0"/>
          </a:p>
        </p:txBody>
      </p:sp>
    </p:spTree>
    <p:extLst>
      <p:ext uri="{BB962C8B-B14F-4D97-AF65-F5344CB8AC3E}">
        <p14:creationId xmlns:p14="http://schemas.microsoft.com/office/powerpoint/2010/main" val="18946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8320" y="1518935"/>
            <a:ext cx="11130280" cy="4712535"/>
          </a:xfrm>
        </p:spPr>
        <p:txBody>
          <a:bodyPr>
            <a:noAutofit/>
          </a:bodyPr>
          <a:lstStyle/>
          <a:p>
            <a:pPr marL="342900" indent="-342900">
              <a:buClr>
                <a:schemeClr val="accent1"/>
              </a:buClr>
              <a:buFont typeface="+mj-lt"/>
              <a:buAutoNum type="arabicPeriod"/>
            </a:pPr>
            <a:r>
              <a:rPr lang="en-AU" sz="2200" dirty="0" smtClean="0"/>
              <a:t>BEAR </a:t>
            </a:r>
            <a:r>
              <a:rPr lang="en-AU" sz="2200" dirty="0"/>
              <a:t>imposes a heightened accountability regime on </a:t>
            </a:r>
            <a:r>
              <a:rPr lang="en-AU" sz="2200" dirty="0" smtClean="0"/>
              <a:t>Authorised Deposit-taking Institutions (</a:t>
            </a:r>
            <a:r>
              <a:rPr lang="en-AU" sz="2200" b="1" dirty="0" smtClean="0"/>
              <a:t>ADIs</a:t>
            </a:r>
            <a:r>
              <a:rPr lang="en-AU" sz="2200" dirty="0" smtClean="0"/>
              <a:t>) </a:t>
            </a:r>
            <a:r>
              <a:rPr lang="en-AU" sz="2200" dirty="0"/>
              <a:t>and its ‘Accountable Persons’ (</a:t>
            </a:r>
            <a:r>
              <a:rPr lang="en-AU" sz="2200" b="1" dirty="0"/>
              <a:t>APs</a:t>
            </a:r>
            <a:r>
              <a:rPr lang="en-AU" sz="2200" dirty="0" smtClean="0"/>
              <a:t>)</a:t>
            </a:r>
            <a:endParaRPr lang="en-AU" sz="2200" dirty="0"/>
          </a:p>
          <a:p>
            <a:pPr marL="342900" indent="-342900">
              <a:spcAft>
                <a:spcPts val="600"/>
              </a:spcAft>
              <a:buClr>
                <a:schemeClr val="accent1"/>
              </a:buClr>
              <a:buFont typeface="+mj-lt"/>
              <a:buAutoNum type="arabicPeriod"/>
            </a:pPr>
            <a:r>
              <a:rPr lang="en-AU" sz="2200" dirty="0"/>
              <a:t>‘Accountable Persons’ are:</a:t>
            </a:r>
          </a:p>
          <a:p>
            <a:pPr marL="800100" lvl="1" indent="-342900">
              <a:spcAft>
                <a:spcPts val="600"/>
              </a:spcAft>
              <a:buFont typeface="Wingdings" panose="05000000000000000000" pitchFamily="2" charset="2"/>
              <a:buChar char="Ø"/>
            </a:pPr>
            <a:r>
              <a:rPr lang="en-AU" sz="2200" dirty="0" smtClean="0"/>
              <a:t>Directors</a:t>
            </a:r>
            <a:endParaRPr lang="en-US" sz="2200" dirty="0"/>
          </a:p>
          <a:p>
            <a:pPr marL="800100" lvl="1" indent="-342900">
              <a:spcAft>
                <a:spcPts val="600"/>
              </a:spcAft>
              <a:buFont typeface="Wingdings" panose="05000000000000000000" pitchFamily="2" charset="2"/>
              <a:buChar char="Ø"/>
            </a:pPr>
            <a:r>
              <a:rPr lang="en-AU" sz="2200" dirty="0"/>
              <a:t>Senior </a:t>
            </a:r>
            <a:r>
              <a:rPr lang="en-AU" sz="2200" dirty="0" smtClean="0"/>
              <a:t>executives </a:t>
            </a:r>
            <a:r>
              <a:rPr lang="en-AU" sz="2200" dirty="0"/>
              <a:t>responsible for managing particular functions designated under </a:t>
            </a:r>
            <a:r>
              <a:rPr lang="en-AU" sz="2200" dirty="0" smtClean="0"/>
              <a:t>legislation</a:t>
            </a:r>
          </a:p>
          <a:p>
            <a:pPr marL="800100" lvl="1" indent="-342900">
              <a:spcAft>
                <a:spcPts val="600"/>
              </a:spcAft>
              <a:buFont typeface="Wingdings" panose="05000000000000000000" pitchFamily="2" charset="2"/>
              <a:buChar char="Ø"/>
            </a:pPr>
            <a:r>
              <a:rPr lang="en-AU" sz="2200" dirty="0" smtClean="0"/>
              <a:t>Senior </a:t>
            </a:r>
            <a:r>
              <a:rPr lang="en-AU" sz="2200" dirty="0"/>
              <a:t>executives </a:t>
            </a:r>
            <a:r>
              <a:rPr lang="en-AU" sz="2200" dirty="0" smtClean="0"/>
              <a:t>responsible </a:t>
            </a:r>
            <a:r>
              <a:rPr lang="en-AU" sz="2200" dirty="0"/>
              <a:t>for managing a significant part or aspect of the </a:t>
            </a:r>
            <a:r>
              <a:rPr lang="en-AU" sz="2200" dirty="0" smtClean="0"/>
              <a:t>ADI’s operations</a:t>
            </a:r>
          </a:p>
          <a:p>
            <a:pPr marL="457200" lvl="1" indent="0">
              <a:spcAft>
                <a:spcPts val="600"/>
              </a:spcAft>
              <a:buNone/>
            </a:pPr>
            <a:r>
              <a:rPr lang="en-AU" sz="2200" dirty="0" smtClean="0"/>
              <a:t>Must </a:t>
            </a:r>
            <a:r>
              <a:rPr lang="en-AU" sz="2200" dirty="0"/>
              <a:t>have coverage across all operations</a:t>
            </a:r>
          </a:p>
          <a:p>
            <a:pPr marL="342900" indent="-342900">
              <a:buClr>
                <a:schemeClr val="accent1"/>
              </a:buClr>
              <a:buFont typeface="+mj-lt"/>
              <a:buAutoNum type="arabicPeriod"/>
            </a:pPr>
            <a:r>
              <a:rPr lang="en-US" sz="2200" dirty="0" smtClean="0"/>
              <a:t>BEAR </a:t>
            </a:r>
            <a:r>
              <a:rPr lang="en-US" sz="2200" dirty="0"/>
              <a:t>came into operation on </a:t>
            </a:r>
            <a:r>
              <a:rPr lang="en-US" sz="2200" b="1" dirty="0"/>
              <a:t>1 July 2018 </a:t>
            </a:r>
            <a:r>
              <a:rPr lang="en-US" sz="2200" dirty="0"/>
              <a:t>for the four major ADIs – other ADIs </a:t>
            </a:r>
            <a:r>
              <a:rPr lang="en-US" sz="2200" dirty="0" smtClean="0"/>
              <a:t>have until </a:t>
            </a:r>
          </a:p>
          <a:p>
            <a:pPr marL="355600" indent="0">
              <a:buClr>
                <a:schemeClr val="accent1"/>
              </a:buClr>
              <a:buNone/>
            </a:pPr>
            <a:r>
              <a:rPr lang="en-US" sz="2200" b="1" dirty="0" smtClean="0"/>
              <a:t>1 July 2019</a:t>
            </a:r>
            <a:endParaRPr lang="en-US" sz="2200" b="1" dirty="0"/>
          </a:p>
        </p:txBody>
      </p:sp>
      <p:sp>
        <p:nvSpPr>
          <p:cNvPr id="3" name="Text Placeholder 1"/>
          <p:cNvSpPr txBox="1">
            <a:spLocks/>
          </p:cNvSpPr>
          <p:nvPr/>
        </p:nvSpPr>
        <p:spPr>
          <a:xfrm>
            <a:off x="387349" y="249555"/>
            <a:ext cx="8968317" cy="1706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000" b="1" dirty="0" smtClean="0"/>
              <a:t>Banking Executive Accountability Regime </a:t>
            </a:r>
            <a:r>
              <a:rPr lang="en-AU" sz="4000" b="1" dirty="0" smtClean="0"/>
              <a:t>– Key concepts</a:t>
            </a:r>
          </a:p>
        </p:txBody>
      </p:sp>
    </p:spTree>
    <p:extLst>
      <p:ext uri="{BB962C8B-B14F-4D97-AF65-F5344CB8AC3E}">
        <p14:creationId xmlns:p14="http://schemas.microsoft.com/office/powerpoint/2010/main" val="117988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4640" y="1087120"/>
            <a:ext cx="11704320" cy="4866640"/>
          </a:xfrm>
        </p:spPr>
        <p:txBody>
          <a:bodyPr>
            <a:normAutofit/>
          </a:bodyPr>
          <a:lstStyle/>
          <a:p>
            <a:pPr marL="457200" indent="-457200">
              <a:spcAft>
                <a:spcPts val="600"/>
              </a:spcAft>
              <a:buClr>
                <a:schemeClr val="accent1"/>
              </a:buClr>
              <a:buFont typeface="+mj-lt"/>
              <a:buAutoNum type="arabicPeriod" startAt="4"/>
            </a:pPr>
            <a:r>
              <a:rPr lang="en-AU" sz="2200" dirty="0"/>
              <a:t>The regime is focused on prudential matters</a:t>
            </a:r>
            <a:endParaRPr lang="en-US" sz="2200" dirty="0"/>
          </a:p>
          <a:p>
            <a:pPr marL="457200" indent="-457200">
              <a:spcAft>
                <a:spcPts val="600"/>
              </a:spcAft>
              <a:buClr>
                <a:schemeClr val="accent1"/>
              </a:buClr>
              <a:buFont typeface="+mj-lt"/>
              <a:buAutoNum type="arabicPeriod" startAt="5"/>
            </a:pPr>
            <a:r>
              <a:rPr lang="en-AU" sz="2200" dirty="0" smtClean="0"/>
              <a:t>The ADI</a:t>
            </a:r>
            <a:r>
              <a:rPr lang="en-AU" sz="2200" dirty="0" smtClean="0"/>
              <a:t> and its APs </a:t>
            </a:r>
            <a:r>
              <a:rPr lang="en-AU" sz="2200" dirty="0"/>
              <a:t>are subject to obligations:</a:t>
            </a:r>
          </a:p>
          <a:p>
            <a:pPr marL="800100" lvl="1" indent="-342900">
              <a:spcAft>
                <a:spcPts val="600"/>
              </a:spcAft>
              <a:buFont typeface="Wingdings" panose="05000000000000000000" pitchFamily="2" charset="2"/>
              <a:buChar char="Ø"/>
            </a:pPr>
            <a:r>
              <a:rPr lang="en-AU" sz="2200" dirty="0"/>
              <a:t>“Accountability obligations” – conduct </a:t>
            </a:r>
            <a:r>
              <a:rPr lang="en-AU" sz="2200" dirty="0" smtClean="0"/>
              <a:t>standards</a:t>
            </a:r>
            <a:endParaRPr lang="en-AU" sz="2200" dirty="0"/>
          </a:p>
          <a:p>
            <a:pPr marL="800100" lvl="1" indent="-342900">
              <a:spcAft>
                <a:spcPts val="600"/>
              </a:spcAft>
              <a:buFont typeface="Wingdings" panose="05000000000000000000" pitchFamily="2" charset="2"/>
              <a:buChar char="Ø"/>
            </a:pPr>
            <a:r>
              <a:rPr lang="en-AU" sz="2200" dirty="0"/>
              <a:t>Obligation on </a:t>
            </a:r>
            <a:r>
              <a:rPr lang="en-AU" sz="2200" dirty="0" smtClean="0"/>
              <a:t>ADI to </a:t>
            </a:r>
            <a:r>
              <a:rPr lang="en-AU" sz="2200" dirty="0"/>
              <a:t>identify an AP accountable for all parts / aspects of its business, and </a:t>
            </a:r>
            <a:r>
              <a:rPr lang="en-AU" sz="2200" b="1" dirty="0"/>
              <a:t>register them with APRA </a:t>
            </a:r>
            <a:r>
              <a:rPr lang="en-AU" sz="2200" dirty="0"/>
              <a:t>before they can act in their role</a:t>
            </a:r>
          </a:p>
          <a:p>
            <a:pPr marL="800100" lvl="1" indent="-342900">
              <a:spcAft>
                <a:spcPts val="600"/>
              </a:spcAft>
              <a:buFont typeface="Wingdings" panose="05000000000000000000" pitchFamily="2" charset="2"/>
              <a:buChar char="Ø"/>
            </a:pPr>
            <a:r>
              <a:rPr lang="en-AU" sz="2200" dirty="0"/>
              <a:t>Obligation on </a:t>
            </a:r>
            <a:r>
              <a:rPr lang="en-AU" sz="2200" dirty="0" smtClean="0"/>
              <a:t>ADI to </a:t>
            </a:r>
            <a:r>
              <a:rPr lang="en-AU" sz="2200" dirty="0"/>
              <a:t>provide APRA with </a:t>
            </a:r>
            <a:r>
              <a:rPr lang="en-AU" sz="2200" b="1" dirty="0"/>
              <a:t>accountability statements </a:t>
            </a:r>
            <a:r>
              <a:rPr lang="en-AU" sz="2200" dirty="0"/>
              <a:t>for each AP and an “accountability map”, showing each AP’s role and responsibilities across </a:t>
            </a:r>
            <a:r>
              <a:rPr lang="en-AU" sz="2200" dirty="0" smtClean="0"/>
              <a:t>the ADI</a:t>
            </a:r>
            <a:endParaRPr lang="en-AU" sz="2200" dirty="0"/>
          </a:p>
          <a:p>
            <a:pPr marL="800100" lvl="1" indent="-342900">
              <a:spcAft>
                <a:spcPts val="600"/>
              </a:spcAft>
              <a:buFont typeface="Wingdings" panose="05000000000000000000" pitchFamily="2" charset="2"/>
              <a:buChar char="Ø"/>
            </a:pPr>
            <a:r>
              <a:rPr lang="en-AU" sz="2200" dirty="0"/>
              <a:t>Obligation on </a:t>
            </a:r>
            <a:r>
              <a:rPr lang="en-AU" sz="2200" dirty="0" smtClean="0"/>
              <a:t>ADI to </a:t>
            </a:r>
            <a:r>
              <a:rPr lang="en-AU" sz="2200" dirty="0"/>
              <a:t>defer a proportion of APs' </a:t>
            </a:r>
            <a:r>
              <a:rPr lang="en-AU" sz="2200" b="1" dirty="0"/>
              <a:t>variable remuneration </a:t>
            </a:r>
            <a:r>
              <a:rPr lang="en-AU" sz="2200" dirty="0"/>
              <a:t>for a prescribed period and to take “proportionate" action if an AP does not comply with his or her accountability obligations</a:t>
            </a:r>
          </a:p>
          <a:p>
            <a:pPr marL="800100" lvl="1" indent="-342900">
              <a:buFont typeface="Wingdings" panose="05000000000000000000" pitchFamily="2" charset="2"/>
              <a:buChar char="Ø"/>
            </a:pPr>
            <a:r>
              <a:rPr lang="en-AU" sz="2200" dirty="0"/>
              <a:t>Obligation on </a:t>
            </a:r>
            <a:r>
              <a:rPr lang="en-AU" sz="2200" dirty="0" smtClean="0"/>
              <a:t>ADI to </a:t>
            </a:r>
            <a:r>
              <a:rPr lang="en-AU" sz="2200" b="1" dirty="0"/>
              <a:t>report a breach </a:t>
            </a:r>
            <a:r>
              <a:rPr lang="en-AU" sz="2200" dirty="0"/>
              <a:t>by it or an AP of their accountability obligations – no materiality </a:t>
            </a:r>
            <a:r>
              <a:rPr lang="en-AU" sz="2200" dirty="0" smtClean="0"/>
              <a:t>limitation</a:t>
            </a:r>
            <a:endParaRPr lang="en-AU" sz="2200" dirty="0"/>
          </a:p>
        </p:txBody>
      </p:sp>
      <p:sp>
        <p:nvSpPr>
          <p:cNvPr id="3" name="Text Placeholder 1"/>
          <p:cNvSpPr txBox="1">
            <a:spLocks/>
          </p:cNvSpPr>
          <p:nvPr/>
        </p:nvSpPr>
        <p:spPr>
          <a:xfrm>
            <a:off x="387350" y="249555"/>
            <a:ext cx="8329930"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000" b="1" dirty="0" smtClean="0"/>
              <a:t>BEAR – Key concepts (</a:t>
            </a:r>
            <a:r>
              <a:rPr lang="en-AU" sz="4000" b="1" dirty="0" err="1" smtClean="0"/>
              <a:t>cont</a:t>
            </a:r>
            <a:r>
              <a:rPr lang="en-AU" sz="4000" b="1" dirty="0" smtClean="0"/>
              <a:t>)</a:t>
            </a:r>
            <a:endParaRPr lang="en-AU" sz="4000" b="1" dirty="0" smtClean="0"/>
          </a:p>
        </p:txBody>
      </p:sp>
    </p:spTree>
    <p:extLst>
      <p:ext uri="{BB962C8B-B14F-4D97-AF65-F5344CB8AC3E}">
        <p14:creationId xmlns:p14="http://schemas.microsoft.com/office/powerpoint/2010/main" val="78839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7360" y="1076959"/>
            <a:ext cx="11440160" cy="5002107"/>
          </a:xfrm>
        </p:spPr>
        <p:txBody>
          <a:bodyPr>
            <a:normAutofit fontScale="92500"/>
          </a:bodyPr>
          <a:lstStyle/>
          <a:p>
            <a:pPr marL="457200" indent="-457200">
              <a:spcBef>
                <a:spcPts val="600"/>
              </a:spcBef>
              <a:spcAft>
                <a:spcPts val="600"/>
              </a:spcAft>
              <a:buClr>
                <a:schemeClr val="accent1"/>
              </a:buClr>
              <a:buFont typeface="+mj-lt"/>
              <a:buAutoNum type="arabicPeriod" startAt="6"/>
            </a:pPr>
            <a:r>
              <a:rPr lang="en-AU" sz="2400" dirty="0"/>
              <a:t>What happens if an AP gets it wrong?</a:t>
            </a:r>
          </a:p>
          <a:p>
            <a:pPr marL="830263" lvl="2" indent="-373063" defTabSz="180000">
              <a:lnSpc>
                <a:spcPct val="120000"/>
              </a:lnSpc>
              <a:spcBef>
                <a:spcPts val="600"/>
              </a:spcBef>
              <a:spcAft>
                <a:spcPts val="600"/>
              </a:spcAft>
              <a:buFont typeface="Wingdings" panose="05000000000000000000" pitchFamily="2" charset="2"/>
              <a:buChar char="Ø"/>
            </a:pPr>
            <a:r>
              <a:rPr lang="en-US" sz="2400" dirty="0"/>
              <a:t>APRA cannot impose fines on individual APs, but conduct could expose </a:t>
            </a:r>
            <a:r>
              <a:rPr lang="en-US" sz="2400" dirty="0" smtClean="0"/>
              <a:t>the ADI to </a:t>
            </a:r>
            <a:r>
              <a:rPr lang="en-US" sz="2400" dirty="0"/>
              <a:t>material financial penalties if </a:t>
            </a:r>
            <a:r>
              <a:rPr lang="en-US" sz="2400" dirty="0" smtClean="0"/>
              <a:t>it is </a:t>
            </a:r>
            <a:r>
              <a:rPr lang="en-US" sz="2400" dirty="0"/>
              <a:t>also found to have breached its own accountability </a:t>
            </a:r>
            <a:r>
              <a:rPr lang="en-US" sz="2400" dirty="0" smtClean="0"/>
              <a:t>obligations </a:t>
            </a:r>
            <a:endParaRPr lang="en-US" sz="2400" dirty="0"/>
          </a:p>
          <a:p>
            <a:pPr marL="830263" lvl="2" indent="-373063" defTabSz="180000">
              <a:lnSpc>
                <a:spcPct val="120000"/>
              </a:lnSpc>
              <a:spcBef>
                <a:spcPts val="600"/>
              </a:spcBef>
              <a:spcAft>
                <a:spcPts val="600"/>
              </a:spcAft>
              <a:buFont typeface="Wingdings" panose="05000000000000000000" pitchFamily="2" charset="2"/>
              <a:buChar char="Ø"/>
            </a:pPr>
            <a:r>
              <a:rPr lang="en-US" sz="2400" dirty="0"/>
              <a:t>APs may face financial implications through a reduction in variable </a:t>
            </a:r>
            <a:r>
              <a:rPr lang="en-US" sz="2400" dirty="0" smtClean="0"/>
              <a:t>remuneration </a:t>
            </a:r>
            <a:endParaRPr lang="en-US" sz="2400" dirty="0"/>
          </a:p>
          <a:p>
            <a:pPr marL="830263" lvl="2" indent="-373063" defTabSz="180000">
              <a:lnSpc>
                <a:spcPct val="120000"/>
              </a:lnSpc>
              <a:spcBef>
                <a:spcPts val="600"/>
              </a:spcBef>
              <a:spcAft>
                <a:spcPts val="600"/>
              </a:spcAft>
              <a:buFont typeface="Wingdings" panose="05000000000000000000" pitchFamily="2" charset="2"/>
              <a:buChar char="Ø"/>
            </a:pPr>
            <a:r>
              <a:rPr lang="en-US" sz="2400" dirty="0"/>
              <a:t>An AP could be deregistered by APRA which means they cannot continue to act in their role </a:t>
            </a:r>
            <a:r>
              <a:rPr lang="en-US" sz="2400" dirty="0" smtClean="0"/>
              <a:t>while </a:t>
            </a:r>
            <a:r>
              <a:rPr lang="en-US" sz="2400" dirty="0"/>
              <a:t>deregistered. Deregistration is a public </a:t>
            </a:r>
            <a:r>
              <a:rPr lang="en-US" sz="2400" dirty="0" smtClean="0"/>
              <a:t>process</a:t>
            </a:r>
            <a:endParaRPr lang="en-US" sz="2400" dirty="0"/>
          </a:p>
          <a:p>
            <a:pPr marL="830263" lvl="2" indent="-373063" defTabSz="180000">
              <a:lnSpc>
                <a:spcPct val="120000"/>
              </a:lnSpc>
              <a:spcBef>
                <a:spcPts val="600"/>
              </a:spcBef>
              <a:spcAft>
                <a:spcPts val="600"/>
              </a:spcAft>
              <a:buFont typeface="Wingdings" panose="05000000000000000000" pitchFamily="2" charset="2"/>
              <a:buChar char="Ø"/>
            </a:pPr>
            <a:r>
              <a:rPr lang="en-US" sz="2400" dirty="0"/>
              <a:t>APRA can also direct </a:t>
            </a:r>
            <a:r>
              <a:rPr lang="en-US" sz="2400" dirty="0" smtClean="0"/>
              <a:t>the ADI to </a:t>
            </a:r>
            <a:r>
              <a:rPr lang="en-US" sz="2400" dirty="0"/>
              <a:t>reallocate responsibilities if it considers there is prudential </a:t>
            </a:r>
            <a:r>
              <a:rPr lang="en-US" sz="2400" dirty="0" smtClean="0"/>
              <a:t>risk </a:t>
            </a:r>
            <a:endParaRPr lang="en-US" sz="2400" dirty="0"/>
          </a:p>
          <a:p>
            <a:pPr marL="800100" lvl="2" indent="-342900" defTabSz="180000">
              <a:lnSpc>
                <a:spcPct val="120000"/>
              </a:lnSpc>
              <a:spcBef>
                <a:spcPts val="600"/>
              </a:spcBef>
              <a:spcAft>
                <a:spcPts val="600"/>
              </a:spcAft>
              <a:buFont typeface="Wingdings" pitchFamily="2" charset="2"/>
              <a:buChar char="Ø"/>
            </a:pPr>
            <a:r>
              <a:rPr lang="en-US" sz="2400" dirty="0"/>
              <a:t>APRA will also look to </a:t>
            </a:r>
            <a:r>
              <a:rPr lang="en-US" sz="2400" dirty="0" smtClean="0"/>
              <a:t>the ADI to </a:t>
            </a:r>
            <a:r>
              <a:rPr lang="en-US" sz="2400" dirty="0"/>
              <a:t>ensure it takes appropriate action if accountability obligations are breached, including consequence management / performance </a:t>
            </a:r>
            <a:r>
              <a:rPr lang="en-US" sz="2400" dirty="0" smtClean="0"/>
              <a:t>management </a:t>
            </a:r>
            <a:endParaRPr lang="en-US" sz="2400" dirty="0"/>
          </a:p>
        </p:txBody>
      </p:sp>
      <p:sp>
        <p:nvSpPr>
          <p:cNvPr id="3" name="Text Placeholder 1"/>
          <p:cNvSpPr txBox="1">
            <a:spLocks/>
          </p:cNvSpPr>
          <p:nvPr/>
        </p:nvSpPr>
        <p:spPr>
          <a:xfrm>
            <a:off x="387350" y="249555"/>
            <a:ext cx="8329930"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000" b="1" dirty="0" smtClean="0"/>
              <a:t>BEAR – Key concepts (</a:t>
            </a:r>
            <a:r>
              <a:rPr lang="en-AU" sz="4000" b="1" dirty="0" err="1" smtClean="0"/>
              <a:t>cont</a:t>
            </a:r>
            <a:r>
              <a:rPr lang="en-AU" sz="4000" b="1" dirty="0" smtClean="0"/>
              <a:t>)</a:t>
            </a:r>
            <a:endParaRPr lang="en-AU" sz="4000" b="1" dirty="0" smtClean="0"/>
          </a:p>
        </p:txBody>
      </p:sp>
    </p:spTree>
    <p:extLst>
      <p:ext uri="{BB962C8B-B14F-4D97-AF65-F5344CB8AC3E}">
        <p14:creationId xmlns:p14="http://schemas.microsoft.com/office/powerpoint/2010/main" val="142242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7350" y="249555"/>
            <a:ext cx="4265930" cy="705485"/>
          </a:xfrm>
        </p:spPr>
        <p:txBody>
          <a:bodyPr>
            <a:normAutofit/>
          </a:bodyPr>
          <a:lstStyle/>
          <a:p>
            <a:pPr marL="0" indent="0">
              <a:buNone/>
            </a:pPr>
            <a:r>
              <a:rPr lang="en-AU" sz="4000" b="1" dirty="0" smtClean="0"/>
              <a:t>APRA / CBA Report</a:t>
            </a:r>
          </a:p>
        </p:txBody>
      </p:sp>
      <p:sp>
        <p:nvSpPr>
          <p:cNvPr id="4" name="TextBox 3"/>
          <p:cNvSpPr txBox="1"/>
          <p:nvPr/>
        </p:nvSpPr>
        <p:spPr>
          <a:xfrm>
            <a:off x="447040" y="993979"/>
            <a:ext cx="11338560" cy="4662815"/>
          </a:xfrm>
          <a:prstGeom prst="rect">
            <a:avLst/>
          </a:prstGeom>
          <a:noFill/>
        </p:spPr>
        <p:txBody>
          <a:bodyPr wrap="square" rtlCol="0">
            <a:spAutoFit/>
          </a:bodyPr>
          <a:lstStyle/>
          <a:p>
            <a:pPr>
              <a:lnSpc>
                <a:spcPct val="150000"/>
              </a:lnSpc>
            </a:pPr>
            <a:r>
              <a:rPr lang="en-AU" sz="2200" dirty="0"/>
              <a:t>On 1 May 2018, APRA released the Final Report of the Prudential Inquiry into the Commonwealth Bank of Australia. </a:t>
            </a:r>
            <a:r>
              <a:rPr lang="en-AU" sz="2200" dirty="0"/>
              <a:t> </a:t>
            </a:r>
            <a:endParaRPr lang="en-AU" sz="2200" dirty="0"/>
          </a:p>
          <a:p>
            <a:pPr marL="285750" indent="-285750">
              <a:lnSpc>
                <a:spcPct val="150000"/>
              </a:lnSpc>
              <a:buFont typeface="Arial" pitchFamily="34" charset="0"/>
              <a:buChar char="•"/>
            </a:pPr>
            <a:r>
              <a:rPr lang="en-AU" sz="2200" i="1" dirty="0"/>
              <a:t>Governance: </a:t>
            </a:r>
            <a:r>
              <a:rPr lang="en-AU" sz="2200" dirty="0"/>
              <a:t>the way in which decisions are made, including how financial objectives, values and strategic priorities impact decision-making and risk-management, and how </a:t>
            </a:r>
            <a:r>
              <a:rPr lang="en-AU" sz="2200" dirty="0" smtClean="0"/>
              <a:t>decisions are implemented</a:t>
            </a:r>
            <a:endParaRPr lang="en-AU" sz="2200" dirty="0"/>
          </a:p>
          <a:p>
            <a:pPr marL="285750" indent="-285750">
              <a:lnSpc>
                <a:spcPct val="150000"/>
              </a:lnSpc>
              <a:buFont typeface="Arial" pitchFamily="34" charset="0"/>
              <a:buChar char="•"/>
            </a:pPr>
            <a:r>
              <a:rPr lang="en-AU" sz="2200" i="1" dirty="0"/>
              <a:t>Accountability:</a:t>
            </a:r>
            <a:r>
              <a:rPr lang="en-AU" sz="2200" dirty="0"/>
              <a:t> the way in which staff, both individually and collectively, fulfil their responsibilities and the consequences of not doing </a:t>
            </a:r>
            <a:r>
              <a:rPr lang="en-AU" sz="2200" dirty="0" smtClean="0"/>
              <a:t>so</a:t>
            </a:r>
            <a:endParaRPr lang="en-AU" sz="2200" dirty="0"/>
          </a:p>
          <a:p>
            <a:pPr marL="285750" indent="-285750">
              <a:lnSpc>
                <a:spcPct val="150000"/>
              </a:lnSpc>
              <a:buFont typeface="Arial" pitchFamily="34" charset="0"/>
              <a:buChar char="•"/>
            </a:pPr>
            <a:r>
              <a:rPr lang="en-AU" sz="2200" i="1" dirty="0"/>
              <a:t>Culture:</a:t>
            </a:r>
            <a:r>
              <a:rPr lang="en-AU" sz="2200" dirty="0"/>
              <a:t> the norms of behaviour for individuals and groups that determine collective ability to identify, understand, openly discuss, escalate and act on current and future challenges and </a:t>
            </a:r>
            <a:r>
              <a:rPr lang="en-AU" sz="2200" dirty="0" smtClean="0"/>
              <a:t>risks</a:t>
            </a:r>
            <a:endParaRPr lang="en-AU" sz="2200" dirty="0"/>
          </a:p>
        </p:txBody>
      </p:sp>
    </p:spTree>
    <p:extLst>
      <p:ext uri="{BB962C8B-B14F-4D97-AF65-F5344CB8AC3E}">
        <p14:creationId xmlns:p14="http://schemas.microsoft.com/office/powerpoint/2010/main" val="321344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5667" y="1461977"/>
            <a:ext cx="11303000" cy="4574756"/>
          </a:xfrm>
        </p:spPr>
        <p:txBody>
          <a:bodyPr>
            <a:noAutofit/>
          </a:bodyPr>
          <a:lstStyle/>
          <a:p>
            <a:pPr marL="0" indent="0">
              <a:lnSpc>
                <a:spcPct val="150000"/>
              </a:lnSpc>
              <a:buNone/>
            </a:pPr>
            <a:r>
              <a:rPr lang="en-AU" sz="2200" dirty="0" smtClean="0"/>
              <a:t>On 2 May 2018, the ASX Corporate Governance Council announced the proposed fourth edition of its Corporate Governance Principles and Recommendations:</a:t>
            </a:r>
          </a:p>
          <a:p>
            <a:pPr>
              <a:lnSpc>
                <a:spcPct val="150000"/>
              </a:lnSpc>
            </a:pPr>
            <a:r>
              <a:rPr lang="en-AU" sz="2200" dirty="0" smtClean="0"/>
              <a:t>Announced at a time of various challenges to corporate governance practices, including Royal Commission, APRA’s report into CBA and BEAR</a:t>
            </a:r>
          </a:p>
          <a:p>
            <a:pPr>
              <a:lnSpc>
                <a:spcPct val="150000"/>
              </a:lnSpc>
            </a:pPr>
            <a:r>
              <a:rPr lang="en-AU" sz="2200" dirty="0" smtClean="0"/>
              <a:t>Presented as “anticipating and responding to” some of these governance issues</a:t>
            </a:r>
          </a:p>
          <a:p>
            <a:pPr>
              <a:lnSpc>
                <a:spcPct val="150000"/>
              </a:lnSpc>
            </a:pPr>
            <a:r>
              <a:rPr lang="en-AU" sz="2200" dirty="0" smtClean="0"/>
              <a:t>Retains the same eight core principles from the third edition</a:t>
            </a:r>
          </a:p>
          <a:p>
            <a:pPr>
              <a:lnSpc>
                <a:spcPct val="150000"/>
              </a:lnSpc>
            </a:pPr>
            <a:r>
              <a:rPr lang="en-AU" sz="2200" dirty="0" smtClean="0"/>
              <a:t>Includes a redraft of Principle 3 to address emerging issues around corporate values and culture, and the “social licence to operate”</a:t>
            </a:r>
            <a:endParaRPr lang="en-AU" sz="2200" dirty="0"/>
          </a:p>
        </p:txBody>
      </p:sp>
      <p:sp>
        <p:nvSpPr>
          <p:cNvPr id="3" name="Text Placeholder 1"/>
          <p:cNvSpPr txBox="1">
            <a:spLocks/>
          </p:cNvSpPr>
          <p:nvPr/>
        </p:nvSpPr>
        <p:spPr>
          <a:xfrm>
            <a:off x="387350" y="249555"/>
            <a:ext cx="8959850" cy="1284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000" b="1" dirty="0" smtClean="0"/>
              <a:t>Proposed changes to ASX Corporate Governance Principles </a:t>
            </a:r>
          </a:p>
        </p:txBody>
      </p:sp>
    </p:spTree>
    <p:extLst>
      <p:ext uri="{BB962C8B-B14F-4D97-AF65-F5344CB8AC3E}">
        <p14:creationId xmlns:p14="http://schemas.microsoft.com/office/powerpoint/2010/main" val="2965562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949</Words>
  <Application>Microsoft Office PowerPoint</Application>
  <PresentationFormat>Custom</PresentationFormat>
  <Paragraphs>80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Governance, culture and accountability beyond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Tiani Hardman</dc:creator>
  <cp:lastModifiedBy>Paula Marsay</cp:lastModifiedBy>
  <cp:revision>48</cp:revision>
  <cp:lastPrinted>2018-11-13T05:46:56Z</cp:lastPrinted>
  <dcterms:created xsi:type="dcterms:W3CDTF">2018-10-11T04:51:57Z</dcterms:created>
  <dcterms:modified xsi:type="dcterms:W3CDTF">2018-11-13T06:02:09Z</dcterms:modified>
</cp:coreProperties>
</file>