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handoutMasters/handoutMaster1.xml" ContentType="application/vnd.openxmlformats-officedocument.presentationml.handoutMaster+xml"/>
  <Override PartName="/ppt/theme/theme3.xml" ContentType="application/vnd.openxmlformats-officedocument.theme+xml"/>
  <Override PartName="/ppt/viewProps.xml" ContentType="application/vnd.openxmlformats-officedocument.presentationml.viewProps+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Default Extension="png" ContentType="image/png"/>
  <Default Extension="emf" ContentType="image/x-emf"/>
  <Default Extension="jpeg" ContentType="image/jpe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5" Type="http://schemas.openxmlformats.org/officeDocument/2006/relationships/custom-properties" Target="docProps/custom.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92" r:id="rId2"/>
    <p:sldId id="432" r:id="rId3"/>
    <p:sldId id="390" r:id="rId4"/>
    <p:sldId id="433" r:id="rId5"/>
    <p:sldId id="429" r:id="rId6"/>
    <p:sldId id="394" r:id="rId7"/>
    <p:sldId id="423" r:id="rId8"/>
    <p:sldId id="422" r:id="rId9"/>
    <p:sldId id="424" r:id="rId10"/>
    <p:sldId id="425" r:id="rId11"/>
    <p:sldId id="417" r:id="rId12"/>
    <p:sldId id="396" r:id="rId13"/>
    <p:sldId id="408" r:id="rId14"/>
    <p:sldId id="415" r:id="rId15"/>
    <p:sldId id="416" r:id="rId16"/>
    <p:sldId id="401" r:id="rId17"/>
    <p:sldId id="428" r:id="rId18"/>
    <p:sldId id="406" r:id="rId19"/>
    <p:sldId id="434" r:id="rId20"/>
    <p:sldId id="435" r:id="rId21"/>
    <p:sldId id="430" r:id="rId22"/>
    <p:sldId id="405" r:id="rId23"/>
    <p:sldId id="436" r:id="rId24"/>
    <p:sldId id="431" r:id="rId25"/>
    <p:sldId id="391" r:id="rId26"/>
  </p:sldIdLst>
  <p:sldSz cx="9144000" cy="6858000" type="screen4x3"/>
  <p:notesSz cx="6797675" cy="9926638"/>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026">
          <p15:clr>
            <a:srgbClr val="A4A3A4"/>
          </p15:clr>
        </p15:guide>
        <p15:guide id="4" orient="horz" pos="3884">
          <p15:clr>
            <a:srgbClr val="A4A3A4"/>
          </p15:clr>
        </p15:guide>
        <p15:guide id="5" orient="horz" pos="4110">
          <p15:clr>
            <a:srgbClr val="A4A3A4"/>
          </p15:clr>
        </p15:guide>
        <p15:guide id="6" orient="horz" pos="1592">
          <p15:clr>
            <a:srgbClr val="A4A3A4"/>
          </p15:clr>
        </p15:guide>
        <p15:guide id="7" pos="204">
          <p15:clr>
            <a:srgbClr val="A4A3A4"/>
          </p15:clr>
        </p15:guide>
        <p15:guide id="8" pos="5556">
          <p15:clr>
            <a:srgbClr val="A4A3A4"/>
          </p15:clr>
        </p15:guide>
        <p15:guide id="9" pos="1927">
          <p15:clr>
            <a:srgbClr val="A4A3A4"/>
          </p15:clr>
        </p15:guide>
        <p15:guide id="10" pos="3833">
          <p15:clr>
            <a:srgbClr val="A4A3A4"/>
          </p15:clr>
        </p15:guide>
        <p15:guide id="11" orient="horz" pos="330">
          <p15:clr>
            <a:srgbClr val="A4A3A4"/>
          </p15:clr>
        </p15:guide>
        <p15:guide id="12" orient="horz" pos="799">
          <p15:clr>
            <a:srgbClr val="A4A3A4"/>
          </p15:clr>
        </p15:guide>
        <p15:guide id="13" pos="2018">
          <p15:clr>
            <a:srgbClr val="A4A3A4"/>
          </p15:clr>
        </p15:guide>
        <p15:guide id="14" pos="3769">
          <p15:clr>
            <a:srgbClr val="A4A3A4"/>
          </p15:clr>
        </p15:guide>
        <p15:guide id="15" orient="horz" pos="3894">
          <p15:clr>
            <a:srgbClr val="A4A3A4"/>
          </p15:clr>
        </p15:guide>
      </p15:sldGuideLst>
    </p:ext>
    <p:ext uri="{2D200454-40CA-4A62-9FC3-DE9A4176ACB9}">
      <p15:notesGuideLst xmlns:p15="http://schemas.microsoft.com/office/powerpoint/2012/main" xmlns="">
        <p15:guide id="1" orient="horz" pos="3127">
          <p15:clr>
            <a:srgbClr val="A4A3A4"/>
          </p15:clr>
        </p15:guide>
        <p15:guide id="2" pos="3945">
          <p15:clr>
            <a:srgbClr val="A4A3A4"/>
          </p15:clr>
        </p15:guide>
        <p15:guide id="3" pos="1017">
          <p15:clr>
            <a:srgbClr val="A4A3A4"/>
          </p15:clr>
        </p15:guide>
        <p15:guide id="4" pos="2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762"/>
    <a:srgbClr val="7A0223"/>
    <a:srgbClr val="AE132A"/>
    <a:srgbClr val="5F5F5F"/>
    <a:srgbClr val="EE3135"/>
    <a:srgbClr val="7F93AA"/>
    <a:srgbClr val="CCD4DD"/>
    <a:srgbClr val="7FBDB2"/>
    <a:srgbClr val="CCE5E0"/>
    <a:srgbClr val="002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86380" autoAdjust="0"/>
  </p:normalViewPr>
  <p:slideViewPr>
    <p:cSldViewPr snapToObjects="1">
      <p:cViewPr>
        <p:scale>
          <a:sx n="80" d="100"/>
          <a:sy n="80" d="100"/>
        </p:scale>
        <p:origin x="-1637" y="-134"/>
      </p:cViewPr>
      <p:guideLst>
        <p:guide orient="horz" pos="4224"/>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75" d="100"/>
        <a:sy n="75" d="100"/>
      </p:scale>
      <p:origin x="0" y="0"/>
    </p:cViewPr>
  </p:sorterViewPr>
  <p:notesViewPr>
    <p:cSldViewPr snapToObjects="1" showGuides="1">
      <p:cViewPr>
        <p:scale>
          <a:sx n="100" d="100"/>
          <a:sy n="100" d="100"/>
        </p:scale>
        <p:origin x="-1632" y="3072"/>
      </p:cViewPr>
      <p:guideLst>
        <p:guide orient="horz" pos="3127"/>
        <p:guide pos="3945"/>
        <p:guide pos="1017"/>
        <p:guide pos="253"/>
      </p:guideLst>
    </p:cSldViewPr>
  </p:notes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33" Type="http://schemas.openxmlformats.org/officeDocument/2006/relationships/tableStyles" Target="tableStyles.xml" />
  <Relationship Id="rId29" Type="http://schemas.openxmlformats.org/officeDocument/2006/relationships/tags" Target="tags/tag1.xml" />
  <Relationship Id="rId1" Type="http://schemas.openxmlformats.org/officeDocument/2006/relationships/slideMaster" Target="slideMasters/slideMaster1.xml" />
  <Relationship Id="rId32" Type="http://schemas.openxmlformats.org/officeDocument/2006/relationships/theme" Target="theme/theme1.xml" />
  <Relationship Id="rId28" Type="http://schemas.openxmlformats.org/officeDocument/2006/relationships/handoutMaster" Target="handoutMasters/handoutMaster1.xml" />
  <Relationship Id="rId31" Type="http://schemas.openxmlformats.org/officeDocument/2006/relationships/viewProps" Target="viewProps.xml" />
  <Relationship Id="rId27" Type="http://schemas.openxmlformats.org/officeDocument/2006/relationships/notesMaster" Target="notesMasters/notesMaster1.xml" />
  <Relationship Id="rId30" Type="http://schemas.openxmlformats.org/officeDocument/2006/relationships/presProps" Target="presProps.xml" />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3AF2A-614D-42DC-AECC-45C21139A6CC}" type="doc">
      <dgm:prSet loTypeId="urn:microsoft.com/office/officeart/2005/8/layout/hChevron3" loCatId="process" qsTypeId="urn:microsoft.com/office/officeart/2005/8/quickstyle/3d5" qsCatId="3D" csTypeId="urn:microsoft.com/office/officeart/2005/8/colors/accent1_2" csCatId="accent1" phldr="1"/>
      <dgm:spPr/>
    </dgm:pt>
    <dgm:pt modelId="{85B2E911-1BE6-4A55-A444-5983A5078150}">
      <dgm:prSet phldrT="[Text]"/>
      <dgm:spPr/>
      <dgm:t>
        <a:bodyPr/>
        <a:lstStyle/>
        <a:p>
          <a:r>
            <a:rPr lang="en-AU" dirty="0" smtClean="0"/>
            <a:t>Appt Administrator	</a:t>
          </a:r>
          <a:endParaRPr lang="en-AU" dirty="0"/>
        </a:p>
      </dgm:t>
    </dgm:pt>
    <dgm:pt modelId="{BF01A832-D3AA-41A1-BBB8-A4135F6D4139}" type="parTrans" cxnId="{E882101F-6E13-47D7-945B-14519FE4470A}">
      <dgm:prSet/>
      <dgm:spPr/>
      <dgm:t>
        <a:bodyPr/>
        <a:lstStyle/>
        <a:p>
          <a:endParaRPr lang="en-AU"/>
        </a:p>
      </dgm:t>
    </dgm:pt>
    <dgm:pt modelId="{A26ACF25-0D5D-4B37-A8AA-EF9CBFF9C0DB}" type="sibTrans" cxnId="{E882101F-6E13-47D7-945B-14519FE4470A}">
      <dgm:prSet/>
      <dgm:spPr/>
      <dgm:t>
        <a:bodyPr/>
        <a:lstStyle/>
        <a:p>
          <a:endParaRPr lang="en-AU"/>
        </a:p>
      </dgm:t>
    </dgm:pt>
    <dgm:pt modelId="{2DB3C476-E0E9-4EF9-A271-390ECB2E50AA}">
      <dgm:prSet phldrT="[Text]"/>
      <dgm:spPr/>
      <dgm:t>
        <a:bodyPr/>
        <a:lstStyle/>
        <a:p>
          <a:r>
            <a:rPr lang="en-AU" dirty="0" smtClean="0"/>
            <a:t>Creditors resolve to wind up</a:t>
          </a:r>
          <a:endParaRPr lang="en-AU" dirty="0"/>
        </a:p>
      </dgm:t>
    </dgm:pt>
    <dgm:pt modelId="{8E498316-D6E2-4721-BB1A-CD69138A1857}" type="parTrans" cxnId="{7E36BADF-CC69-4C68-9832-29695F5C3D55}">
      <dgm:prSet/>
      <dgm:spPr/>
      <dgm:t>
        <a:bodyPr/>
        <a:lstStyle/>
        <a:p>
          <a:endParaRPr lang="en-AU"/>
        </a:p>
      </dgm:t>
    </dgm:pt>
    <dgm:pt modelId="{50746CFA-424B-4718-8D7E-8BE9F969CA56}" type="sibTrans" cxnId="{7E36BADF-CC69-4C68-9832-29695F5C3D55}">
      <dgm:prSet/>
      <dgm:spPr/>
      <dgm:t>
        <a:bodyPr/>
        <a:lstStyle/>
        <a:p>
          <a:endParaRPr lang="en-AU"/>
        </a:p>
      </dgm:t>
    </dgm:pt>
    <dgm:pt modelId="{87A0F6DA-A5E5-4154-AAB6-6F37D35B5044}">
      <dgm:prSet phldrT="[Text]"/>
      <dgm:spPr/>
      <dgm:t>
        <a:bodyPr/>
        <a:lstStyle/>
        <a:p>
          <a:r>
            <a:rPr lang="en-AU" dirty="0" smtClean="0"/>
            <a:t>Winding up</a:t>
          </a:r>
          <a:endParaRPr lang="en-AU" dirty="0"/>
        </a:p>
      </dgm:t>
    </dgm:pt>
    <dgm:pt modelId="{DB18B05E-4579-455B-87CC-15D67D4C59D5}" type="parTrans" cxnId="{A187BCAA-D5FF-47D2-904B-E139BA80E2B1}">
      <dgm:prSet/>
      <dgm:spPr/>
      <dgm:t>
        <a:bodyPr/>
        <a:lstStyle/>
        <a:p>
          <a:endParaRPr lang="en-AU"/>
        </a:p>
      </dgm:t>
    </dgm:pt>
    <dgm:pt modelId="{9F2E8DCF-76A7-4B25-9241-5AE784421234}" type="sibTrans" cxnId="{A187BCAA-D5FF-47D2-904B-E139BA80E2B1}">
      <dgm:prSet/>
      <dgm:spPr/>
      <dgm:t>
        <a:bodyPr/>
        <a:lstStyle/>
        <a:p>
          <a:endParaRPr lang="en-AU"/>
        </a:p>
      </dgm:t>
    </dgm:pt>
    <dgm:pt modelId="{BAD40AB4-8E9F-440E-A33D-1AAEA397DF16}" type="pres">
      <dgm:prSet presAssocID="{6983AF2A-614D-42DC-AECC-45C21139A6CC}" presName="Name0" presStyleCnt="0">
        <dgm:presLayoutVars>
          <dgm:dir/>
          <dgm:resizeHandles val="exact"/>
        </dgm:presLayoutVars>
      </dgm:prSet>
      <dgm:spPr/>
    </dgm:pt>
    <dgm:pt modelId="{91C30ECF-FDF7-43C1-8544-5008CD38878A}" type="pres">
      <dgm:prSet presAssocID="{85B2E911-1BE6-4A55-A444-5983A5078150}" presName="parTxOnly" presStyleLbl="node1" presStyleIdx="0" presStyleCnt="3">
        <dgm:presLayoutVars>
          <dgm:bulletEnabled val="1"/>
        </dgm:presLayoutVars>
      </dgm:prSet>
      <dgm:spPr/>
      <dgm:t>
        <a:bodyPr/>
        <a:lstStyle/>
        <a:p>
          <a:endParaRPr lang="en-AU"/>
        </a:p>
      </dgm:t>
    </dgm:pt>
    <dgm:pt modelId="{13FD9FC1-7092-47AA-BC53-610E027218A3}" type="pres">
      <dgm:prSet presAssocID="{A26ACF25-0D5D-4B37-A8AA-EF9CBFF9C0DB}" presName="parSpace" presStyleCnt="0"/>
      <dgm:spPr/>
    </dgm:pt>
    <dgm:pt modelId="{D2582F87-62E4-4873-B7B1-DE050C9B3A2D}" type="pres">
      <dgm:prSet presAssocID="{2DB3C476-E0E9-4EF9-A271-390ECB2E50AA}" presName="parTxOnly" presStyleLbl="node1" presStyleIdx="1" presStyleCnt="3">
        <dgm:presLayoutVars>
          <dgm:bulletEnabled val="1"/>
        </dgm:presLayoutVars>
      </dgm:prSet>
      <dgm:spPr/>
      <dgm:t>
        <a:bodyPr/>
        <a:lstStyle/>
        <a:p>
          <a:endParaRPr lang="en-AU"/>
        </a:p>
      </dgm:t>
    </dgm:pt>
    <dgm:pt modelId="{EEECB3FF-29DF-454E-929D-34654B80CD21}" type="pres">
      <dgm:prSet presAssocID="{50746CFA-424B-4718-8D7E-8BE9F969CA56}" presName="parSpace" presStyleCnt="0"/>
      <dgm:spPr/>
    </dgm:pt>
    <dgm:pt modelId="{C2AD4819-65AB-4276-8993-5231AF84D5FF}" type="pres">
      <dgm:prSet presAssocID="{87A0F6DA-A5E5-4154-AAB6-6F37D35B5044}" presName="parTxOnly" presStyleLbl="node1" presStyleIdx="2" presStyleCnt="3">
        <dgm:presLayoutVars>
          <dgm:bulletEnabled val="1"/>
        </dgm:presLayoutVars>
      </dgm:prSet>
      <dgm:spPr/>
      <dgm:t>
        <a:bodyPr/>
        <a:lstStyle/>
        <a:p>
          <a:endParaRPr lang="en-AU"/>
        </a:p>
      </dgm:t>
    </dgm:pt>
  </dgm:ptLst>
  <dgm:cxnLst>
    <dgm:cxn modelId="{2B7F4444-CCF5-42CE-A5C4-6E77F25DD452}" type="presOf" srcId="{87A0F6DA-A5E5-4154-AAB6-6F37D35B5044}" destId="{C2AD4819-65AB-4276-8993-5231AF84D5FF}" srcOrd="0" destOrd="0" presId="urn:microsoft.com/office/officeart/2005/8/layout/hChevron3"/>
    <dgm:cxn modelId="{6726E34C-0B85-479A-8DFA-C8791A5C086D}" type="presOf" srcId="{85B2E911-1BE6-4A55-A444-5983A5078150}" destId="{91C30ECF-FDF7-43C1-8544-5008CD38878A}" srcOrd="0" destOrd="0" presId="urn:microsoft.com/office/officeart/2005/8/layout/hChevron3"/>
    <dgm:cxn modelId="{A187BCAA-D5FF-47D2-904B-E139BA80E2B1}" srcId="{6983AF2A-614D-42DC-AECC-45C21139A6CC}" destId="{87A0F6DA-A5E5-4154-AAB6-6F37D35B5044}" srcOrd="2" destOrd="0" parTransId="{DB18B05E-4579-455B-87CC-15D67D4C59D5}" sibTransId="{9F2E8DCF-76A7-4B25-9241-5AE784421234}"/>
    <dgm:cxn modelId="{7E36BADF-CC69-4C68-9832-29695F5C3D55}" srcId="{6983AF2A-614D-42DC-AECC-45C21139A6CC}" destId="{2DB3C476-E0E9-4EF9-A271-390ECB2E50AA}" srcOrd="1" destOrd="0" parTransId="{8E498316-D6E2-4721-BB1A-CD69138A1857}" sibTransId="{50746CFA-424B-4718-8D7E-8BE9F969CA56}"/>
    <dgm:cxn modelId="{8066EB6F-6ECE-4736-9670-F2662304234E}" type="presOf" srcId="{6983AF2A-614D-42DC-AECC-45C21139A6CC}" destId="{BAD40AB4-8E9F-440E-A33D-1AAEA397DF16}" srcOrd="0" destOrd="0" presId="urn:microsoft.com/office/officeart/2005/8/layout/hChevron3"/>
    <dgm:cxn modelId="{F3EB2384-2A2D-4280-A2C0-8847A8A61AA0}" type="presOf" srcId="{2DB3C476-E0E9-4EF9-A271-390ECB2E50AA}" destId="{D2582F87-62E4-4873-B7B1-DE050C9B3A2D}" srcOrd="0" destOrd="0" presId="urn:microsoft.com/office/officeart/2005/8/layout/hChevron3"/>
    <dgm:cxn modelId="{E882101F-6E13-47D7-945B-14519FE4470A}" srcId="{6983AF2A-614D-42DC-AECC-45C21139A6CC}" destId="{85B2E911-1BE6-4A55-A444-5983A5078150}" srcOrd="0" destOrd="0" parTransId="{BF01A832-D3AA-41A1-BBB8-A4135F6D4139}" sibTransId="{A26ACF25-0D5D-4B37-A8AA-EF9CBFF9C0DB}"/>
    <dgm:cxn modelId="{23EE9D85-B36C-4A03-B807-DBCA03C000DD}" type="presParOf" srcId="{BAD40AB4-8E9F-440E-A33D-1AAEA397DF16}" destId="{91C30ECF-FDF7-43C1-8544-5008CD38878A}" srcOrd="0" destOrd="0" presId="urn:microsoft.com/office/officeart/2005/8/layout/hChevron3"/>
    <dgm:cxn modelId="{CF451C55-44D3-4FB4-8458-6858A3A089A1}" type="presParOf" srcId="{BAD40AB4-8E9F-440E-A33D-1AAEA397DF16}" destId="{13FD9FC1-7092-47AA-BC53-610E027218A3}" srcOrd="1" destOrd="0" presId="urn:microsoft.com/office/officeart/2005/8/layout/hChevron3"/>
    <dgm:cxn modelId="{9BB61404-938E-44F2-A4D8-8B9D39DC4F3C}" type="presParOf" srcId="{BAD40AB4-8E9F-440E-A33D-1AAEA397DF16}" destId="{D2582F87-62E4-4873-B7B1-DE050C9B3A2D}" srcOrd="2" destOrd="0" presId="urn:microsoft.com/office/officeart/2005/8/layout/hChevron3"/>
    <dgm:cxn modelId="{62DD9C64-62C5-4CAD-B1C7-AD0E89BF5FC1}" type="presParOf" srcId="{BAD40AB4-8E9F-440E-A33D-1AAEA397DF16}" destId="{EEECB3FF-29DF-454E-929D-34654B80CD21}" srcOrd="3" destOrd="0" presId="urn:microsoft.com/office/officeart/2005/8/layout/hChevron3"/>
    <dgm:cxn modelId="{891D7129-BAB2-44E1-A6AA-F378F08641BC}" type="presParOf" srcId="{BAD40AB4-8E9F-440E-A33D-1AAEA397DF16}" destId="{C2AD4819-65AB-4276-8993-5231AF84D5FF}"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30ECF-FDF7-43C1-8544-5008CD38878A}">
      <dsp:nvSpPr>
        <dsp:cNvPr id="0" name=""/>
        <dsp:cNvSpPr/>
      </dsp:nvSpPr>
      <dsp:spPr>
        <a:xfrm>
          <a:off x="3584" y="403325"/>
          <a:ext cx="3134338" cy="1253735"/>
        </a:xfrm>
        <a:prstGeom prst="homePlat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AU" sz="2800" kern="1200" dirty="0" smtClean="0"/>
            <a:t>Appt Administrator	</a:t>
          </a:r>
          <a:endParaRPr lang="en-AU" sz="2800" kern="1200" dirty="0"/>
        </a:p>
      </dsp:txBody>
      <dsp:txXfrm>
        <a:off x="3584" y="403325"/>
        <a:ext cx="2820904" cy="1253735"/>
      </dsp:txXfrm>
    </dsp:sp>
    <dsp:sp modelId="{D2582F87-62E4-4873-B7B1-DE050C9B3A2D}">
      <dsp:nvSpPr>
        <dsp:cNvPr id="0" name=""/>
        <dsp:cNvSpPr/>
      </dsp:nvSpPr>
      <dsp:spPr>
        <a:xfrm>
          <a:off x="2511054" y="403325"/>
          <a:ext cx="3134338" cy="1253735"/>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AU" sz="2800" kern="1200" dirty="0" smtClean="0"/>
            <a:t>Creditors resolve to wind up</a:t>
          </a:r>
          <a:endParaRPr lang="en-AU" sz="2800" kern="1200" dirty="0"/>
        </a:p>
      </dsp:txBody>
      <dsp:txXfrm>
        <a:off x="3137922" y="403325"/>
        <a:ext cx="1880603" cy="1253735"/>
      </dsp:txXfrm>
    </dsp:sp>
    <dsp:sp modelId="{C2AD4819-65AB-4276-8993-5231AF84D5FF}">
      <dsp:nvSpPr>
        <dsp:cNvPr id="0" name=""/>
        <dsp:cNvSpPr/>
      </dsp:nvSpPr>
      <dsp:spPr>
        <a:xfrm>
          <a:off x="5018525" y="403325"/>
          <a:ext cx="3134338" cy="1253735"/>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AU" sz="2800" kern="1200" dirty="0" smtClean="0"/>
            <a:t>Winding up</a:t>
          </a:r>
          <a:endParaRPr lang="en-AU" sz="2800" kern="1200" dirty="0"/>
        </a:p>
      </dsp:txBody>
      <dsp:txXfrm>
        <a:off x="5645393" y="403325"/>
        <a:ext cx="1880603" cy="12537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273048"/>
          </a:xfrm>
          <a:prstGeom prst="rect">
            <a:avLst/>
          </a:prstGeom>
        </p:spPr>
        <p:txBody>
          <a:bodyPr vert="horz" lIns="91440" tIns="45720" rIns="91440" bIns="45720" rtlCol="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50443" y="0"/>
            <a:ext cx="2945659" cy="273048"/>
          </a:xfrm>
          <a:prstGeom prst="rect">
            <a:avLst/>
          </a:prstGeom>
        </p:spPr>
        <p:txBody>
          <a:bodyPr vert="horz" lIns="91440" tIns="45720" rIns="91440" bIns="45720" rtlCol="0"/>
          <a:lstStyle>
            <a:lvl1pPr algn="r">
              <a:defRPr sz="1200"/>
            </a:lvl1pPr>
          </a:lstStyle>
          <a:p>
            <a:fld id="{D864A287-DBE9-4077-8E3C-69701573037A}" type="datetime4">
              <a:rPr lang="en-GB" sz="1000" smtClean="0">
                <a:solidFill>
                  <a:srgbClr val="EE3135"/>
                </a:solidFill>
                <a:latin typeface="Arial" panose="020B0604020202020204" pitchFamily="34" charset="0"/>
                <a:cs typeface="Arial" panose="020B0604020202020204" pitchFamily="34" charset="0"/>
              </a:rPr>
              <a:t>13 November 2018</a:t>
            </a:fld>
            <a:endParaRPr lang="en-GB" sz="1000" dirty="0">
              <a:solidFill>
                <a:srgbClr val="EE3135"/>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1614472" y="9485454"/>
            <a:ext cx="4496600" cy="214754"/>
          </a:xfrm>
          <a:prstGeom prst="rect">
            <a:avLst/>
          </a:prstGeom>
        </p:spPr>
        <p:txBody>
          <a:bodyPr vert="horz" lIns="91440" tIns="45720" rIns="91440" bIns="45720" rtlCol="0" anchor="b"/>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6253821" y="9485454"/>
            <a:ext cx="543854" cy="214754"/>
          </a:xfrm>
          <a:prstGeom prst="rect">
            <a:avLst/>
          </a:prstGeom>
        </p:spPr>
        <p:txBody>
          <a:bodyPr vert="horz" lIns="91440" tIns="45720" rIns="91440" bIns="45720" rtlCol="0" anchor="b"/>
          <a:lstStyle>
            <a:lvl1pPr algn="r">
              <a:defRPr sz="1200"/>
            </a:lvl1pPr>
          </a:lstStyle>
          <a:p>
            <a:fld id="{989AAED6-8892-497D-93D7-45C16BBF4208}" type="slidenum">
              <a:rPr lang="en-GB" sz="1000" smtClean="0">
                <a:solidFill>
                  <a:srgbClr val="EE3135"/>
                </a:solidFill>
                <a:latin typeface="Arial" panose="020B0604020202020204" pitchFamily="34" charset="0"/>
                <a:cs typeface="Arial" panose="020B0604020202020204" pitchFamily="34" charset="0"/>
              </a:rPr>
              <a:t>‹#›</a:t>
            </a:fld>
            <a:endParaRPr lang="en-GB" sz="1000" dirty="0">
              <a:solidFill>
                <a:srgbClr val="EE31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85314"/>
      </p:ext>
    </p:extLst>
  </p:cSld>
  <p:clrMap bg1="lt1" tx1="dk1" bg2="lt2" tx2="dk2" accent1="accent1" accent2="accent2" accent3="accent3" accent4="accent4" accent5="accent5" accent6="accent6" hlink="hlink" folHlink="folHlink"/>
  <p:hf hdr="0" ftr="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273048"/>
          </a:xfrm>
          <a:prstGeom prst="rect">
            <a:avLst/>
          </a:prstGeom>
        </p:spPr>
        <p:txBody>
          <a:bodyPr vert="horz" lIns="91440" tIns="45720" rIns="91440" bIns="45720" rtlCol="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273048"/>
          </a:xfrm>
          <a:prstGeom prst="rect">
            <a:avLst/>
          </a:prstGeom>
        </p:spPr>
        <p:txBody>
          <a:bodyPr vert="horz" lIns="91440" tIns="45720" rIns="91440" bIns="45720" rtlCol="0"/>
          <a:lstStyle>
            <a:lvl1pPr algn="r">
              <a:defRPr sz="1000">
                <a:solidFill>
                  <a:srgbClr val="EE3135"/>
                </a:solidFill>
                <a:latin typeface="Arial" panose="020B0604020202020204" pitchFamily="34" charset="0"/>
                <a:cs typeface="Arial" panose="020B0604020202020204" pitchFamily="34" charset="0"/>
              </a:defRPr>
            </a:lvl1pPr>
          </a:lstStyle>
          <a:p>
            <a:fld id="{44732EC5-A57E-40B0-AEED-58A678E69823}" type="datetime4">
              <a:rPr lang="en-GB" smtClean="0"/>
              <a:pPr/>
              <a:t>13 November 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01105" y="4715153"/>
            <a:ext cx="5995466" cy="4466987"/>
          </a:xfrm>
          <a:prstGeom prst="rect">
            <a:avLst/>
          </a:prstGeom>
        </p:spPr>
        <p:txBody>
          <a:bodyPr vert="horz" lIns="0" tIns="0" rIns="0" bIns="0" rtlCol="0"/>
          <a:lstStyle/>
          <a:p>
            <a:pPr lvl="0"/>
            <a:r>
              <a:rPr lang="en-US" smtClean="0"/>
              <a:t>Body Copy</a:t>
            </a:r>
          </a:p>
          <a:p>
            <a:pPr lvl="1"/>
            <a:r>
              <a:rPr lang="en-US" smtClean="0"/>
              <a:t>Heading 1</a:t>
            </a:r>
          </a:p>
          <a:p>
            <a:pPr lvl="2"/>
            <a:r>
              <a:rPr lang="en-US" smtClean="0"/>
              <a:t>Bullet 1</a:t>
            </a:r>
          </a:p>
          <a:p>
            <a:pPr lvl="3"/>
            <a:r>
              <a:rPr lang="en-US" smtClean="0"/>
              <a:t>Bullet 2</a:t>
            </a:r>
          </a:p>
          <a:p>
            <a:pPr lvl="4"/>
            <a:r>
              <a:rPr lang="en-US" smtClean="0"/>
              <a:t>Number Bullet</a:t>
            </a:r>
            <a:endParaRPr lang="en-GB"/>
          </a:p>
        </p:txBody>
      </p:sp>
      <p:sp>
        <p:nvSpPr>
          <p:cNvPr id="6" name="Footer Placeholder 5"/>
          <p:cNvSpPr>
            <a:spLocks noGrp="1"/>
          </p:cNvSpPr>
          <p:nvPr>
            <p:ph type="ftr" sz="quarter" idx="4"/>
          </p:nvPr>
        </p:nvSpPr>
        <p:spPr>
          <a:xfrm>
            <a:off x="1614448" y="9428883"/>
            <a:ext cx="4567999" cy="271325"/>
          </a:xfrm>
          <a:prstGeom prst="rect">
            <a:avLst/>
          </a:prstGeom>
        </p:spPr>
        <p:txBody>
          <a:bodyPr vert="horz" lIns="91440" tIns="45720" rIns="91440" bIns="45720" rtlCol="0" anchor="b"/>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6262672" y="9419077"/>
            <a:ext cx="506286" cy="281131"/>
          </a:xfrm>
          <a:prstGeom prst="rect">
            <a:avLst/>
          </a:prstGeom>
        </p:spPr>
        <p:txBody>
          <a:bodyPr vert="horz" lIns="91440" tIns="45720" rIns="91440" bIns="45720" rtlCol="0" anchor="b"/>
          <a:lstStyle>
            <a:lvl1pPr algn="r">
              <a:defRPr sz="1000">
                <a:solidFill>
                  <a:srgbClr val="EE3135"/>
                </a:solidFill>
                <a:latin typeface="Arial" panose="020B0604020202020204" pitchFamily="34" charset="0"/>
                <a:cs typeface="Arial" panose="020B0604020202020204" pitchFamily="34" charset="0"/>
              </a:defRPr>
            </a:lvl1pPr>
          </a:lstStyle>
          <a:p>
            <a:fld id="{0E1052C4-EA6A-454A-96A6-0B3497FBD86B}" type="slidenum">
              <a:rPr lang="en-GB" smtClean="0"/>
              <a:pPr/>
              <a:t>‹#›</a:t>
            </a:fld>
            <a:endParaRPr lang="en-GB" dirty="0"/>
          </a:p>
        </p:txBody>
      </p:sp>
    </p:spTree>
    <p:extLst>
      <p:ext uri="{BB962C8B-B14F-4D97-AF65-F5344CB8AC3E}">
        <p14:creationId xmlns:p14="http://schemas.microsoft.com/office/powerpoint/2010/main" val="3769778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Aft>
        <a:spcPts val="300"/>
      </a:spcAft>
      <a:defRPr sz="10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defRPr sz="1000" kern="1200">
        <a:solidFill>
          <a:srgbClr val="EE3135"/>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358775" indent="-17621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spcAft>
        <a:spcPts val="300"/>
      </a:spcAft>
      <a:buClr>
        <a:srgbClr val="EE3135"/>
      </a:buClr>
      <a:buFont typeface="+mj-lt"/>
      <a:buAutoNum type="arabicPeriod"/>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2" Type="http://schemas.openxmlformats.org/officeDocument/2006/relationships/image" Target="../media/image1.emf"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2" Type="http://schemas.openxmlformats.org/officeDocument/2006/relationships/image" Target="../media/image3.jpeg" />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2" Type="http://schemas.openxmlformats.org/officeDocument/2006/relationships/image" Target="../media/image4.jpeg" />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2" Type="http://schemas.openxmlformats.org/officeDocument/2006/relationships/image" Target="../media/image1.emf" />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1.emf" />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347604" y="2268148"/>
            <a:ext cx="5462302" cy="193184"/>
          </a:xfrm>
          <a:prstGeom prst="rect">
            <a:avLst/>
          </a:prstGeom>
        </p:spPr>
        <p:txBody>
          <a:bodyPr vert="horz" lIns="0" tIns="0" rIns="0" bIns="0" rtlCol="0" anchor="ctr" anchorCtr="0">
            <a:noAutofit/>
          </a:bodyPr>
          <a:lstStyle>
            <a:lvl1pPr algn="l">
              <a:spcBef>
                <a:spcPts val="0"/>
              </a:spcBef>
              <a:spcAft>
                <a:spcPts val="0"/>
              </a:spcAft>
              <a:defRPr lang="en-AU" sz="1400" b="0">
                <a:solidFill>
                  <a:schemeClr val="accent1"/>
                </a:solidFill>
                <a:latin typeface="+mj-lt"/>
                <a:ea typeface="+mj-ea"/>
                <a:cs typeface="+mj-cs"/>
              </a:defRPr>
            </a:lvl1pPr>
          </a:lstStyle>
          <a:p>
            <a:pPr>
              <a:lnSpc>
                <a:spcPct val="90000"/>
              </a:lnSpc>
            </a:pPr>
            <a:endParaRPr lang="en-GB" dirty="0"/>
          </a:p>
        </p:txBody>
      </p:sp>
      <p:sp>
        <p:nvSpPr>
          <p:cNvPr id="6" name="Picture Placeholder 5"/>
          <p:cNvSpPr>
            <a:spLocks noGrp="1"/>
          </p:cNvSpPr>
          <p:nvPr>
            <p:ph type="pic" sz="quarter" idx="11"/>
          </p:nvPr>
        </p:nvSpPr>
        <p:spPr>
          <a:xfrm>
            <a:off x="0" y="2775012"/>
            <a:ext cx="9143999" cy="4082988"/>
          </a:xfrm>
        </p:spPr>
        <p:txBody>
          <a:bodyPr/>
          <a:lstStyle/>
          <a:p>
            <a:r>
              <a:rPr lang="en-US" dirty="0" smtClean="0"/>
              <a:t>Click icon to add picture</a:t>
            </a:r>
            <a:endParaRPr lang="en-GB" dirty="0"/>
          </a:p>
        </p:txBody>
      </p:sp>
      <p:sp>
        <p:nvSpPr>
          <p:cNvPr id="15" name="Title 1"/>
          <p:cNvSpPr>
            <a:spLocks noGrp="1"/>
          </p:cNvSpPr>
          <p:nvPr>
            <p:ph type="ctrTitle"/>
          </p:nvPr>
        </p:nvSpPr>
        <p:spPr bwMode="gray">
          <a:xfrm>
            <a:off x="3347604" y="676275"/>
            <a:ext cx="5468888" cy="648071"/>
          </a:xfrm>
        </p:spPr>
        <p:txBody>
          <a:bodyPr anchor="ctr" anchorCtr="0">
            <a:noAutofit/>
          </a:bodyPr>
          <a:lstStyle>
            <a:lvl1pPr>
              <a:lnSpc>
                <a:spcPct val="90000"/>
              </a:lnSpc>
              <a:spcBef>
                <a:spcPts val="0"/>
              </a:spcBef>
              <a:spcAft>
                <a:spcPts val="0"/>
              </a:spcAft>
              <a:defRPr sz="3000" baseline="0">
                <a:solidFill>
                  <a:schemeClr val="accent1"/>
                </a:solidFill>
              </a:defRPr>
            </a:lvl1pPr>
          </a:lstStyle>
          <a:p>
            <a:r>
              <a:rPr lang="en-US" smtClean="0"/>
              <a:t>Click to edit Master title style</a:t>
            </a:r>
            <a:endParaRPr lang="en-AU"/>
          </a:p>
        </p:txBody>
      </p:sp>
      <p:sp>
        <p:nvSpPr>
          <p:cNvPr id="16" name="Subtitle 2"/>
          <p:cNvSpPr>
            <a:spLocks noGrp="1"/>
          </p:cNvSpPr>
          <p:nvPr>
            <p:ph type="subTitle" idx="1"/>
          </p:nvPr>
        </p:nvSpPr>
        <p:spPr bwMode="gray">
          <a:xfrm>
            <a:off x="3347604" y="1540371"/>
            <a:ext cx="5462302" cy="648047"/>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4"/>
            <a:ext cx="2453400" cy="861862"/>
          </a:xfrm>
          <a:prstGeom prst="rect">
            <a:avLst/>
          </a:prstGeom>
        </p:spPr>
      </p:pic>
    </p:spTree>
    <p:extLst>
      <p:ext uri="{BB962C8B-B14F-4D97-AF65-F5344CB8AC3E}">
        <p14:creationId xmlns:p14="http://schemas.microsoft.com/office/powerpoint/2010/main" val="1606663677"/>
      </p:ext>
    </p:extLst>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Commercial pragmatist)">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4000" cy="6858000"/>
          </a:xfrm>
          <a:prstGeom prst="rect">
            <a:avLst/>
          </a:prstGeom>
        </p:spPr>
      </p:pic>
      <p:sp>
        <p:nvSpPr>
          <p:cNvPr id="3" name="Subtitle 2"/>
          <p:cNvSpPr>
            <a:spLocks noGrp="1"/>
          </p:cNvSpPr>
          <p:nvPr>
            <p:ph type="subTitle" idx="1" hasCustomPrompt="1"/>
          </p:nvPr>
        </p:nvSpPr>
        <p:spPr>
          <a:xfrm>
            <a:off x="-2644" y="4679779"/>
            <a:ext cx="2015902" cy="1476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dirty="0" smtClean="0"/>
              <a:t>#</a:t>
            </a:r>
          </a:p>
        </p:txBody>
      </p:sp>
      <p:sp>
        <p:nvSpPr>
          <p:cNvPr id="5" name="Title 4"/>
          <p:cNvSpPr>
            <a:spLocks noGrp="1"/>
          </p:cNvSpPr>
          <p:nvPr>
            <p:ph type="title"/>
          </p:nvPr>
        </p:nvSpPr>
        <p:spPr>
          <a:xfrm>
            <a:off x="2013258" y="4679779"/>
            <a:ext cx="6635442" cy="1476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dirty="0"/>
          </a:p>
        </p:txBody>
      </p:sp>
    </p:spTree>
    <p:extLst>
      <p:ext uri="{BB962C8B-B14F-4D97-AF65-F5344CB8AC3E}">
        <p14:creationId xmlns:p14="http://schemas.microsoft.com/office/powerpoint/2010/main" val="17551099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Culture of friendship)">
    <p:spTree>
      <p:nvGrpSpPr>
        <p:cNvPr id="1" name=""/>
        <p:cNvGrpSpPr/>
        <p:nvPr/>
      </p:nvGrpSpPr>
      <p:grpSpPr>
        <a:xfrm>
          <a:off x="0" y="0"/>
          <a:ext cx="0" cy="0"/>
          <a:chOff x="0" y="0"/>
          <a:chExt cx="0" cy="0"/>
        </a:xfrm>
      </p:grpSpPr>
      <p:pic>
        <p:nvPicPr>
          <p:cNvPr id="7" name="Picture 2" descr="S:\Document Production Unit\_DTP Folders\DG\New Branding\new brand imagery\CF_AC_ThinkstockPhotos-87453645.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644" y="-29029"/>
            <a:ext cx="9146644" cy="688702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2644" y="4679779"/>
            <a:ext cx="2015902" cy="1476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5" name="Title 4"/>
          <p:cNvSpPr>
            <a:spLocks noGrp="1"/>
          </p:cNvSpPr>
          <p:nvPr>
            <p:ph type="title"/>
          </p:nvPr>
        </p:nvSpPr>
        <p:spPr>
          <a:xfrm>
            <a:off x="2013258" y="4679779"/>
            <a:ext cx="6635442" cy="1476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42174000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Ahead of the curve)">
    <p:spTree>
      <p:nvGrpSpPr>
        <p:cNvPr id="1" name=""/>
        <p:cNvGrpSpPr/>
        <p:nvPr/>
      </p:nvGrpSpPr>
      <p:grpSpPr>
        <a:xfrm>
          <a:off x="0" y="0"/>
          <a:ext cx="0" cy="0"/>
          <a:chOff x="0" y="0"/>
          <a:chExt cx="0" cy="0"/>
        </a:xfrm>
      </p:grpSpPr>
      <p:pic>
        <p:nvPicPr>
          <p:cNvPr id="9" name="Picture Placeholder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2257" y="0"/>
            <a:ext cx="9144000" cy="6858000"/>
          </a:xfrm>
          <a:prstGeom prst="rect">
            <a:avLst/>
          </a:prstGeom>
        </p:spPr>
      </p:pic>
      <p:sp>
        <p:nvSpPr>
          <p:cNvPr id="3" name="Subtitle 2"/>
          <p:cNvSpPr>
            <a:spLocks noGrp="1"/>
          </p:cNvSpPr>
          <p:nvPr>
            <p:ph type="subTitle" idx="1" hasCustomPrompt="1"/>
          </p:nvPr>
        </p:nvSpPr>
        <p:spPr>
          <a:xfrm>
            <a:off x="-2644" y="4679779"/>
            <a:ext cx="2015902" cy="1476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5" name="Title 4"/>
          <p:cNvSpPr>
            <a:spLocks noGrp="1"/>
          </p:cNvSpPr>
          <p:nvPr>
            <p:ph type="title"/>
          </p:nvPr>
        </p:nvSpPr>
        <p:spPr>
          <a:xfrm>
            <a:off x="2013258" y="4679779"/>
            <a:ext cx="6635442" cy="1476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1899668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Text Placeholder 5"/>
          <p:cNvSpPr>
            <a:spLocks noGrp="1"/>
          </p:cNvSpPr>
          <p:nvPr>
            <p:ph type="body" sz="quarter" idx="12"/>
          </p:nvPr>
        </p:nvSpPr>
        <p:spPr>
          <a:xfrm>
            <a:off x="323850" y="620713"/>
            <a:ext cx="8496300" cy="4729161"/>
          </a:xfrm>
        </p:spPr>
        <p:txBody>
          <a:bodyPr anchor="ctr" anchorCtr="0">
            <a:normAutofit/>
          </a:bodyPr>
          <a:lstStyle>
            <a:lvl1pPr algn="ctr">
              <a:defRPr sz="10000" kern="100" cap="none" spc="100" baseline="0">
                <a:solidFill>
                  <a:schemeClr val="accent1"/>
                </a:solidFill>
              </a:defRPr>
            </a:lvl1pPr>
          </a:lstStyle>
          <a:p>
            <a:pPr lvl="0"/>
            <a:endParaRPr lang="en-GB"/>
          </a:p>
        </p:txBody>
      </p:sp>
      <p:sp>
        <p:nvSpPr>
          <p:cNvPr id="7" name="Rectangle 6"/>
          <p:cNvSpPr/>
          <p:nvPr userDrawn="1"/>
        </p:nvSpPr>
        <p:spPr bwMode="gray">
          <a:xfrm>
            <a:off x="8892480" y="6472138"/>
            <a:ext cx="249927" cy="19958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solidFill>
                <a:schemeClr val="accent2"/>
              </a:solidFill>
            </a:endParaRPr>
          </a:p>
        </p:txBody>
      </p:sp>
    </p:spTree>
    <p:extLst>
      <p:ext uri="{BB962C8B-B14F-4D97-AF65-F5344CB8AC3E}">
        <p14:creationId xmlns:p14="http://schemas.microsoft.com/office/powerpoint/2010/main" val="21813758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Rectangle 9"/>
          <p:cNvSpPr/>
          <p:nvPr userDrawn="1"/>
        </p:nvSpPr>
        <p:spPr bwMode="gray">
          <a:xfrm>
            <a:off x="8892480" y="6472138"/>
            <a:ext cx="249927" cy="19958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p>
        </p:txBody>
      </p:sp>
      <p:sp>
        <p:nvSpPr>
          <p:cNvPr id="11" name="BMDisclaimer"/>
          <p:cNvSpPr txBox="1"/>
          <p:nvPr userDrawn="1"/>
        </p:nvSpPr>
        <p:spPr>
          <a:xfrm>
            <a:off x="3354090" y="3649369"/>
            <a:ext cx="5462885" cy="3038475"/>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AU" sz="800" dirty="0" smtClean="0">
                <a:solidFill>
                  <a:schemeClr val="tx2"/>
                </a:solidFill>
              </a:rPr>
              <a:t>Baker &amp; McKenzie, an Australian Partnership,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2018 Baker &amp; McKenzie</a:t>
            </a:r>
            <a:endParaRPr lang="en-GB" sz="800" dirty="0" smtClean="0">
              <a:solidFill>
                <a:schemeClr val="tx2"/>
              </a:solidFill>
            </a:endParaRPr>
          </a:p>
        </p:txBody>
      </p:sp>
      <p:sp>
        <p:nvSpPr>
          <p:cNvPr id="3" name="BMWebAddress"/>
          <p:cNvSpPr/>
          <p:nvPr userDrawn="1"/>
        </p:nvSpPr>
        <p:spPr>
          <a:xfrm>
            <a:off x="3276600" y="4846868"/>
            <a:ext cx="1635384" cy="246221"/>
          </a:xfrm>
          <a:prstGeom prst="rect">
            <a:avLst/>
          </a:prstGeom>
        </p:spPr>
        <p:txBody>
          <a:bodyPr wrap="none">
            <a:spAutoFit/>
          </a:bodyPr>
          <a:lstStyle/>
          <a:p>
            <a:r>
              <a:rPr lang="en-GB" sz="1000" dirty="0" smtClean="0">
                <a:solidFill>
                  <a:schemeClr val="accent1"/>
                </a:solidFill>
              </a:rPr>
              <a:t>www.bakermckenzie.com</a:t>
            </a:r>
            <a:endParaRPr lang="en-GB" sz="1000" dirty="0">
              <a:solidFill>
                <a:schemeClr val="accent1"/>
              </a:solidFill>
            </a:endParaRPr>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4"/>
            <a:ext cx="2453400" cy="861862"/>
          </a:xfrm>
          <a:prstGeom prst="rect">
            <a:avLst/>
          </a:prstGeom>
        </p:spPr>
      </p:pic>
    </p:spTree>
    <p:extLst>
      <p:ext uri="{BB962C8B-B14F-4D97-AF65-F5344CB8AC3E}">
        <p14:creationId xmlns:p14="http://schemas.microsoft.com/office/powerpoint/2010/main" val="25300021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B985AA-1453-4FC9-BFCC-5DA5F25313F8}" type="datetimeFigureOut">
              <a:rPr lang="en-AU" smtClean="0">
                <a:solidFill>
                  <a:prstClr val="black">
                    <a:tint val="75000"/>
                  </a:prstClr>
                </a:solidFill>
              </a:rPr>
              <a:pPr/>
              <a:t>13/11/2018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E7613D-2AA1-4549-B500-54B4811D768B}"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52857818"/>
      </p:ext>
    </p:extLst>
  </p:cSld>
  <p:clrMapOvr>
    <a:masterClrMapping/>
  </p:clrMapOvr>
  <mc:AlternateContent xmlns:mc="http://schemas.openxmlformats.org/markup-compatibility/2006" xmlns:p14="http://schemas.microsoft.com/office/powerpoint/2010/main">
    <mc:Choice Requires="p14">
      <p:transition p14:dur="10" advClick="0" advTm="150">
        <p14:prism isContent="1"/>
      </p:transition>
    </mc:Choice>
    <mc:Fallback xmlns="">
      <p:transition advClick="0" advTm="15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841375" y="4293096"/>
            <a:ext cx="7988394" cy="648071"/>
          </a:xfrm>
        </p:spPr>
        <p:txBody>
          <a:bodyPr anchor="ctr" anchorCtr="0">
            <a:noAutofit/>
          </a:bodyPr>
          <a:lstStyle>
            <a:lvl1pPr>
              <a:lnSpc>
                <a:spcPct val="90000"/>
              </a:lnSpc>
              <a:spcBef>
                <a:spcPts val="0"/>
              </a:spcBef>
              <a:spcAft>
                <a:spcPts val="0"/>
              </a:spcAft>
              <a:defRPr sz="3000" baseline="0">
                <a:solidFill>
                  <a:schemeClr val="accent1"/>
                </a:solidFill>
              </a:defRPr>
            </a:lvl1pPr>
          </a:lstStyle>
          <a:p>
            <a:r>
              <a:rPr lang="en-US" smtClean="0"/>
              <a:t>Click to edit Master title style</a:t>
            </a:r>
            <a:endParaRPr lang="en-AU"/>
          </a:p>
        </p:txBody>
      </p:sp>
      <p:sp>
        <p:nvSpPr>
          <p:cNvPr id="3" name="Subtitle 2"/>
          <p:cNvSpPr>
            <a:spLocks noGrp="1"/>
          </p:cNvSpPr>
          <p:nvPr>
            <p:ph type="subTitle" idx="1"/>
          </p:nvPr>
        </p:nvSpPr>
        <p:spPr bwMode="gray">
          <a:xfrm>
            <a:off x="841375" y="5157192"/>
            <a:ext cx="7978774" cy="648047"/>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grpSp>
        <p:nvGrpSpPr>
          <p:cNvPr id="5" name="Group 4"/>
          <p:cNvGrpSpPr/>
          <p:nvPr userDrawn="1"/>
        </p:nvGrpSpPr>
        <p:grpSpPr bwMode="ltGray">
          <a:xfrm>
            <a:off x="7402396" y="-1"/>
            <a:ext cx="1740022" cy="1394870"/>
            <a:chOff x="8174038" y="0"/>
            <a:chExt cx="968375" cy="776288"/>
          </a:xfrm>
        </p:grpSpPr>
        <p:sp>
          <p:nvSpPr>
            <p:cNvPr id="9" name="Rectangle 5"/>
            <p:cNvSpPr>
              <a:spLocks noChangeArrowheads="1"/>
            </p:cNvSpPr>
            <p:nvPr userDrawn="1"/>
          </p:nvSpPr>
          <p:spPr bwMode="ltGray">
            <a:xfrm>
              <a:off x="8496300" y="0"/>
              <a:ext cx="646113" cy="5175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6"/>
            <p:cNvSpPr>
              <a:spLocks noChangeArrowheads="1"/>
            </p:cNvSpPr>
            <p:nvPr userDrawn="1"/>
          </p:nvSpPr>
          <p:spPr bwMode="ltGray">
            <a:xfrm>
              <a:off x="8174038" y="258763"/>
              <a:ext cx="644525" cy="517525"/>
            </a:xfrm>
            <a:prstGeom prst="rect">
              <a:avLst/>
            </a:prstGeom>
            <a:solidFill>
              <a:srgbClr val="7A022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userDrawn="1"/>
          </p:nvSpPr>
          <p:spPr bwMode="ltGray">
            <a:xfrm>
              <a:off x="8496300" y="258763"/>
              <a:ext cx="322263" cy="258763"/>
            </a:xfrm>
            <a:prstGeom prst="rect">
              <a:avLst/>
            </a:prstGeom>
            <a:solidFill>
              <a:srgbClr val="AE132A"/>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Date Placeholder 3"/>
          <p:cNvSpPr>
            <a:spLocks noGrp="1"/>
          </p:cNvSpPr>
          <p:nvPr>
            <p:ph type="dt" sz="half" idx="10"/>
          </p:nvPr>
        </p:nvSpPr>
        <p:spPr bwMode="gray">
          <a:xfrm>
            <a:off x="841375" y="5877247"/>
            <a:ext cx="7978774" cy="265192"/>
          </a:xfrm>
          <a:prstGeom prst="rect">
            <a:avLst/>
          </a:prstGeom>
        </p:spPr>
        <p:txBody>
          <a:bodyPr vert="horz" lIns="0" tIns="0" rIns="0" bIns="0" rtlCol="0" anchor="ctr" anchorCtr="0">
            <a:noAutofit/>
          </a:bodyPr>
          <a:lstStyle>
            <a:lvl1pPr>
              <a:spcBef>
                <a:spcPts val="0"/>
              </a:spcBef>
              <a:spcAft>
                <a:spcPts val="0"/>
              </a:spcAft>
              <a:defRPr lang="en-AU" sz="1400" b="0">
                <a:solidFill>
                  <a:schemeClr val="accent1"/>
                </a:solidFill>
                <a:latin typeface="+mj-lt"/>
                <a:ea typeface="+mj-ea"/>
                <a:cs typeface="+mj-cs"/>
              </a:defRPr>
            </a:lvl1pPr>
          </a:lstStyle>
          <a:p>
            <a:pPr>
              <a:lnSpc>
                <a:spcPct val="90000"/>
              </a:lnSpc>
            </a:pPr>
            <a:endParaRPr lang="en-GB" dirty="0"/>
          </a:p>
        </p:txBody>
      </p:sp>
      <p:pic>
        <p:nvPicPr>
          <p:cNvPr id="6"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4"/>
            <a:ext cx="2453400" cy="861862"/>
          </a:xfrm>
          <a:prstGeom prst="rect">
            <a:avLst/>
          </a:prstGeom>
        </p:spPr>
      </p:pic>
    </p:spTree>
    <p:extLst>
      <p:ext uri="{BB962C8B-B14F-4D97-AF65-F5344CB8AC3E}">
        <p14:creationId xmlns:p14="http://schemas.microsoft.com/office/powerpoint/2010/main" val="34717105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3575" y="506193"/>
            <a:ext cx="5614640" cy="762220"/>
          </a:xfrm>
          <a:noFill/>
        </p:spPr>
        <p:txBody>
          <a:bodyPr>
            <a:noAutofit/>
          </a:bodyPr>
          <a:lstStyle>
            <a:lvl1pPr algn="l">
              <a:defRPr sz="4000" cap="none" baseline="0">
                <a:solidFill>
                  <a:schemeClr val="accent1"/>
                </a:solidFill>
              </a:defRPr>
            </a:lvl1pPr>
          </a:lstStyle>
          <a:p>
            <a:r>
              <a:rPr lang="en-US" smtClean="0"/>
              <a:t>Agenda</a:t>
            </a:r>
            <a:endParaRPr lang="en-GB"/>
          </a:p>
        </p:txBody>
      </p:sp>
      <p:sp>
        <p:nvSpPr>
          <p:cNvPr id="6" name="Content Placeholder 5"/>
          <p:cNvSpPr>
            <a:spLocks noGrp="1"/>
          </p:cNvSpPr>
          <p:nvPr>
            <p:ph sz="quarter" idx="12" hasCustomPrompt="1"/>
          </p:nvPr>
        </p:nvSpPr>
        <p:spPr bwMode="gray">
          <a:xfrm>
            <a:off x="3203575" y="1628775"/>
            <a:ext cx="5614640" cy="4891748"/>
          </a:xfrm>
        </p:spPr>
        <p:txBody>
          <a:bodyPr anchor="ctr" anchorCtr="0"/>
          <a:lstStyle>
            <a:lvl1pPr>
              <a:spcBef>
                <a:spcPts val="0"/>
              </a:spcBef>
              <a:spcAft>
                <a:spcPts val="600"/>
              </a:spcAft>
              <a:defRPr/>
            </a:lvl1pPr>
            <a:lvl2pPr>
              <a:spcBef>
                <a:spcPts val="600"/>
              </a:spcBef>
              <a:spcAft>
                <a:spcPts val="600"/>
              </a:spcAft>
              <a:defRPr>
                <a:solidFill>
                  <a:schemeClr val="accent1"/>
                </a:solidFill>
              </a:defRPr>
            </a:lvl2pPr>
            <a:lvl3pPr>
              <a:spcBef>
                <a:spcPts val="300"/>
              </a:spcBef>
              <a:spcAft>
                <a:spcPts val="600"/>
              </a:spcAft>
              <a:defRPr/>
            </a:lvl3pPr>
            <a:lvl4pPr>
              <a:spcBef>
                <a:spcPts val="0"/>
              </a:spcBef>
              <a:spcAft>
                <a:spcPts val="600"/>
              </a:spcAft>
              <a:buSzPct val="80000"/>
              <a:defRPr/>
            </a:lvl4pPr>
            <a:lvl5pPr>
              <a:spcBef>
                <a:spcPts val="0"/>
              </a:spcBef>
              <a:spcAft>
                <a:spcPts val="600"/>
              </a:spcAft>
              <a:defRPr>
                <a:solidFill>
                  <a:schemeClr val="tx2"/>
                </a:solidFill>
              </a:defRPr>
            </a:lvl5pPr>
            <a:lvl6pPr>
              <a:spcBef>
                <a:spcPts val="600"/>
              </a:spcBef>
              <a:defRPr/>
            </a:lvl6pPr>
            <a:lvl7pPr>
              <a:buAutoNum type="arabicPeriod"/>
              <a:defRPr/>
            </a:lvl7pPr>
            <a:lvl8pPr>
              <a:defRPr/>
            </a:lvl8pPr>
            <a:lvl9pPr>
              <a:defRPr/>
            </a:lvl9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a:t>
            </a:r>
            <a:r>
              <a:rPr lang="en-US" smtClean="0"/>
              <a:t>20pt)</a:t>
            </a:r>
          </a:p>
          <a:p>
            <a:pPr lvl="4"/>
            <a:r>
              <a:rPr lang="en-US" smtClean="0"/>
              <a:t>Bullet 3 (Arial 18pt)</a:t>
            </a:r>
            <a:endParaRPr lang="en-US" dirty="0" smtClean="0"/>
          </a:p>
          <a:p>
            <a:pPr lvl="5"/>
            <a:r>
              <a:rPr lang="en-US" dirty="0" smtClean="0"/>
              <a:t>Heading 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endParaRPr lang="en-AU" dirty="0"/>
          </a:p>
        </p:txBody>
      </p:sp>
      <p:sp>
        <p:nvSpPr>
          <p:cNvPr id="4" name="Picture Placeholder 3"/>
          <p:cNvSpPr>
            <a:spLocks noGrp="1"/>
          </p:cNvSpPr>
          <p:nvPr>
            <p:ph type="pic" sz="quarter" idx="13"/>
          </p:nvPr>
        </p:nvSpPr>
        <p:spPr>
          <a:xfrm>
            <a:off x="1" y="0"/>
            <a:ext cx="2971800" cy="6858000"/>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3649234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4"/>
            <a:ext cx="8496300" cy="744885"/>
          </a:xfrm>
        </p:spPr>
        <p:txBody>
          <a:bodyPr/>
          <a:lstStyle>
            <a:lvl1pPr>
              <a:defRPr>
                <a:solidFill>
                  <a:schemeClr val="accent1"/>
                </a:solidFill>
              </a:defRPr>
            </a:lvl1p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5"/>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t>
            </a:r>
            <a:r>
              <a:rPr lang="en-US" smtClean="0"/>
              <a:t>(Arial </a:t>
            </a:r>
            <a:r>
              <a:rPr lang="en-US" dirty="0" smtClean="0"/>
              <a:t>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endParaRPr lang="en-AU" dirty="0"/>
          </a:p>
        </p:txBody>
      </p:sp>
      <p:sp>
        <p:nvSpPr>
          <p:cNvPr id="8" name="Text Placeholder 7"/>
          <p:cNvSpPr>
            <a:spLocks noGrp="1"/>
          </p:cNvSpPr>
          <p:nvPr>
            <p:ph type="body" sz="quarter" idx="13" hasCustomPrompt="1"/>
          </p:nvPr>
        </p:nvSpPr>
        <p:spPr>
          <a:xfrm>
            <a:off x="323850" y="381000"/>
            <a:ext cx="8496300" cy="287337"/>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3682867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two pan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4"/>
            <a:ext cx="8496300" cy="744885"/>
          </a:xfrm>
        </p:spPr>
        <p:txBody>
          <a:bodyPr/>
          <a:lstStyle>
            <a:lvl1pPr>
              <a:defRPr>
                <a:solidFill>
                  <a:schemeClr val="accent1"/>
                </a:solidFill>
              </a:defRPr>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5"/>
            <a:ext cx="4104134" cy="4537075"/>
          </a:xfrm>
        </p:spPr>
        <p:txBody>
          <a:bodyPr/>
          <a:lstStyle>
            <a:lvl1pPr>
              <a:defRPr>
                <a:solidFill>
                  <a:srgbClr val="5F5F5F"/>
                </a:solidFill>
              </a:defRPr>
            </a:lvl1pPr>
            <a:lvl2pPr>
              <a:defRPr>
                <a:solidFill>
                  <a:schemeClr val="accent1"/>
                </a:solidFill>
              </a:defRPr>
            </a:lvl2pPr>
            <a:lvl5pPr>
              <a:defRPr baseline="0"/>
            </a:lvl5pPr>
            <a:lvl7pPr marL="360000" marR="0" indent="-360000" algn="l" defTabSz="914400" rtl="0" eaLnBrk="1" fontAlgn="auto" latinLnBrk="0" hangingPunct="1">
              <a:lnSpc>
                <a:spcPct val="95000"/>
              </a:lnSpc>
              <a:spcBef>
                <a:spcPts val="300"/>
              </a:spcBef>
              <a:spcAft>
                <a:spcPts val="600"/>
              </a:spcAft>
              <a:buClr>
                <a:srgbClr val="5F5F5F"/>
              </a:buClr>
              <a:buSzTx/>
              <a:buFont typeface="+mj-lt"/>
              <a:buAutoNum type="arabicPeriod"/>
              <a:tabLst/>
              <a:defRPr/>
            </a:lvl7pPr>
            <a:lvl8pPr marL="720000" indent="-360000">
              <a:buFont typeface="+mj-lt"/>
              <a:buAutoNum type="alphaLcParenR"/>
              <a:defRPr baseline="0"/>
            </a:lvl8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p>
        </p:txBody>
      </p:sp>
      <p:sp>
        <p:nvSpPr>
          <p:cNvPr id="9" name="Content Placeholder 5"/>
          <p:cNvSpPr>
            <a:spLocks noGrp="1"/>
          </p:cNvSpPr>
          <p:nvPr>
            <p:ph sz="quarter" idx="14" hasCustomPrompt="1"/>
          </p:nvPr>
        </p:nvSpPr>
        <p:spPr>
          <a:xfrm>
            <a:off x="4716016" y="1628775"/>
            <a:ext cx="4104134" cy="4537075"/>
          </a:xfrm>
        </p:spPr>
        <p:txBody>
          <a:bodyPr/>
          <a:lstStyle>
            <a:lvl1pPr>
              <a:defRPr>
                <a:solidFill>
                  <a:srgbClr val="5F5F5F"/>
                </a:solidFill>
              </a:defRPr>
            </a:lvl1pPr>
            <a:lvl2pPr>
              <a:defRPr>
                <a:solidFill>
                  <a:schemeClr val="accent1"/>
                </a:solidFill>
              </a:defRPr>
            </a:lvl2pPr>
            <a:lvl5pPr>
              <a:defRPr/>
            </a:lvl5pPr>
            <a:lvl7pPr>
              <a:buAutoNum type="arabicPeriod"/>
              <a:defRPr/>
            </a:lvl7pPr>
            <a:lvl8pPr>
              <a:buAutoNum type="alphaLcParenR"/>
              <a:defRPr/>
            </a:lvl8pPr>
            <a:lvl9pPr>
              <a:defRPr/>
            </a:lvl9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endParaRPr lang="en-AU" dirty="0"/>
          </a:p>
        </p:txBody>
      </p:sp>
      <p:sp>
        <p:nvSpPr>
          <p:cNvPr id="8" name="Text Placeholder 7"/>
          <p:cNvSpPr>
            <a:spLocks noGrp="1"/>
          </p:cNvSpPr>
          <p:nvPr>
            <p:ph type="body" sz="quarter" idx="13" hasCustomPrompt="1"/>
          </p:nvPr>
        </p:nvSpPr>
        <p:spPr>
          <a:xfrm>
            <a:off x="323850" y="381000"/>
            <a:ext cx="8496300" cy="287337"/>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38175092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7" name="Text Placeholder 7"/>
          <p:cNvSpPr>
            <a:spLocks noGrp="1"/>
          </p:cNvSpPr>
          <p:nvPr>
            <p:ph type="body" sz="quarter" idx="13" hasCustomPrompt="1"/>
          </p:nvPr>
        </p:nvSpPr>
        <p:spPr>
          <a:xfrm>
            <a:off x="323850" y="381000"/>
            <a:ext cx="8496300" cy="287337"/>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25269881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6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
        <p:nvSpPr>
          <p:cNvPr id="3" name="Subtitle 2"/>
          <p:cNvSpPr>
            <a:spLocks noGrp="1"/>
          </p:cNvSpPr>
          <p:nvPr>
            <p:ph type="subTitle" idx="1" hasCustomPrompt="1"/>
          </p:nvPr>
        </p:nvSpPr>
        <p:spPr>
          <a:xfrm>
            <a:off x="-2644" y="4679779"/>
            <a:ext cx="2015902" cy="1476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5" name="Title 4"/>
          <p:cNvSpPr>
            <a:spLocks noGrp="1"/>
          </p:cNvSpPr>
          <p:nvPr>
            <p:ph type="title"/>
          </p:nvPr>
        </p:nvSpPr>
        <p:spPr>
          <a:xfrm>
            <a:off x="2013258" y="4679779"/>
            <a:ext cx="6635442" cy="1476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8977872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assionately global)">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8217" cy="6858000"/>
          </a:xfrm>
          <a:prstGeom prst="rect">
            <a:avLst/>
          </a:prstGeom>
        </p:spPr>
      </p:pic>
      <p:sp>
        <p:nvSpPr>
          <p:cNvPr id="9" name="Subtitle 2"/>
          <p:cNvSpPr>
            <a:spLocks noGrp="1"/>
          </p:cNvSpPr>
          <p:nvPr>
            <p:ph type="subTitle" idx="1" hasCustomPrompt="1"/>
          </p:nvPr>
        </p:nvSpPr>
        <p:spPr bwMode="gray">
          <a:xfrm>
            <a:off x="-2644" y="4679779"/>
            <a:ext cx="2015902" cy="1476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10" name="Title 4"/>
          <p:cNvSpPr>
            <a:spLocks noGrp="1"/>
          </p:cNvSpPr>
          <p:nvPr>
            <p:ph type="title"/>
          </p:nvPr>
        </p:nvSpPr>
        <p:spPr bwMode="gray">
          <a:xfrm>
            <a:off x="2013258" y="4679779"/>
            <a:ext cx="6635442" cy="1476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438221053"/>
      </p:ext>
    </p:extLst>
  </p:cSld>
  <p:clrMapOvr>
    <a:masterClrMapping/>
  </p:clrMapOvr>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6" Type="http://schemas.openxmlformats.org/officeDocument/2006/relationships/theme" Target="../theme/theme1.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slideLayout" Target="../slideLayouts/slideLayout1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gray">
          <a:xfrm>
            <a:off x="8892480" y="6472138"/>
            <a:ext cx="249927" cy="19958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p>
        </p:txBody>
      </p:sp>
      <p:sp>
        <p:nvSpPr>
          <p:cNvPr id="2" name="Title Placeholder 1"/>
          <p:cNvSpPr>
            <a:spLocks noGrp="1"/>
          </p:cNvSpPr>
          <p:nvPr>
            <p:ph type="title"/>
          </p:nvPr>
        </p:nvSpPr>
        <p:spPr bwMode="gray">
          <a:xfrm>
            <a:off x="323850" y="517524"/>
            <a:ext cx="8490231" cy="751235"/>
          </a:xfrm>
          <a:prstGeom prst="rect">
            <a:avLst/>
          </a:prstGeom>
        </p:spPr>
        <p:txBody>
          <a:bodyPr vert="horz" lIns="0" tIns="0" rIns="0" bIns="0" rtlCol="0" anchor="b" anchorCtr="0">
            <a:normAutofit/>
          </a:bodyPr>
          <a:lstStyle/>
          <a:p>
            <a:r>
              <a:rPr lang="en-US" smtClean="0"/>
              <a:t>Title (Arial 30pt)</a:t>
            </a:r>
            <a:endParaRPr lang="en-AU"/>
          </a:p>
        </p:txBody>
      </p:sp>
      <p:sp>
        <p:nvSpPr>
          <p:cNvPr id="3" name="Text Placeholder 2"/>
          <p:cNvSpPr>
            <a:spLocks noGrp="1"/>
          </p:cNvSpPr>
          <p:nvPr>
            <p:ph type="body" idx="1"/>
          </p:nvPr>
        </p:nvSpPr>
        <p:spPr bwMode="gray">
          <a:xfrm>
            <a:off x="323850" y="1628775"/>
            <a:ext cx="8490231" cy="4537075"/>
          </a:xfrm>
          <a:prstGeom prst="rect">
            <a:avLst/>
          </a:prstGeom>
        </p:spPr>
        <p:txBody>
          <a:bodyPr vert="horz" lIns="0" tIns="0" rIns="0" bIns="0" rtlCol="0">
            <a:normAutofit/>
          </a:body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a:t>
            </a:r>
            <a:r>
              <a:rPr lang="en-US" smtClean="0"/>
              <a:t>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(18pt)</a:t>
            </a:r>
            <a:endParaRPr lang="en-AU" dirty="0"/>
          </a:p>
        </p:txBody>
      </p:sp>
      <p:sp>
        <p:nvSpPr>
          <p:cNvPr id="5" name="Footer Placeholder 4"/>
          <p:cNvSpPr>
            <a:spLocks noGrp="1"/>
          </p:cNvSpPr>
          <p:nvPr>
            <p:ph type="ftr" sz="quarter" idx="3"/>
          </p:nvPr>
        </p:nvSpPr>
        <p:spPr bwMode="gray">
          <a:xfrm>
            <a:off x="3130922" y="6515916"/>
            <a:ext cx="2880000" cy="196851"/>
          </a:xfrm>
          <a:prstGeom prst="rect">
            <a:avLst/>
          </a:prstGeom>
        </p:spPr>
        <p:txBody>
          <a:bodyPr vert="horz" lIns="0" tIns="0" rIns="0" bIns="0" rtlCol="0" anchor="ctr"/>
          <a:lstStyle>
            <a:lvl1pPr algn="ctr">
              <a:defRPr sz="1000">
                <a:solidFill>
                  <a:schemeClr val="tx2"/>
                </a:solidFill>
                <a:latin typeface="+mn-lt"/>
              </a:defRPr>
            </a:lvl1pPr>
          </a:lstStyle>
          <a:p>
            <a:r>
              <a:rPr lang="en-AU" dirty="0" smtClean="0"/>
              <a:t>BM Presentation Template</a:t>
            </a:r>
            <a:endParaRPr lang="en-AU" dirty="0"/>
          </a:p>
        </p:txBody>
      </p:sp>
      <p:sp>
        <p:nvSpPr>
          <p:cNvPr id="6" name="Slide Number Placeholder 5"/>
          <p:cNvSpPr>
            <a:spLocks noGrp="1"/>
          </p:cNvSpPr>
          <p:nvPr>
            <p:ph type="sldNum" sz="quarter" idx="4"/>
          </p:nvPr>
        </p:nvSpPr>
        <p:spPr bwMode="gray">
          <a:xfrm>
            <a:off x="8317032" y="6517589"/>
            <a:ext cx="497049" cy="195178"/>
          </a:xfrm>
          <a:prstGeom prst="rect">
            <a:avLst/>
          </a:prstGeom>
        </p:spPr>
        <p:txBody>
          <a:bodyPr vert="horz" lIns="0" tIns="0" rIns="0" bIns="0" rtlCol="0" anchor="ctr"/>
          <a:lstStyle>
            <a:lvl1pPr algn="r">
              <a:defRPr lang="en-AU" sz="1000" smtClean="0">
                <a:solidFill>
                  <a:schemeClr val="tx2"/>
                </a:solidFill>
              </a:defRPr>
            </a:lvl1pPr>
          </a:lstStyle>
          <a:p>
            <a:fld id="{B511D280-0087-4025-85DC-7A4BA4039648}" type="slidenum">
              <a:rPr lang="en-GB" smtClean="0"/>
              <a:pPr/>
              <a:t>‹#›</a:t>
            </a:fld>
            <a:endParaRPr lang="en-GB" dirty="0"/>
          </a:p>
        </p:txBody>
      </p:sp>
      <p:cxnSp>
        <p:nvCxnSpPr>
          <p:cNvPr id="9" name="Straight Connector 8"/>
          <p:cNvCxnSpPr/>
          <p:nvPr/>
        </p:nvCxnSpPr>
        <p:spPr>
          <a:xfrm flipH="1">
            <a:off x="323850" y="1412776"/>
            <a:ext cx="8496623" cy="0"/>
          </a:xfrm>
          <a:prstGeom prst="line">
            <a:avLst/>
          </a:prstGeom>
          <a:ln w="12700" cap="rnd">
            <a:solidFill>
              <a:schemeClr val="accent1"/>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8" name="BMDisclaimer"/>
          <p:cNvSpPr txBox="1"/>
          <p:nvPr/>
        </p:nvSpPr>
        <p:spPr>
          <a:xfrm>
            <a:off x="328918" y="6552009"/>
            <a:ext cx="7833360" cy="123111"/>
          </a:xfrm>
          <a:prstGeom prst="rect">
            <a:avLst/>
          </a:prstGeom>
          <a:noFill/>
        </p:spPr>
        <p:txBody>
          <a:bodyPr wrap="square" lIns="0" tIns="0" rIns="0" bIns="0" rtlCol="0">
            <a:spAutoFit/>
          </a:bodyPr>
          <a:lstStyle/>
          <a:p>
            <a:pPr>
              <a:spcBef>
                <a:spcPts val="0"/>
              </a:spcBef>
              <a:spcAft>
                <a:spcPts val="600"/>
              </a:spcAft>
            </a:pPr>
            <a:r>
              <a:rPr lang="en-AU" sz="800" dirty="0" smtClean="0">
                <a:solidFill>
                  <a:schemeClr val="tx2"/>
                </a:solidFill>
              </a:rPr>
              <a:t>© 2018 Baker &amp; McKenzie</a:t>
            </a:r>
            <a:endParaRPr lang="en-AU" sz="800" dirty="0">
              <a:solidFill>
                <a:schemeClr val="tx2"/>
              </a:solidFill>
            </a:endParaRPr>
          </a:p>
        </p:txBody>
      </p:sp>
    </p:spTree>
    <p:extLst>
      <p:ext uri="{BB962C8B-B14F-4D97-AF65-F5344CB8AC3E}">
        <p14:creationId xmlns:p14="http://schemas.microsoft.com/office/powerpoint/2010/main" val="811860235"/>
      </p:ext>
    </p:extLst>
  </p:cSld>
  <p:clrMap bg1="lt1" tx1="dk1" bg2="lt2" tx2="dk2" accent1="accent1" accent2="accent2" accent3="accent3" accent4="accent4" accent5="accent5" accent6="accent6" hlink="hlink" folHlink="folHlink"/>
  <p:sldLayoutIdLst>
    <p:sldLayoutId id="2147483702" r:id="rId1"/>
    <p:sldLayoutId id="2147483676" r:id="rId2"/>
    <p:sldLayoutId id="2147483700" r:id="rId3"/>
    <p:sldLayoutId id="2147483660" r:id="rId4"/>
    <p:sldLayoutId id="2147483680" r:id="rId5"/>
    <p:sldLayoutId id="2147483671" r:id="rId6"/>
    <p:sldLayoutId id="2147483704" r:id="rId7"/>
    <p:sldLayoutId id="2147483705" r:id="rId8"/>
    <p:sldLayoutId id="2147483674" r:id="rId9"/>
    <p:sldLayoutId id="2147483690" r:id="rId10"/>
    <p:sldLayoutId id="2147483692" r:id="rId11"/>
    <p:sldLayoutId id="2147483693" r:id="rId12"/>
    <p:sldLayoutId id="2147483677" r:id="rId13"/>
    <p:sldLayoutId id="2147483649" r:id="rId14"/>
    <p:sldLayoutId id="2147483706" r:id="rId15"/>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p:titleStyle>
    <p:body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6.jpeg" />
  <Relationship Id="rId1" Type="http://schemas.openxmlformats.org/officeDocument/2006/relationships/slideLayout" Target="../slideLayouts/slideLayout1.xml" />
  <Relationship Id="rId4" Type="http://schemas.openxmlformats.org/officeDocument/2006/relationships/image" Target="../media/image7.png"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11.xml.rels>&#65279;<?xml version="1.0" encoding="UTF-8" standalone="yes"?>
<Relationships xmlns="http://schemas.openxmlformats.org/package/2006/relationships">
  <Relationship Id="rId2" Type="http://schemas.openxmlformats.org/officeDocument/2006/relationships/image" Target="../media/image14.jpeg" />
  <Relationship Id="rId1" Type="http://schemas.openxmlformats.org/officeDocument/2006/relationships/slideLayout" Target="../slideLayouts/slideLayout12.xml" />
</Relationships>
</file>

<file path=ppt/slides/_rels/slide12.xml.rels>&#65279;<?xml version="1.0" encoding="UTF-8" standalone="yes"?>
<Relationships xmlns="http://schemas.openxmlformats.org/package/2006/relationships">
  <Relationship Id="rId2" Type="http://schemas.openxmlformats.org/officeDocument/2006/relationships/image" Target="../media/image19.png" />
  <Relationship Id="rId1" Type="http://schemas.openxmlformats.org/officeDocument/2006/relationships/slideLayout" Target="../slideLayouts/slideLayout4.xml" />
</Relationships>
</file>

<file path=ppt/slides/_rels/slide13.xml.rels>&#65279;<?xml version="1.0" encoding="UTF-8" standalone="yes"?>
<Relationships xmlns="http://schemas.openxmlformats.org/package/2006/relationships">
  <Relationship Id="rId3" Type="http://schemas.openxmlformats.org/officeDocument/2006/relationships/diagramLayout" Target="../diagrams/layout1.xml" />
  <Relationship Id="rId2" Type="http://schemas.openxmlformats.org/officeDocument/2006/relationships/diagramData" Target="../diagrams/data1.xml" />
  <Relationship Id="rId1" Type="http://schemas.openxmlformats.org/officeDocument/2006/relationships/slideLayout" Target="../slideLayouts/slideLayout4.xml" />
  <Relationship Id="rId6" Type="http://schemas.microsoft.com/office/2007/relationships/diagramDrawing" Target="../diagrams/drawing1.xml" />
  <Relationship Id="rId5" Type="http://schemas.openxmlformats.org/officeDocument/2006/relationships/diagramColors" Target="../diagrams/colors1.xml" />
  <Relationship Id="rId4" Type="http://schemas.openxmlformats.org/officeDocument/2006/relationships/diagramQuickStyle" Target="../diagrams/quickStyle1.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20.jpeg" />
  <Relationship Id="rId2" Type="http://schemas.openxmlformats.org/officeDocument/2006/relationships/hyperlink" Target="https://www.google.com.au/url?sa=i&amp;rct=j&amp;q=&amp;esrc=s&amp;source=images&amp;cd=&amp;cad=rja&amp;uact=8&amp;ved=2ahUKEwivk93NwvjcAhXEe7wKHdTGB7EQjRx6BAgBEAU&amp;url=https://www.edenlegal.com/blog/post.php?s%3D2014-11-07-how-can-i-terminate-a-contract-with-no-termination-clause&amp;psig=AOvVaw3ihMuOTChtykCLOf53C-ye&amp;ust=1534747626408110" TargetMode="External" />
  <Relationship Id="rId1" Type="http://schemas.openxmlformats.org/officeDocument/2006/relationships/slideLayout" Target="../slideLayouts/slideLayout4.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21.jpeg" />
  <Relationship Id="rId2" Type="http://schemas.openxmlformats.org/officeDocument/2006/relationships/hyperlink" Target="https://www.google.com.au/url?sa=i&amp;rct=j&amp;q=&amp;esrc=s&amp;source=images&amp;cd=&amp;cad=rja&amp;uact=8&amp;ved=2ahUKEwit8OTA6f_cAhWV7WEKHZgGDw0QjRx6BAgBEAU&amp;url=https://www.vectorstock.com/royalty-free-vectors/exempted-vectors&amp;psig=AOvVaw0QqY8Eo2JyislqWZPqykmb&amp;ust=1534998582351227" TargetMode="External" />
  <Relationship Id="rId1" Type="http://schemas.openxmlformats.org/officeDocument/2006/relationships/slideLayout" Target="../slideLayouts/slideLayout4.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21.jpeg" />
  <Relationship Id="rId2" Type="http://schemas.openxmlformats.org/officeDocument/2006/relationships/hyperlink" Target="https://www.google.com.au/url?sa=i&amp;rct=j&amp;q=&amp;esrc=s&amp;source=images&amp;cd=&amp;cad=rja&amp;uact=8&amp;ved=2ahUKEwit8OTA6f_cAhWV7WEKHZgGDw0QjRx6BAgBEAU&amp;url=https://www.vectorstock.com/royalty-free-vectors/exempted-vectors&amp;psig=AOvVaw0QqY8Eo2JyislqWZPqykmb&amp;ust=1534998582351227" TargetMode="External" />
  <Relationship Id="rId1" Type="http://schemas.openxmlformats.org/officeDocument/2006/relationships/slideLayout" Target="../slideLayouts/slideLayout4.xml"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21.jpeg" />
  <Relationship Id="rId2" Type="http://schemas.openxmlformats.org/officeDocument/2006/relationships/hyperlink" Target="https://www.google.com.au/url?sa=i&amp;rct=j&amp;q=&amp;esrc=s&amp;source=images&amp;cd=&amp;cad=rja&amp;uact=8&amp;ved=2ahUKEwit8OTA6f_cAhWV7WEKHZgGDw0QjRx6BAgBEAU&amp;url=https://www.vectorstock.com/royalty-free-vectors/exempted-vectors&amp;psig=AOvVaw0QqY8Eo2JyislqWZPqykmb&amp;ust=1534998582351227" TargetMode="External" />
  <Relationship Id="rId1" Type="http://schemas.openxmlformats.org/officeDocument/2006/relationships/slideLayout" Target="../slideLayouts/slideLayout4.xml" />
</Relationships>
</file>

<file path=ppt/slides/_rels/slide18.xml.rels>&#65279;<?xml version="1.0" encoding="UTF-8" standalone="yes"?>
<Relationships xmlns="http://schemas.openxmlformats.org/package/2006/relationships">
  <Relationship Id="rId2" Type="http://schemas.openxmlformats.org/officeDocument/2006/relationships/image" Target="../media/image22.png" />
  <Relationship Id="rId1" Type="http://schemas.openxmlformats.org/officeDocument/2006/relationships/slideLayout" Target="../slideLayouts/slideLayout4.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8.png" />
  <Relationship Id="rId1" Type="http://schemas.openxmlformats.org/officeDocument/2006/relationships/slideLayout" Target="../slideLayouts/slideLayout4.xml" />
  <Relationship Id="rId5" Type="http://schemas.openxmlformats.org/officeDocument/2006/relationships/image" Target="../media/image10.png" />
  <Relationship Id="rId4" Type="http://schemas.openxmlformats.org/officeDocument/2006/relationships/image" Target="../media/image9.png"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21.xml.rels>&#65279;<?xml version="1.0" encoding="UTF-8" standalone="yes"?>
<Relationships xmlns="http://schemas.openxmlformats.org/package/2006/relationships">
  <Relationship Id="rId2" Type="http://schemas.openxmlformats.org/officeDocument/2006/relationships/image" Target="../media/image14.jpeg" />
  <Relationship Id="rId1" Type="http://schemas.openxmlformats.org/officeDocument/2006/relationships/slideLayout" Target="../slideLayouts/slideLayout12.xml" />
</Relationships>
</file>

<file path=ppt/slides/_rels/slide22.xml.rels>&#65279;<?xml version="1.0" encoding="UTF-8" standalone="yes"?>
<Relationships xmlns="http://schemas.openxmlformats.org/package/2006/relationships">
  <Relationship Id="rId3" Type="http://schemas.openxmlformats.org/officeDocument/2006/relationships/hyperlink" Target="http://www.google.com.au/url?sa=i&amp;rct=j&amp;q=&amp;esrc=s&amp;source=images&amp;cd=&amp;cad=rja&amp;uact=8&amp;ved=2ahUKEwjOkNqu8PjcAhXFW7wKHQvsBQMQjRx6BAgBEAU&amp;url=http://worldartsme.com/dont-panic-clipart.html&amp;psig=AOvVaw3Nn3FI0p-3P9yR4JTbhbZV&amp;ust=1534759903617352" TargetMode="External" />
  <Relationship Id="rId1" Type="http://schemas.openxmlformats.org/officeDocument/2006/relationships/slideLayout" Target="../slideLayouts/slideLayout4.xml" />
  <Relationship Id="rId4" Type="http://schemas.openxmlformats.org/officeDocument/2006/relationships/image" Target="../media/image23.jpeg" />
</Relationships>
</file>

<file path=ppt/slides/_rels/slide23.xml.rels>&#65279;<?xml version="1.0" encoding="UTF-8" standalone="yes"?>
<Relationships xmlns="http://schemas.openxmlformats.org/package/2006/relationships">
  <Relationship Id="rId3" Type="http://schemas.openxmlformats.org/officeDocument/2006/relationships/hyperlink" Target="http://www.google.com.au/url?sa=i&amp;rct=j&amp;q=&amp;esrc=s&amp;source=images&amp;cd=&amp;cad=rja&amp;uact=8&amp;ved=2ahUKEwjOkNqu8PjcAhXFW7wKHQvsBQMQjRx6BAgBEAU&amp;url=http://worldartsme.com/dont-panic-clipart.html&amp;psig=AOvVaw3Nn3FI0p-3P9yR4JTbhbZV&amp;ust=1534759903617352" TargetMode="External" />
  <Relationship Id="rId1" Type="http://schemas.openxmlformats.org/officeDocument/2006/relationships/slideLayout" Target="../slideLayouts/slideLayout4.xml" />
  <Relationship Id="rId4" Type="http://schemas.openxmlformats.org/officeDocument/2006/relationships/image" Target="../media/image23.jpeg"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24.png" />
  <Relationship Id="rId1" Type="http://schemas.openxmlformats.org/officeDocument/2006/relationships/slideLayout" Target="../slideLayouts/slideLayout4.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3.xml.rels>&#65279;<?xml version="1.0" encoding="UTF-8" standalone="yes"?>
<Relationships xmlns="http://schemas.openxmlformats.org/package/2006/relationships">
  <Relationship Id="rId3" Type="http://schemas.openxmlformats.org/officeDocument/2006/relationships/hyperlink" Target="https://www.google.com.au/url?sa=i&amp;rct=j&amp;q=&amp;esrc=s&amp;source=images&amp;cd=&amp;cad=rja&amp;uact=8&amp;ved=2ahUKEwjol5XqwfjcAhUExLwKHWA5CyUQjRx6BAgBEAU&amp;url=https://en.wikipedia.org/wiki/Contract&amp;psig=AOvVaw3HjUg-BbgfdbHxdyK_RZsd&amp;ust=1534747415721006" TargetMode="External" />
  <Relationship Id="rId1" Type="http://schemas.openxmlformats.org/officeDocument/2006/relationships/slideLayout" Target="../slideLayouts/slideLayout4.xml" />
  <Relationship Id="rId4" Type="http://schemas.openxmlformats.org/officeDocument/2006/relationships/image" Target="../media/image11.jpeg"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12.png" />
  <Relationship Id="rId1" Type="http://schemas.openxmlformats.org/officeDocument/2006/relationships/slideLayout" Target="../slideLayouts/slideLayout4.xml" />
  <Relationship Id="rId5" Type="http://schemas.openxmlformats.org/officeDocument/2006/relationships/image" Target="../media/image13.jpeg" />
  <Relationship Id="rId4" Type="http://schemas.openxmlformats.org/officeDocument/2006/relationships/hyperlink" Target="https://www.google.com.au/url?sa=i&amp;rct=j&amp;q=&amp;esrc=s&amp;source=images&amp;cd=&amp;cad=rja&amp;uact=8&amp;ved=2ahUKEwiX5vKQ8MjeAhXQ3lMKHQ-jCLsQjRx6BAgBEAU&amp;url=https://nypost.com/2016/03/10/prisoners-get-high-on-drug-soaked-photographs/&amp;psig=AOvVaw1fQXbd8rdzaDNWluIeFRF7&amp;ust=1541905911964743" TargetMode="External" />
</Relationships>
</file>

<file path=ppt/slides/_rels/slide5.xml.rels>&#65279;<?xml version="1.0" encoding="UTF-8" standalone="yes"?>
<Relationships xmlns="http://schemas.openxmlformats.org/package/2006/relationships">
  <Relationship Id="rId2" Type="http://schemas.openxmlformats.org/officeDocument/2006/relationships/image" Target="../media/image14.jpeg" />
  <Relationship Id="rId1" Type="http://schemas.openxmlformats.org/officeDocument/2006/relationships/slideLayout" Target="../slideLayouts/slideLayout12.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15.png" />
  <Relationship Id="rId1" Type="http://schemas.openxmlformats.org/officeDocument/2006/relationships/slideLayout" Target="../slideLayouts/slideLayout4.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hyperlink" Target="https://www.google.com.au/url?sa=i&amp;rct=j&amp;q=&amp;esrc=s&amp;source=images&amp;cd=&amp;cad=rja&amp;uact=8&amp;ved=2ahUKEwjhtMehjvncAhUBabwKHfnADD0QjRx6BAgBEAU&amp;url=https://freebcomnotes.blogspot.com/2016/04/liquidation-of-companies-meaning-modes.html&amp;psig=AOvVaw2uk8JmYqeSIM-UvlOBjXyL&amp;ust=1534767931815878" TargetMode="External" />
  <Relationship Id="rId1" Type="http://schemas.openxmlformats.org/officeDocument/2006/relationships/slideLayout" Target="../slideLayouts/slideLayout4.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17.jpeg" />
  <Relationship Id="rId2" Type="http://schemas.openxmlformats.org/officeDocument/2006/relationships/hyperlink" Target="https://www.google.com.au/url?sa=i&amp;rct=j&amp;q=&amp;esrc=s&amp;source=images&amp;cd=&amp;cad=rja&amp;uact=8&amp;ved=2ahUKEwiYsKr_8sreAhUH7lMKHcaCAR4QjRx6BAgBEAU&amp;url=https://www.hoyes.com/blog/secured-creditors/&amp;psig=AOvVaw0ULuJ70rXuvvX8cacaxQm5&amp;ust=1541976151904126" TargetMode="External" />
  <Relationship Id="rId1" Type="http://schemas.openxmlformats.org/officeDocument/2006/relationships/slideLayout" Target="../slideLayouts/slideLayout4.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18.jpeg" />
  <Relationship Id="rId2" Type="http://schemas.openxmlformats.org/officeDocument/2006/relationships/hyperlink" Target="http://www.google.com.au/url?sa=i&amp;rct=j&amp;q=&amp;esrc=s&amp;source=images&amp;cd=&amp;cad=rja&amp;uact=8&amp;ved=2ahUKEwi5sKvOj_ncAhVLvrwKHa-ADSgQjRx6BAgBEAU&amp;url=http://www.corporatelifeline.com.au/company-insolvency/reducing-the-risk-of-insolvency-and-staying-on-solid-ground/&amp;psig=AOvVaw2LKRE8iorv6Y7_Sl6NURQf&amp;ust=1534768255871054" TargetMode="External" />
  <Relationship Id="rId1" Type="http://schemas.openxmlformats.org/officeDocument/2006/relationships/slideLayout" Target="../slideLayouts/slideLayout4.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msydnt509\DavWWWRoot\sites\Marketing ClauseBank\Image Library Low Resolution Clauses\Modern glass buil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780132"/>
            <a:ext cx="9143999" cy="609661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9677400" y="676275"/>
            <a:ext cx="5468888" cy="648071"/>
          </a:xfrm>
        </p:spPr>
        <p:txBody>
          <a:bodyPr/>
          <a:lstStyle/>
          <a:p>
            <a:endParaRPr lang="en-AU" dirty="0"/>
          </a:p>
        </p:txBody>
      </p:sp>
      <p:sp>
        <p:nvSpPr>
          <p:cNvPr id="4" name="Subtitle 3"/>
          <p:cNvSpPr>
            <a:spLocks noGrp="1"/>
          </p:cNvSpPr>
          <p:nvPr>
            <p:ph type="subTitle" idx="1"/>
          </p:nvPr>
        </p:nvSpPr>
        <p:spPr>
          <a:xfrm>
            <a:off x="9677400" y="1540371"/>
            <a:ext cx="5462302" cy="648047"/>
          </a:xfrm>
        </p:spPr>
        <p:txBody>
          <a:bodyPr/>
          <a:lstStyle/>
          <a:p>
            <a:endParaRPr lang="en-AU" dirty="0"/>
          </a:p>
        </p:txBody>
      </p:sp>
      <p:sp>
        <p:nvSpPr>
          <p:cNvPr id="2" name="Date Placeholder 1"/>
          <p:cNvSpPr>
            <a:spLocks noGrp="1"/>
          </p:cNvSpPr>
          <p:nvPr>
            <p:ph type="dt" sz="half" idx="10"/>
          </p:nvPr>
        </p:nvSpPr>
        <p:spPr>
          <a:xfrm>
            <a:off x="9677400" y="2268148"/>
            <a:ext cx="5462302" cy="193184"/>
          </a:xfrm>
        </p:spPr>
        <p:txBody>
          <a:bodyPr/>
          <a:lstStyle/>
          <a:p>
            <a:pPr>
              <a:lnSpc>
                <a:spcPct val="90000"/>
              </a:lnSpc>
            </a:pPr>
            <a:endParaRPr lang="en-AU" dirty="0"/>
          </a:p>
        </p:txBody>
      </p:sp>
      <p:sp>
        <p:nvSpPr>
          <p:cNvPr id="19" name="Rectangle 18"/>
          <p:cNvSpPr/>
          <p:nvPr/>
        </p:nvSpPr>
        <p:spPr>
          <a:xfrm>
            <a:off x="-1" y="0"/>
            <a:ext cx="9144001" cy="1674513"/>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20" name="object 19"/>
          <p:cNvSpPr/>
          <p:nvPr/>
        </p:nvSpPr>
        <p:spPr>
          <a:xfrm>
            <a:off x="-1" y="1663340"/>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pic>
        <p:nvPicPr>
          <p:cNvPr id="21" name="Picture 3" descr="S:\Marketing\Tiffany Law\BM logos\Logo - 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40011"/>
            <a:ext cx="2533184" cy="168878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 y="3886200"/>
            <a:ext cx="7391401" cy="1928018"/>
          </a:xfrm>
          <a:prstGeom prst="rect">
            <a:avLst/>
          </a:prstGeom>
          <a:solidFill>
            <a:srgbClr val="AE132A"/>
          </a:solidFill>
          <a:ln>
            <a:no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endParaRPr lang="en-AU" baseline="0" dirty="0" smtClean="0"/>
          </a:p>
        </p:txBody>
      </p:sp>
      <p:sp>
        <p:nvSpPr>
          <p:cNvPr id="23" name="object 20"/>
          <p:cNvSpPr/>
          <p:nvPr/>
        </p:nvSpPr>
        <p:spPr>
          <a:xfrm>
            <a:off x="8652572" y="6454893"/>
            <a:ext cx="643828" cy="403107"/>
          </a:xfrm>
          <a:custGeom>
            <a:avLst/>
            <a:gdLst/>
            <a:ahLst/>
            <a:cxnLst/>
            <a:rect l="l" t="t" r="r" b="b"/>
            <a:pathLst>
              <a:path w="781050" h="441959">
                <a:moveTo>
                  <a:pt x="0" y="441693"/>
                </a:moveTo>
                <a:lnTo>
                  <a:pt x="780986" y="441693"/>
                </a:lnTo>
                <a:lnTo>
                  <a:pt x="780986" y="0"/>
                </a:lnTo>
                <a:lnTo>
                  <a:pt x="0" y="0"/>
                </a:lnTo>
                <a:lnTo>
                  <a:pt x="0" y="441693"/>
                </a:lnTo>
                <a:close/>
              </a:path>
            </a:pathLst>
          </a:custGeom>
          <a:solidFill>
            <a:srgbClr val="790123"/>
          </a:solidFill>
        </p:spPr>
        <p:txBody>
          <a:bodyPr wrap="square" lIns="0" tIns="0" rIns="0" bIns="0" rtlCol="0"/>
          <a:lstStyle/>
          <a:p>
            <a:endParaRPr dirty="0"/>
          </a:p>
        </p:txBody>
      </p:sp>
      <p:sp>
        <p:nvSpPr>
          <p:cNvPr id="24" name="object 21"/>
          <p:cNvSpPr/>
          <p:nvPr/>
        </p:nvSpPr>
        <p:spPr>
          <a:xfrm>
            <a:off x="8378599" y="6249685"/>
            <a:ext cx="463162" cy="335344"/>
          </a:xfrm>
          <a:custGeom>
            <a:avLst/>
            <a:gdLst/>
            <a:ahLst/>
            <a:cxnLst/>
            <a:rect l="l" t="t" r="r" b="b"/>
            <a:pathLst>
              <a:path w="458470" h="367665">
                <a:moveTo>
                  <a:pt x="0" y="367195"/>
                </a:moveTo>
                <a:lnTo>
                  <a:pt x="457936" y="367195"/>
                </a:lnTo>
                <a:lnTo>
                  <a:pt x="457936" y="0"/>
                </a:lnTo>
                <a:lnTo>
                  <a:pt x="0" y="0"/>
                </a:lnTo>
                <a:lnTo>
                  <a:pt x="0" y="367195"/>
                </a:lnTo>
                <a:close/>
              </a:path>
            </a:pathLst>
          </a:custGeom>
          <a:solidFill>
            <a:srgbClr val="EE3135"/>
          </a:solidFill>
        </p:spPr>
        <p:txBody>
          <a:bodyPr wrap="square" lIns="0" tIns="0" rIns="0" bIns="0" rtlCol="0"/>
          <a:lstStyle/>
          <a:p>
            <a:endParaRPr dirty="0"/>
          </a:p>
        </p:txBody>
      </p:sp>
      <p:sp>
        <p:nvSpPr>
          <p:cNvPr id="25" name="object 3"/>
          <p:cNvSpPr txBox="1"/>
          <p:nvPr/>
        </p:nvSpPr>
        <p:spPr>
          <a:xfrm>
            <a:off x="266700" y="5410200"/>
            <a:ext cx="5085609" cy="276999"/>
          </a:xfrm>
          <a:prstGeom prst="rect">
            <a:avLst/>
          </a:prstGeom>
        </p:spPr>
        <p:txBody>
          <a:bodyPr vert="horz" wrap="square" lIns="0" tIns="0" rIns="0" bIns="0" rtlCol="0">
            <a:spAutoFit/>
          </a:bodyPr>
          <a:lstStyle/>
          <a:p>
            <a:pPr marL="11132" defTabSz="1043056"/>
            <a:r>
              <a:rPr lang="en-AU" dirty="0">
                <a:solidFill>
                  <a:schemeClr val="bg1"/>
                </a:solidFill>
              </a:rPr>
              <a:t>16 November 2018</a:t>
            </a:r>
            <a:endParaRPr dirty="0">
              <a:solidFill>
                <a:schemeClr val="bg1"/>
              </a:solidFill>
            </a:endParaRPr>
          </a:p>
        </p:txBody>
      </p:sp>
      <p:sp>
        <p:nvSpPr>
          <p:cNvPr id="26" name="object 2"/>
          <p:cNvSpPr txBox="1"/>
          <p:nvPr/>
        </p:nvSpPr>
        <p:spPr>
          <a:xfrm>
            <a:off x="228600" y="4006070"/>
            <a:ext cx="6858209" cy="872034"/>
          </a:xfrm>
          <a:prstGeom prst="rect">
            <a:avLst/>
          </a:prstGeom>
        </p:spPr>
        <p:txBody>
          <a:bodyPr vert="horz" wrap="square" lIns="0" tIns="0" rIns="0" bIns="0" rtlCol="0">
            <a:spAutoFit/>
          </a:bodyPr>
          <a:lstStyle/>
          <a:p>
            <a:pPr marL="11132" marR="4453" indent="8905" defTabSz="1043056">
              <a:lnSpc>
                <a:spcPts val="3427"/>
              </a:lnSpc>
            </a:pPr>
            <a:r>
              <a:rPr lang="en-AU" sz="3500" dirty="0" smtClean="0">
                <a:solidFill>
                  <a:schemeClr val="bg1"/>
                </a:solidFill>
              </a:rPr>
              <a:t>Locked up: Your termination rights aren’t what they </a:t>
            </a:r>
            <a:r>
              <a:rPr lang="en-AU" sz="3500" dirty="0">
                <a:solidFill>
                  <a:schemeClr val="bg1"/>
                </a:solidFill>
              </a:rPr>
              <a:t>u</a:t>
            </a:r>
            <a:r>
              <a:rPr lang="en-AU" sz="3500" dirty="0" smtClean="0">
                <a:solidFill>
                  <a:schemeClr val="bg1"/>
                </a:solidFill>
              </a:rPr>
              <a:t>sed to be</a:t>
            </a:r>
            <a:endParaRPr lang="en-AU" sz="3500" b="1" spc="26" dirty="0" smtClean="0">
              <a:solidFill>
                <a:schemeClr val="bg1"/>
              </a:solidFill>
              <a:latin typeface="BakerMcKenzieBernini Nr"/>
              <a:cs typeface="BakerMcKenzieBernini Nr"/>
            </a:endParaRPr>
          </a:p>
        </p:txBody>
      </p:sp>
      <p:sp>
        <p:nvSpPr>
          <p:cNvPr id="27" name="object 3"/>
          <p:cNvSpPr txBox="1"/>
          <p:nvPr/>
        </p:nvSpPr>
        <p:spPr>
          <a:xfrm>
            <a:off x="298368" y="4988708"/>
            <a:ext cx="5085609" cy="276999"/>
          </a:xfrm>
          <a:prstGeom prst="rect">
            <a:avLst/>
          </a:prstGeom>
        </p:spPr>
        <p:txBody>
          <a:bodyPr vert="horz" wrap="square" lIns="0" tIns="0" rIns="0" bIns="0" rtlCol="0">
            <a:spAutoFit/>
          </a:bodyPr>
          <a:lstStyle/>
          <a:p>
            <a:r>
              <a:rPr lang="en-AU" dirty="0" smtClean="0">
                <a:solidFill>
                  <a:schemeClr val="bg1"/>
                </a:solidFill>
              </a:rPr>
              <a:t>Ian Innes, Special Counsel</a:t>
            </a:r>
            <a:endParaRPr lang="en-AU" dirty="0">
              <a:solidFill>
                <a:schemeClr val="bg1"/>
              </a:solidFill>
            </a:endParaRPr>
          </a:p>
        </p:txBody>
      </p:sp>
    </p:spTree>
    <p:extLst>
      <p:ext uri="{BB962C8B-B14F-4D97-AF65-F5344CB8AC3E}">
        <p14:creationId xmlns:p14="http://schemas.microsoft.com/office/powerpoint/2010/main" val="3370803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Voluntary administration</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10</a:t>
            </a:fld>
            <a:endParaRPr lang="en-AU" dirty="0"/>
          </a:p>
        </p:txBody>
      </p:sp>
      <p:sp>
        <p:nvSpPr>
          <p:cNvPr id="4" name="Content Placeholder 3"/>
          <p:cNvSpPr>
            <a:spLocks noGrp="1"/>
          </p:cNvSpPr>
          <p:nvPr>
            <p:ph sz="quarter" idx="12"/>
          </p:nvPr>
        </p:nvSpPr>
        <p:spPr>
          <a:xfrm>
            <a:off x="685800" y="2209800"/>
            <a:ext cx="8134350" cy="3956050"/>
          </a:xfrm>
        </p:spPr>
        <p:txBody>
          <a:bodyPr>
            <a:normAutofit/>
          </a:bodyPr>
          <a:lstStyle/>
          <a:p>
            <a:pPr marL="342900" indent="-342900">
              <a:buFont typeface="Arial" panose="020B0604020202020204" pitchFamily="34" charset="0"/>
              <a:buChar char="•"/>
            </a:pPr>
            <a:r>
              <a:rPr lang="en-AU" sz="1800" dirty="0" smtClean="0"/>
              <a:t>Moratoria</a:t>
            </a:r>
            <a:r>
              <a:rPr lang="en-AU" sz="1800" dirty="0"/>
              <a:t>:</a:t>
            </a:r>
          </a:p>
          <a:p>
            <a:pPr marL="702900" lvl="2" indent="-342900">
              <a:buFont typeface="Arial" panose="020B0604020202020204" pitchFamily="34" charset="0"/>
              <a:buChar char="•"/>
            </a:pPr>
            <a:r>
              <a:rPr lang="en-AU" sz="1800" dirty="0"/>
              <a:t>on commencing litigation without Court’s leave</a:t>
            </a:r>
          </a:p>
          <a:p>
            <a:pPr marL="702900" lvl="2" indent="-342900">
              <a:buFont typeface="Arial" panose="020B0604020202020204" pitchFamily="34" charset="0"/>
              <a:buChar char="•"/>
            </a:pPr>
            <a:r>
              <a:rPr lang="en-AU" sz="1800" dirty="0"/>
              <a:t>on enforcement of security interests (except substantial charges in a decision period)</a:t>
            </a:r>
          </a:p>
          <a:p>
            <a:pPr marL="702900" lvl="2" indent="-342900">
              <a:buFont typeface="Arial" panose="020B0604020202020204" pitchFamily="34" charset="0"/>
              <a:buChar char="•"/>
            </a:pPr>
            <a:r>
              <a:rPr lang="en-AU" sz="1800" dirty="0"/>
              <a:t>on the taking back of property owned by third parties or leased</a:t>
            </a:r>
          </a:p>
          <a:p>
            <a:pPr marL="342900" indent="-342900">
              <a:buFont typeface="Arial" panose="020B0604020202020204" pitchFamily="34" charset="0"/>
              <a:buChar char="•"/>
            </a:pPr>
            <a:r>
              <a:rPr lang="en-AU" sz="1800" dirty="0"/>
              <a:t>Commercial drivers: </a:t>
            </a:r>
          </a:p>
          <a:p>
            <a:pPr marL="702900" lvl="2" indent="-342900">
              <a:buFont typeface="Arial" panose="020B0604020202020204" pitchFamily="34" charset="0"/>
              <a:buChar char="•"/>
            </a:pPr>
            <a:r>
              <a:rPr lang="en-AU" sz="1800" dirty="0"/>
              <a:t>maximises the chances of the company, or as much as possible of its business, continuing in existence; or</a:t>
            </a:r>
          </a:p>
          <a:p>
            <a:pPr marL="702900" lvl="2" indent="-342900">
              <a:buFont typeface="Arial" panose="020B0604020202020204" pitchFamily="34" charset="0"/>
              <a:buChar char="•"/>
            </a:pPr>
            <a:r>
              <a:rPr lang="en-AU" sz="1800" dirty="0"/>
              <a:t>if not, a better return to creditors than in a winding up</a:t>
            </a:r>
          </a:p>
          <a:p>
            <a:pPr lvl="2" indent="0">
              <a:buNone/>
            </a:pPr>
            <a:endParaRPr lang="en-AU" sz="1800" dirty="0" smtClean="0"/>
          </a:p>
        </p:txBody>
      </p:sp>
      <p:sp>
        <p:nvSpPr>
          <p:cNvPr id="5" name="Text Placeholder 4"/>
          <p:cNvSpPr>
            <a:spLocks noGrp="1"/>
          </p:cNvSpPr>
          <p:nvPr>
            <p:ph type="body" sz="quarter" idx="13"/>
          </p:nvPr>
        </p:nvSpPr>
        <p:spPr/>
        <p:txBody>
          <a:bodyPr/>
          <a:lstStyle/>
          <a:p>
            <a:endParaRPr lang="en-AU" dirty="0"/>
          </a:p>
        </p:txBody>
      </p:sp>
      <p:sp>
        <p:nvSpPr>
          <p:cNvPr id="6" name="Rectangle 5"/>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7"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8"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Voluntary administration</a:t>
            </a:r>
            <a:endParaRPr lang="en-AU" sz="3500" dirty="0">
              <a:solidFill>
                <a:schemeClr val="bg1"/>
              </a:solidFill>
            </a:endParaRPr>
          </a:p>
        </p:txBody>
      </p:sp>
    </p:spTree>
    <p:extLst>
      <p:ext uri="{BB962C8B-B14F-4D97-AF65-F5344CB8AC3E}">
        <p14:creationId xmlns:p14="http://schemas.microsoft.com/office/powerpoint/2010/main" val="2577449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AU" dirty="0"/>
          </a:p>
        </p:txBody>
      </p:sp>
      <p:sp>
        <p:nvSpPr>
          <p:cNvPr id="3" name="Title 2"/>
          <p:cNvSpPr>
            <a:spLocks noGrp="1"/>
          </p:cNvSpPr>
          <p:nvPr>
            <p:ph type="title"/>
          </p:nvPr>
        </p:nvSpPr>
        <p:spPr>
          <a:xfrm>
            <a:off x="2286000" y="7086600"/>
            <a:ext cx="6635442" cy="1476000"/>
          </a:xfrm>
        </p:spPr>
        <p:txBody>
          <a:bodyPr/>
          <a:lstStyle/>
          <a:p>
            <a:r>
              <a:rPr lang="en-AU" dirty="0" smtClean="0"/>
              <a:t>Terminating a contract (and other enforcement options)</a:t>
            </a:r>
            <a:endParaRPr lang="en-AU" dirty="0"/>
          </a:p>
        </p:txBody>
      </p:sp>
      <p:pic>
        <p:nvPicPr>
          <p:cNvPr id="4" name="Picture 3" descr="S:\Marketing\Tiffany Law\_Work\Print\PPT Image for IBJ Proposal Leasing\Links\811116776-17066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76117"/>
            <a:ext cx="9194800" cy="60818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11174"/>
            <a:ext cx="9144001" cy="1674513"/>
          </a:xfrm>
          <a:prstGeom prst="rect">
            <a:avLst/>
          </a:prstGeom>
          <a:solidFill>
            <a:srgbClr val="7A022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6" name="object 19"/>
          <p:cNvSpPr/>
          <p:nvPr/>
        </p:nvSpPr>
        <p:spPr>
          <a:xfrm>
            <a:off x="-1" y="1663340"/>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EE3135"/>
          </a:solidFill>
        </p:spPr>
        <p:txBody>
          <a:bodyPr wrap="square" lIns="0" tIns="0" rIns="0" bIns="0" rtlCol="0"/>
          <a:lstStyle/>
          <a:p>
            <a:endParaRPr dirty="0"/>
          </a:p>
        </p:txBody>
      </p:sp>
      <p:sp>
        <p:nvSpPr>
          <p:cNvPr id="7" name="Title 1"/>
          <p:cNvSpPr txBox="1">
            <a:spLocks/>
          </p:cNvSpPr>
          <p:nvPr/>
        </p:nvSpPr>
        <p:spPr bwMode="gray">
          <a:xfrm>
            <a:off x="323850" y="152400"/>
            <a:ext cx="8496300" cy="1330014"/>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dirty="0" smtClean="0">
                <a:solidFill>
                  <a:schemeClr val="bg1"/>
                </a:solidFill>
              </a:rPr>
              <a:t>Understanding the reforms</a:t>
            </a:r>
            <a:endParaRPr lang="en-AU" dirty="0">
              <a:solidFill>
                <a:schemeClr val="bg1"/>
              </a:solidFill>
            </a:endParaRPr>
          </a:p>
        </p:txBody>
      </p:sp>
      <p:sp>
        <p:nvSpPr>
          <p:cNvPr id="8" name="object 20"/>
          <p:cNvSpPr/>
          <p:nvPr/>
        </p:nvSpPr>
        <p:spPr>
          <a:xfrm>
            <a:off x="8652572" y="6454893"/>
            <a:ext cx="643828" cy="403107"/>
          </a:xfrm>
          <a:custGeom>
            <a:avLst/>
            <a:gdLst/>
            <a:ahLst/>
            <a:cxnLst/>
            <a:rect l="l" t="t" r="r" b="b"/>
            <a:pathLst>
              <a:path w="781050" h="441959">
                <a:moveTo>
                  <a:pt x="0" y="441693"/>
                </a:moveTo>
                <a:lnTo>
                  <a:pt x="780986" y="441693"/>
                </a:lnTo>
                <a:lnTo>
                  <a:pt x="780986" y="0"/>
                </a:lnTo>
                <a:lnTo>
                  <a:pt x="0" y="0"/>
                </a:lnTo>
                <a:lnTo>
                  <a:pt x="0" y="441693"/>
                </a:lnTo>
                <a:close/>
              </a:path>
            </a:pathLst>
          </a:custGeom>
          <a:solidFill>
            <a:srgbClr val="790123"/>
          </a:solidFill>
        </p:spPr>
        <p:txBody>
          <a:bodyPr wrap="square" lIns="0" tIns="0" rIns="0" bIns="0" rtlCol="0"/>
          <a:lstStyle/>
          <a:p>
            <a:endParaRPr dirty="0"/>
          </a:p>
        </p:txBody>
      </p:sp>
      <p:sp>
        <p:nvSpPr>
          <p:cNvPr id="9" name="object 21"/>
          <p:cNvSpPr/>
          <p:nvPr/>
        </p:nvSpPr>
        <p:spPr>
          <a:xfrm>
            <a:off x="8378599" y="6249685"/>
            <a:ext cx="463162" cy="335344"/>
          </a:xfrm>
          <a:custGeom>
            <a:avLst/>
            <a:gdLst/>
            <a:ahLst/>
            <a:cxnLst/>
            <a:rect l="l" t="t" r="r" b="b"/>
            <a:pathLst>
              <a:path w="458470" h="367665">
                <a:moveTo>
                  <a:pt x="0" y="367195"/>
                </a:moveTo>
                <a:lnTo>
                  <a:pt x="457936" y="367195"/>
                </a:lnTo>
                <a:lnTo>
                  <a:pt x="457936" y="0"/>
                </a:lnTo>
                <a:lnTo>
                  <a:pt x="0" y="0"/>
                </a:lnTo>
                <a:lnTo>
                  <a:pt x="0" y="367195"/>
                </a:lnTo>
                <a:close/>
              </a:path>
            </a:pathLst>
          </a:custGeom>
          <a:solidFill>
            <a:srgbClr val="EE3135"/>
          </a:solidFill>
        </p:spPr>
        <p:txBody>
          <a:bodyPr wrap="square" lIns="0" tIns="0" rIns="0" bIns="0" rtlCol="0"/>
          <a:lstStyle/>
          <a:p>
            <a:endParaRPr dirty="0"/>
          </a:p>
        </p:txBody>
      </p:sp>
    </p:spTree>
    <p:extLst>
      <p:ext uri="{BB962C8B-B14F-4D97-AF65-F5344CB8AC3E}">
        <p14:creationId xmlns:p14="http://schemas.microsoft.com/office/powerpoint/2010/main" val="2408582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1" y="4343400"/>
            <a:ext cx="2438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23850" y="-1076326"/>
            <a:ext cx="8496300" cy="744885"/>
          </a:xfrm>
        </p:spPr>
        <p:txBody>
          <a:bodyPr/>
          <a:lstStyle/>
          <a:p>
            <a:r>
              <a:rPr lang="en-AU" dirty="0" smtClean="0"/>
              <a:t>Ipso facto </a:t>
            </a:r>
            <a:r>
              <a:rPr lang="en-AU" dirty="0"/>
              <a:t>r</a:t>
            </a:r>
            <a:r>
              <a:rPr lang="en-AU" dirty="0" smtClean="0"/>
              <a:t>eforms – In more detail</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12</a:t>
            </a:fld>
            <a:endParaRPr lang="en-AU" dirty="0"/>
          </a:p>
        </p:txBody>
      </p:sp>
      <p:sp>
        <p:nvSpPr>
          <p:cNvPr id="4" name="Content Placeholder 3"/>
          <p:cNvSpPr>
            <a:spLocks noGrp="1"/>
          </p:cNvSpPr>
          <p:nvPr>
            <p:ph sz="quarter" idx="12"/>
          </p:nvPr>
        </p:nvSpPr>
        <p:spPr>
          <a:xfrm>
            <a:off x="533400" y="1987550"/>
            <a:ext cx="8267700" cy="4260850"/>
          </a:xfrm>
        </p:spPr>
        <p:txBody>
          <a:bodyPr>
            <a:normAutofit/>
          </a:bodyPr>
          <a:lstStyle/>
          <a:p>
            <a:pPr marL="342900" indent="-342900">
              <a:buFont typeface="Arial" panose="020B0604020202020204" pitchFamily="34" charset="0"/>
              <a:buChar char="•"/>
            </a:pPr>
            <a:r>
              <a:rPr lang="en-AU" sz="1800" dirty="0" smtClean="0"/>
              <a:t>Any right (not just termination) triggered (automatically or by election) by:</a:t>
            </a:r>
          </a:p>
          <a:p>
            <a:pPr marL="702900" lvl="2" indent="-342900">
              <a:buFont typeface="Arial" panose="020B0604020202020204" pitchFamily="34" charset="0"/>
              <a:buChar char="•"/>
            </a:pPr>
            <a:r>
              <a:rPr lang="en-AU" sz="1800" dirty="0" smtClean="0"/>
              <a:t>the appointment or existence of a Managing Controller of the whole or substantially the whole of the corporation’s property; or</a:t>
            </a:r>
          </a:p>
          <a:p>
            <a:pPr marL="702900" lvl="2" indent="-342900">
              <a:buFont typeface="Arial" panose="020B0604020202020204" pitchFamily="34" charset="0"/>
              <a:buChar char="•"/>
            </a:pPr>
            <a:r>
              <a:rPr lang="en-AU" sz="1800" dirty="0" smtClean="0"/>
              <a:t>corporation being under administration; or</a:t>
            </a:r>
          </a:p>
          <a:p>
            <a:pPr marL="702900" lvl="2" indent="-342900">
              <a:buFont typeface="Arial" panose="020B0604020202020204" pitchFamily="34" charset="0"/>
              <a:buChar char="•"/>
            </a:pPr>
            <a:r>
              <a:rPr lang="en-AU" sz="1800" dirty="0" smtClean="0"/>
              <a:t>the corporation’s financial position during those appointments; or</a:t>
            </a:r>
          </a:p>
          <a:p>
            <a:pPr marL="702900" lvl="2" indent="-342900">
              <a:buFont typeface="Arial" panose="020B0604020202020204" pitchFamily="34" charset="0"/>
              <a:buChar char="•"/>
            </a:pPr>
            <a:r>
              <a:rPr lang="en-AU" sz="1800" dirty="0" smtClean="0"/>
              <a:t>“a reason that is, in substance, contrary to this subsection”.</a:t>
            </a:r>
          </a:p>
          <a:p>
            <a:pPr marL="342900" indent="-342900">
              <a:buFont typeface="Arial" panose="020B0604020202020204" pitchFamily="34" charset="0"/>
              <a:buChar char="•"/>
            </a:pPr>
            <a:r>
              <a:rPr lang="en-AU" sz="1800" dirty="0" smtClean="0"/>
              <a:t>Similar operation for scheme of arrangement (to avoid liquidation)</a:t>
            </a:r>
          </a:p>
          <a:p>
            <a:pPr marL="342900" indent="-342900">
              <a:buFont typeface="Arial" panose="020B0604020202020204" pitchFamily="34" charset="0"/>
              <a:buChar char="•"/>
            </a:pPr>
            <a:r>
              <a:rPr lang="en-AU" sz="1800" dirty="0" smtClean="0"/>
              <a:t>These are outside the stay regime:</a:t>
            </a:r>
          </a:p>
          <a:p>
            <a:pPr marL="702900" lvl="2" indent="-342900">
              <a:buFont typeface="Arial" panose="020B0604020202020204" pitchFamily="34" charset="0"/>
              <a:buChar char="•"/>
            </a:pPr>
            <a:r>
              <a:rPr lang="en-AU" sz="1800" dirty="0"/>
              <a:t>r</a:t>
            </a:r>
            <a:r>
              <a:rPr lang="en-AU" sz="1800" dirty="0" smtClean="0"/>
              <a:t>eceiver of limited assets</a:t>
            </a:r>
          </a:p>
          <a:p>
            <a:pPr marL="702900" lvl="2" indent="-342900">
              <a:buFont typeface="Arial" panose="020B0604020202020204" pitchFamily="34" charset="0"/>
              <a:buChar char="•"/>
            </a:pPr>
            <a:r>
              <a:rPr lang="en-AU" sz="1800" dirty="0" smtClean="0"/>
              <a:t>some liquidations </a:t>
            </a:r>
          </a:p>
          <a:p>
            <a:pPr marL="702900" lvl="2" indent="-342900">
              <a:buFont typeface="Arial" panose="020B0604020202020204" pitchFamily="34" charset="0"/>
              <a:buChar char="•"/>
            </a:pPr>
            <a:r>
              <a:rPr lang="en-AU" sz="1800" dirty="0" smtClean="0"/>
              <a:t>deed of company arrangement </a:t>
            </a:r>
          </a:p>
        </p:txBody>
      </p:sp>
      <p:sp>
        <p:nvSpPr>
          <p:cNvPr id="5" name="Text Placeholder 4"/>
          <p:cNvSpPr>
            <a:spLocks noGrp="1"/>
          </p:cNvSpPr>
          <p:nvPr>
            <p:ph type="body" sz="quarter" idx="13"/>
          </p:nvPr>
        </p:nvSpPr>
        <p:spPr>
          <a:xfrm>
            <a:off x="323850" y="-1219200"/>
            <a:ext cx="8496300" cy="287337"/>
          </a:xfrm>
        </p:spPr>
        <p:txBody>
          <a:bodyPr/>
          <a:lstStyle/>
          <a:p>
            <a:endParaRPr lang="en-AU" dirty="0"/>
          </a:p>
        </p:txBody>
      </p:sp>
      <p:sp>
        <p:nvSpPr>
          <p:cNvPr id="10" name="Rectangle 9"/>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11"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12"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In more detail</a:t>
            </a:r>
            <a:endParaRPr lang="en-AU" sz="3500" dirty="0">
              <a:solidFill>
                <a:schemeClr val="bg1"/>
              </a:solidFill>
            </a:endParaRPr>
          </a:p>
        </p:txBody>
      </p:sp>
      <p:sp>
        <p:nvSpPr>
          <p:cNvPr id="13"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spTree>
    <p:extLst>
      <p:ext uri="{BB962C8B-B14F-4D97-AF65-F5344CB8AC3E}">
        <p14:creationId xmlns:p14="http://schemas.microsoft.com/office/powerpoint/2010/main" val="3014271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76326"/>
            <a:ext cx="8496300" cy="744885"/>
          </a:xfrm>
        </p:spPr>
        <p:txBody>
          <a:bodyPr/>
          <a:lstStyle/>
          <a:p>
            <a:r>
              <a:rPr lang="en-AU" dirty="0" smtClean="0"/>
              <a:t>Ipso facto </a:t>
            </a:r>
            <a:r>
              <a:rPr lang="en-AU" dirty="0"/>
              <a:t>r</a:t>
            </a:r>
            <a:r>
              <a:rPr lang="en-AU" dirty="0" smtClean="0"/>
              <a:t>eforms – In more detail</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13</a:t>
            </a:fld>
            <a:endParaRPr lang="en-AU" dirty="0"/>
          </a:p>
        </p:txBody>
      </p:sp>
      <p:sp>
        <p:nvSpPr>
          <p:cNvPr id="4" name="Content Placeholder 3"/>
          <p:cNvSpPr>
            <a:spLocks noGrp="1"/>
          </p:cNvSpPr>
          <p:nvPr>
            <p:ph sz="quarter" idx="12"/>
          </p:nvPr>
        </p:nvSpPr>
        <p:spPr>
          <a:xfrm>
            <a:off x="533400" y="1981200"/>
            <a:ext cx="8286750" cy="4184650"/>
          </a:xfrm>
        </p:spPr>
        <p:txBody>
          <a:bodyPr>
            <a:normAutofit/>
          </a:bodyPr>
          <a:lstStyle/>
          <a:p>
            <a:pPr marL="342900" indent="-342900">
              <a:buFont typeface="Arial" panose="020B0604020202020204" pitchFamily="34" charset="0"/>
              <a:buChar char="•"/>
            </a:pPr>
            <a:r>
              <a:rPr lang="en-AU" sz="1800" dirty="0" smtClean="0"/>
              <a:t>Subject to a stay</a:t>
            </a:r>
          </a:p>
          <a:p>
            <a:pPr marL="342900" indent="-342900">
              <a:buFont typeface="Arial" panose="020B0604020202020204" pitchFamily="34" charset="0"/>
              <a:buChar char="•"/>
            </a:pPr>
            <a:r>
              <a:rPr lang="en-AU" sz="1800" dirty="0" smtClean="0"/>
              <a:t>Stay lasts:</a:t>
            </a:r>
          </a:p>
          <a:p>
            <a:pPr marL="702900" lvl="2" indent="-342900">
              <a:buFont typeface="Arial" panose="020B0604020202020204" pitchFamily="34" charset="0"/>
              <a:buChar char="•"/>
            </a:pPr>
            <a:r>
              <a:rPr lang="en-AU" sz="1800" dirty="0" smtClean="0"/>
              <a:t>for the duration of the appointment</a:t>
            </a:r>
          </a:p>
          <a:p>
            <a:pPr marL="702900" lvl="2" indent="-342900">
              <a:buFont typeface="Arial" panose="020B0604020202020204" pitchFamily="34" charset="0"/>
              <a:buChar char="•"/>
            </a:pPr>
            <a:r>
              <a:rPr lang="en-AU" sz="1800" dirty="0" smtClean="0"/>
              <a:t>for any winding up following an administrator or scheme</a:t>
            </a:r>
          </a:p>
          <a:p>
            <a:pPr marL="342900" indent="-342900">
              <a:buFont typeface="Arial" panose="020B0604020202020204" pitchFamily="34" charset="0"/>
              <a:buChar char="•"/>
            </a:pPr>
            <a:r>
              <a:rPr lang="en-AU" sz="1800" dirty="0" smtClean="0"/>
              <a:t>Rights unenforceable after the appointment in respect of the appointment, etc (ie you can’t just enforce after it ends)</a:t>
            </a:r>
          </a:p>
        </p:txBody>
      </p:sp>
      <p:sp>
        <p:nvSpPr>
          <p:cNvPr id="5" name="Text Placeholder 4"/>
          <p:cNvSpPr>
            <a:spLocks noGrp="1"/>
          </p:cNvSpPr>
          <p:nvPr>
            <p:ph type="body" sz="quarter" idx="13"/>
          </p:nvPr>
        </p:nvSpPr>
        <p:spPr>
          <a:xfrm>
            <a:off x="323850" y="-1219200"/>
            <a:ext cx="8496300" cy="287337"/>
          </a:xfrm>
        </p:spPr>
        <p:txBody>
          <a:bodyPr/>
          <a:lstStyle/>
          <a:p>
            <a:r>
              <a:rPr lang="en-AU" dirty="0"/>
              <a:t>1.  Terminating a </a:t>
            </a:r>
            <a:r>
              <a:rPr lang="en-AU" dirty="0" smtClean="0"/>
              <a:t>contract (</a:t>
            </a:r>
            <a:r>
              <a:rPr lang="en-AU" dirty="0"/>
              <a:t>and other enforcement options)</a:t>
            </a:r>
          </a:p>
        </p:txBody>
      </p:sp>
      <p:graphicFrame>
        <p:nvGraphicFramePr>
          <p:cNvPr id="7" name="Content Placeholder 8"/>
          <p:cNvGraphicFramePr>
            <a:graphicFrameLocks/>
          </p:cNvGraphicFramePr>
          <p:nvPr>
            <p:extLst>
              <p:ext uri="{D42A27DB-BD31-4B8C-83A1-F6EECF244321}">
                <p14:modId xmlns:p14="http://schemas.microsoft.com/office/powerpoint/2010/main" val="213255721"/>
              </p:ext>
            </p:extLst>
          </p:nvPr>
        </p:nvGraphicFramePr>
        <p:xfrm>
          <a:off x="474726" y="4457202"/>
          <a:ext cx="8156448" cy="2060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9"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10"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In more detail</a:t>
            </a:r>
            <a:endParaRPr lang="en-AU" sz="3500" dirty="0">
              <a:solidFill>
                <a:schemeClr val="bg1"/>
              </a:solidFill>
            </a:endParaRPr>
          </a:p>
        </p:txBody>
      </p:sp>
      <p:sp>
        <p:nvSpPr>
          <p:cNvPr id="11"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spTree>
    <p:extLst>
      <p:ext uri="{BB962C8B-B14F-4D97-AF65-F5344CB8AC3E}">
        <p14:creationId xmlns:p14="http://schemas.microsoft.com/office/powerpoint/2010/main" val="984119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219200"/>
            <a:ext cx="8496300" cy="744885"/>
          </a:xfrm>
        </p:spPr>
        <p:txBody>
          <a:bodyPr/>
          <a:lstStyle/>
          <a:p>
            <a:r>
              <a:rPr lang="en-AU" dirty="0"/>
              <a:t>Ipso facto reforms – In more detail</a:t>
            </a:r>
          </a:p>
        </p:txBody>
      </p:sp>
      <p:sp>
        <p:nvSpPr>
          <p:cNvPr id="3" name="Slide Number Placeholder 2"/>
          <p:cNvSpPr>
            <a:spLocks noGrp="1"/>
          </p:cNvSpPr>
          <p:nvPr>
            <p:ph type="sldNum" sz="quarter" idx="11"/>
          </p:nvPr>
        </p:nvSpPr>
        <p:spPr/>
        <p:txBody>
          <a:bodyPr/>
          <a:lstStyle/>
          <a:p>
            <a:fld id="{B511D280-0087-4025-85DC-7A4BA4039648}" type="slidenum">
              <a:rPr lang="en-AU" smtClean="0"/>
              <a:pPr/>
              <a:t>14</a:t>
            </a:fld>
            <a:endParaRPr lang="en-AU" dirty="0"/>
          </a:p>
        </p:txBody>
      </p:sp>
      <p:sp>
        <p:nvSpPr>
          <p:cNvPr id="5" name="Text Placeholder 4"/>
          <p:cNvSpPr>
            <a:spLocks noGrp="1"/>
          </p:cNvSpPr>
          <p:nvPr>
            <p:ph type="body" sz="quarter" idx="13"/>
          </p:nvPr>
        </p:nvSpPr>
        <p:spPr>
          <a:xfrm>
            <a:off x="323850" y="-1362074"/>
            <a:ext cx="8496300" cy="287337"/>
          </a:xfrm>
        </p:spPr>
        <p:txBody>
          <a:bodyPr/>
          <a:lstStyle/>
          <a:p>
            <a:r>
              <a:rPr lang="en-AU" dirty="0"/>
              <a:t>1.  Terminating a contract (and other enforcement options)</a:t>
            </a:r>
          </a:p>
        </p:txBody>
      </p:sp>
      <p:sp>
        <p:nvSpPr>
          <p:cNvPr id="10" name="Content Placeholder 9"/>
          <p:cNvSpPr>
            <a:spLocks noGrp="1"/>
          </p:cNvSpPr>
          <p:nvPr>
            <p:ph sz="quarter" idx="12"/>
          </p:nvPr>
        </p:nvSpPr>
        <p:spPr>
          <a:xfrm>
            <a:off x="457200" y="2209800"/>
            <a:ext cx="8362950" cy="3956050"/>
          </a:xfrm>
        </p:spPr>
        <p:txBody>
          <a:bodyPr>
            <a:normAutofit/>
          </a:bodyPr>
          <a:lstStyle/>
          <a:p>
            <a:pPr marL="342900" indent="-342900">
              <a:buFont typeface="Arial" panose="020B0604020202020204" pitchFamily="34" charset="0"/>
              <a:buChar char="•"/>
            </a:pPr>
            <a:r>
              <a:rPr lang="en-AU" sz="1800" dirty="0"/>
              <a:t>Ability of Court to lift that stay, expand it, or extend it</a:t>
            </a:r>
          </a:p>
          <a:p>
            <a:pPr marL="342900" indent="-342900">
              <a:buFont typeface="Arial" panose="020B0604020202020204" pitchFamily="34" charset="0"/>
              <a:buChar char="•"/>
            </a:pPr>
            <a:r>
              <a:rPr lang="en-AU" sz="1800" dirty="0"/>
              <a:t>Ability of Administrator, Liquidator or Managing Controller to </a:t>
            </a:r>
            <a:r>
              <a:rPr lang="en-AU" sz="1800" dirty="0" smtClean="0"/>
              <a:t>consent during the stay period</a:t>
            </a:r>
          </a:p>
          <a:p>
            <a:pPr marL="342900" indent="-342900">
              <a:buFont typeface="Arial" panose="020B0604020202020204" pitchFamily="34" charset="0"/>
              <a:buChar char="•"/>
            </a:pPr>
            <a:endParaRPr lang="en-AU" sz="1800" dirty="0"/>
          </a:p>
          <a:p>
            <a:endParaRPr lang="en-AU" sz="1800" dirty="0"/>
          </a:p>
          <a:p>
            <a:pPr marL="342900" indent="-342900">
              <a:buFont typeface="Arial" panose="020B0604020202020204" pitchFamily="34" charset="0"/>
              <a:buChar char="•"/>
            </a:pPr>
            <a:r>
              <a:rPr lang="en-AU" sz="1800" dirty="0"/>
              <a:t>** Does not stop reliance on </a:t>
            </a:r>
            <a:r>
              <a:rPr lang="en-AU" sz="1800" dirty="0" smtClean="0"/>
              <a:t/>
            </a:r>
            <a:br>
              <a:rPr lang="en-AU" sz="1800" dirty="0" smtClean="0"/>
            </a:br>
            <a:r>
              <a:rPr lang="en-AU" sz="1800" dirty="0" smtClean="0"/>
              <a:t>other </a:t>
            </a:r>
            <a:r>
              <a:rPr lang="en-AU" sz="1800" dirty="0"/>
              <a:t>events of default </a:t>
            </a:r>
            <a:r>
              <a:rPr lang="en-AU" sz="1800" dirty="0" smtClean="0"/>
              <a:t/>
            </a:r>
            <a:br>
              <a:rPr lang="en-AU" sz="1800" dirty="0" smtClean="0"/>
            </a:br>
            <a:r>
              <a:rPr lang="en-AU" sz="1800" dirty="0" smtClean="0"/>
              <a:t>(</a:t>
            </a:r>
            <a:r>
              <a:rPr lang="en-AU" sz="1800" dirty="0"/>
              <a:t>eg failure to pay or perform)</a:t>
            </a:r>
          </a:p>
          <a:p>
            <a:pPr marL="342900" indent="-342900">
              <a:buFont typeface="Arial" panose="020B0604020202020204" pitchFamily="34" charset="0"/>
              <a:buChar char="•"/>
            </a:pPr>
            <a:endParaRPr lang="en-AU" sz="1800" dirty="0"/>
          </a:p>
          <a:p>
            <a:endParaRPr lang="en-AU" sz="1800" dirty="0"/>
          </a:p>
        </p:txBody>
      </p:sp>
      <p:pic>
        <p:nvPicPr>
          <p:cNvPr id="4098" name="Picture 2" descr="Image result for terminating a contrac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964" y="3419869"/>
            <a:ext cx="3714750" cy="27835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8"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9"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In more detail</a:t>
            </a:r>
            <a:endParaRPr lang="en-AU" sz="3500" dirty="0">
              <a:solidFill>
                <a:schemeClr val="bg1"/>
              </a:solidFill>
            </a:endParaRPr>
          </a:p>
        </p:txBody>
      </p:sp>
      <p:sp>
        <p:nvSpPr>
          <p:cNvPr id="11"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spTree>
    <p:extLst>
      <p:ext uri="{BB962C8B-B14F-4D97-AF65-F5344CB8AC3E}">
        <p14:creationId xmlns:p14="http://schemas.microsoft.com/office/powerpoint/2010/main" val="2607835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31517"/>
            <a:ext cx="22669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850" y="-1371600"/>
            <a:ext cx="8496300" cy="744885"/>
          </a:xfrm>
        </p:spPr>
        <p:txBody>
          <a:bodyPr/>
          <a:lstStyle/>
          <a:p>
            <a:r>
              <a:rPr lang="en-AU" dirty="0" smtClean="0"/>
              <a:t>Ipso facto </a:t>
            </a:r>
            <a:r>
              <a:rPr lang="en-AU" dirty="0"/>
              <a:t>r</a:t>
            </a:r>
            <a:r>
              <a:rPr lang="en-AU" dirty="0" smtClean="0"/>
              <a:t>eforms – Exceptions (summary)</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15</a:t>
            </a:fld>
            <a:endParaRPr lang="en-AU" dirty="0"/>
          </a:p>
        </p:txBody>
      </p:sp>
      <p:sp>
        <p:nvSpPr>
          <p:cNvPr id="4" name="Content Placeholder 3"/>
          <p:cNvSpPr>
            <a:spLocks noGrp="1"/>
          </p:cNvSpPr>
          <p:nvPr>
            <p:ph sz="quarter" idx="12"/>
          </p:nvPr>
        </p:nvSpPr>
        <p:spPr>
          <a:xfrm>
            <a:off x="533400" y="1905000"/>
            <a:ext cx="8286750" cy="4260850"/>
          </a:xfrm>
        </p:spPr>
        <p:txBody>
          <a:bodyPr>
            <a:normAutofit/>
          </a:bodyPr>
          <a:lstStyle/>
          <a:p>
            <a:pPr marL="342900" indent="-342900">
              <a:buFont typeface="Arial" panose="020B0604020202020204" pitchFamily="34" charset="0"/>
              <a:buChar char="•"/>
            </a:pPr>
            <a:r>
              <a:rPr lang="en-AU" sz="1800" dirty="0" smtClean="0"/>
              <a:t>Cannot be compelled to advance further money or credit during stay</a:t>
            </a:r>
          </a:p>
          <a:p>
            <a:pPr marL="342900" indent="-342900">
              <a:buFont typeface="Arial" panose="020B0604020202020204" pitchFamily="34" charset="0"/>
              <a:buChar char="•"/>
            </a:pPr>
            <a:r>
              <a:rPr lang="en-AU" sz="1800" dirty="0" smtClean="0"/>
              <a:t>Substantial charge holder can still enforce during “decision period”</a:t>
            </a:r>
          </a:p>
          <a:p>
            <a:endParaRPr lang="en-AU" sz="1800" dirty="0" smtClean="0"/>
          </a:p>
          <a:p>
            <a:r>
              <a:rPr lang="en-AU" sz="1800" b="1" dirty="0" smtClean="0"/>
              <a:t>AND ALSO</a:t>
            </a:r>
            <a:endParaRPr lang="en-AU" sz="1800" b="1" dirty="0"/>
          </a:p>
          <a:p>
            <a:r>
              <a:rPr lang="en-AU" sz="1800" i="1" dirty="0"/>
              <a:t>Corporations Amendment (Stay on Enforcing Certain Rights) Regulations </a:t>
            </a:r>
            <a:r>
              <a:rPr lang="en-AU" sz="1800" i="1" dirty="0" smtClean="0"/>
              <a:t>2018 – see reg 5.3A.50 Corporations Regulations </a:t>
            </a:r>
          </a:p>
          <a:p>
            <a:endParaRPr lang="en-AU" sz="1800" i="1" dirty="0"/>
          </a:p>
          <a:p>
            <a:r>
              <a:rPr lang="en-AU" sz="1800" i="1" dirty="0"/>
              <a:t>Corporations (Stay on Enforcing Certain Rights) Declaration 2018</a:t>
            </a:r>
          </a:p>
          <a:p>
            <a:endParaRPr lang="en-AU" sz="1800" dirty="0"/>
          </a:p>
        </p:txBody>
      </p:sp>
      <p:sp>
        <p:nvSpPr>
          <p:cNvPr id="5" name="Text Placeholder 4"/>
          <p:cNvSpPr>
            <a:spLocks noGrp="1"/>
          </p:cNvSpPr>
          <p:nvPr>
            <p:ph type="body" sz="quarter" idx="13"/>
          </p:nvPr>
        </p:nvSpPr>
        <p:spPr>
          <a:xfrm>
            <a:off x="323850" y="-1514474"/>
            <a:ext cx="8496300" cy="287337"/>
          </a:xfrm>
        </p:spPr>
        <p:txBody>
          <a:bodyPr/>
          <a:lstStyle/>
          <a:p>
            <a:r>
              <a:rPr lang="en-AU" dirty="0"/>
              <a:t>1.  Terminating a contract (and other enforcement options)</a:t>
            </a:r>
          </a:p>
        </p:txBody>
      </p:sp>
      <p:sp>
        <p:nvSpPr>
          <p:cNvPr id="7" name="Rectangle 6"/>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8"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9"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Exceptions (summary)</a:t>
            </a:r>
            <a:endParaRPr lang="en-AU" sz="3500" dirty="0">
              <a:solidFill>
                <a:schemeClr val="bg1"/>
              </a:solidFill>
            </a:endParaRPr>
          </a:p>
        </p:txBody>
      </p:sp>
      <p:sp>
        <p:nvSpPr>
          <p:cNvPr id="10"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spTree>
    <p:extLst>
      <p:ext uri="{BB962C8B-B14F-4D97-AF65-F5344CB8AC3E}">
        <p14:creationId xmlns:p14="http://schemas.microsoft.com/office/powerpoint/2010/main" val="1415148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029200"/>
            <a:ext cx="22669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850" y="-1000126"/>
            <a:ext cx="8496300" cy="744885"/>
          </a:xfrm>
        </p:spPr>
        <p:txBody>
          <a:bodyPr/>
          <a:lstStyle/>
          <a:p>
            <a:r>
              <a:rPr lang="en-AU" dirty="0" smtClean="0"/>
              <a:t>Ipso facto </a:t>
            </a:r>
            <a:r>
              <a:rPr lang="en-AU" dirty="0"/>
              <a:t>r</a:t>
            </a:r>
            <a:r>
              <a:rPr lang="en-AU" dirty="0" smtClean="0"/>
              <a:t>eforms – Exceptions (summary)</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16</a:t>
            </a:fld>
            <a:endParaRPr lang="en-AU" dirty="0"/>
          </a:p>
        </p:txBody>
      </p:sp>
      <p:sp>
        <p:nvSpPr>
          <p:cNvPr id="4" name="Content Placeholder 3"/>
          <p:cNvSpPr>
            <a:spLocks noGrp="1"/>
          </p:cNvSpPr>
          <p:nvPr>
            <p:ph sz="quarter" idx="12"/>
          </p:nvPr>
        </p:nvSpPr>
        <p:spPr>
          <a:xfrm>
            <a:off x="304800" y="1905000"/>
            <a:ext cx="8515350" cy="4260850"/>
          </a:xfrm>
        </p:spPr>
        <p:txBody>
          <a:bodyPr>
            <a:normAutofit/>
          </a:bodyPr>
          <a:lstStyle/>
          <a:p>
            <a:pPr marL="342900" indent="-342900">
              <a:buFont typeface="Arial" panose="020B0604020202020204" pitchFamily="34" charset="0"/>
              <a:buChar char="•"/>
            </a:pPr>
            <a:r>
              <a:rPr lang="en-AU" sz="1800" dirty="0" smtClean="0"/>
              <a:t>Government contracts, national security, border protection, defence, public hospital, public health</a:t>
            </a:r>
          </a:p>
          <a:p>
            <a:pPr marL="342900" indent="-342900">
              <a:buFont typeface="Arial" panose="020B0604020202020204" pitchFamily="34" charset="0"/>
              <a:buChar char="•"/>
            </a:pPr>
            <a:r>
              <a:rPr lang="en-AU" sz="1800" dirty="0" smtClean="0"/>
              <a:t>Specific types of financing arrangements and financial instruments [not listed here]</a:t>
            </a:r>
          </a:p>
          <a:p>
            <a:pPr marL="342900" indent="-342900">
              <a:buFont typeface="Arial" panose="020B0604020202020204" pitchFamily="34" charset="0"/>
              <a:buChar char="•"/>
            </a:pPr>
            <a:r>
              <a:rPr lang="en-AU" sz="1800" dirty="0" smtClean="0"/>
              <a:t>Contract for the sale of a business</a:t>
            </a:r>
          </a:p>
          <a:p>
            <a:pPr marL="342900" indent="-342900">
              <a:buFont typeface="Arial" panose="020B0604020202020204" pitchFamily="34" charset="0"/>
              <a:buChar char="•"/>
            </a:pPr>
            <a:r>
              <a:rPr lang="en-AU" sz="1800" dirty="0" smtClean="0"/>
              <a:t>Special purpose vehicles for securitisation or PPP</a:t>
            </a:r>
          </a:p>
          <a:p>
            <a:pPr marL="342900" indent="-342900">
              <a:buFont typeface="Arial" panose="020B0604020202020204" pitchFamily="34" charset="0"/>
              <a:buChar char="•"/>
            </a:pPr>
            <a:r>
              <a:rPr lang="en-AU" sz="1800" dirty="0" smtClean="0"/>
              <a:t>Special purpose vehicles for project finance arrangement</a:t>
            </a:r>
          </a:p>
          <a:p>
            <a:pPr marL="342900" indent="-342900">
              <a:buFont typeface="Arial" panose="020B0604020202020204" pitchFamily="34" charset="0"/>
              <a:buChar char="•"/>
            </a:pPr>
            <a:r>
              <a:rPr lang="en-AU" sz="1800" dirty="0" smtClean="0"/>
              <a:t>Escrow arrangements for codes, passwords, computer software</a:t>
            </a:r>
          </a:p>
          <a:p>
            <a:pPr marL="342900" indent="-342900">
              <a:buFont typeface="Arial" panose="020B0604020202020204" pitchFamily="34" charset="0"/>
              <a:buChar char="•"/>
            </a:pPr>
            <a:r>
              <a:rPr lang="en-AU" sz="1800" dirty="0" smtClean="0"/>
              <a:t>Commercial ship charter</a:t>
            </a:r>
          </a:p>
          <a:p>
            <a:pPr marL="342900" indent="-342900">
              <a:buFont typeface="Arial" panose="020B0604020202020204" pitchFamily="34" charset="0"/>
              <a:buChar char="•"/>
            </a:pPr>
            <a:r>
              <a:rPr lang="en-AU" sz="1800" dirty="0" smtClean="0"/>
              <a:t>Operating rules of financial market, clearing and settlement facilities</a:t>
            </a:r>
          </a:p>
          <a:p>
            <a:pPr marL="342900" indent="-342900">
              <a:buFont typeface="Arial" panose="020B0604020202020204" pitchFamily="34" charset="0"/>
              <a:buChar char="•"/>
            </a:pPr>
            <a:r>
              <a:rPr lang="en-AU" sz="1800" dirty="0" smtClean="0"/>
              <a:t>Contract, agreement or arrangement after 1 July 2018 but before 1 July 2023 for work, good or services for a particular project that relates to  building work (defined) for in excess of $1bn</a:t>
            </a:r>
            <a:endParaRPr lang="en-AU" sz="1800" dirty="0"/>
          </a:p>
        </p:txBody>
      </p:sp>
      <p:sp>
        <p:nvSpPr>
          <p:cNvPr id="5" name="Text Placeholder 4"/>
          <p:cNvSpPr>
            <a:spLocks noGrp="1"/>
          </p:cNvSpPr>
          <p:nvPr>
            <p:ph type="body" sz="quarter" idx="13"/>
          </p:nvPr>
        </p:nvSpPr>
        <p:spPr>
          <a:xfrm>
            <a:off x="323850" y="-1143000"/>
            <a:ext cx="8496300" cy="287337"/>
          </a:xfrm>
        </p:spPr>
        <p:txBody>
          <a:bodyPr/>
          <a:lstStyle/>
          <a:p>
            <a:r>
              <a:rPr lang="en-AU" dirty="0"/>
              <a:t>1.  Terminating a contract (and other enforcement options)</a:t>
            </a:r>
          </a:p>
        </p:txBody>
      </p:sp>
      <p:sp>
        <p:nvSpPr>
          <p:cNvPr id="8" name="Rectangle 7"/>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9"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10"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Exceptions (summary)</a:t>
            </a:r>
            <a:endParaRPr lang="en-AU" sz="3500" dirty="0">
              <a:solidFill>
                <a:schemeClr val="bg1"/>
              </a:solidFill>
            </a:endParaRPr>
          </a:p>
        </p:txBody>
      </p:sp>
      <p:sp>
        <p:nvSpPr>
          <p:cNvPr id="11"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spTree>
    <p:extLst>
      <p:ext uri="{BB962C8B-B14F-4D97-AF65-F5344CB8AC3E}">
        <p14:creationId xmlns:p14="http://schemas.microsoft.com/office/powerpoint/2010/main" val="1310284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029200"/>
            <a:ext cx="22669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850" y="-1000126"/>
            <a:ext cx="8496300" cy="744885"/>
          </a:xfrm>
        </p:spPr>
        <p:txBody>
          <a:bodyPr/>
          <a:lstStyle/>
          <a:p>
            <a:r>
              <a:rPr lang="en-AU" dirty="0" smtClean="0"/>
              <a:t>Ipso facto </a:t>
            </a:r>
            <a:r>
              <a:rPr lang="en-AU" dirty="0"/>
              <a:t>r</a:t>
            </a:r>
            <a:r>
              <a:rPr lang="en-AU" dirty="0" smtClean="0"/>
              <a:t>eforms – Exceptions (summary)</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17</a:t>
            </a:fld>
            <a:endParaRPr lang="en-AU" dirty="0"/>
          </a:p>
        </p:txBody>
      </p:sp>
      <p:sp>
        <p:nvSpPr>
          <p:cNvPr id="4" name="Content Placeholder 3"/>
          <p:cNvSpPr>
            <a:spLocks noGrp="1"/>
          </p:cNvSpPr>
          <p:nvPr>
            <p:ph sz="quarter" idx="12"/>
          </p:nvPr>
        </p:nvSpPr>
        <p:spPr>
          <a:xfrm>
            <a:off x="304800" y="1905000"/>
            <a:ext cx="8515350" cy="4260850"/>
          </a:xfrm>
        </p:spPr>
        <p:txBody>
          <a:bodyPr>
            <a:normAutofit/>
          </a:bodyPr>
          <a:lstStyle/>
          <a:p>
            <a:r>
              <a:rPr lang="en-AU" sz="1800" dirty="0"/>
              <a:t>The following rights triggered by relevant insolvency event:</a:t>
            </a:r>
          </a:p>
          <a:p>
            <a:pPr marL="342900" indent="-342900">
              <a:buFont typeface="Arial" panose="020B0604020202020204" pitchFamily="34" charset="0"/>
              <a:buChar char="•"/>
            </a:pPr>
            <a:r>
              <a:rPr lang="en-AU" sz="1800" dirty="0"/>
              <a:t>Interest rate changes</a:t>
            </a:r>
          </a:p>
          <a:p>
            <a:pPr marL="342900" indent="-342900">
              <a:buFont typeface="Arial" panose="020B0604020202020204" pitchFamily="34" charset="0"/>
              <a:buChar char="•"/>
            </a:pPr>
            <a:r>
              <a:rPr lang="en-AU" sz="1800" dirty="0"/>
              <a:t>Indemnities</a:t>
            </a:r>
          </a:p>
          <a:p>
            <a:pPr marL="342900" indent="-342900">
              <a:buFont typeface="Arial" panose="020B0604020202020204" pitchFamily="34" charset="0"/>
              <a:buChar char="•"/>
            </a:pPr>
            <a:r>
              <a:rPr lang="en-AU" sz="1800" dirty="0"/>
              <a:t>Terminating standstill or forbearance</a:t>
            </a:r>
          </a:p>
          <a:p>
            <a:pPr marL="342900" indent="-342900">
              <a:buFont typeface="Arial" panose="020B0604020202020204" pitchFamily="34" charset="0"/>
              <a:buChar char="•"/>
            </a:pPr>
            <a:r>
              <a:rPr lang="en-AU" sz="1800" dirty="0"/>
              <a:t>Right to change priority</a:t>
            </a:r>
          </a:p>
          <a:p>
            <a:pPr marL="342900" indent="-342900">
              <a:buFont typeface="Arial" panose="020B0604020202020204" pitchFamily="34" charset="0"/>
              <a:buChar char="•"/>
            </a:pPr>
            <a:r>
              <a:rPr lang="en-AU" sz="1800" dirty="0"/>
              <a:t>Set off, combining accounts, netting balances</a:t>
            </a:r>
          </a:p>
          <a:p>
            <a:pPr marL="342900" indent="-342900">
              <a:buFont typeface="Arial" panose="020B0604020202020204" pitchFamily="34" charset="0"/>
              <a:buChar char="•"/>
            </a:pPr>
            <a:r>
              <a:rPr lang="en-AU" sz="1800" dirty="0"/>
              <a:t>Assigning or novating rights </a:t>
            </a:r>
          </a:p>
          <a:p>
            <a:pPr marL="342900" indent="-342900">
              <a:buFont typeface="Arial" panose="020B0604020202020204" pitchFamily="34" charset="0"/>
              <a:buChar char="•"/>
            </a:pPr>
            <a:r>
              <a:rPr lang="en-AU" sz="1800" dirty="0"/>
              <a:t>Fixing a floating charge</a:t>
            </a:r>
          </a:p>
          <a:p>
            <a:pPr marL="342900" indent="-342900">
              <a:buFont typeface="Arial" panose="020B0604020202020204" pitchFamily="34" charset="0"/>
              <a:buChar char="•"/>
            </a:pPr>
            <a:r>
              <a:rPr lang="en-AU" sz="1800" dirty="0"/>
              <a:t>Step in rights</a:t>
            </a:r>
          </a:p>
          <a:p>
            <a:pPr marL="342900" indent="-342900">
              <a:buFont typeface="Arial" panose="020B0604020202020204" pitchFamily="34" charset="0"/>
              <a:buChar char="•"/>
            </a:pPr>
            <a:r>
              <a:rPr lang="en-AU" sz="1800" dirty="0"/>
              <a:t>Enforcing a possessory security interest</a:t>
            </a:r>
          </a:p>
          <a:p>
            <a:pPr marL="342900" indent="-342900">
              <a:buFont typeface="Arial" panose="020B0604020202020204" pitchFamily="34" charset="0"/>
              <a:buChar char="•"/>
            </a:pPr>
            <a:r>
              <a:rPr lang="en-AU" sz="1800" dirty="0"/>
              <a:t>Appointing a controller over all or substantially all the assets of the company</a:t>
            </a:r>
          </a:p>
          <a:p>
            <a:endParaRPr lang="en-AU" sz="1800" dirty="0"/>
          </a:p>
        </p:txBody>
      </p:sp>
      <p:sp>
        <p:nvSpPr>
          <p:cNvPr id="5" name="Text Placeholder 4"/>
          <p:cNvSpPr>
            <a:spLocks noGrp="1"/>
          </p:cNvSpPr>
          <p:nvPr>
            <p:ph type="body" sz="quarter" idx="13"/>
          </p:nvPr>
        </p:nvSpPr>
        <p:spPr>
          <a:xfrm>
            <a:off x="323850" y="-1143000"/>
            <a:ext cx="8496300" cy="287337"/>
          </a:xfrm>
        </p:spPr>
        <p:txBody>
          <a:bodyPr/>
          <a:lstStyle/>
          <a:p>
            <a:r>
              <a:rPr lang="en-AU" dirty="0"/>
              <a:t>1.  Terminating a contract (and other enforcement options)</a:t>
            </a:r>
          </a:p>
        </p:txBody>
      </p:sp>
      <p:sp>
        <p:nvSpPr>
          <p:cNvPr id="8" name="Rectangle 7"/>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9"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10"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Exceptions (summary)</a:t>
            </a:r>
            <a:endParaRPr lang="en-AU" sz="3500" dirty="0">
              <a:solidFill>
                <a:schemeClr val="bg1"/>
              </a:solidFill>
            </a:endParaRPr>
          </a:p>
        </p:txBody>
      </p:sp>
      <p:sp>
        <p:nvSpPr>
          <p:cNvPr id="11"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spTree>
    <p:extLst>
      <p:ext uri="{BB962C8B-B14F-4D97-AF65-F5344CB8AC3E}">
        <p14:creationId xmlns:p14="http://schemas.microsoft.com/office/powerpoint/2010/main" val="3212892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52526"/>
            <a:ext cx="8496300" cy="744885"/>
          </a:xfrm>
        </p:spPr>
        <p:txBody>
          <a:bodyPr/>
          <a:lstStyle/>
          <a:p>
            <a:r>
              <a:rPr lang="en-AU" dirty="0" smtClean="0"/>
              <a:t>Ipso facto </a:t>
            </a:r>
            <a:r>
              <a:rPr lang="en-AU" dirty="0"/>
              <a:t>r</a:t>
            </a:r>
            <a:r>
              <a:rPr lang="en-AU" dirty="0" smtClean="0"/>
              <a:t>eforms – Which contracts?</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18</a:t>
            </a:fld>
            <a:endParaRPr lang="en-AU" dirty="0"/>
          </a:p>
        </p:txBody>
      </p:sp>
      <p:sp>
        <p:nvSpPr>
          <p:cNvPr id="4" name="Content Placeholder 3"/>
          <p:cNvSpPr>
            <a:spLocks noGrp="1"/>
          </p:cNvSpPr>
          <p:nvPr>
            <p:ph sz="quarter" idx="12"/>
          </p:nvPr>
        </p:nvSpPr>
        <p:spPr>
          <a:xfrm>
            <a:off x="457200" y="2157845"/>
            <a:ext cx="8362950" cy="4008005"/>
          </a:xfrm>
        </p:spPr>
        <p:txBody>
          <a:bodyPr>
            <a:normAutofit/>
          </a:bodyPr>
          <a:lstStyle/>
          <a:p>
            <a:pPr marL="342900" indent="-342900">
              <a:buFont typeface="Arial" panose="020B0604020202020204" pitchFamily="34" charset="0"/>
              <a:buChar char="•"/>
            </a:pPr>
            <a:r>
              <a:rPr lang="en-AU" sz="1800" dirty="0" smtClean="0"/>
              <a:t>Contracts, agreements or arrangements entered into at or after 1 July 2018</a:t>
            </a:r>
          </a:p>
          <a:p>
            <a:endParaRPr lang="en-AU" sz="1800" dirty="0" smtClean="0"/>
          </a:p>
          <a:p>
            <a:r>
              <a:rPr lang="en-AU" sz="1800" dirty="0" smtClean="0"/>
              <a:t>BUT EXCEPTION:</a:t>
            </a:r>
          </a:p>
          <a:p>
            <a:endParaRPr lang="en-AU" sz="1800" dirty="0" smtClean="0"/>
          </a:p>
          <a:p>
            <a:pPr marL="342900" indent="-342900">
              <a:buFont typeface="Arial" panose="020B0604020202020204" pitchFamily="34" charset="0"/>
              <a:buChar char="•"/>
            </a:pPr>
            <a:r>
              <a:rPr lang="en-AU" sz="1800" dirty="0" smtClean="0"/>
              <a:t>Contract, agreement or arrangement entered into on or after 1 July 2018 but before 1 July 2023, as a result of either of the following:</a:t>
            </a:r>
          </a:p>
          <a:p>
            <a:pPr marL="702900" lvl="2" indent="-342900">
              <a:buFont typeface="Arial" panose="020B0604020202020204" pitchFamily="34" charset="0"/>
              <a:buChar char="•"/>
            </a:pPr>
            <a:r>
              <a:rPr lang="en-AU" sz="1800" dirty="0" smtClean="0"/>
              <a:t>the novation of, or the assignment of, one or more rights under a contract, agreement or arrangement entered into before 1 July 2018;</a:t>
            </a:r>
          </a:p>
          <a:p>
            <a:pPr marL="702900" lvl="2" indent="-342900">
              <a:buFont typeface="Arial" panose="020B0604020202020204" pitchFamily="34" charset="0"/>
              <a:buChar char="•"/>
            </a:pPr>
            <a:r>
              <a:rPr lang="en-AU" sz="1800" dirty="0" smtClean="0"/>
              <a:t>a variation of a contract, agreement or arrangement entered into before 1 July 2018</a:t>
            </a:r>
          </a:p>
        </p:txBody>
      </p:sp>
      <p:sp>
        <p:nvSpPr>
          <p:cNvPr id="5" name="Text Placeholder 4"/>
          <p:cNvSpPr>
            <a:spLocks noGrp="1"/>
          </p:cNvSpPr>
          <p:nvPr>
            <p:ph type="body" sz="quarter" idx="13"/>
          </p:nvPr>
        </p:nvSpPr>
        <p:spPr>
          <a:xfrm>
            <a:off x="323850" y="-1295400"/>
            <a:ext cx="8496300" cy="287337"/>
          </a:xfrm>
        </p:spPr>
        <p:txBody>
          <a:bodyPr/>
          <a:lstStyle/>
          <a:p>
            <a:r>
              <a:rPr lang="en-AU" dirty="0"/>
              <a:t>1.  Terminating a contract (and other enforcement options)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291734"/>
            <a:ext cx="1828305" cy="93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8"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9"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Which contracts?</a:t>
            </a:r>
            <a:endParaRPr lang="en-AU" sz="3500" dirty="0">
              <a:solidFill>
                <a:schemeClr val="bg1"/>
              </a:solidFill>
            </a:endParaRPr>
          </a:p>
        </p:txBody>
      </p:sp>
      <p:sp>
        <p:nvSpPr>
          <p:cNvPr id="10"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spTree>
    <p:extLst>
      <p:ext uri="{BB962C8B-B14F-4D97-AF65-F5344CB8AC3E}">
        <p14:creationId xmlns:p14="http://schemas.microsoft.com/office/powerpoint/2010/main" val="3282945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76326"/>
            <a:ext cx="8496300" cy="744885"/>
          </a:xfrm>
        </p:spPr>
        <p:txBody>
          <a:bodyPr/>
          <a:lstStyle/>
          <a:p>
            <a:r>
              <a:rPr lang="en-AU" dirty="0" smtClean="0"/>
              <a:t>Ipso facto reforms - Before</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19</a:t>
            </a:fld>
            <a:endParaRPr lang="en-AU" dirty="0"/>
          </a:p>
        </p:txBody>
      </p:sp>
      <p:sp>
        <p:nvSpPr>
          <p:cNvPr id="4" name="Content Placeholder 3"/>
          <p:cNvSpPr>
            <a:spLocks noGrp="1"/>
          </p:cNvSpPr>
          <p:nvPr>
            <p:ph sz="quarter" idx="12"/>
          </p:nvPr>
        </p:nvSpPr>
        <p:spPr>
          <a:xfrm>
            <a:off x="304800" y="1981200"/>
            <a:ext cx="8515350" cy="4184650"/>
          </a:xfrm>
        </p:spPr>
        <p:txBody>
          <a:bodyPr>
            <a:noAutofit/>
          </a:bodyPr>
          <a:lstStyle/>
          <a:p>
            <a:pPr lvl="6"/>
            <a:r>
              <a:rPr lang="en-AU" sz="1300" b="1" dirty="0">
                <a:solidFill>
                  <a:schemeClr val="tx1"/>
                </a:solidFill>
              </a:rPr>
              <a:t>Insolvent </a:t>
            </a:r>
            <a:r>
              <a:rPr lang="en-AU" sz="1300" dirty="0">
                <a:solidFill>
                  <a:schemeClr val="tx1"/>
                </a:solidFill>
              </a:rPr>
              <a:t>means, in relation to a person, if:</a:t>
            </a:r>
          </a:p>
          <a:p>
            <a:pPr lvl="7"/>
            <a:r>
              <a:rPr lang="en-AU" sz="1300" dirty="0">
                <a:solidFill>
                  <a:schemeClr val="tx1"/>
                </a:solidFill>
              </a:rPr>
              <a:t>it is (or states that it is) an insolvent under administration or insolvent (each as defined in the Corporations Act); or</a:t>
            </a:r>
          </a:p>
          <a:p>
            <a:pPr lvl="7"/>
            <a:r>
              <a:rPr lang="en-AU" sz="1300" dirty="0">
                <a:solidFill>
                  <a:schemeClr val="tx1"/>
                </a:solidFill>
              </a:rPr>
              <a:t>it has had a Controller appointed or is in liquidation, in provisional liquidation, under administration or wound up or has had a Receiver appointed to any part of its property; or</a:t>
            </a:r>
          </a:p>
          <a:p>
            <a:pPr lvl="7"/>
            <a:r>
              <a:rPr lang="en-AU" sz="1300" dirty="0">
                <a:solidFill>
                  <a:schemeClr val="tx1"/>
                </a:solidFill>
              </a:rPr>
              <a:t>it is subject to any arrangement, assignment, moratorium or composition, protected from creditors under any statute or dissolved (in each case, other than to carry out a reconstruction or amalgamation while solvent on terms approved by the other parties to this agreement); or</a:t>
            </a:r>
          </a:p>
          <a:p>
            <a:pPr lvl="7"/>
            <a:r>
              <a:rPr lang="en-AU" sz="1300" dirty="0">
                <a:solidFill>
                  <a:schemeClr val="tx1"/>
                </a:solidFill>
              </a:rPr>
              <a:t>an application or order has been made (and in the case of an application, it is not stayed, withdrawn or dismissed within 30 days), resolution passed, proposal put forward, or any other action taken, in each case in connection with that person, which is preparatory to or could result in any of (a), (b) or (c) above; or</a:t>
            </a:r>
          </a:p>
          <a:p>
            <a:pPr lvl="7"/>
            <a:r>
              <a:rPr lang="en-AU" sz="1300" dirty="0">
                <a:solidFill>
                  <a:schemeClr val="tx1"/>
                </a:solidFill>
              </a:rPr>
              <a:t>it is taken (under section 459F(1) of the Corporations Act) to have failed to comply with a statutory demand; or</a:t>
            </a:r>
          </a:p>
          <a:p>
            <a:pPr lvl="7"/>
            <a:r>
              <a:rPr lang="en-AU" sz="1300" dirty="0">
                <a:solidFill>
                  <a:schemeClr val="tx1"/>
                </a:solidFill>
              </a:rPr>
              <a:t>it is the subject of an event described in section 459C(2)(b) or section 585 of the Corporations Act (or it makes a statement from which another party to this agreement reasonably deduces it is so subject); or</a:t>
            </a:r>
          </a:p>
          <a:p>
            <a:pPr lvl="7"/>
            <a:r>
              <a:rPr lang="en-AU" sz="1300" dirty="0">
                <a:solidFill>
                  <a:schemeClr val="tx1"/>
                </a:solidFill>
              </a:rPr>
              <a:t>it is otherwise unable to pay its debts when they fall due; or</a:t>
            </a:r>
          </a:p>
          <a:p>
            <a:pPr lvl="7"/>
            <a:r>
              <a:rPr lang="en-AU" sz="1300" dirty="0">
                <a:solidFill>
                  <a:schemeClr val="tx1"/>
                </a:solidFill>
              </a:rPr>
              <a:t>something having a substantially similar effect to (a) to (g) happens in connection with that person under the law of any jurisdiction.</a:t>
            </a:r>
          </a:p>
          <a:p>
            <a:endParaRPr lang="en-AU" sz="1300" dirty="0">
              <a:solidFill>
                <a:schemeClr val="accent2"/>
              </a:solidFill>
            </a:endParaRPr>
          </a:p>
        </p:txBody>
      </p:sp>
      <p:sp>
        <p:nvSpPr>
          <p:cNvPr id="5" name="Text Placeholder 4"/>
          <p:cNvSpPr>
            <a:spLocks noGrp="1"/>
          </p:cNvSpPr>
          <p:nvPr>
            <p:ph type="body" sz="quarter" idx="13"/>
          </p:nvPr>
        </p:nvSpPr>
        <p:spPr>
          <a:xfrm>
            <a:off x="323850" y="-1219200"/>
            <a:ext cx="8496300" cy="287337"/>
          </a:xfrm>
        </p:spPr>
        <p:txBody>
          <a:bodyPr/>
          <a:lstStyle/>
          <a:p>
            <a:r>
              <a:rPr lang="en-AU" dirty="0"/>
              <a:t>1.  Terminating a contract (and other enforcement options)</a:t>
            </a:r>
          </a:p>
        </p:txBody>
      </p:sp>
      <p:sp>
        <p:nvSpPr>
          <p:cNvPr id="6" name="Rectangle 5"/>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7"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8"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Before</a:t>
            </a:r>
            <a:endParaRPr lang="en-AU" sz="3500" dirty="0">
              <a:solidFill>
                <a:schemeClr val="bg1"/>
              </a:solidFill>
            </a:endParaRPr>
          </a:p>
        </p:txBody>
      </p:sp>
      <p:sp>
        <p:nvSpPr>
          <p:cNvPr id="9"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spTree>
    <p:extLst>
      <p:ext uri="{BB962C8B-B14F-4D97-AF65-F5344CB8AC3E}">
        <p14:creationId xmlns:p14="http://schemas.microsoft.com/office/powerpoint/2010/main" val="228937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76326"/>
            <a:ext cx="8496300" cy="744885"/>
          </a:xfrm>
        </p:spPr>
        <p:txBody>
          <a:bodyPr/>
          <a:lstStyle/>
          <a:p>
            <a:r>
              <a:rPr lang="en-AU" dirty="0" smtClean="0"/>
              <a:t>The standard corporate appointments</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2</a:t>
            </a:fld>
            <a:endParaRPr lang="en-AU" dirty="0"/>
          </a:p>
        </p:txBody>
      </p:sp>
      <p:sp>
        <p:nvSpPr>
          <p:cNvPr id="4" name="Content Placeholder 3"/>
          <p:cNvSpPr>
            <a:spLocks noGrp="1"/>
          </p:cNvSpPr>
          <p:nvPr>
            <p:ph sz="quarter" idx="12"/>
          </p:nvPr>
        </p:nvSpPr>
        <p:spPr>
          <a:xfrm>
            <a:off x="838200" y="2209800"/>
            <a:ext cx="7143750" cy="3879850"/>
          </a:xfrm>
        </p:spPr>
        <p:txBody>
          <a:bodyPr>
            <a:normAutofit/>
          </a:bodyPr>
          <a:lstStyle/>
          <a:p>
            <a:endParaRPr lang="en-AU" sz="2800" dirty="0"/>
          </a:p>
          <a:p>
            <a:r>
              <a:rPr lang="en-AU" sz="2800" dirty="0" smtClean="0"/>
              <a:t>A television station</a:t>
            </a:r>
          </a:p>
          <a:p>
            <a:endParaRPr lang="en-AU" sz="2800" dirty="0"/>
          </a:p>
          <a:p>
            <a:endParaRPr lang="en-AU" sz="2800" dirty="0" smtClean="0"/>
          </a:p>
          <a:p>
            <a:pPr algn="ctr"/>
            <a:r>
              <a:rPr lang="en-AU" sz="2800" dirty="0" smtClean="0"/>
              <a:t>				Outsourced HR 					function and software</a:t>
            </a:r>
          </a:p>
          <a:p>
            <a:endParaRPr lang="en-AU" sz="2800" dirty="0"/>
          </a:p>
          <a:p>
            <a:r>
              <a:rPr lang="en-AU" sz="2800" dirty="0"/>
              <a:t> </a:t>
            </a:r>
            <a:r>
              <a:rPr lang="en-AU" sz="2800" dirty="0" smtClean="0"/>
              <a:t>  Café and retail </a:t>
            </a:r>
            <a:br>
              <a:rPr lang="en-AU" sz="2800" dirty="0" smtClean="0"/>
            </a:br>
            <a:r>
              <a:rPr lang="en-AU" sz="2800" dirty="0" smtClean="0"/>
              <a:t>confectionary chain</a:t>
            </a:r>
          </a:p>
        </p:txBody>
      </p:sp>
      <p:sp>
        <p:nvSpPr>
          <p:cNvPr id="5" name="Text Placeholder 4"/>
          <p:cNvSpPr>
            <a:spLocks noGrp="1"/>
          </p:cNvSpPr>
          <p:nvPr>
            <p:ph type="body" sz="quarter" idx="13"/>
          </p:nvPr>
        </p:nvSpPr>
        <p:spPr>
          <a:xfrm>
            <a:off x="228600" y="-1219200"/>
            <a:ext cx="8496300" cy="287337"/>
          </a:xfrm>
        </p:spPr>
        <p:txBody>
          <a:bodyPr>
            <a:normAutofit lnSpcReduction="10000"/>
          </a:bodyPr>
          <a:lstStyle/>
          <a:p>
            <a:endParaRPr lang="en-AU" dirty="0"/>
          </a:p>
        </p:txBody>
      </p:sp>
      <p:sp>
        <p:nvSpPr>
          <p:cNvPr id="11" name="Rectangle 10"/>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12"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13"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When hard times strike …</a:t>
            </a:r>
            <a:endParaRPr lang="en-AU" sz="3500"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057400"/>
            <a:ext cx="2057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3657600"/>
            <a:ext cx="29622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200650"/>
            <a:ext cx="195072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037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219200"/>
            <a:ext cx="8496300" cy="744885"/>
          </a:xfrm>
        </p:spPr>
        <p:txBody>
          <a:bodyPr/>
          <a:lstStyle/>
          <a:p>
            <a:r>
              <a:rPr lang="en-AU" dirty="0" smtClean="0"/>
              <a:t>Ipso facto reforms - After</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20</a:t>
            </a:fld>
            <a:endParaRPr lang="en-AU" dirty="0"/>
          </a:p>
        </p:txBody>
      </p:sp>
      <p:sp>
        <p:nvSpPr>
          <p:cNvPr id="4" name="Content Placeholder 3"/>
          <p:cNvSpPr>
            <a:spLocks noGrp="1"/>
          </p:cNvSpPr>
          <p:nvPr>
            <p:ph sz="quarter" idx="12"/>
          </p:nvPr>
        </p:nvSpPr>
        <p:spPr>
          <a:xfrm>
            <a:off x="323850" y="1939925"/>
            <a:ext cx="8496300" cy="4537075"/>
          </a:xfrm>
        </p:spPr>
        <p:txBody>
          <a:bodyPr>
            <a:noAutofit/>
          </a:bodyPr>
          <a:lstStyle/>
          <a:p>
            <a:pPr lvl="6"/>
            <a:r>
              <a:rPr lang="en-AU" sz="1300" b="1" dirty="0"/>
              <a:t>Insolvent </a:t>
            </a:r>
            <a:r>
              <a:rPr lang="en-AU" sz="1300" dirty="0"/>
              <a:t>means, in relation to a person, if:</a:t>
            </a:r>
          </a:p>
          <a:p>
            <a:pPr lvl="7"/>
            <a:r>
              <a:rPr lang="en-AU" sz="1300" dirty="0">
                <a:solidFill>
                  <a:srgbClr val="00B050"/>
                </a:solidFill>
              </a:rPr>
              <a:t>it is (or states that it is) an insolvent under administration </a:t>
            </a:r>
            <a:r>
              <a:rPr lang="en-AU" sz="1300" dirty="0">
                <a:solidFill>
                  <a:srgbClr val="FFC000"/>
                </a:solidFill>
              </a:rPr>
              <a:t>or insolvent (each as defined in the Corporations Act); or</a:t>
            </a:r>
          </a:p>
          <a:p>
            <a:pPr lvl="7"/>
            <a:r>
              <a:rPr lang="en-AU" sz="1300" dirty="0">
                <a:solidFill>
                  <a:srgbClr val="FFC000"/>
                </a:solidFill>
              </a:rPr>
              <a:t>it has had a Controller appointed or is in liquidation, </a:t>
            </a:r>
            <a:r>
              <a:rPr lang="en-AU" sz="1300" dirty="0">
                <a:solidFill>
                  <a:srgbClr val="00B050"/>
                </a:solidFill>
              </a:rPr>
              <a:t>in provisional liquidation</a:t>
            </a:r>
            <a:r>
              <a:rPr lang="en-AU" sz="1300" dirty="0">
                <a:solidFill>
                  <a:srgbClr val="FF0000"/>
                </a:solidFill>
              </a:rPr>
              <a:t>, under administration </a:t>
            </a:r>
            <a:r>
              <a:rPr lang="en-AU" sz="1300" dirty="0">
                <a:solidFill>
                  <a:srgbClr val="00B050"/>
                </a:solidFill>
              </a:rPr>
              <a:t>or wound up</a:t>
            </a:r>
            <a:r>
              <a:rPr lang="en-AU" sz="1300" dirty="0">
                <a:solidFill>
                  <a:srgbClr val="FFC000"/>
                </a:solidFill>
              </a:rPr>
              <a:t> or has had a Receiver appointed to any part of its property</a:t>
            </a:r>
            <a:r>
              <a:rPr lang="en-AU" sz="1300" dirty="0">
                <a:solidFill>
                  <a:srgbClr val="FF0000"/>
                </a:solidFill>
              </a:rPr>
              <a:t>; or</a:t>
            </a:r>
          </a:p>
          <a:p>
            <a:pPr lvl="7"/>
            <a:r>
              <a:rPr lang="en-AU" sz="1300" dirty="0">
                <a:solidFill>
                  <a:srgbClr val="FFC000"/>
                </a:solidFill>
              </a:rPr>
              <a:t>it is subject to any arrangement, assignment, moratorium or composition, protected from creditors under any statute or dissolved (in each case, other than to carry out a reconstruction or amalgamation while solvent on terms approved by the other parties to this agreement); or</a:t>
            </a:r>
          </a:p>
          <a:p>
            <a:pPr lvl="7"/>
            <a:r>
              <a:rPr lang="en-AU" sz="1300" dirty="0">
                <a:solidFill>
                  <a:srgbClr val="00B050"/>
                </a:solidFill>
              </a:rPr>
              <a:t>an application or order has been made (and in the case of an application, it is not stayed, withdrawn or dismissed within 30 days), </a:t>
            </a:r>
            <a:r>
              <a:rPr lang="en-AU" sz="1300" dirty="0">
                <a:solidFill>
                  <a:srgbClr val="FFC000"/>
                </a:solidFill>
              </a:rPr>
              <a:t>resolution passed, proposal put forward, or any other action taken, in each case in connection with that person, which is preparatory to or could result in any of (a), (b) or (c) above</a:t>
            </a:r>
            <a:r>
              <a:rPr lang="en-AU" sz="1300" dirty="0">
                <a:solidFill>
                  <a:srgbClr val="00B050"/>
                </a:solidFill>
              </a:rPr>
              <a:t>; </a:t>
            </a:r>
            <a:r>
              <a:rPr lang="en-AU" sz="1300" dirty="0">
                <a:solidFill>
                  <a:schemeClr val="tx1"/>
                </a:solidFill>
              </a:rPr>
              <a:t>or</a:t>
            </a:r>
          </a:p>
          <a:p>
            <a:pPr lvl="7"/>
            <a:r>
              <a:rPr lang="en-AU" sz="1300" dirty="0">
                <a:solidFill>
                  <a:srgbClr val="00B050"/>
                </a:solidFill>
              </a:rPr>
              <a:t>it is taken (under section 459F(1) of the Corporations Act) to have failed to comply with a statutory demand; or</a:t>
            </a:r>
          </a:p>
          <a:p>
            <a:pPr lvl="7"/>
            <a:r>
              <a:rPr lang="en-AU" sz="1300" dirty="0">
                <a:solidFill>
                  <a:srgbClr val="00B050"/>
                </a:solidFill>
              </a:rPr>
              <a:t>it is the subject of an event described in section 459C(2)(b) or section 585 of the Corporations Act (or it makes a statement from which another party to this agreement reasonably deduces it is so subject); or</a:t>
            </a:r>
          </a:p>
          <a:p>
            <a:pPr lvl="7"/>
            <a:r>
              <a:rPr lang="en-AU" sz="1300" dirty="0">
                <a:solidFill>
                  <a:srgbClr val="FFC000"/>
                </a:solidFill>
              </a:rPr>
              <a:t>it is otherwise unable to pay its debts when they fall due; or</a:t>
            </a:r>
          </a:p>
          <a:p>
            <a:pPr lvl="7"/>
            <a:r>
              <a:rPr lang="en-AU" sz="1300" dirty="0">
                <a:solidFill>
                  <a:srgbClr val="00B050"/>
                </a:solidFill>
              </a:rPr>
              <a:t>something having a substantially similar effect to (a) to (g) happens in connection with that person under the law of </a:t>
            </a:r>
            <a:r>
              <a:rPr lang="en-AU" sz="1300" dirty="0">
                <a:solidFill>
                  <a:srgbClr val="FFC000"/>
                </a:solidFill>
              </a:rPr>
              <a:t>any jurisdiction</a:t>
            </a:r>
            <a:r>
              <a:rPr lang="en-AU" sz="1300" dirty="0" smtClean="0">
                <a:solidFill>
                  <a:srgbClr val="FFC000"/>
                </a:solidFill>
              </a:rPr>
              <a:t>.</a:t>
            </a:r>
            <a:endParaRPr lang="en-AU" sz="1300" dirty="0">
              <a:solidFill>
                <a:srgbClr val="FFC000"/>
              </a:solidFill>
            </a:endParaRPr>
          </a:p>
        </p:txBody>
      </p:sp>
      <p:sp>
        <p:nvSpPr>
          <p:cNvPr id="5" name="Text Placeholder 4"/>
          <p:cNvSpPr>
            <a:spLocks noGrp="1"/>
          </p:cNvSpPr>
          <p:nvPr>
            <p:ph type="body" sz="quarter" idx="13"/>
          </p:nvPr>
        </p:nvSpPr>
        <p:spPr>
          <a:xfrm>
            <a:off x="323850" y="-1362074"/>
            <a:ext cx="8496300" cy="287337"/>
          </a:xfrm>
        </p:spPr>
        <p:txBody>
          <a:bodyPr/>
          <a:lstStyle/>
          <a:p>
            <a:r>
              <a:rPr lang="en-AU" dirty="0"/>
              <a:t>1.  Terminating a contract (and other enforcement options)</a:t>
            </a:r>
          </a:p>
        </p:txBody>
      </p:sp>
      <p:sp>
        <p:nvSpPr>
          <p:cNvPr id="6" name="Rectangle 5"/>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7"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8"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After</a:t>
            </a:r>
            <a:endParaRPr lang="en-AU" sz="3500" dirty="0">
              <a:solidFill>
                <a:schemeClr val="bg1"/>
              </a:solidFill>
            </a:endParaRPr>
          </a:p>
        </p:txBody>
      </p:sp>
      <p:sp>
        <p:nvSpPr>
          <p:cNvPr id="9"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spTree>
    <p:extLst>
      <p:ext uri="{BB962C8B-B14F-4D97-AF65-F5344CB8AC3E}">
        <p14:creationId xmlns:p14="http://schemas.microsoft.com/office/powerpoint/2010/main" val="3005565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AU" dirty="0"/>
          </a:p>
        </p:txBody>
      </p:sp>
      <p:sp>
        <p:nvSpPr>
          <p:cNvPr id="3" name="Title 2"/>
          <p:cNvSpPr>
            <a:spLocks noGrp="1"/>
          </p:cNvSpPr>
          <p:nvPr>
            <p:ph type="title"/>
          </p:nvPr>
        </p:nvSpPr>
        <p:spPr>
          <a:xfrm>
            <a:off x="2286000" y="7086600"/>
            <a:ext cx="6635442" cy="1476000"/>
          </a:xfrm>
        </p:spPr>
        <p:txBody>
          <a:bodyPr/>
          <a:lstStyle/>
          <a:p>
            <a:r>
              <a:rPr lang="en-AU" dirty="0" smtClean="0"/>
              <a:t>Terminating a contract (and other enforcement options)</a:t>
            </a:r>
            <a:endParaRPr lang="en-AU" dirty="0"/>
          </a:p>
        </p:txBody>
      </p:sp>
      <p:pic>
        <p:nvPicPr>
          <p:cNvPr id="4" name="Picture 3" descr="S:\Marketing\Tiffany Law\_Work\Print\PPT Image for IBJ Proposal Leasing\Links\811116776-17066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76117"/>
            <a:ext cx="9194800" cy="60818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11174"/>
            <a:ext cx="9144001" cy="1674513"/>
          </a:xfrm>
          <a:prstGeom prst="rect">
            <a:avLst/>
          </a:prstGeom>
          <a:solidFill>
            <a:srgbClr val="7A022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6" name="object 19"/>
          <p:cNvSpPr/>
          <p:nvPr/>
        </p:nvSpPr>
        <p:spPr>
          <a:xfrm>
            <a:off x="-1" y="1663340"/>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EE3135"/>
          </a:solidFill>
        </p:spPr>
        <p:txBody>
          <a:bodyPr wrap="square" lIns="0" tIns="0" rIns="0" bIns="0" rtlCol="0"/>
          <a:lstStyle/>
          <a:p>
            <a:endParaRPr dirty="0"/>
          </a:p>
        </p:txBody>
      </p:sp>
      <p:sp>
        <p:nvSpPr>
          <p:cNvPr id="7" name="Title 1"/>
          <p:cNvSpPr txBox="1">
            <a:spLocks/>
          </p:cNvSpPr>
          <p:nvPr/>
        </p:nvSpPr>
        <p:spPr bwMode="gray">
          <a:xfrm>
            <a:off x="323850" y="152400"/>
            <a:ext cx="8496300" cy="1330014"/>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dirty="0" smtClean="0">
                <a:solidFill>
                  <a:schemeClr val="bg1"/>
                </a:solidFill>
              </a:rPr>
              <a:t>Now what?</a:t>
            </a:r>
            <a:endParaRPr lang="en-AU" dirty="0">
              <a:solidFill>
                <a:schemeClr val="bg1"/>
              </a:solidFill>
            </a:endParaRPr>
          </a:p>
        </p:txBody>
      </p:sp>
      <p:sp>
        <p:nvSpPr>
          <p:cNvPr id="8" name="object 20"/>
          <p:cNvSpPr/>
          <p:nvPr/>
        </p:nvSpPr>
        <p:spPr>
          <a:xfrm>
            <a:off x="8652572" y="6454893"/>
            <a:ext cx="643828" cy="403107"/>
          </a:xfrm>
          <a:custGeom>
            <a:avLst/>
            <a:gdLst/>
            <a:ahLst/>
            <a:cxnLst/>
            <a:rect l="l" t="t" r="r" b="b"/>
            <a:pathLst>
              <a:path w="781050" h="441959">
                <a:moveTo>
                  <a:pt x="0" y="441693"/>
                </a:moveTo>
                <a:lnTo>
                  <a:pt x="780986" y="441693"/>
                </a:lnTo>
                <a:lnTo>
                  <a:pt x="780986" y="0"/>
                </a:lnTo>
                <a:lnTo>
                  <a:pt x="0" y="0"/>
                </a:lnTo>
                <a:lnTo>
                  <a:pt x="0" y="441693"/>
                </a:lnTo>
                <a:close/>
              </a:path>
            </a:pathLst>
          </a:custGeom>
          <a:solidFill>
            <a:srgbClr val="790123"/>
          </a:solidFill>
        </p:spPr>
        <p:txBody>
          <a:bodyPr wrap="square" lIns="0" tIns="0" rIns="0" bIns="0" rtlCol="0"/>
          <a:lstStyle/>
          <a:p>
            <a:endParaRPr dirty="0"/>
          </a:p>
        </p:txBody>
      </p:sp>
      <p:sp>
        <p:nvSpPr>
          <p:cNvPr id="9" name="object 21"/>
          <p:cNvSpPr/>
          <p:nvPr/>
        </p:nvSpPr>
        <p:spPr>
          <a:xfrm>
            <a:off x="8378599" y="6249685"/>
            <a:ext cx="463162" cy="335344"/>
          </a:xfrm>
          <a:custGeom>
            <a:avLst/>
            <a:gdLst/>
            <a:ahLst/>
            <a:cxnLst/>
            <a:rect l="l" t="t" r="r" b="b"/>
            <a:pathLst>
              <a:path w="458470" h="367665">
                <a:moveTo>
                  <a:pt x="0" y="367195"/>
                </a:moveTo>
                <a:lnTo>
                  <a:pt x="457936" y="367195"/>
                </a:lnTo>
                <a:lnTo>
                  <a:pt x="457936" y="0"/>
                </a:lnTo>
                <a:lnTo>
                  <a:pt x="0" y="0"/>
                </a:lnTo>
                <a:lnTo>
                  <a:pt x="0" y="367195"/>
                </a:lnTo>
                <a:close/>
              </a:path>
            </a:pathLst>
          </a:custGeom>
          <a:solidFill>
            <a:srgbClr val="EE3135"/>
          </a:solidFill>
        </p:spPr>
        <p:txBody>
          <a:bodyPr wrap="square" lIns="0" tIns="0" rIns="0" bIns="0" rtlCol="0"/>
          <a:lstStyle/>
          <a:p>
            <a:endParaRPr dirty="0"/>
          </a:p>
        </p:txBody>
      </p:sp>
    </p:spTree>
    <p:extLst>
      <p:ext uri="{BB962C8B-B14F-4D97-AF65-F5344CB8AC3E}">
        <p14:creationId xmlns:p14="http://schemas.microsoft.com/office/powerpoint/2010/main" val="2129566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90600"/>
            <a:ext cx="8496300" cy="744885"/>
          </a:xfrm>
        </p:spPr>
        <p:txBody>
          <a:bodyPr/>
          <a:lstStyle/>
          <a:p>
            <a:r>
              <a:rPr lang="en-AU" dirty="0" smtClean="0"/>
              <a:t>Ipso facto reforms – Core Points</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22</a:t>
            </a:fld>
            <a:endParaRPr lang="en-AU" dirty="0"/>
          </a:p>
        </p:txBody>
      </p:sp>
      <p:sp>
        <p:nvSpPr>
          <p:cNvPr id="4" name="Content Placeholder 3"/>
          <p:cNvSpPr>
            <a:spLocks noGrp="1"/>
          </p:cNvSpPr>
          <p:nvPr>
            <p:ph sz="quarter" idx="12"/>
          </p:nvPr>
        </p:nvSpPr>
        <p:spPr>
          <a:xfrm>
            <a:off x="762000" y="2362200"/>
            <a:ext cx="8058150" cy="3575050"/>
          </a:xfrm>
        </p:spPr>
        <p:txBody>
          <a:bodyPr>
            <a:normAutofit/>
          </a:bodyPr>
          <a:lstStyle/>
          <a:p>
            <a:pPr marL="342900" indent="-342900">
              <a:buFont typeface="Arial" panose="020B0604020202020204" pitchFamily="34" charset="0"/>
              <a:buChar char="•"/>
            </a:pPr>
            <a:r>
              <a:rPr lang="en-AU" sz="1800" dirty="0" smtClean="0"/>
              <a:t>Don’t panic</a:t>
            </a:r>
          </a:p>
          <a:p>
            <a:pPr marL="342900" indent="-342900">
              <a:buFont typeface="Arial" panose="020B0604020202020204" pitchFamily="34" charset="0"/>
              <a:buChar char="•"/>
            </a:pPr>
            <a:r>
              <a:rPr lang="en-AU" sz="1800" dirty="0" smtClean="0"/>
              <a:t>Stay = draft a comprehensive definition of “insolvency event” anyway</a:t>
            </a:r>
          </a:p>
          <a:p>
            <a:pPr marL="342900" indent="-342900">
              <a:buFont typeface="Arial" panose="020B0604020202020204" pitchFamily="34" charset="0"/>
              <a:buChar char="•"/>
            </a:pPr>
            <a:r>
              <a:rPr lang="en-AU" sz="1800" dirty="0"/>
              <a:t>Consider other pre-emptive (non) performance based </a:t>
            </a:r>
            <a:r>
              <a:rPr lang="en-AU" sz="1800" dirty="0" smtClean="0"/>
              <a:t>rights</a:t>
            </a:r>
          </a:p>
          <a:p>
            <a:pPr marL="342900" indent="-342900">
              <a:buFont typeface="Arial" panose="020B0604020202020204" pitchFamily="34" charset="0"/>
              <a:buChar char="•"/>
            </a:pPr>
            <a:r>
              <a:rPr lang="en-AU" sz="1800" dirty="0" smtClean="0"/>
              <a:t>Timeframes and triggers</a:t>
            </a:r>
            <a:endParaRPr lang="en-AU" sz="1800" dirty="0"/>
          </a:p>
          <a:p>
            <a:pPr marL="342900" indent="-342900">
              <a:buFont typeface="Arial" panose="020B0604020202020204" pitchFamily="34" charset="0"/>
              <a:buChar char="•"/>
            </a:pPr>
            <a:r>
              <a:rPr lang="en-AU" sz="1800" dirty="0"/>
              <a:t>Can you draft your way into an exemption?</a:t>
            </a:r>
          </a:p>
          <a:p>
            <a:pPr marL="342900" indent="-342900">
              <a:buFont typeface="Arial" panose="020B0604020202020204" pitchFamily="34" charset="0"/>
              <a:buChar char="•"/>
            </a:pPr>
            <a:r>
              <a:rPr lang="en-AU" sz="1800" dirty="0"/>
              <a:t>Change of control </a:t>
            </a:r>
            <a:r>
              <a:rPr lang="en-AU" sz="1800" dirty="0" smtClean="0"/>
              <a:t>rights</a:t>
            </a:r>
          </a:p>
          <a:p>
            <a:pPr marL="342900" indent="-342900">
              <a:buFont typeface="Arial" panose="020B0604020202020204" pitchFamily="34" charset="0"/>
              <a:buChar char="•"/>
            </a:pPr>
            <a:r>
              <a:rPr lang="en-AU" sz="1800" dirty="0" smtClean="0"/>
              <a:t>Be aware of the risks of exercising a right which not available (eg repudiation)</a:t>
            </a:r>
          </a:p>
          <a:p>
            <a:pPr marL="342900" indent="-342900">
              <a:buFont typeface="Arial" panose="020B0604020202020204" pitchFamily="34" charset="0"/>
              <a:buChar char="•"/>
            </a:pPr>
            <a:r>
              <a:rPr lang="en-AU" sz="1800" dirty="0" smtClean="0"/>
              <a:t>Being clear and give </a:t>
            </a:r>
            <a:br>
              <a:rPr lang="en-AU" sz="1800" dirty="0" smtClean="0"/>
            </a:br>
            <a:r>
              <a:rPr lang="en-AU" sz="1800" dirty="0" smtClean="0"/>
              <a:t>the reason for </a:t>
            </a:r>
            <a:br>
              <a:rPr lang="en-AU" sz="1800" dirty="0" smtClean="0"/>
            </a:br>
            <a:r>
              <a:rPr lang="en-AU" sz="1800" dirty="0" smtClean="0"/>
              <a:t>termination</a:t>
            </a:r>
          </a:p>
          <a:p>
            <a:pPr marL="342900" indent="-342900">
              <a:buFont typeface="Arial" panose="020B0604020202020204" pitchFamily="34" charset="0"/>
              <a:buChar char="•"/>
            </a:pPr>
            <a:endParaRPr lang="en-AU" sz="1800" dirty="0"/>
          </a:p>
        </p:txBody>
      </p:sp>
      <p:sp>
        <p:nvSpPr>
          <p:cNvPr id="5" name="Text Placeholder 4"/>
          <p:cNvSpPr>
            <a:spLocks noGrp="1"/>
          </p:cNvSpPr>
          <p:nvPr>
            <p:ph type="body" sz="quarter" idx="13"/>
          </p:nvPr>
        </p:nvSpPr>
        <p:spPr>
          <a:xfrm>
            <a:off x="323850" y="-1133474"/>
            <a:ext cx="8496300" cy="287337"/>
          </a:xfrm>
        </p:spPr>
        <p:txBody>
          <a:bodyPr/>
          <a:lstStyle/>
          <a:p>
            <a:r>
              <a:rPr lang="en-AU" dirty="0"/>
              <a:t>1.  Terminating a contract (and other enforcement options)</a:t>
            </a:r>
          </a:p>
        </p:txBody>
      </p:sp>
      <p:pic>
        <p:nvPicPr>
          <p:cNvPr id="6146" name="Picture 2" descr="Image result for dont pan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4800600"/>
            <a:ext cx="1981200" cy="1478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8"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9"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Core points</a:t>
            </a:r>
            <a:endParaRPr lang="en-AU" sz="3500" dirty="0">
              <a:solidFill>
                <a:schemeClr val="bg1"/>
              </a:solidFill>
            </a:endParaRPr>
          </a:p>
        </p:txBody>
      </p:sp>
      <p:sp>
        <p:nvSpPr>
          <p:cNvPr id="10"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spTree>
    <p:extLst>
      <p:ext uri="{BB962C8B-B14F-4D97-AF65-F5344CB8AC3E}">
        <p14:creationId xmlns:p14="http://schemas.microsoft.com/office/powerpoint/2010/main" val="1647397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90600"/>
            <a:ext cx="8496300" cy="744885"/>
          </a:xfrm>
        </p:spPr>
        <p:txBody>
          <a:bodyPr/>
          <a:lstStyle/>
          <a:p>
            <a:r>
              <a:rPr lang="en-AU" dirty="0" smtClean="0"/>
              <a:t>Ipso facto reforms – Core Points</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23</a:t>
            </a:fld>
            <a:endParaRPr lang="en-AU" dirty="0"/>
          </a:p>
        </p:txBody>
      </p:sp>
      <p:sp>
        <p:nvSpPr>
          <p:cNvPr id="4" name="Content Placeholder 3"/>
          <p:cNvSpPr>
            <a:spLocks noGrp="1"/>
          </p:cNvSpPr>
          <p:nvPr>
            <p:ph sz="quarter" idx="12"/>
          </p:nvPr>
        </p:nvSpPr>
        <p:spPr>
          <a:xfrm>
            <a:off x="762000" y="2362200"/>
            <a:ext cx="8058150" cy="3575050"/>
          </a:xfrm>
        </p:spPr>
        <p:txBody>
          <a:bodyPr>
            <a:normAutofit/>
          </a:bodyPr>
          <a:lstStyle/>
          <a:p>
            <a:pPr marL="342900" indent="-342900">
              <a:buFont typeface="Arial" panose="020B0604020202020204" pitchFamily="34" charset="0"/>
              <a:buChar char="•"/>
            </a:pPr>
            <a:r>
              <a:rPr lang="en-AU" sz="1800" dirty="0" smtClean="0"/>
              <a:t>Risk assessment for critical suppliers</a:t>
            </a:r>
          </a:p>
          <a:p>
            <a:pPr marL="342900" indent="-342900">
              <a:buFont typeface="Arial" panose="020B0604020202020204" pitchFamily="34" charset="0"/>
              <a:buChar char="•"/>
            </a:pPr>
            <a:r>
              <a:rPr lang="en-AU" sz="1800" dirty="0" smtClean="0"/>
              <a:t>Will my contractual obligations be a burden in an insolvency appointment (eg exclusivity)?</a:t>
            </a:r>
          </a:p>
          <a:p>
            <a:pPr marL="342900" indent="-342900">
              <a:buFont typeface="Arial" panose="020B0604020202020204" pitchFamily="34" charset="0"/>
              <a:buChar char="•"/>
            </a:pPr>
            <a:r>
              <a:rPr lang="en-AU" sz="1800" dirty="0" smtClean="0"/>
              <a:t>Active management of financial performance</a:t>
            </a:r>
          </a:p>
          <a:p>
            <a:pPr marL="342900" indent="-342900">
              <a:buFont typeface="Arial" panose="020B0604020202020204" pitchFamily="34" charset="0"/>
              <a:buChar char="•"/>
            </a:pPr>
            <a:r>
              <a:rPr lang="en-AU" sz="1800" dirty="0" smtClean="0"/>
              <a:t>Being alert to signs of insolvency</a:t>
            </a:r>
          </a:p>
          <a:p>
            <a:pPr marL="342900" indent="-342900">
              <a:buFont typeface="Arial" panose="020B0604020202020204" pitchFamily="34" charset="0"/>
              <a:buChar char="•"/>
            </a:pPr>
            <a:r>
              <a:rPr lang="en-AU" sz="1800" dirty="0" smtClean="0"/>
              <a:t>Reporting obligations and information rights</a:t>
            </a:r>
          </a:p>
          <a:p>
            <a:pPr marL="342900" indent="-342900">
              <a:buFont typeface="Arial" panose="020B0604020202020204" pitchFamily="34" charset="0"/>
              <a:buChar char="•"/>
            </a:pPr>
            <a:r>
              <a:rPr lang="en-AU" sz="1800" dirty="0" smtClean="0"/>
              <a:t>Rights against solvent parties</a:t>
            </a:r>
          </a:p>
          <a:p>
            <a:pPr marL="342900" indent="-342900">
              <a:buFont typeface="Arial" panose="020B0604020202020204" pitchFamily="34" charset="0"/>
              <a:buChar char="•"/>
            </a:pPr>
            <a:r>
              <a:rPr lang="en-AU" sz="1800" dirty="0" smtClean="0"/>
              <a:t>But still being </a:t>
            </a:r>
            <a:br>
              <a:rPr lang="en-AU" sz="1800" dirty="0" smtClean="0"/>
            </a:br>
            <a:r>
              <a:rPr lang="en-AU" sz="1800" dirty="0" smtClean="0"/>
              <a:t>commercial</a:t>
            </a:r>
            <a:endParaRPr lang="en-AU" sz="1800" dirty="0"/>
          </a:p>
        </p:txBody>
      </p:sp>
      <p:sp>
        <p:nvSpPr>
          <p:cNvPr id="5" name="Text Placeholder 4"/>
          <p:cNvSpPr>
            <a:spLocks noGrp="1"/>
          </p:cNvSpPr>
          <p:nvPr>
            <p:ph type="body" sz="quarter" idx="13"/>
          </p:nvPr>
        </p:nvSpPr>
        <p:spPr>
          <a:xfrm>
            <a:off x="323850" y="-1133474"/>
            <a:ext cx="8496300" cy="287337"/>
          </a:xfrm>
        </p:spPr>
        <p:txBody>
          <a:bodyPr/>
          <a:lstStyle/>
          <a:p>
            <a:r>
              <a:rPr lang="en-AU" dirty="0"/>
              <a:t>1.  Terminating a contract (and other enforcement options)</a:t>
            </a:r>
          </a:p>
        </p:txBody>
      </p:sp>
      <p:pic>
        <p:nvPicPr>
          <p:cNvPr id="6146" name="Picture 2" descr="Image result for dont pan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4800600"/>
            <a:ext cx="1981200" cy="1478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8"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9"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a:t>
            </a:r>
            <a:r>
              <a:rPr lang="en-AU" sz="3500" dirty="0">
                <a:solidFill>
                  <a:schemeClr val="bg1"/>
                </a:solidFill>
              </a:rPr>
              <a:t>C</a:t>
            </a:r>
            <a:r>
              <a:rPr lang="en-AU" sz="3500" dirty="0" smtClean="0">
                <a:solidFill>
                  <a:schemeClr val="bg1"/>
                </a:solidFill>
              </a:rPr>
              <a:t>ontract management</a:t>
            </a:r>
            <a:endParaRPr lang="en-AU" sz="3500" dirty="0">
              <a:solidFill>
                <a:schemeClr val="bg1"/>
              </a:solidFill>
            </a:endParaRPr>
          </a:p>
        </p:txBody>
      </p:sp>
      <p:sp>
        <p:nvSpPr>
          <p:cNvPr id="10"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spTree>
    <p:extLst>
      <p:ext uri="{BB962C8B-B14F-4D97-AF65-F5344CB8AC3E}">
        <p14:creationId xmlns:p14="http://schemas.microsoft.com/office/powerpoint/2010/main" val="1359837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90600"/>
            <a:ext cx="8496300" cy="744885"/>
          </a:xfrm>
        </p:spPr>
        <p:txBody>
          <a:bodyPr/>
          <a:lstStyle/>
          <a:p>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24</a:t>
            </a:fld>
            <a:endParaRPr lang="en-AU" dirty="0"/>
          </a:p>
        </p:txBody>
      </p:sp>
      <p:sp>
        <p:nvSpPr>
          <p:cNvPr id="4" name="Content Placeholder 3"/>
          <p:cNvSpPr>
            <a:spLocks noGrp="1"/>
          </p:cNvSpPr>
          <p:nvPr>
            <p:ph sz="quarter" idx="12"/>
          </p:nvPr>
        </p:nvSpPr>
        <p:spPr>
          <a:xfrm>
            <a:off x="762000" y="2362200"/>
            <a:ext cx="8058150" cy="3575050"/>
          </a:xfrm>
        </p:spPr>
        <p:txBody>
          <a:bodyPr>
            <a:normAutofit/>
          </a:bodyPr>
          <a:lstStyle/>
          <a:p>
            <a:pPr marL="342900" indent="-342900">
              <a:buFont typeface="Arial" panose="020B0604020202020204" pitchFamily="34" charset="0"/>
              <a:buChar char="•"/>
            </a:pPr>
            <a:r>
              <a:rPr lang="en-AU" sz="1800" dirty="0" smtClean="0"/>
              <a:t>Not much changes in approach</a:t>
            </a:r>
          </a:p>
          <a:p>
            <a:pPr marL="342900" indent="-342900">
              <a:buFont typeface="Arial" panose="020B0604020202020204" pitchFamily="34" charset="0"/>
              <a:buChar char="•"/>
            </a:pPr>
            <a:r>
              <a:rPr lang="en-AU" sz="1800" dirty="0" smtClean="0"/>
              <a:t>Bolstering rights to termination for cause (eg “material default”)</a:t>
            </a:r>
          </a:p>
          <a:p>
            <a:pPr marL="342900" indent="-342900">
              <a:buFont typeface="Arial" panose="020B0604020202020204" pitchFamily="34" charset="0"/>
              <a:buChar char="•"/>
            </a:pPr>
            <a:r>
              <a:rPr lang="en-AU" sz="1800" dirty="0" smtClean="0"/>
              <a:t>Is my termination right clear and enforceable?</a:t>
            </a:r>
          </a:p>
          <a:p>
            <a:pPr marL="342900" indent="-342900">
              <a:buFont typeface="Arial" panose="020B0604020202020204" pitchFamily="34" charset="0"/>
              <a:buChar char="•"/>
            </a:pPr>
            <a:endParaRPr lang="en-AU" sz="1800" dirty="0"/>
          </a:p>
          <a:p>
            <a:endParaRPr lang="en-AU" sz="1800" dirty="0" smtClean="0"/>
          </a:p>
          <a:p>
            <a:r>
              <a:rPr lang="en-AU" sz="1800" dirty="0" smtClean="0"/>
              <a:t>BUT too early to tell?</a:t>
            </a:r>
          </a:p>
        </p:txBody>
      </p:sp>
      <p:sp>
        <p:nvSpPr>
          <p:cNvPr id="5" name="Text Placeholder 4"/>
          <p:cNvSpPr>
            <a:spLocks noGrp="1"/>
          </p:cNvSpPr>
          <p:nvPr>
            <p:ph type="body" sz="quarter" idx="13"/>
          </p:nvPr>
        </p:nvSpPr>
        <p:spPr>
          <a:xfrm>
            <a:off x="323850" y="-1133474"/>
            <a:ext cx="8496300" cy="287337"/>
          </a:xfrm>
        </p:spPr>
        <p:txBody>
          <a:bodyPr/>
          <a:lstStyle/>
          <a:p>
            <a:endParaRPr lang="en-AU" dirty="0"/>
          </a:p>
        </p:txBody>
      </p:sp>
      <p:sp>
        <p:nvSpPr>
          <p:cNvPr id="7" name="Rectangle 6"/>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8"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9"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Trends (the first four months)</a:t>
            </a:r>
            <a:endParaRPr lang="en-AU" sz="3500" dirty="0">
              <a:solidFill>
                <a:schemeClr val="bg1"/>
              </a:solidFill>
            </a:endParaRPr>
          </a:p>
        </p:txBody>
      </p:sp>
      <p:sp>
        <p:nvSpPr>
          <p:cNvPr id="10"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3810000"/>
            <a:ext cx="3730752" cy="223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20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782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43000"/>
            <a:ext cx="8496300" cy="744885"/>
          </a:xfrm>
        </p:spPr>
        <p:txBody>
          <a:bodyPr/>
          <a:lstStyle/>
          <a:p>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3</a:t>
            </a:fld>
            <a:endParaRPr lang="en-AU" dirty="0"/>
          </a:p>
        </p:txBody>
      </p:sp>
      <p:sp>
        <p:nvSpPr>
          <p:cNvPr id="4" name="Content Placeholder 3"/>
          <p:cNvSpPr>
            <a:spLocks noGrp="1"/>
          </p:cNvSpPr>
          <p:nvPr>
            <p:ph sz="quarter" idx="12"/>
          </p:nvPr>
        </p:nvSpPr>
        <p:spPr>
          <a:xfrm>
            <a:off x="426275" y="2549525"/>
            <a:ext cx="4933950" cy="3013075"/>
          </a:xfrm>
        </p:spPr>
        <p:txBody>
          <a:bodyPr>
            <a:normAutofit/>
          </a:bodyPr>
          <a:lstStyle/>
          <a:p>
            <a:pPr algn="ctr"/>
            <a:endParaRPr lang="en-AU" dirty="0" smtClean="0"/>
          </a:p>
          <a:p>
            <a:pPr marL="360000" lvl="3" indent="0">
              <a:buNone/>
            </a:pPr>
            <a:r>
              <a:rPr lang="en-AU" dirty="0" smtClean="0"/>
              <a:t>Customer may terminate this agreement if the Service Provider has had a Controller appointed or is in liquidation, in provisional liquidation, under administration or wound up or has had a Receiver appointed to any part of its property.</a:t>
            </a:r>
          </a:p>
          <a:p>
            <a:pPr marL="360000" lvl="3" indent="0">
              <a:buNone/>
            </a:pPr>
            <a:endParaRPr lang="en-AU" dirty="0"/>
          </a:p>
        </p:txBody>
      </p:sp>
      <p:sp>
        <p:nvSpPr>
          <p:cNvPr id="5" name="Text Placeholder 4"/>
          <p:cNvSpPr>
            <a:spLocks noGrp="1"/>
          </p:cNvSpPr>
          <p:nvPr>
            <p:ph type="body" sz="quarter" idx="13"/>
          </p:nvPr>
        </p:nvSpPr>
        <p:spPr>
          <a:xfrm>
            <a:off x="323850" y="-1285874"/>
            <a:ext cx="8496300" cy="287337"/>
          </a:xfrm>
        </p:spPr>
        <p:txBody>
          <a:bodyPr>
            <a:normAutofit lnSpcReduction="10000"/>
          </a:bodyPr>
          <a:lstStyle/>
          <a:p>
            <a:endParaRPr lang="en-AU" dirty="0"/>
          </a:p>
        </p:txBody>
      </p:sp>
      <p:pic>
        <p:nvPicPr>
          <p:cNvPr id="2050" name="Picture 2" descr="Image result for contrac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895600"/>
            <a:ext cx="3048000" cy="20177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8"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9"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For example, this:</a:t>
            </a:r>
            <a:endParaRPr lang="en-AU" sz="3500" dirty="0">
              <a:solidFill>
                <a:schemeClr val="bg1"/>
              </a:solidFill>
            </a:endParaRPr>
          </a:p>
        </p:txBody>
      </p:sp>
    </p:spTree>
    <p:extLst>
      <p:ext uri="{BB962C8B-B14F-4D97-AF65-F5344CB8AC3E}">
        <p14:creationId xmlns:p14="http://schemas.microsoft.com/office/powerpoint/2010/main" val="2386669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76326"/>
            <a:ext cx="8496300" cy="744885"/>
          </a:xfrm>
        </p:spPr>
        <p:txBody>
          <a:bodyPr/>
          <a:lstStyle/>
          <a:p>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4</a:t>
            </a:fld>
            <a:endParaRPr lang="en-AU" dirty="0"/>
          </a:p>
        </p:txBody>
      </p:sp>
      <p:sp>
        <p:nvSpPr>
          <p:cNvPr id="4" name="Content Placeholder 3"/>
          <p:cNvSpPr>
            <a:spLocks noGrp="1"/>
          </p:cNvSpPr>
          <p:nvPr>
            <p:ph sz="quarter" idx="12"/>
          </p:nvPr>
        </p:nvSpPr>
        <p:spPr/>
        <p:txBody>
          <a:bodyPr/>
          <a:lstStyle/>
          <a:p>
            <a:endParaRPr lang="en-AU" dirty="0" smtClean="0"/>
          </a:p>
          <a:p>
            <a:endParaRPr lang="en-AU" dirty="0" smtClean="0"/>
          </a:p>
          <a:p>
            <a:endParaRPr lang="en-AU" dirty="0" smtClean="0"/>
          </a:p>
          <a:p>
            <a:endParaRPr lang="en-AU" dirty="0"/>
          </a:p>
          <a:p>
            <a:endParaRPr lang="en-AU" dirty="0" smtClean="0"/>
          </a:p>
          <a:p>
            <a:endParaRPr lang="en-AU" dirty="0" smtClean="0"/>
          </a:p>
          <a:p>
            <a:endParaRPr lang="en-AU" dirty="0"/>
          </a:p>
          <a:p>
            <a:endParaRPr lang="en-AU" dirty="0" smtClean="0"/>
          </a:p>
          <a:p>
            <a:endParaRPr lang="en-AU" dirty="0"/>
          </a:p>
          <a:p>
            <a:endParaRPr lang="en-AU" dirty="0" smtClean="0"/>
          </a:p>
          <a:p>
            <a:endParaRPr lang="en-AU" i="1" dirty="0" smtClean="0"/>
          </a:p>
        </p:txBody>
      </p:sp>
      <p:sp>
        <p:nvSpPr>
          <p:cNvPr id="5" name="Text Placeholder 4"/>
          <p:cNvSpPr>
            <a:spLocks noGrp="1"/>
          </p:cNvSpPr>
          <p:nvPr>
            <p:ph type="body" sz="quarter" idx="13"/>
          </p:nvPr>
        </p:nvSpPr>
        <p:spPr>
          <a:xfrm>
            <a:off x="323850" y="-1219200"/>
            <a:ext cx="8496300" cy="287337"/>
          </a:xfrm>
        </p:spPr>
        <p:txBody>
          <a:bodyPr/>
          <a:lstStyle/>
          <a:p>
            <a:endParaRPr lang="en-A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322904"/>
            <a:ext cx="8069580" cy="3166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0" y="2432283"/>
            <a:ext cx="7764780" cy="923330"/>
          </a:xfrm>
          <a:prstGeom prst="rect">
            <a:avLst/>
          </a:prstGeom>
        </p:spPr>
        <p:txBody>
          <a:bodyPr wrap="square">
            <a:spAutoFit/>
          </a:bodyPr>
          <a:lstStyle/>
          <a:p>
            <a:pPr algn="ctr"/>
            <a:r>
              <a:rPr lang="en-AU" i="1" dirty="0"/>
              <a:t>Treasury Laws Amendment (2017 Enterprise Incentives No. 2) Act </a:t>
            </a:r>
            <a:r>
              <a:rPr lang="en-AU" i="1" dirty="0" smtClean="0"/>
              <a:t>2017</a:t>
            </a:r>
          </a:p>
          <a:p>
            <a:pPr algn="ctr"/>
            <a:endParaRPr lang="en-AU" i="1" dirty="0" smtClean="0"/>
          </a:p>
          <a:p>
            <a:pPr algn="ctr"/>
            <a:r>
              <a:rPr lang="en-AU" dirty="0"/>
              <a:t>S</a:t>
            </a:r>
            <a:r>
              <a:rPr lang="en-AU" dirty="0" smtClean="0"/>
              <a:t>ee ss 415D – 415G, 434J </a:t>
            </a:r>
            <a:r>
              <a:rPr lang="en-AU" dirty="0"/>
              <a:t>– </a:t>
            </a:r>
            <a:r>
              <a:rPr lang="en-AU" dirty="0" smtClean="0"/>
              <a:t>434M, 451E</a:t>
            </a:r>
            <a:r>
              <a:rPr lang="en-AU" dirty="0"/>
              <a:t> – </a:t>
            </a:r>
            <a:r>
              <a:rPr lang="en-AU" dirty="0" smtClean="0"/>
              <a:t>451H </a:t>
            </a:r>
            <a:r>
              <a:rPr lang="en-AU" i="1" dirty="0" smtClean="0"/>
              <a:t>Corporations Act</a:t>
            </a:r>
            <a:endParaRPr lang="en-AU" dirty="0"/>
          </a:p>
        </p:txBody>
      </p:sp>
      <p:sp>
        <p:nvSpPr>
          <p:cNvPr id="8" name="Rectangle 7"/>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9"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10"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Ipso facto reforms – What is this?</a:t>
            </a:r>
            <a:endParaRPr lang="en-AU" sz="3500" dirty="0">
              <a:solidFill>
                <a:schemeClr val="bg1"/>
              </a:solidFill>
            </a:endParaRPr>
          </a:p>
        </p:txBody>
      </p:sp>
      <p:sp>
        <p:nvSpPr>
          <p:cNvPr id="11" name="Text Placeholder 3"/>
          <p:cNvSpPr txBox="1">
            <a:spLocks/>
          </p:cNvSpPr>
          <p:nvPr/>
        </p:nvSpPr>
        <p:spPr bwMode="gray">
          <a:xfrm>
            <a:off x="323850" y="398463"/>
            <a:ext cx="8496300" cy="287337"/>
          </a:xfrm>
          <a:prstGeom prst="rect">
            <a:avLst/>
          </a:prstGeom>
        </p:spPr>
        <p:txBody>
          <a:bodyPr vert="horz" lIns="0" tIns="0" rIns="0" bIns="0" rtlCol="0">
            <a:normAutofit lnSpcReduction="10000"/>
          </a:bodyPr>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accent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endParaRPr lang="en-AU" dirty="0">
              <a:solidFill>
                <a:schemeClr val="accent3"/>
              </a:solidFill>
            </a:endParaRPr>
          </a:p>
        </p:txBody>
      </p:sp>
      <p:pic>
        <p:nvPicPr>
          <p:cNvPr id="2050" name="Picture 2" descr="Image result for jail bar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1" y="3733800"/>
            <a:ext cx="2260397" cy="149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242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AU" dirty="0"/>
          </a:p>
        </p:txBody>
      </p:sp>
      <p:sp>
        <p:nvSpPr>
          <p:cNvPr id="3" name="Title 2"/>
          <p:cNvSpPr>
            <a:spLocks noGrp="1"/>
          </p:cNvSpPr>
          <p:nvPr>
            <p:ph type="title"/>
          </p:nvPr>
        </p:nvSpPr>
        <p:spPr>
          <a:xfrm>
            <a:off x="2286000" y="7086600"/>
            <a:ext cx="6635442" cy="1476000"/>
          </a:xfrm>
        </p:spPr>
        <p:txBody>
          <a:bodyPr/>
          <a:lstStyle/>
          <a:p>
            <a:endParaRPr lang="en-AU" dirty="0"/>
          </a:p>
        </p:txBody>
      </p:sp>
      <p:pic>
        <p:nvPicPr>
          <p:cNvPr id="4" name="Picture 3" descr="S:\Marketing\Tiffany Law\_Work\Print\PPT Image for IBJ Proposal Leasing\Links\811116776-17066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76117"/>
            <a:ext cx="9194800" cy="60818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11174"/>
            <a:ext cx="9144001" cy="1674513"/>
          </a:xfrm>
          <a:prstGeom prst="rect">
            <a:avLst/>
          </a:prstGeom>
          <a:solidFill>
            <a:srgbClr val="7A022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6" name="object 19"/>
          <p:cNvSpPr/>
          <p:nvPr/>
        </p:nvSpPr>
        <p:spPr>
          <a:xfrm>
            <a:off x="-1" y="1663340"/>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EE3135"/>
          </a:solidFill>
        </p:spPr>
        <p:txBody>
          <a:bodyPr wrap="square" lIns="0" tIns="0" rIns="0" bIns="0" rtlCol="0"/>
          <a:lstStyle/>
          <a:p>
            <a:endParaRPr dirty="0"/>
          </a:p>
        </p:txBody>
      </p:sp>
      <p:sp>
        <p:nvSpPr>
          <p:cNvPr id="7" name="Title 1"/>
          <p:cNvSpPr txBox="1">
            <a:spLocks/>
          </p:cNvSpPr>
          <p:nvPr/>
        </p:nvSpPr>
        <p:spPr bwMode="gray">
          <a:xfrm>
            <a:off x="323850" y="152400"/>
            <a:ext cx="8496300" cy="1330014"/>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dirty="0" smtClean="0">
                <a:solidFill>
                  <a:schemeClr val="bg1"/>
                </a:solidFill>
              </a:rPr>
              <a:t>Insolvency Basics</a:t>
            </a:r>
            <a:endParaRPr lang="en-AU" dirty="0">
              <a:solidFill>
                <a:schemeClr val="bg1"/>
              </a:solidFill>
            </a:endParaRPr>
          </a:p>
        </p:txBody>
      </p:sp>
      <p:sp>
        <p:nvSpPr>
          <p:cNvPr id="8" name="object 20"/>
          <p:cNvSpPr/>
          <p:nvPr/>
        </p:nvSpPr>
        <p:spPr>
          <a:xfrm>
            <a:off x="8652572" y="6454893"/>
            <a:ext cx="643828" cy="403107"/>
          </a:xfrm>
          <a:custGeom>
            <a:avLst/>
            <a:gdLst/>
            <a:ahLst/>
            <a:cxnLst/>
            <a:rect l="l" t="t" r="r" b="b"/>
            <a:pathLst>
              <a:path w="781050" h="441959">
                <a:moveTo>
                  <a:pt x="0" y="441693"/>
                </a:moveTo>
                <a:lnTo>
                  <a:pt x="780986" y="441693"/>
                </a:lnTo>
                <a:lnTo>
                  <a:pt x="780986" y="0"/>
                </a:lnTo>
                <a:lnTo>
                  <a:pt x="0" y="0"/>
                </a:lnTo>
                <a:lnTo>
                  <a:pt x="0" y="441693"/>
                </a:lnTo>
                <a:close/>
              </a:path>
            </a:pathLst>
          </a:custGeom>
          <a:solidFill>
            <a:srgbClr val="790123"/>
          </a:solidFill>
        </p:spPr>
        <p:txBody>
          <a:bodyPr wrap="square" lIns="0" tIns="0" rIns="0" bIns="0" rtlCol="0"/>
          <a:lstStyle/>
          <a:p>
            <a:endParaRPr dirty="0"/>
          </a:p>
        </p:txBody>
      </p:sp>
      <p:sp>
        <p:nvSpPr>
          <p:cNvPr id="9" name="object 21"/>
          <p:cNvSpPr/>
          <p:nvPr/>
        </p:nvSpPr>
        <p:spPr>
          <a:xfrm>
            <a:off x="8378599" y="6249685"/>
            <a:ext cx="463162" cy="335344"/>
          </a:xfrm>
          <a:custGeom>
            <a:avLst/>
            <a:gdLst/>
            <a:ahLst/>
            <a:cxnLst/>
            <a:rect l="l" t="t" r="r" b="b"/>
            <a:pathLst>
              <a:path w="458470" h="367665">
                <a:moveTo>
                  <a:pt x="0" y="367195"/>
                </a:moveTo>
                <a:lnTo>
                  <a:pt x="457936" y="367195"/>
                </a:lnTo>
                <a:lnTo>
                  <a:pt x="457936" y="0"/>
                </a:lnTo>
                <a:lnTo>
                  <a:pt x="0" y="0"/>
                </a:lnTo>
                <a:lnTo>
                  <a:pt x="0" y="367195"/>
                </a:lnTo>
                <a:close/>
              </a:path>
            </a:pathLst>
          </a:custGeom>
          <a:solidFill>
            <a:srgbClr val="EE3135"/>
          </a:solidFill>
        </p:spPr>
        <p:txBody>
          <a:bodyPr wrap="square" lIns="0" tIns="0" rIns="0" bIns="0" rtlCol="0"/>
          <a:lstStyle/>
          <a:p>
            <a:endParaRPr dirty="0"/>
          </a:p>
        </p:txBody>
      </p:sp>
    </p:spTree>
    <p:extLst>
      <p:ext uri="{BB962C8B-B14F-4D97-AF65-F5344CB8AC3E}">
        <p14:creationId xmlns:p14="http://schemas.microsoft.com/office/powerpoint/2010/main" val="3984704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76326"/>
            <a:ext cx="8496300" cy="744885"/>
          </a:xfrm>
        </p:spPr>
        <p:txBody>
          <a:bodyPr/>
          <a:lstStyle/>
          <a:p>
            <a:r>
              <a:rPr lang="en-AU" dirty="0" smtClean="0"/>
              <a:t>The standard corporate appointments</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6</a:t>
            </a:fld>
            <a:endParaRPr lang="en-AU" dirty="0"/>
          </a:p>
        </p:txBody>
      </p:sp>
      <p:sp>
        <p:nvSpPr>
          <p:cNvPr id="4" name="Content Placeholder 3"/>
          <p:cNvSpPr>
            <a:spLocks noGrp="1"/>
          </p:cNvSpPr>
          <p:nvPr>
            <p:ph sz="quarter" idx="12"/>
          </p:nvPr>
        </p:nvSpPr>
        <p:spPr>
          <a:xfrm>
            <a:off x="838200" y="2209800"/>
            <a:ext cx="7143750" cy="3879850"/>
          </a:xfrm>
        </p:spPr>
        <p:txBody>
          <a:bodyPr>
            <a:normAutofit/>
          </a:bodyPr>
          <a:lstStyle/>
          <a:p>
            <a:pPr marL="342900" indent="-342900">
              <a:buFont typeface="Arial" panose="020B0604020202020204" pitchFamily="34" charset="0"/>
              <a:buChar char="•"/>
            </a:pPr>
            <a:r>
              <a:rPr lang="en-AU" sz="1900" dirty="0"/>
              <a:t>Liquidation, Provisional Liquidation</a:t>
            </a:r>
          </a:p>
          <a:p>
            <a:pPr marL="342900" indent="-342900">
              <a:buFont typeface="Arial" panose="020B0604020202020204" pitchFamily="34" charset="0"/>
              <a:buChar char="•"/>
            </a:pPr>
            <a:r>
              <a:rPr lang="en-AU" sz="1900" dirty="0" smtClean="0"/>
              <a:t>Controller, Receiver, Charge Holder/Security </a:t>
            </a:r>
            <a:r>
              <a:rPr lang="en-AU" sz="1900" dirty="0"/>
              <a:t>I</a:t>
            </a:r>
            <a:r>
              <a:rPr lang="en-AU" sz="1900" dirty="0" smtClean="0"/>
              <a:t>nterest </a:t>
            </a:r>
            <a:r>
              <a:rPr lang="en-AU" sz="1900" dirty="0"/>
              <a:t>H</a:t>
            </a:r>
            <a:r>
              <a:rPr lang="en-AU" sz="1900" dirty="0" smtClean="0"/>
              <a:t>older/ Mortgage in Possession</a:t>
            </a:r>
          </a:p>
          <a:p>
            <a:pPr marL="342900" indent="-342900">
              <a:buFont typeface="Arial" panose="020B0604020202020204" pitchFamily="34" charset="0"/>
              <a:buChar char="•"/>
            </a:pPr>
            <a:r>
              <a:rPr lang="en-AU" sz="1900" dirty="0" smtClean="0"/>
              <a:t>Administration: </a:t>
            </a:r>
            <a:r>
              <a:rPr lang="en-AU" sz="1900" dirty="0"/>
              <a:t>V</a:t>
            </a:r>
            <a:r>
              <a:rPr lang="en-AU" sz="1900" dirty="0" smtClean="0"/>
              <a:t>oluntary Administration, Deed of Company Arrangement </a:t>
            </a:r>
          </a:p>
          <a:p>
            <a:pPr marL="342900" indent="-342900">
              <a:buFont typeface="Arial" panose="020B0604020202020204" pitchFamily="34" charset="0"/>
              <a:buChar char="•"/>
            </a:pPr>
            <a:r>
              <a:rPr lang="en-AU" sz="1900" dirty="0" smtClean="0"/>
              <a:t>Scheme of Arrangement</a:t>
            </a:r>
            <a:endParaRPr lang="en-AU" sz="1900" dirty="0"/>
          </a:p>
          <a:p>
            <a:pPr marL="342900" indent="-342900">
              <a:buFont typeface="Arial" panose="020B0604020202020204" pitchFamily="34" charset="0"/>
              <a:buChar char="•"/>
            </a:pPr>
            <a:r>
              <a:rPr lang="en-AU" sz="1900" dirty="0" smtClean="0"/>
              <a:t>Appointments outside Australia</a:t>
            </a:r>
          </a:p>
          <a:p>
            <a:endParaRPr lang="en-AU" sz="1900" dirty="0" smtClean="0"/>
          </a:p>
          <a:p>
            <a:r>
              <a:rPr lang="en-AU" sz="1900" dirty="0" smtClean="0"/>
              <a:t>cf personal:</a:t>
            </a:r>
          </a:p>
          <a:p>
            <a:pPr marL="342900" indent="-342900">
              <a:buFont typeface="Arial" panose="020B0604020202020204" pitchFamily="34" charset="0"/>
              <a:buChar char="•"/>
            </a:pPr>
            <a:r>
              <a:rPr lang="en-AU" sz="1900" dirty="0"/>
              <a:t>Bankruptcy </a:t>
            </a:r>
            <a:r>
              <a:rPr lang="en-AU" sz="1900" dirty="0" smtClean="0"/>
              <a:t/>
            </a:r>
            <a:br>
              <a:rPr lang="en-AU" sz="1900" dirty="0" smtClean="0"/>
            </a:br>
            <a:r>
              <a:rPr lang="en-AU" sz="1900" dirty="0" smtClean="0"/>
              <a:t>(</a:t>
            </a:r>
            <a:r>
              <a:rPr lang="en-AU" sz="1900" dirty="0"/>
              <a:t>and associated statutory compromises)</a:t>
            </a:r>
          </a:p>
          <a:p>
            <a:endParaRPr lang="en-AU" sz="1900" dirty="0"/>
          </a:p>
        </p:txBody>
      </p:sp>
      <p:sp>
        <p:nvSpPr>
          <p:cNvPr id="5" name="Text Placeholder 4"/>
          <p:cNvSpPr>
            <a:spLocks noGrp="1"/>
          </p:cNvSpPr>
          <p:nvPr>
            <p:ph type="body" sz="quarter" idx="13"/>
          </p:nvPr>
        </p:nvSpPr>
        <p:spPr>
          <a:xfrm>
            <a:off x="228600" y="-1219200"/>
            <a:ext cx="8496300" cy="287337"/>
          </a:xfrm>
        </p:spPr>
        <p:txBody>
          <a:bodyPr>
            <a:normAutofit lnSpcReduction="10000"/>
          </a:bodyPr>
          <a:lstStyle/>
          <a:p>
            <a:endParaRPr lang="en-A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557" y="4800600"/>
            <a:ext cx="2899434" cy="188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12"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13"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The standard corporate appointments</a:t>
            </a:r>
            <a:endParaRPr lang="en-AU" sz="3500" dirty="0">
              <a:solidFill>
                <a:schemeClr val="bg1"/>
              </a:solidFill>
            </a:endParaRPr>
          </a:p>
        </p:txBody>
      </p:sp>
    </p:spTree>
    <p:extLst>
      <p:ext uri="{BB962C8B-B14F-4D97-AF65-F5344CB8AC3E}">
        <p14:creationId xmlns:p14="http://schemas.microsoft.com/office/powerpoint/2010/main" val="146982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14400"/>
            <a:ext cx="8496300" cy="744885"/>
          </a:xfrm>
        </p:spPr>
        <p:txBody>
          <a:bodyPr/>
          <a:lstStyle/>
          <a:p>
            <a:r>
              <a:rPr lang="en-AU" dirty="0" smtClean="0"/>
              <a:t>Liquidation</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7</a:t>
            </a:fld>
            <a:endParaRPr lang="en-AU" dirty="0"/>
          </a:p>
        </p:txBody>
      </p:sp>
      <p:sp>
        <p:nvSpPr>
          <p:cNvPr id="4" name="Content Placeholder 3"/>
          <p:cNvSpPr>
            <a:spLocks noGrp="1"/>
          </p:cNvSpPr>
          <p:nvPr>
            <p:ph sz="quarter" idx="12"/>
          </p:nvPr>
        </p:nvSpPr>
        <p:spPr>
          <a:xfrm>
            <a:off x="800100" y="2016125"/>
            <a:ext cx="7658100" cy="4537075"/>
          </a:xfrm>
        </p:spPr>
        <p:txBody>
          <a:bodyPr>
            <a:normAutofit/>
          </a:bodyPr>
          <a:lstStyle/>
          <a:p>
            <a:pPr marL="342900" indent="-342900">
              <a:buFont typeface="Arial" panose="020B0604020202020204" pitchFamily="34" charset="0"/>
              <a:buChar char="•"/>
            </a:pPr>
            <a:r>
              <a:rPr lang="en-AU" sz="1800" dirty="0" smtClean="0"/>
              <a:t>What is it: liquidator gets in assets, sells them, adjudicates on claims by creditors, pays them, then deregisters the company</a:t>
            </a:r>
          </a:p>
          <a:p>
            <a:pPr marL="342900" indent="-342900">
              <a:buFont typeface="Arial" panose="020B0604020202020204" pitchFamily="34" charset="0"/>
              <a:buChar char="•"/>
            </a:pPr>
            <a:r>
              <a:rPr lang="en-AU" sz="1800" dirty="0" smtClean="0"/>
              <a:t>Unsecured creditors – subject to some priority claims, rank equally and behind secured creditors</a:t>
            </a:r>
          </a:p>
          <a:p>
            <a:pPr marL="342900" indent="-342900">
              <a:buFont typeface="Arial" panose="020B0604020202020204" pitchFamily="34" charset="0"/>
              <a:buChar char="•"/>
            </a:pPr>
            <a:r>
              <a:rPr lang="en-AU" sz="1800" dirty="0" smtClean="0"/>
              <a:t>Moratoria – on commencing litigation without Court’s leave</a:t>
            </a:r>
          </a:p>
          <a:p>
            <a:pPr marL="342900" indent="-342900">
              <a:buFont typeface="Arial" panose="020B0604020202020204" pitchFamily="34" charset="0"/>
              <a:buChar char="•"/>
            </a:pPr>
            <a:r>
              <a:rPr lang="en-AU" sz="1800" dirty="0" smtClean="0"/>
              <a:t>Commercial drivers: best return for all creditors</a:t>
            </a:r>
            <a:endParaRPr lang="en-AU" sz="1800" dirty="0"/>
          </a:p>
        </p:txBody>
      </p:sp>
      <p:sp>
        <p:nvSpPr>
          <p:cNvPr id="5" name="Text Placeholder 4"/>
          <p:cNvSpPr>
            <a:spLocks noGrp="1"/>
          </p:cNvSpPr>
          <p:nvPr>
            <p:ph type="body" sz="quarter" idx="13"/>
          </p:nvPr>
        </p:nvSpPr>
        <p:spPr>
          <a:xfrm>
            <a:off x="323850" y="-1057274"/>
            <a:ext cx="8496300" cy="287337"/>
          </a:xfrm>
        </p:spPr>
        <p:txBody>
          <a:bodyPr/>
          <a:lstStyle/>
          <a:p>
            <a:endParaRPr lang="en-AU" dirty="0"/>
          </a:p>
        </p:txBody>
      </p:sp>
      <p:pic>
        <p:nvPicPr>
          <p:cNvPr id="11266" name="Picture 2" descr="Image result for liquid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201" y="3810000"/>
            <a:ext cx="4200525" cy="33623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8"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9"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Liquidation</a:t>
            </a:r>
            <a:endParaRPr lang="en-AU" sz="3500" dirty="0">
              <a:solidFill>
                <a:schemeClr val="bg1"/>
              </a:solidFill>
            </a:endParaRPr>
          </a:p>
        </p:txBody>
      </p:sp>
    </p:spTree>
    <p:extLst>
      <p:ext uri="{BB962C8B-B14F-4D97-AF65-F5344CB8AC3E}">
        <p14:creationId xmlns:p14="http://schemas.microsoft.com/office/powerpoint/2010/main" val="1949461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90600"/>
            <a:ext cx="8496300" cy="744885"/>
          </a:xfrm>
        </p:spPr>
        <p:txBody>
          <a:bodyPr/>
          <a:lstStyle/>
          <a:p>
            <a:r>
              <a:rPr lang="en-AU" dirty="0" smtClean="0"/>
              <a:t>Controller/Receiver</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8</a:t>
            </a:fld>
            <a:endParaRPr lang="en-AU" dirty="0"/>
          </a:p>
        </p:txBody>
      </p:sp>
      <p:sp>
        <p:nvSpPr>
          <p:cNvPr id="4" name="Content Placeholder 3"/>
          <p:cNvSpPr>
            <a:spLocks noGrp="1"/>
          </p:cNvSpPr>
          <p:nvPr>
            <p:ph sz="quarter" idx="12"/>
          </p:nvPr>
        </p:nvSpPr>
        <p:spPr>
          <a:xfrm>
            <a:off x="609600" y="2209800"/>
            <a:ext cx="8210550" cy="3956050"/>
          </a:xfrm>
        </p:spPr>
        <p:txBody>
          <a:bodyPr>
            <a:normAutofit/>
          </a:bodyPr>
          <a:lstStyle/>
          <a:p>
            <a:pPr marL="342900" indent="-342900">
              <a:buFont typeface="Arial" panose="020B0604020202020204" pitchFamily="34" charset="0"/>
              <a:buChar char="•"/>
            </a:pPr>
            <a:r>
              <a:rPr lang="en-AU" sz="1800" dirty="0" smtClean="0"/>
              <a:t>What is it: secured creditor enforcing a charge</a:t>
            </a:r>
          </a:p>
          <a:p>
            <a:pPr marL="342900" indent="-342900">
              <a:buFont typeface="Arial" panose="020B0604020202020204" pitchFamily="34" charset="0"/>
              <a:buChar char="•"/>
            </a:pPr>
            <a:r>
              <a:rPr lang="en-AU" sz="1800" dirty="0" smtClean="0"/>
              <a:t>Unsecured creditors – are not paid by a Controller</a:t>
            </a:r>
          </a:p>
          <a:p>
            <a:pPr marL="342900" indent="-342900">
              <a:buFont typeface="Arial" panose="020B0604020202020204" pitchFamily="34" charset="0"/>
              <a:buChar char="•"/>
            </a:pPr>
            <a:r>
              <a:rPr lang="en-AU" sz="1800" dirty="0" smtClean="0"/>
              <a:t>No moratoria</a:t>
            </a:r>
          </a:p>
          <a:p>
            <a:pPr marL="342900" indent="-342900">
              <a:buFont typeface="Arial" panose="020B0604020202020204" pitchFamily="34" charset="0"/>
              <a:buChar char="•"/>
            </a:pPr>
            <a:r>
              <a:rPr lang="en-AU" sz="1800" dirty="0" smtClean="0"/>
              <a:t>Commercial drivers: best return for secured creditor (must take reasonable steps to achieve market value)</a:t>
            </a:r>
            <a:endParaRPr lang="en-AU" sz="1800" dirty="0"/>
          </a:p>
        </p:txBody>
      </p:sp>
      <p:sp>
        <p:nvSpPr>
          <p:cNvPr id="5" name="Text Placeholder 4"/>
          <p:cNvSpPr>
            <a:spLocks noGrp="1"/>
          </p:cNvSpPr>
          <p:nvPr>
            <p:ph type="body" sz="quarter" idx="13"/>
          </p:nvPr>
        </p:nvSpPr>
        <p:spPr>
          <a:xfrm>
            <a:off x="323850" y="-1133474"/>
            <a:ext cx="8496300" cy="287337"/>
          </a:xfrm>
        </p:spPr>
        <p:txBody>
          <a:bodyPr/>
          <a:lstStyle/>
          <a:p>
            <a:endParaRPr lang="en-AU" dirty="0"/>
          </a:p>
        </p:txBody>
      </p:sp>
      <p:sp>
        <p:nvSpPr>
          <p:cNvPr id="7" name="Rectangle 6"/>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8"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9"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Controller/Receiver</a:t>
            </a:r>
            <a:endParaRPr lang="en-AU" sz="3500" dirty="0">
              <a:solidFill>
                <a:schemeClr val="bg1"/>
              </a:solidFill>
            </a:endParaRPr>
          </a:p>
        </p:txBody>
      </p:sp>
      <p:pic>
        <p:nvPicPr>
          <p:cNvPr id="4098" name="Picture 2" descr="Image result for secured unsecured credito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634" y="4495800"/>
            <a:ext cx="3554730" cy="185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342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81" y="-1152526"/>
            <a:ext cx="8496300" cy="744885"/>
          </a:xfrm>
        </p:spPr>
        <p:txBody>
          <a:bodyPr/>
          <a:lstStyle/>
          <a:p>
            <a:r>
              <a:rPr lang="en-AU" dirty="0" smtClean="0"/>
              <a:t>Voluntary administration</a:t>
            </a:r>
            <a:endParaRPr lang="en-AU"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9</a:t>
            </a:fld>
            <a:endParaRPr lang="en-AU" dirty="0"/>
          </a:p>
        </p:txBody>
      </p:sp>
      <p:sp>
        <p:nvSpPr>
          <p:cNvPr id="4" name="Content Placeholder 3"/>
          <p:cNvSpPr>
            <a:spLocks noGrp="1"/>
          </p:cNvSpPr>
          <p:nvPr>
            <p:ph sz="quarter" idx="12"/>
          </p:nvPr>
        </p:nvSpPr>
        <p:spPr>
          <a:xfrm>
            <a:off x="762000" y="2057400"/>
            <a:ext cx="8058150" cy="4108450"/>
          </a:xfrm>
        </p:spPr>
        <p:txBody>
          <a:bodyPr>
            <a:normAutofit/>
          </a:bodyPr>
          <a:lstStyle/>
          <a:p>
            <a:pPr marL="342900" indent="-342900">
              <a:buFont typeface="Arial" panose="020B0604020202020204" pitchFamily="34" charset="0"/>
              <a:buChar char="•"/>
            </a:pPr>
            <a:r>
              <a:rPr lang="en-AU" sz="1800" dirty="0" smtClean="0"/>
              <a:t>What is it: a process to attempt to restructure the business of a company</a:t>
            </a:r>
          </a:p>
          <a:p>
            <a:pPr marL="342900" indent="-342900">
              <a:buFont typeface="Arial" panose="020B0604020202020204" pitchFamily="34" charset="0"/>
              <a:buChar char="•"/>
            </a:pPr>
            <a:r>
              <a:rPr lang="en-AU" sz="1800" dirty="0" smtClean="0"/>
              <a:t>Acts in interests of all creditors</a:t>
            </a:r>
          </a:p>
          <a:p>
            <a:pPr marL="342900" indent="-342900">
              <a:buFont typeface="Arial" panose="020B0604020202020204" pitchFamily="34" charset="0"/>
              <a:buChar char="•"/>
            </a:pPr>
            <a:r>
              <a:rPr lang="en-AU" sz="1800" dirty="0" smtClean="0"/>
              <a:t>Process:</a:t>
            </a:r>
          </a:p>
          <a:p>
            <a:pPr marL="702900" lvl="2" indent="-342900">
              <a:buFont typeface="Arial" panose="020B0604020202020204" pitchFamily="34" charset="0"/>
              <a:buChar char="•"/>
            </a:pPr>
            <a:r>
              <a:rPr lang="en-AU" sz="1800" dirty="0" smtClean="0"/>
              <a:t>appointed by directors/substantial secured creditor</a:t>
            </a:r>
          </a:p>
          <a:p>
            <a:pPr marL="702900" lvl="2" indent="-342900">
              <a:buFont typeface="Arial" panose="020B0604020202020204" pitchFamily="34" charset="0"/>
              <a:buChar char="•"/>
            </a:pPr>
            <a:r>
              <a:rPr lang="en-AU" sz="1800" dirty="0" smtClean="0"/>
              <a:t>first meeting held within 8 business days</a:t>
            </a:r>
          </a:p>
          <a:p>
            <a:pPr marL="702900" lvl="2" indent="-342900">
              <a:buFont typeface="Arial" panose="020B0604020202020204" pitchFamily="34" charset="0"/>
              <a:buChar char="•"/>
            </a:pPr>
            <a:r>
              <a:rPr lang="en-AU" sz="1800" dirty="0" smtClean="0"/>
              <a:t>second meeting held in approx. a month, or longer if Court orders</a:t>
            </a:r>
          </a:p>
          <a:p>
            <a:pPr marL="702900" lvl="2" indent="-342900">
              <a:buFont typeface="Arial" panose="020B0604020202020204" pitchFamily="34" charset="0"/>
              <a:buChar char="•"/>
            </a:pPr>
            <a:r>
              <a:rPr lang="en-AU" sz="1800" dirty="0" smtClean="0"/>
              <a:t>creditors decide:</a:t>
            </a:r>
          </a:p>
          <a:p>
            <a:pPr marL="1062900" lvl="3" indent="-342900">
              <a:buFont typeface="Arial" panose="020B0604020202020204" pitchFamily="34" charset="0"/>
              <a:buChar char="•"/>
            </a:pPr>
            <a:r>
              <a:rPr lang="en-AU" sz="1800" dirty="0" smtClean="0"/>
              <a:t>hand back to directors</a:t>
            </a:r>
          </a:p>
          <a:p>
            <a:pPr marL="1062900" lvl="3" indent="-342900">
              <a:buFont typeface="Arial" panose="020B0604020202020204" pitchFamily="34" charset="0"/>
              <a:buChar char="•"/>
            </a:pPr>
            <a:r>
              <a:rPr lang="en-AU" sz="1800" dirty="0" smtClean="0"/>
              <a:t>enter Deed of Company Arrangement (DOCA)</a:t>
            </a:r>
          </a:p>
          <a:p>
            <a:pPr marL="1062900" lvl="3" indent="-342900">
              <a:buFont typeface="Arial" panose="020B0604020202020204" pitchFamily="34" charset="0"/>
              <a:buChar char="•"/>
            </a:pPr>
            <a:r>
              <a:rPr lang="en-AU" sz="1800" dirty="0" smtClean="0"/>
              <a:t>liquidation</a:t>
            </a:r>
          </a:p>
        </p:txBody>
      </p:sp>
      <p:sp>
        <p:nvSpPr>
          <p:cNvPr id="5" name="Text Placeholder 4"/>
          <p:cNvSpPr>
            <a:spLocks noGrp="1"/>
          </p:cNvSpPr>
          <p:nvPr>
            <p:ph type="body" sz="quarter" idx="13"/>
          </p:nvPr>
        </p:nvSpPr>
        <p:spPr>
          <a:xfrm>
            <a:off x="317781" y="-1295400"/>
            <a:ext cx="8496300" cy="287337"/>
          </a:xfrm>
        </p:spPr>
        <p:txBody>
          <a:bodyPr/>
          <a:lstStyle/>
          <a:p>
            <a:endParaRPr lang="en-AU" dirty="0"/>
          </a:p>
        </p:txBody>
      </p:sp>
      <p:pic>
        <p:nvPicPr>
          <p:cNvPr id="6" name="Picture 2" descr="Image result for voluntary administration insolvenc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029200"/>
            <a:ext cx="2095500" cy="13944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11174"/>
            <a:ext cx="9144001" cy="1505329"/>
          </a:xfrm>
          <a:prstGeom prst="rect">
            <a:avLst/>
          </a:prstGeom>
          <a:solidFill>
            <a:srgbClr val="EE31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AU" baseline="0" dirty="0" smtClean="0"/>
          </a:p>
        </p:txBody>
      </p:sp>
      <p:sp>
        <p:nvSpPr>
          <p:cNvPr id="8" name="object 19"/>
          <p:cNvSpPr/>
          <p:nvPr/>
        </p:nvSpPr>
        <p:spPr>
          <a:xfrm>
            <a:off x="-1" y="1494156"/>
            <a:ext cx="9144001" cy="190549"/>
          </a:xfrm>
          <a:custGeom>
            <a:avLst/>
            <a:gdLst/>
            <a:ahLst/>
            <a:cxnLst/>
            <a:rect l="l" t="t" r="r" b="b"/>
            <a:pathLst>
              <a:path w="10692130" h="208914">
                <a:moveTo>
                  <a:pt x="0" y="208597"/>
                </a:moveTo>
                <a:lnTo>
                  <a:pt x="10692003" y="208597"/>
                </a:lnTo>
                <a:lnTo>
                  <a:pt x="10692003" y="0"/>
                </a:lnTo>
                <a:lnTo>
                  <a:pt x="0" y="0"/>
                </a:lnTo>
                <a:lnTo>
                  <a:pt x="0" y="208597"/>
                </a:lnTo>
                <a:close/>
              </a:path>
            </a:pathLst>
          </a:custGeom>
          <a:solidFill>
            <a:srgbClr val="AE132A"/>
          </a:solidFill>
        </p:spPr>
        <p:txBody>
          <a:bodyPr wrap="square" lIns="0" tIns="0" rIns="0" bIns="0" rtlCol="0"/>
          <a:lstStyle/>
          <a:p>
            <a:endParaRPr dirty="0"/>
          </a:p>
        </p:txBody>
      </p:sp>
      <p:sp>
        <p:nvSpPr>
          <p:cNvPr id="9" name="Title 1"/>
          <p:cNvSpPr txBox="1">
            <a:spLocks/>
          </p:cNvSpPr>
          <p:nvPr/>
        </p:nvSpPr>
        <p:spPr bwMode="gray">
          <a:xfrm>
            <a:off x="304800" y="474315"/>
            <a:ext cx="8496300" cy="744885"/>
          </a:xfrm>
          <a:prstGeom prst="rect">
            <a:avLst/>
          </a:prstGeom>
          <a:noFill/>
        </p:spPr>
        <p:txBody>
          <a:bodyPr vert="horz" lIns="0" tIns="0" rIns="0" bIns="0" rtlCol="0" anchor="b" anchorCtr="0">
            <a:noAutofit/>
          </a:bodyPr>
          <a:lstStyle>
            <a:lvl1pPr algn="l" defTabSz="914400" rtl="0" eaLnBrk="1" latinLnBrk="0" hangingPunct="1">
              <a:lnSpc>
                <a:spcPct val="85000"/>
              </a:lnSpc>
              <a:spcBef>
                <a:spcPct val="0"/>
              </a:spcBef>
              <a:buNone/>
              <a:defRPr sz="4000" b="0" kern="1200" cap="none" baseline="0">
                <a:solidFill>
                  <a:schemeClr val="accent1"/>
                </a:solidFill>
                <a:latin typeface="+mj-lt"/>
                <a:ea typeface="+mj-ea"/>
                <a:cs typeface="+mj-cs"/>
              </a:defRPr>
            </a:lvl1pPr>
          </a:lstStyle>
          <a:p>
            <a:r>
              <a:rPr lang="en-AU" sz="3500" dirty="0" smtClean="0">
                <a:solidFill>
                  <a:schemeClr val="bg1"/>
                </a:solidFill>
              </a:rPr>
              <a:t>Voluntary administration</a:t>
            </a:r>
            <a:endParaRPr lang="en-AU" sz="3500" dirty="0">
              <a:solidFill>
                <a:schemeClr val="bg1"/>
              </a:solidFill>
            </a:endParaRPr>
          </a:p>
        </p:txBody>
      </p:sp>
    </p:spTree>
    <p:extLst>
      <p:ext uri="{BB962C8B-B14F-4D97-AF65-F5344CB8AC3E}">
        <p14:creationId xmlns:p14="http://schemas.microsoft.com/office/powerpoint/2010/main" val="18572581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2355c3ce-e296-4a82-a8e4-440876436ce4"/>
</p:tagLst>
</file>

<file path=ppt/theme/theme1.xml><?xml version="1.0" encoding="utf-8"?>
<a:theme xmlns:a="http://schemas.openxmlformats.org/drawingml/2006/main" name="BM Presentation Templat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Firm Presentation (updated).pptx" id="{FE2B21A5-42C9-417D-A539-D2F28F8B6478}" vid="{9063D361-376E-4CDC-930A-01A84B3D1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1947</Words>
  <Application>Microsoft Office PowerPoint</Application>
  <PresentationFormat>On-screen Show (4:3)</PresentationFormat>
  <Paragraphs>245</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BM Presentation Template</vt:lpstr>
      <vt:lpstr>PowerPoint Presentation</vt:lpstr>
      <vt:lpstr>The standard corporate appointments</vt:lpstr>
      <vt:lpstr>PowerPoint Presentation</vt:lpstr>
      <vt:lpstr>PowerPoint Presentation</vt:lpstr>
      <vt:lpstr>PowerPoint Presentation</vt:lpstr>
      <vt:lpstr>The standard corporate appointments</vt:lpstr>
      <vt:lpstr>Liquidation</vt:lpstr>
      <vt:lpstr>Controller/Receiver</vt:lpstr>
      <vt:lpstr>Voluntary administration</vt:lpstr>
      <vt:lpstr>Voluntary administration</vt:lpstr>
      <vt:lpstr>Terminating a contract (and other enforcement options)</vt:lpstr>
      <vt:lpstr>Ipso facto reforms – In more detail</vt:lpstr>
      <vt:lpstr>Ipso facto reforms – In more detail</vt:lpstr>
      <vt:lpstr>Ipso facto reforms – In more detail</vt:lpstr>
      <vt:lpstr>Ipso facto reforms – Exceptions (summary)</vt:lpstr>
      <vt:lpstr>Ipso facto reforms – Exceptions (summary)</vt:lpstr>
      <vt:lpstr>Ipso facto reforms – Exceptions (summary)</vt:lpstr>
      <vt:lpstr>Ipso facto reforms – Which contracts?</vt:lpstr>
      <vt:lpstr>Ipso facto reforms - Before</vt:lpstr>
      <vt:lpstr>Ipso facto reforms - After</vt:lpstr>
      <vt:lpstr>Terminating a contract (and other enforcement options)</vt:lpstr>
      <vt:lpstr>Ipso facto reforms – Core Points</vt:lpstr>
      <vt:lpstr>Ipso facto reforms – Core Points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GlobalTemplate">
    <vt:bool>true</vt:bool>
  </property>
  <property fmtid="{D5CDD505-2E9C-101B-9397-08002B2CF9AE}" pid="3" name="OfficeIni">
    <vt:lpwstr>Sydney.ini</vt:lpwstr>
  </property>
  <property fmtid="{D5CDD505-2E9C-101B-9397-08002B2CF9AE}" pid="4" name="BMPresentation">
    <vt:bool>true</vt:bool>
  </property>
</Properties>
</file>