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Raleway" panose="020B0604020202020204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a0c52464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a0c52464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a0c52464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a0c52464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a0c52464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a0c52464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a0c52464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a0c52464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a0c52464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a0c52464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a0c52464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a0c52464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814cf7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b9a0b07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b9a0b07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Amy/Christine/Char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23630543_5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23630543_5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Amy/Christine/Char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b9a0b074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b9a0b074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a0c5246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a0c5246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251bb473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251bb473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251bb473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251bb473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a0c5246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a0c5246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a0c52464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a0c52464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a0c52464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a0c52464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Christine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 Chicago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Board Retreat January 2022</a:t>
            </a:r>
            <a:endParaRPr sz="2400" b="1"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50" y="173400"/>
            <a:ext cx="2300025" cy="9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accent5"/>
                </a:solidFill>
              </a:rPr>
              <a:t>Connect the world’s professionals to make them more productive and successful.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40" name="Google Shape;140;p22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41" name="Google Shape;14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2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2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Hint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The Facebook for professionals.</a:t>
              </a:r>
              <a:endParaRPr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To inspire and nurture the human spirit - one person, one cup and one neighborhood at a 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accent5"/>
                </a:solidFill>
              </a:rPr>
              <a:t>time.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55" name="Google Shape;155;p24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56" name="Google Shape;156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24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Hint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Originally from Seattle, this company now has more than 32,000 locations in 76 countries.</a:t>
              </a:r>
              <a:endParaRPr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0" y="5832"/>
            <a:ext cx="9143998" cy="513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662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To bring inspiration and innovation to every athlete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accent5"/>
                </a:solidFill>
              </a:rPr>
              <a:t>in the world.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71" name="Google Shape;171;p26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72" name="Google Shape;17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6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26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Hint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Founded in 1964, this company’s name comes from the Greek goddess of victory.</a:t>
              </a:r>
              <a:endParaRPr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38" y="0"/>
            <a:ext cx="8817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dk2"/>
                </a:solidFill>
              </a:rPr>
              <a:t>What makes a good </a:t>
            </a:r>
            <a:r>
              <a:rPr lang="en" sz="2800"/>
              <a:t>MISSION STATEMENT</a:t>
            </a:r>
            <a:r>
              <a:rPr lang="en" sz="2400" b="0">
                <a:solidFill>
                  <a:schemeClr val="dk2"/>
                </a:solidFill>
              </a:rPr>
              <a:t>?</a:t>
            </a:r>
            <a:endParaRPr sz="2400" b="0">
              <a:solidFill>
                <a:schemeClr val="dk2"/>
              </a:solidFill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1" cy="3047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8"/>
          <p:cNvGrpSpPr/>
          <p:nvPr/>
        </p:nvGrpSpPr>
        <p:grpSpPr>
          <a:xfrm>
            <a:off x="4629379" y="3077574"/>
            <a:ext cx="4045176" cy="1959242"/>
            <a:chOff x="6300961" y="289718"/>
            <a:chExt cx="2212050" cy="2626682"/>
          </a:xfrm>
        </p:grpSpPr>
        <p:pic>
          <p:nvPicPr>
            <p:cNvPr id="188" name="Google Shape;188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00961" y="411407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8" descr="Piece of duct tape sticking a note to the slide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6761591" y="313775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8"/>
            <p:cNvSpPr txBox="1"/>
            <p:nvPr/>
          </p:nvSpPr>
          <p:spPr>
            <a:xfrm>
              <a:off x="6492722" y="76115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Discussion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What works?  What doesn’t work?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Is it too vague?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Does it use subjective language?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Is it too serious?  Too funny?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 descr="Piece of duct tape sticking a note to the slide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Our Mission</a:t>
            </a:r>
            <a:endParaRPr sz="30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>
                <a:latin typeface="Raleway"/>
                <a:ea typeface="Raleway"/>
                <a:cs typeface="Raleway"/>
                <a:sym typeface="Raleway"/>
              </a:rPr>
              <a:t>We want our mission statement to:</a:t>
            </a: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 authentic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Convey a sense of purpose</a:t>
            </a:r>
            <a:endParaRPr sz="14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 specific</a:t>
            </a:r>
            <a:endParaRPr sz="14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Align with our core values</a:t>
            </a:r>
            <a:b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body" idx="1"/>
          </p:nvPr>
        </p:nvSpPr>
        <p:spPr>
          <a:xfrm>
            <a:off x="4832750" y="980400"/>
            <a:ext cx="4033800" cy="3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Attribute/Values   Card Sort</a:t>
            </a:r>
            <a:endParaRPr sz="3000"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Select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Sort 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LcPeriod"/>
            </a:pPr>
            <a:r>
              <a:rPr lang="en" sz="1800">
                <a:solidFill>
                  <a:srgbClr val="000000"/>
                </a:solidFill>
              </a:rPr>
              <a:t>✔ - things we are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sz="1800" b="1">
                <a:solidFill>
                  <a:srgbClr val="000000"/>
                </a:solidFill>
              </a:rPr>
              <a:t>X </a:t>
            </a:r>
            <a:r>
              <a:rPr lang="en" sz="1800">
                <a:solidFill>
                  <a:srgbClr val="000000"/>
                </a:solidFill>
              </a:rPr>
              <a:t>- things we are not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 sz="1800" b="1">
                <a:solidFill>
                  <a:srgbClr val="000000"/>
                </a:solidFill>
              </a:rPr>
              <a:t>?</a:t>
            </a:r>
            <a:r>
              <a:rPr lang="en" sz="1800">
                <a:solidFill>
                  <a:srgbClr val="000000"/>
                </a:solidFill>
              </a:rPr>
              <a:t> - torn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LcPeriod"/>
            </a:pPr>
            <a:r>
              <a:rPr lang="en" sz="1800" b="1">
                <a:solidFill>
                  <a:srgbClr val="000000"/>
                </a:solidFill>
              </a:rPr>
              <a:t>N/A</a:t>
            </a:r>
            <a:r>
              <a:rPr lang="en" sz="1800">
                <a:solidFill>
                  <a:srgbClr val="000000"/>
                </a:solidFill>
              </a:rPr>
              <a:t> - does not apply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Narrow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Prioritize</a:t>
            </a:r>
            <a:endParaRPr sz="1800">
              <a:solidFill>
                <a:srgbClr val="000000"/>
              </a:solidFill>
            </a:endParaRPr>
          </a:p>
        </p:txBody>
      </p:sp>
      <p:grpSp>
        <p:nvGrpSpPr>
          <p:cNvPr id="204" name="Google Shape;204;p30"/>
          <p:cNvGrpSpPr/>
          <p:nvPr/>
        </p:nvGrpSpPr>
        <p:grpSpPr>
          <a:xfrm>
            <a:off x="890702" y="2797407"/>
            <a:ext cx="2212050" cy="2311276"/>
            <a:chOff x="6803275" y="395363"/>
            <a:chExt cx="2212050" cy="2537076"/>
          </a:xfrm>
        </p:grpSpPr>
        <p:pic>
          <p:nvPicPr>
            <p:cNvPr id="205" name="Google Shape;205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0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30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The Brand Deck is a tool to help us figure out who we are. 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208" name="Google Shape;20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35651" y="0"/>
            <a:ext cx="4437001" cy="27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subTitle" idx="1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Write Insights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Activity: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Write an insight statement (or two) using one or more of the words we selected from the card sort exercise.</a:t>
            </a:r>
            <a:endParaRPr sz="18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4849627" y="3105123"/>
            <a:ext cx="3443498" cy="1923611"/>
            <a:chOff x="6803275" y="395363"/>
            <a:chExt cx="2212050" cy="2537076"/>
          </a:xfrm>
        </p:grpSpPr>
        <p:pic>
          <p:nvPicPr>
            <p:cNvPr id="215" name="Google Shape;215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1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31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Tip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Select the attributes that describe how you want to contribute to the Chapter.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8" name="Google Shape;218;p31"/>
          <p:cNvSpPr txBox="1"/>
          <p:nvPr/>
        </p:nvSpPr>
        <p:spPr>
          <a:xfrm>
            <a:off x="283100" y="4654975"/>
            <a:ext cx="6244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"/>
            <a:ext cx="4572000" cy="303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 idx="4294967295"/>
          </p:nvPr>
        </p:nvSpPr>
        <p:spPr>
          <a:xfrm>
            <a:off x="535775" y="712150"/>
            <a:ext cx="82638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400">
                <a:solidFill>
                  <a:schemeClr val="dk1"/>
                </a:solidFill>
              </a:rPr>
              <a:t>What word best captures our mission?</a:t>
            </a:r>
            <a:endParaRPr sz="2200"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4294967295"/>
          </p:nvPr>
        </p:nvSpPr>
        <p:spPr>
          <a:xfrm>
            <a:off x="535775" y="1480150"/>
            <a:ext cx="5197200" cy="30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0">
                <a:latin typeface="Lato"/>
                <a:ea typeface="Lato"/>
                <a:cs typeface="Lato"/>
                <a:sym typeface="Lato"/>
              </a:rPr>
              <a:t>We asked you to tell us, in a few words or less, what word or statement best captures the mission of the Chapter.  Here’s what you said…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400" y="2684700"/>
            <a:ext cx="2152650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5740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/>
              <a:t>Examples</a:t>
            </a:r>
            <a:r>
              <a:rPr lang="en" sz="3000"/>
              <a:t>: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Be an ambassador for professional development best practices in order to provide a [welcoming] and [inclusive] environment for our members.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Provide a [clear] and [consistent] experience to our members through quality programming and networking activities.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20500" cy="10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people are saying</a:t>
            </a:r>
            <a:endParaRPr/>
          </a:p>
        </p:txBody>
      </p:sp>
      <p:sp>
        <p:nvSpPr>
          <p:cNvPr id="230" name="Google Shape;230;p33"/>
          <p:cNvSpPr/>
          <p:nvPr/>
        </p:nvSpPr>
        <p:spPr>
          <a:xfrm>
            <a:off x="371775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3"/>
          <p:cNvSpPr/>
          <p:nvPr/>
        </p:nvSpPr>
        <p:spPr>
          <a:xfrm>
            <a:off x="3210432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3"/>
          <p:cNvSpPr/>
          <p:nvPr/>
        </p:nvSpPr>
        <p:spPr>
          <a:xfrm>
            <a:off x="6049089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6125275" y="2061900"/>
            <a:ext cx="2481600" cy="20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b="0">
              <a:solidFill>
                <a:schemeClr val="lt1"/>
              </a:solidFill>
            </a:endParaRPr>
          </a:p>
        </p:txBody>
      </p:sp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447975" y="2061900"/>
            <a:ext cx="2481600" cy="20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3286625" y="2061900"/>
            <a:ext cx="2481600" cy="20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b="0">
              <a:solidFill>
                <a:schemeClr val="lt1"/>
              </a:solidFill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283100" y="4654975"/>
            <a:ext cx="6244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4"/>
          <p:cNvSpPr/>
          <p:nvPr/>
        </p:nvSpPr>
        <p:spPr>
          <a:xfrm>
            <a:off x="283000" y="297900"/>
            <a:ext cx="4547700" cy="4547700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4294967295"/>
          </p:nvPr>
        </p:nvSpPr>
        <p:spPr>
          <a:xfrm>
            <a:off x="481300" y="529650"/>
            <a:ext cx="4151100" cy="40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5"/>
                </a:solidFill>
              </a:rPr>
              <a:t>Our Mission Statement</a:t>
            </a:r>
            <a:endParaRPr sz="2800" b="1">
              <a:solidFill>
                <a:schemeClr val="accent5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 descr="Piece of duct tape sticking a note to the slide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4. Closing</a:t>
            </a:r>
            <a:endParaRPr sz="30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1" name="Google Shape;251;p35"/>
          <p:cNvSpPr txBox="1">
            <a:spLocks noGrp="1"/>
          </p:cNvSpPr>
          <p:nvPr>
            <p:ph type="body" idx="4294967295"/>
          </p:nvPr>
        </p:nvSpPr>
        <p:spPr>
          <a:xfrm>
            <a:off x="2855550" y="1377475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Design a fun poster</a:t>
            </a:r>
            <a:br>
              <a:rPr lang="en" sz="12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Print and hang where you can see it to stay motivated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Share it</a:t>
            </a:r>
            <a:br>
              <a:rPr lang="en" sz="12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Make sure our members know our mission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What’s next?</a:t>
            </a:r>
            <a:br>
              <a:rPr lang="en" sz="12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Look back on the mission statement to help make decisions and guide our strategic plan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788" y="0"/>
            <a:ext cx="55004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descr="Piece of duct tape sticking a note to the slide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Guidelines</a:t>
            </a:r>
            <a:endParaRPr sz="30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Guidelines</a:t>
            </a: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 to ensure we create a safe space that is inclusive and inviting for everyone to participate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 positive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 prepared to participate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 open minded</a:t>
            </a:r>
            <a:endParaRPr sz="14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 creative</a:t>
            </a:r>
            <a:endParaRPr sz="14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Don’t keep your thoughts to yourself</a:t>
            </a:r>
            <a:endParaRPr sz="14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Have fun!</a:t>
            </a:r>
            <a:br>
              <a:rPr lang="en" sz="1400">
                <a:latin typeface="Raleway"/>
                <a:ea typeface="Raleway"/>
                <a:cs typeface="Raleway"/>
                <a:sym typeface="Raleway"/>
              </a:rPr>
            </a:b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a mission statement?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Let’s look at a few…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Can you guess the 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company?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00" name="Google Shape;100;p17"/>
          <p:cNvGrpSpPr/>
          <p:nvPr/>
        </p:nvGrpSpPr>
        <p:grpSpPr>
          <a:xfrm>
            <a:off x="6781388" y="2464029"/>
            <a:ext cx="2212050" cy="2537076"/>
            <a:chOff x="6803275" y="395363"/>
            <a:chExt cx="2212050" cy="2537076"/>
          </a:xfrm>
        </p:grpSpPr>
        <p:pic>
          <p:nvPicPr>
            <p:cNvPr id="101" name="Google Shape;101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7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17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Mission Statement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A mission statement is a declaration of intent, or a mantra toward professional success.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Popularized in the 1980’s as a way for companies to articulate who they are.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To organize the world’s information and make it universally accessible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accent5"/>
                </a:solidFill>
              </a:rPr>
              <a:t>and useful.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09" name="Google Shape;109;p18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10" name="Google Shape;11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8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8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Hint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This company has become synonymous with searching.</a:t>
              </a:r>
              <a:endParaRPr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" y="0"/>
            <a:ext cx="91381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accent5"/>
                </a:solidFill>
              </a:rPr>
              <a:t>Spread ideas.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24" name="Google Shape;124;p20"/>
          <p:cNvGrpSpPr/>
          <p:nvPr/>
        </p:nvGrpSpPr>
        <p:grpSpPr>
          <a:xfrm>
            <a:off x="6781388" y="2464035"/>
            <a:ext cx="2212050" cy="2537076"/>
            <a:chOff x="6803275" y="395363"/>
            <a:chExt cx="2212050" cy="2537076"/>
          </a:xfrm>
        </p:grpSpPr>
        <p:pic>
          <p:nvPicPr>
            <p:cNvPr id="125" name="Google Shape;12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0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20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Hint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This company is popular for its “talks.”</a:t>
              </a:r>
              <a:endParaRPr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" y="0"/>
            <a:ext cx="91381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On-screen Show (16:9)</PresentationFormat>
  <Paragraphs>110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Lato</vt:lpstr>
      <vt:lpstr>Raleway</vt:lpstr>
      <vt:lpstr>Arial</vt:lpstr>
      <vt:lpstr>Swiss</vt:lpstr>
      <vt:lpstr>ACC Chicago Mission Statement Workshop</vt:lpstr>
      <vt:lpstr>What word best captures our mission?</vt:lpstr>
      <vt:lpstr>PowerPoint Presentation</vt:lpstr>
      <vt:lpstr>PowerPoint Presentation</vt:lpstr>
      <vt:lpstr>What’s in a mission statement?  Let’s look at a few… Can you guess the  company?</vt:lpstr>
      <vt:lpstr>To organize the world’s information and make it universally accessible and useful.</vt:lpstr>
      <vt:lpstr>PowerPoint Presentation</vt:lpstr>
      <vt:lpstr> Spread ideas.</vt:lpstr>
      <vt:lpstr>PowerPoint Presentation</vt:lpstr>
      <vt:lpstr>Connect the world’s professionals to make them more productive and successful.</vt:lpstr>
      <vt:lpstr>PowerPoint Presentation</vt:lpstr>
      <vt:lpstr>To inspire and nurture the human spirit - one person, one cup and one neighborhood at a  time.</vt:lpstr>
      <vt:lpstr>PowerPoint Presentation</vt:lpstr>
      <vt:lpstr>To bring inspiration and innovation to every athlete in the world.</vt:lpstr>
      <vt:lpstr>PowerPoint Presentation</vt:lpstr>
      <vt:lpstr>What makes a good MISSION STATEMENT?</vt:lpstr>
      <vt:lpstr>PowerPoint Presentation</vt:lpstr>
      <vt:lpstr>PowerPoint Presentation</vt:lpstr>
      <vt:lpstr>PowerPoint Presentation</vt:lpstr>
      <vt:lpstr>Examples:  Be an ambassador for professional development best practices in order to provide a [welcoming] and [inclusive] environment for our members.  Provide a [clear] and [consistent] experience to our members through quality programming and networking activities.  </vt:lpstr>
      <vt:lpstr>What people are saying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 Chicago Mission Statement Workshop</dc:title>
  <dc:creator>Lisa Carreras</dc:creator>
  <cp:lastModifiedBy>Lisa Carreras</cp:lastModifiedBy>
  <cp:revision>1</cp:revision>
  <dcterms:modified xsi:type="dcterms:W3CDTF">2022-01-28T02:23:09Z</dcterms:modified>
</cp:coreProperties>
</file>