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diagrams/data2.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presentation.xml" ContentType="application/vnd.openxmlformats-officedocument.presentationml.presentation.main+xml"/>
  <Override PartName="/ppt/diagrams/data1.xml" ContentType="application/vnd.openxmlformats-officedocument.drawingml.diagramData+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9.xml" ContentType="application/vnd.openxmlformats-officedocument.presentationml.notesSlide+xml"/>
  <Override PartName="/ppt/slideLayouts/slideLayout8.xml" ContentType="application/vnd.openxmlformats-officedocument.presentationml.slideLayout+xml"/>
  <Override PartName="/ppt/notesSlides/notesSlide10.xml" ContentType="application/vnd.openxmlformats-officedocument.presentationml.notesSlide+xml"/>
  <Override PartName="/ppt/diagrams/drawing4.xml" ContentType="application/vnd.ms-office.drawingml.diagramDrawing+xml"/>
  <Override PartName="/ppt/authors.xml" ContentType="application/vnd.ms-powerpoint.authors+xml"/>
  <Override PartName="/ppt/diagrams/colors4.xml" ContentType="application/vnd.openxmlformats-officedocument.drawingml.diagramColors+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theme/theme1.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diagrams/quickStyle4.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57" r:id="rId6"/>
    <p:sldId id="469" r:id="rId7"/>
    <p:sldId id="496" r:id="rId8"/>
    <p:sldId id="497" r:id="rId9"/>
    <p:sldId id="512" r:id="rId10"/>
    <p:sldId id="507" r:id="rId11"/>
    <p:sldId id="306" r:id="rId12"/>
    <p:sldId id="486" r:id="rId13"/>
    <p:sldId id="508" r:id="rId14"/>
    <p:sldId id="258" r:id="rId15"/>
    <p:sldId id="280" r:id="rId16"/>
    <p:sldId id="303" r:id="rId17"/>
    <p:sldId id="304" r:id="rId18"/>
    <p:sldId id="305" r:id="rId19"/>
    <p:sldId id="510" r:id="rId20"/>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D20BC1D9-1372-4D8B-9D88-70DD13C3457B}">
          <p14:sldIdLst>
            <p14:sldId id="256"/>
            <p14:sldId id="257"/>
            <p14:sldId id="469"/>
            <p14:sldId id="496"/>
            <p14:sldId id="497"/>
            <p14:sldId id="512"/>
            <p14:sldId id="507"/>
            <p14:sldId id="306"/>
            <p14:sldId id="486"/>
            <p14:sldId id="508"/>
            <p14:sldId id="258"/>
          </p14:sldIdLst>
        </p14:section>
        <p14:section name="Backup" id="{BE8F7A58-4123-4F60-A644-D917FFA5BD75}">
          <p14:sldIdLst>
            <p14:sldId id="280"/>
            <p14:sldId id="303"/>
            <p14:sldId id="304"/>
            <p14:sldId id="305"/>
            <p14:sldId id="51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5C9AA4-8924-9719-F256-EC0173045249}" name="Xie Huiru" initials="XH" userId="S::xie.huiru@changiairport.com::6c9d4dbf-d50c-4e93-bb8d-5e701e4dd35c" providerId="AD"/>
  <p188:author id="{BE8C93AA-D0D4-6EBC-8605-464A8C79DC4C}" name="Low Zi Shuo Shawn" initials="LZSS" userId="S::shawn.low@changiairport.com::983632d5-620f-4048-80c8-b68893f5145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5C1B5"/>
    <a:srgbClr val="FF3300"/>
    <a:srgbClr val="CADFF1"/>
    <a:srgbClr val="BCCFE1"/>
    <a:srgbClr val="B9CCE1"/>
    <a:srgbClr val="E2F0D9"/>
    <a:srgbClr val="ADB9CA"/>
    <a:srgbClr val="F79646"/>
    <a:srgbClr val="9900FF"/>
    <a:srgbClr val="FCF7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p:restoredTop sz="61909"/>
  </p:normalViewPr>
  <p:slideViewPr>
    <p:cSldViewPr snapToGrid="0">
      <p:cViewPr varScale="1">
        <p:scale>
          <a:sx n="65" d="100"/>
          <a:sy n="65" d="100"/>
        </p:scale>
        <p:origin x="608" y="19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4" Type="http://schemas.openxmlformats.org/officeDocument/2006/relationships/theme" Target="theme/theme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openxmlformats.org/officeDocument/2006/relationships/customXml" Target="../customXml/item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11B860-AA07-426A-9CC0-5E3711E2CD6D}" type="doc">
      <dgm:prSet loTypeId="urn:microsoft.com/office/officeart/2005/8/layout/radial3" loCatId="relationship" qsTypeId="urn:microsoft.com/office/officeart/2005/8/quickstyle/simple1" qsCatId="simple" csTypeId="urn:microsoft.com/office/officeart/2005/8/colors/colorful2" csCatId="colorful" phldr="1"/>
      <dgm:spPr/>
      <dgm:t>
        <a:bodyPr/>
        <a:lstStyle/>
        <a:p>
          <a:endParaRPr lang="en-GB"/>
        </a:p>
      </dgm:t>
    </dgm:pt>
    <dgm:pt modelId="{AEE54BAB-95C9-4694-9F2F-19D44EA489FC}">
      <dgm:prSet phldrT="[Text]" custT="1"/>
      <dgm:spPr/>
      <dgm:t>
        <a:bodyPr/>
        <a:lstStyle/>
        <a:p>
          <a:r>
            <a:rPr lang="en-GB" sz="2000" dirty="0"/>
            <a:t>Intellectual Property Rights</a:t>
          </a:r>
        </a:p>
      </dgm:t>
    </dgm:pt>
    <dgm:pt modelId="{34A2D1D3-1D3A-4367-9265-DAFEE62DDC05}" type="parTrans" cxnId="{4C153D4A-1E79-4F7F-830C-E82F1623A557}">
      <dgm:prSet/>
      <dgm:spPr/>
      <dgm:t>
        <a:bodyPr/>
        <a:lstStyle/>
        <a:p>
          <a:endParaRPr lang="en-GB"/>
        </a:p>
      </dgm:t>
    </dgm:pt>
    <dgm:pt modelId="{342800E5-89E8-40C4-B23F-0336FCD40468}" type="sibTrans" cxnId="{4C153D4A-1E79-4F7F-830C-E82F1623A557}">
      <dgm:prSet/>
      <dgm:spPr/>
      <dgm:t>
        <a:bodyPr/>
        <a:lstStyle/>
        <a:p>
          <a:endParaRPr lang="en-GB"/>
        </a:p>
      </dgm:t>
    </dgm:pt>
    <dgm:pt modelId="{74522FCD-BD64-4C92-AD71-337DCFB8A2AA}">
      <dgm:prSet phldrT="[Text]"/>
      <dgm:spPr>
        <a:solidFill>
          <a:schemeClr val="accent6">
            <a:lumMod val="75000"/>
            <a:alpha val="50000"/>
          </a:schemeClr>
        </a:solidFill>
      </dgm:spPr>
      <dgm:t>
        <a:bodyPr/>
        <a:lstStyle/>
        <a:p>
          <a:r>
            <a:rPr lang="en-GB" dirty="0"/>
            <a:t>Patents</a:t>
          </a:r>
        </a:p>
      </dgm:t>
    </dgm:pt>
    <dgm:pt modelId="{BA62F531-EADD-4195-97B9-06C809F61005}" type="parTrans" cxnId="{1BCE7638-21C2-4FFD-8463-BD3B26F7712F}">
      <dgm:prSet/>
      <dgm:spPr/>
      <dgm:t>
        <a:bodyPr/>
        <a:lstStyle/>
        <a:p>
          <a:endParaRPr lang="en-GB"/>
        </a:p>
      </dgm:t>
    </dgm:pt>
    <dgm:pt modelId="{6E056C54-1B7E-48AF-8E40-A7D1FB6E1DD7}" type="sibTrans" cxnId="{1BCE7638-21C2-4FFD-8463-BD3B26F7712F}">
      <dgm:prSet/>
      <dgm:spPr/>
      <dgm:t>
        <a:bodyPr/>
        <a:lstStyle/>
        <a:p>
          <a:endParaRPr lang="en-GB"/>
        </a:p>
      </dgm:t>
    </dgm:pt>
    <dgm:pt modelId="{452C01B2-4FB4-4729-A8EF-611AC4407366}">
      <dgm:prSet phldrT="[Text]"/>
      <dgm:spPr/>
      <dgm:t>
        <a:bodyPr/>
        <a:lstStyle/>
        <a:p>
          <a:r>
            <a:rPr lang="en-GB" dirty="0"/>
            <a:t>Trade Marks</a:t>
          </a:r>
        </a:p>
      </dgm:t>
    </dgm:pt>
    <dgm:pt modelId="{46A14034-D42A-4FF0-B295-0A8A50EB76A8}" type="parTrans" cxnId="{E25AFB90-CAB5-41D1-8DA1-A8351C1B884A}">
      <dgm:prSet/>
      <dgm:spPr/>
      <dgm:t>
        <a:bodyPr/>
        <a:lstStyle/>
        <a:p>
          <a:endParaRPr lang="en-GB"/>
        </a:p>
      </dgm:t>
    </dgm:pt>
    <dgm:pt modelId="{D61913A7-EF67-46FB-85D8-BDB5B871CB97}" type="sibTrans" cxnId="{E25AFB90-CAB5-41D1-8DA1-A8351C1B884A}">
      <dgm:prSet/>
      <dgm:spPr/>
      <dgm:t>
        <a:bodyPr/>
        <a:lstStyle/>
        <a:p>
          <a:endParaRPr lang="en-GB"/>
        </a:p>
      </dgm:t>
    </dgm:pt>
    <dgm:pt modelId="{785C6632-94B9-44B8-A08A-F1B562963570}">
      <dgm:prSet phldrT="[Text]"/>
      <dgm:spPr/>
      <dgm:t>
        <a:bodyPr/>
        <a:lstStyle/>
        <a:p>
          <a:r>
            <a:rPr lang="en-GB" dirty="0"/>
            <a:t>Trade secrets &amp; Know-how</a:t>
          </a:r>
        </a:p>
      </dgm:t>
    </dgm:pt>
    <dgm:pt modelId="{559DD060-6708-43E6-B949-25A97FF92FE2}" type="parTrans" cxnId="{2FECAF1C-9F65-41BB-B5F8-95A995C7A9CF}">
      <dgm:prSet/>
      <dgm:spPr/>
      <dgm:t>
        <a:bodyPr/>
        <a:lstStyle/>
        <a:p>
          <a:endParaRPr lang="en-GB"/>
        </a:p>
      </dgm:t>
    </dgm:pt>
    <dgm:pt modelId="{9E9D9F13-468B-4E1E-881A-25A736F201F5}" type="sibTrans" cxnId="{2FECAF1C-9F65-41BB-B5F8-95A995C7A9CF}">
      <dgm:prSet/>
      <dgm:spPr/>
      <dgm:t>
        <a:bodyPr/>
        <a:lstStyle/>
        <a:p>
          <a:endParaRPr lang="en-GB"/>
        </a:p>
      </dgm:t>
    </dgm:pt>
    <dgm:pt modelId="{32BC43BE-38E1-46FF-ACBF-B0738761D548}">
      <dgm:prSet phldrT="[Text]"/>
      <dgm:spPr/>
      <dgm:t>
        <a:bodyPr/>
        <a:lstStyle/>
        <a:p>
          <a:r>
            <a:rPr lang="en-GB" dirty="0"/>
            <a:t>Registered Designs</a:t>
          </a:r>
        </a:p>
      </dgm:t>
    </dgm:pt>
    <dgm:pt modelId="{F8237A83-A14F-4F82-9D84-2F28A6362897}" type="parTrans" cxnId="{6C699AE0-20F0-4489-A526-F3B6AC8FEC7B}">
      <dgm:prSet/>
      <dgm:spPr/>
      <dgm:t>
        <a:bodyPr/>
        <a:lstStyle/>
        <a:p>
          <a:endParaRPr lang="en-GB"/>
        </a:p>
      </dgm:t>
    </dgm:pt>
    <dgm:pt modelId="{9B33E651-E8C8-4347-83B6-F0A53F91DFE1}" type="sibTrans" cxnId="{6C699AE0-20F0-4489-A526-F3B6AC8FEC7B}">
      <dgm:prSet/>
      <dgm:spPr/>
      <dgm:t>
        <a:bodyPr/>
        <a:lstStyle/>
        <a:p>
          <a:endParaRPr lang="en-GB"/>
        </a:p>
      </dgm:t>
    </dgm:pt>
    <dgm:pt modelId="{516E6644-1D1E-1945-A3CA-1477405A9C7C}">
      <dgm:prSet phldrT="[Text]"/>
      <dgm:spPr/>
      <dgm:t>
        <a:bodyPr/>
        <a:lstStyle/>
        <a:p>
          <a:pPr marR="0" eaLnBrk="1" fontAlgn="auto" latinLnBrk="0" hangingPunct="1">
            <a:buClrTx/>
            <a:buSzTx/>
            <a:buFontTx/>
            <a:buNone/>
            <a:tabLst/>
            <a:defRPr/>
          </a:pPr>
          <a:r>
            <a:rPr lang="en-GB" dirty="0"/>
            <a:t>Copyright</a:t>
          </a:r>
        </a:p>
      </dgm:t>
    </dgm:pt>
    <dgm:pt modelId="{69058C1C-3F94-E04D-8B15-A2B7870DF0F6}" type="sibTrans" cxnId="{85383630-5AA2-A243-8278-1D67864DC5CB}">
      <dgm:prSet/>
      <dgm:spPr/>
      <dgm:t>
        <a:bodyPr/>
        <a:lstStyle/>
        <a:p>
          <a:endParaRPr lang="en-GB"/>
        </a:p>
      </dgm:t>
    </dgm:pt>
    <dgm:pt modelId="{8C875A5B-3BD4-1A48-BCF4-7DD9CD81D681}" type="parTrans" cxnId="{85383630-5AA2-A243-8278-1D67864DC5CB}">
      <dgm:prSet/>
      <dgm:spPr/>
      <dgm:t>
        <a:bodyPr/>
        <a:lstStyle/>
        <a:p>
          <a:endParaRPr lang="en-GB"/>
        </a:p>
      </dgm:t>
    </dgm:pt>
    <dgm:pt modelId="{531E5CA9-F19F-415B-B33F-89EAAC8297C4}" type="pres">
      <dgm:prSet presAssocID="{5111B860-AA07-426A-9CC0-5E3711E2CD6D}" presName="composite" presStyleCnt="0">
        <dgm:presLayoutVars>
          <dgm:chMax val="1"/>
          <dgm:dir/>
          <dgm:resizeHandles val="exact"/>
        </dgm:presLayoutVars>
      </dgm:prSet>
      <dgm:spPr/>
    </dgm:pt>
    <dgm:pt modelId="{25AA9E5A-2ECC-4FE5-A550-381C574DAEFD}" type="pres">
      <dgm:prSet presAssocID="{5111B860-AA07-426A-9CC0-5E3711E2CD6D}" presName="radial" presStyleCnt="0">
        <dgm:presLayoutVars>
          <dgm:animLvl val="ctr"/>
        </dgm:presLayoutVars>
      </dgm:prSet>
      <dgm:spPr/>
    </dgm:pt>
    <dgm:pt modelId="{30AB1EFF-E680-4D6D-B1F9-BF5D6893C5F8}" type="pres">
      <dgm:prSet presAssocID="{AEE54BAB-95C9-4694-9F2F-19D44EA489FC}" presName="centerShape" presStyleLbl="vennNode1" presStyleIdx="0" presStyleCnt="6"/>
      <dgm:spPr/>
    </dgm:pt>
    <dgm:pt modelId="{01F550B2-BF16-4357-9606-FBD068E5E076}" type="pres">
      <dgm:prSet presAssocID="{74522FCD-BD64-4C92-AD71-337DCFB8A2AA}" presName="node" presStyleLbl="vennNode1" presStyleIdx="1" presStyleCnt="6">
        <dgm:presLayoutVars>
          <dgm:bulletEnabled val="1"/>
        </dgm:presLayoutVars>
      </dgm:prSet>
      <dgm:spPr/>
    </dgm:pt>
    <dgm:pt modelId="{5649CCCF-5BA2-442E-B317-9B94C65010F0}" type="pres">
      <dgm:prSet presAssocID="{452C01B2-4FB4-4729-A8EF-611AC4407366}" presName="node" presStyleLbl="vennNode1" presStyleIdx="2" presStyleCnt="6">
        <dgm:presLayoutVars>
          <dgm:bulletEnabled val="1"/>
        </dgm:presLayoutVars>
      </dgm:prSet>
      <dgm:spPr/>
    </dgm:pt>
    <dgm:pt modelId="{7722DEE2-1417-4B2B-BA3F-00C8078DBD4E}" type="pres">
      <dgm:prSet presAssocID="{785C6632-94B9-44B8-A08A-F1B562963570}" presName="node" presStyleLbl="vennNode1" presStyleIdx="3" presStyleCnt="6">
        <dgm:presLayoutVars>
          <dgm:bulletEnabled val="1"/>
        </dgm:presLayoutVars>
      </dgm:prSet>
      <dgm:spPr/>
    </dgm:pt>
    <dgm:pt modelId="{2C7505CA-0111-4889-B229-AC3D4804A879}" type="pres">
      <dgm:prSet presAssocID="{32BC43BE-38E1-46FF-ACBF-B0738761D548}" presName="node" presStyleLbl="vennNode1" presStyleIdx="4" presStyleCnt="6">
        <dgm:presLayoutVars>
          <dgm:bulletEnabled val="1"/>
        </dgm:presLayoutVars>
      </dgm:prSet>
      <dgm:spPr/>
    </dgm:pt>
    <dgm:pt modelId="{2B55BB0E-5B1B-0A4C-8292-CF7E9F428103}" type="pres">
      <dgm:prSet presAssocID="{516E6644-1D1E-1945-A3CA-1477405A9C7C}" presName="node" presStyleLbl="vennNode1" presStyleIdx="5" presStyleCnt="6">
        <dgm:presLayoutVars>
          <dgm:bulletEnabled val="1"/>
        </dgm:presLayoutVars>
      </dgm:prSet>
      <dgm:spPr/>
    </dgm:pt>
  </dgm:ptLst>
  <dgm:cxnLst>
    <dgm:cxn modelId="{2FECAF1C-9F65-41BB-B5F8-95A995C7A9CF}" srcId="{AEE54BAB-95C9-4694-9F2F-19D44EA489FC}" destId="{785C6632-94B9-44B8-A08A-F1B562963570}" srcOrd="2" destOrd="0" parTransId="{559DD060-6708-43E6-B949-25A97FF92FE2}" sibTransId="{9E9D9F13-468B-4E1E-881A-25A736F201F5}"/>
    <dgm:cxn modelId="{85383630-5AA2-A243-8278-1D67864DC5CB}" srcId="{AEE54BAB-95C9-4694-9F2F-19D44EA489FC}" destId="{516E6644-1D1E-1945-A3CA-1477405A9C7C}" srcOrd="4" destOrd="0" parTransId="{8C875A5B-3BD4-1A48-BCF4-7DD9CD81D681}" sibTransId="{69058C1C-3F94-E04D-8B15-A2B7870DF0F6}"/>
    <dgm:cxn modelId="{1BCE7638-21C2-4FFD-8463-BD3B26F7712F}" srcId="{AEE54BAB-95C9-4694-9F2F-19D44EA489FC}" destId="{74522FCD-BD64-4C92-AD71-337DCFB8A2AA}" srcOrd="0" destOrd="0" parTransId="{BA62F531-EADD-4195-97B9-06C809F61005}" sibTransId="{6E056C54-1B7E-48AF-8E40-A7D1FB6E1DD7}"/>
    <dgm:cxn modelId="{4C153D4A-1E79-4F7F-830C-E82F1623A557}" srcId="{5111B860-AA07-426A-9CC0-5E3711E2CD6D}" destId="{AEE54BAB-95C9-4694-9F2F-19D44EA489FC}" srcOrd="0" destOrd="0" parTransId="{34A2D1D3-1D3A-4367-9265-DAFEE62DDC05}" sibTransId="{342800E5-89E8-40C4-B23F-0336FCD40468}"/>
    <dgm:cxn modelId="{89E09478-B1CD-4223-9B7E-8CA77C8662E5}" type="presOf" srcId="{785C6632-94B9-44B8-A08A-F1B562963570}" destId="{7722DEE2-1417-4B2B-BA3F-00C8078DBD4E}" srcOrd="0" destOrd="0" presId="urn:microsoft.com/office/officeart/2005/8/layout/radial3"/>
    <dgm:cxn modelId="{F157318B-57B1-414A-A12D-644FE80FC5D2}" type="presOf" srcId="{452C01B2-4FB4-4729-A8EF-611AC4407366}" destId="{5649CCCF-5BA2-442E-B317-9B94C65010F0}" srcOrd="0" destOrd="0" presId="urn:microsoft.com/office/officeart/2005/8/layout/radial3"/>
    <dgm:cxn modelId="{E25AFB90-CAB5-41D1-8DA1-A8351C1B884A}" srcId="{AEE54BAB-95C9-4694-9F2F-19D44EA489FC}" destId="{452C01B2-4FB4-4729-A8EF-611AC4407366}" srcOrd="1" destOrd="0" parTransId="{46A14034-D42A-4FF0-B295-0A8A50EB76A8}" sibTransId="{D61913A7-EF67-46FB-85D8-BDB5B871CB97}"/>
    <dgm:cxn modelId="{9461A295-3648-4625-B58A-93AD6D25B133}" type="presOf" srcId="{AEE54BAB-95C9-4694-9F2F-19D44EA489FC}" destId="{30AB1EFF-E680-4D6D-B1F9-BF5D6893C5F8}" srcOrd="0" destOrd="0" presId="urn:microsoft.com/office/officeart/2005/8/layout/radial3"/>
    <dgm:cxn modelId="{05A1C6A7-4A74-4401-959B-4D44EE1EFF37}" type="presOf" srcId="{32BC43BE-38E1-46FF-ACBF-B0738761D548}" destId="{2C7505CA-0111-4889-B229-AC3D4804A879}" srcOrd="0" destOrd="0" presId="urn:microsoft.com/office/officeart/2005/8/layout/radial3"/>
    <dgm:cxn modelId="{532073B8-55F5-7742-ABA3-28E3A606F3E0}" type="presOf" srcId="{516E6644-1D1E-1945-A3CA-1477405A9C7C}" destId="{2B55BB0E-5B1B-0A4C-8292-CF7E9F428103}" srcOrd="0" destOrd="0" presId="urn:microsoft.com/office/officeart/2005/8/layout/radial3"/>
    <dgm:cxn modelId="{C3D3D4D2-6540-4A96-9026-957E3889351C}" type="presOf" srcId="{74522FCD-BD64-4C92-AD71-337DCFB8A2AA}" destId="{01F550B2-BF16-4357-9606-FBD068E5E076}" srcOrd="0" destOrd="0" presId="urn:microsoft.com/office/officeart/2005/8/layout/radial3"/>
    <dgm:cxn modelId="{6C699AE0-20F0-4489-A526-F3B6AC8FEC7B}" srcId="{AEE54BAB-95C9-4694-9F2F-19D44EA489FC}" destId="{32BC43BE-38E1-46FF-ACBF-B0738761D548}" srcOrd="3" destOrd="0" parTransId="{F8237A83-A14F-4F82-9D84-2F28A6362897}" sibTransId="{9B33E651-E8C8-4347-83B6-F0A53F91DFE1}"/>
    <dgm:cxn modelId="{9D465AE4-68CC-435C-8FA9-BBD56E28478E}" type="presOf" srcId="{5111B860-AA07-426A-9CC0-5E3711E2CD6D}" destId="{531E5CA9-F19F-415B-B33F-89EAAC8297C4}" srcOrd="0" destOrd="0" presId="urn:microsoft.com/office/officeart/2005/8/layout/radial3"/>
    <dgm:cxn modelId="{C9E2CB13-85B8-44F1-8399-C6D17927508E}" type="presParOf" srcId="{531E5CA9-F19F-415B-B33F-89EAAC8297C4}" destId="{25AA9E5A-2ECC-4FE5-A550-381C574DAEFD}" srcOrd="0" destOrd="0" presId="urn:microsoft.com/office/officeart/2005/8/layout/radial3"/>
    <dgm:cxn modelId="{F9F9DF0B-D0A3-4FDE-B33D-030AA1591138}" type="presParOf" srcId="{25AA9E5A-2ECC-4FE5-A550-381C574DAEFD}" destId="{30AB1EFF-E680-4D6D-B1F9-BF5D6893C5F8}" srcOrd="0" destOrd="0" presId="urn:microsoft.com/office/officeart/2005/8/layout/radial3"/>
    <dgm:cxn modelId="{A43524D4-D2C0-4E7F-9DAC-348E61FF8918}" type="presParOf" srcId="{25AA9E5A-2ECC-4FE5-A550-381C574DAEFD}" destId="{01F550B2-BF16-4357-9606-FBD068E5E076}" srcOrd="1" destOrd="0" presId="urn:microsoft.com/office/officeart/2005/8/layout/radial3"/>
    <dgm:cxn modelId="{D6758064-BC44-45B1-97F3-AA3D897346CB}" type="presParOf" srcId="{25AA9E5A-2ECC-4FE5-A550-381C574DAEFD}" destId="{5649CCCF-5BA2-442E-B317-9B94C65010F0}" srcOrd="2" destOrd="0" presId="urn:microsoft.com/office/officeart/2005/8/layout/radial3"/>
    <dgm:cxn modelId="{BDD6BF95-9322-41D6-8E82-97CEB128A4CF}" type="presParOf" srcId="{25AA9E5A-2ECC-4FE5-A550-381C574DAEFD}" destId="{7722DEE2-1417-4B2B-BA3F-00C8078DBD4E}" srcOrd="3" destOrd="0" presId="urn:microsoft.com/office/officeart/2005/8/layout/radial3"/>
    <dgm:cxn modelId="{CC318FE3-AB4E-4B36-AAB7-C83CB58FBF86}" type="presParOf" srcId="{25AA9E5A-2ECC-4FE5-A550-381C574DAEFD}" destId="{2C7505CA-0111-4889-B229-AC3D4804A879}" srcOrd="4" destOrd="0" presId="urn:microsoft.com/office/officeart/2005/8/layout/radial3"/>
    <dgm:cxn modelId="{E5E75BEC-6A2D-5D4F-818B-91EB6DCB57F1}" type="presParOf" srcId="{25AA9E5A-2ECC-4FE5-A550-381C574DAEFD}" destId="{2B55BB0E-5B1B-0A4C-8292-CF7E9F428103}" srcOrd="5" destOrd="0" presId="urn:microsoft.com/office/officeart/2005/8/layout/radial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ECB706-1BC6-4EDB-BAC5-19AD97ED4D16}" type="doc">
      <dgm:prSet loTypeId="urn:microsoft.com/office/officeart/2005/8/layout/process1" loCatId="process" qsTypeId="urn:microsoft.com/office/officeart/2005/8/quickstyle/simple1" qsCatId="simple" csTypeId="urn:microsoft.com/office/officeart/2005/8/colors/accent1_3" csCatId="accent1" phldr="1"/>
      <dgm:spPr/>
      <dgm:t>
        <a:bodyPr/>
        <a:lstStyle/>
        <a:p>
          <a:endParaRPr lang="zh-CN" altLang="en-US"/>
        </a:p>
      </dgm:t>
    </dgm:pt>
    <dgm:pt modelId="{EB13B019-7E01-4FCF-AF59-5C04BB5F72E3}">
      <dgm:prSet custT="1"/>
      <dgm:spPr>
        <a:solidFill>
          <a:schemeClr val="accent1">
            <a:lumMod val="50000"/>
          </a:schemeClr>
        </a:solidFill>
      </dgm:spPr>
      <dgm:t>
        <a:bodyPr/>
        <a:lstStyle/>
        <a:p>
          <a:pPr algn="ctr" rtl="0"/>
          <a:r>
            <a:rPr lang="en-US" sz="1800" dirty="0">
              <a:latin typeface="微软雅黑" panose="020B0503020204020204" pitchFamily="34" charset="-122"/>
              <a:ea typeface="微软雅黑" panose="020B0503020204020204" pitchFamily="34" charset="-122"/>
            </a:rPr>
            <a:t>File Security Examination Request with the Chinese Patent Office</a:t>
          </a:r>
          <a:endParaRPr lang="zh-CN" sz="1800" dirty="0">
            <a:latin typeface="微软雅黑" panose="020B0503020204020204" pitchFamily="34" charset="-122"/>
            <a:ea typeface="微软雅黑" panose="020B0503020204020204" pitchFamily="34" charset="-122"/>
          </a:endParaRPr>
        </a:p>
      </dgm:t>
    </dgm:pt>
    <dgm:pt modelId="{BD90E9E0-3EE6-4FCE-86FE-098C537FD31A}" type="parTrans" cxnId="{E8253B2E-1940-47F1-90A8-9F40703D01FD}">
      <dgm:prSet/>
      <dgm:spPr/>
      <dgm:t>
        <a:bodyPr/>
        <a:lstStyle/>
        <a:p>
          <a:endParaRPr lang="zh-CN" altLang="en-US"/>
        </a:p>
      </dgm:t>
    </dgm:pt>
    <dgm:pt modelId="{91EE1C73-3618-4EA6-A2D0-70E7C8422A1C}" type="sibTrans" cxnId="{E8253B2E-1940-47F1-90A8-9F40703D01FD}">
      <dgm:prSet/>
      <dgm:spPr>
        <a:solidFill>
          <a:schemeClr val="accent1">
            <a:lumMod val="50000"/>
          </a:schemeClr>
        </a:solidFill>
      </dgm:spPr>
      <dgm:t>
        <a:bodyPr/>
        <a:lstStyle/>
        <a:p>
          <a:endParaRPr lang="zh-CN" altLang="en-US"/>
        </a:p>
      </dgm:t>
    </dgm:pt>
    <dgm:pt modelId="{638A4399-D9C1-4399-BF43-8E1451C938C5}">
      <dgm:prSet custT="1"/>
      <dgm:spPr>
        <a:solidFill>
          <a:schemeClr val="accent1">
            <a:lumMod val="50000"/>
          </a:schemeClr>
        </a:solidFill>
      </dgm:spPr>
      <dgm:t>
        <a:bodyPr/>
        <a:lstStyle/>
        <a:p>
          <a:pPr rtl="0"/>
          <a:r>
            <a:rPr lang="en-US" sz="2000" dirty="0">
              <a:latin typeface="微软雅黑" panose="020B0503020204020204" pitchFamily="34" charset="-122"/>
              <a:ea typeface="微软雅黑" panose="020B0503020204020204" pitchFamily="34" charset="-122"/>
            </a:rPr>
            <a:t>File patent application in the US</a:t>
          </a:r>
          <a:endParaRPr lang="zh-CN" sz="2000" dirty="0">
            <a:latin typeface="微软雅黑" panose="020B0503020204020204" pitchFamily="34" charset="-122"/>
            <a:ea typeface="微软雅黑" panose="020B0503020204020204" pitchFamily="34" charset="-122"/>
          </a:endParaRPr>
        </a:p>
      </dgm:t>
    </dgm:pt>
    <dgm:pt modelId="{D47DD7CE-A1C5-4474-B236-1DA46A2BDDEC}" type="parTrans" cxnId="{840685E4-1CB0-440F-B473-DF0B2AEAC032}">
      <dgm:prSet/>
      <dgm:spPr/>
      <dgm:t>
        <a:bodyPr/>
        <a:lstStyle/>
        <a:p>
          <a:endParaRPr lang="zh-CN" altLang="en-US"/>
        </a:p>
      </dgm:t>
    </dgm:pt>
    <dgm:pt modelId="{97AD684F-6E1D-4795-B083-4DBB2D8A449F}" type="sibTrans" cxnId="{840685E4-1CB0-440F-B473-DF0B2AEAC032}">
      <dgm:prSet/>
      <dgm:spPr/>
      <dgm:t>
        <a:bodyPr/>
        <a:lstStyle/>
        <a:p>
          <a:endParaRPr lang="zh-CN" altLang="en-US"/>
        </a:p>
      </dgm:t>
    </dgm:pt>
    <dgm:pt modelId="{FD06D0ED-6897-4ADB-BF04-26C1A2BA3078}" type="pres">
      <dgm:prSet presAssocID="{07ECB706-1BC6-4EDB-BAC5-19AD97ED4D16}" presName="Name0" presStyleCnt="0">
        <dgm:presLayoutVars>
          <dgm:dir/>
          <dgm:resizeHandles val="exact"/>
        </dgm:presLayoutVars>
      </dgm:prSet>
      <dgm:spPr/>
    </dgm:pt>
    <dgm:pt modelId="{090B39E3-A847-4BD1-BAF4-C91C434138F7}" type="pres">
      <dgm:prSet presAssocID="{EB13B019-7E01-4FCF-AF59-5C04BB5F72E3}" presName="node" presStyleLbl="node1" presStyleIdx="0" presStyleCnt="2" custLinFactNeighborX="-45310" custLinFactNeighborY="-9289">
        <dgm:presLayoutVars>
          <dgm:bulletEnabled val="1"/>
        </dgm:presLayoutVars>
      </dgm:prSet>
      <dgm:spPr/>
    </dgm:pt>
    <dgm:pt modelId="{E8EE15DF-D95C-4A7B-8581-5BE8573C65AA}" type="pres">
      <dgm:prSet presAssocID="{91EE1C73-3618-4EA6-A2D0-70E7C8422A1C}" presName="sibTrans" presStyleLbl="sibTrans2D1" presStyleIdx="0" presStyleCnt="1"/>
      <dgm:spPr/>
    </dgm:pt>
    <dgm:pt modelId="{13E99020-1E67-4DAB-899A-366F3374B24E}" type="pres">
      <dgm:prSet presAssocID="{91EE1C73-3618-4EA6-A2D0-70E7C8422A1C}" presName="connectorText" presStyleLbl="sibTrans2D1" presStyleIdx="0" presStyleCnt="1"/>
      <dgm:spPr/>
    </dgm:pt>
    <dgm:pt modelId="{AB291830-3979-4978-BCD9-F5B215358445}" type="pres">
      <dgm:prSet presAssocID="{638A4399-D9C1-4399-BF43-8E1451C938C5}" presName="node" presStyleLbl="node1" presStyleIdx="1" presStyleCnt="2" custLinFactNeighborX="411">
        <dgm:presLayoutVars>
          <dgm:bulletEnabled val="1"/>
        </dgm:presLayoutVars>
      </dgm:prSet>
      <dgm:spPr/>
    </dgm:pt>
  </dgm:ptLst>
  <dgm:cxnLst>
    <dgm:cxn modelId="{E8253B2E-1940-47F1-90A8-9F40703D01FD}" srcId="{07ECB706-1BC6-4EDB-BAC5-19AD97ED4D16}" destId="{EB13B019-7E01-4FCF-AF59-5C04BB5F72E3}" srcOrd="0" destOrd="0" parTransId="{BD90E9E0-3EE6-4FCE-86FE-098C537FD31A}" sibTransId="{91EE1C73-3618-4EA6-A2D0-70E7C8422A1C}"/>
    <dgm:cxn modelId="{6B357A3A-E019-41BC-AEAB-B2492885FF53}" type="presOf" srcId="{07ECB706-1BC6-4EDB-BAC5-19AD97ED4D16}" destId="{FD06D0ED-6897-4ADB-BF04-26C1A2BA3078}" srcOrd="0" destOrd="0" presId="urn:microsoft.com/office/officeart/2005/8/layout/process1"/>
    <dgm:cxn modelId="{3A67C93C-FC25-490D-8A48-704DB3EE5B92}" type="presOf" srcId="{EB13B019-7E01-4FCF-AF59-5C04BB5F72E3}" destId="{090B39E3-A847-4BD1-BAF4-C91C434138F7}" srcOrd="0" destOrd="0" presId="urn:microsoft.com/office/officeart/2005/8/layout/process1"/>
    <dgm:cxn modelId="{7C917B7A-B050-4B13-B158-3D0E37948A00}" type="presOf" srcId="{91EE1C73-3618-4EA6-A2D0-70E7C8422A1C}" destId="{E8EE15DF-D95C-4A7B-8581-5BE8573C65AA}" srcOrd="0" destOrd="0" presId="urn:microsoft.com/office/officeart/2005/8/layout/process1"/>
    <dgm:cxn modelId="{9678C3C7-8733-4D91-B129-F67387E316B8}" type="presOf" srcId="{91EE1C73-3618-4EA6-A2D0-70E7C8422A1C}" destId="{13E99020-1E67-4DAB-899A-366F3374B24E}" srcOrd="1" destOrd="0" presId="urn:microsoft.com/office/officeart/2005/8/layout/process1"/>
    <dgm:cxn modelId="{840685E4-1CB0-440F-B473-DF0B2AEAC032}" srcId="{07ECB706-1BC6-4EDB-BAC5-19AD97ED4D16}" destId="{638A4399-D9C1-4399-BF43-8E1451C938C5}" srcOrd="1" destOrd="0" parTransId="{D47DD7CE-A1C5-4474-B236-1DA46A2BDDEC}" sibTransId="{97AD684F-6E1D-4795-B083-4DBB2D8A449F}"/>
    <dgm:cxn modelId="{6DC63CEF-6470-48EF-8537-D4FEF7444545}" type="presOf" srcId="{638A4399-D9C1-4399-BF43-8E1451C938C5}" destId="{AB291830-3979-4978-BCD9-F5B215358445}" srcOrd="0" destOrd="0" presId="urn:microsoft.com/office/officeart/2005/8/layout/process1"/>
    <dgm:cxn modelId="{78BFF0EC-448A-4A5F-8312-BCA4970DE738}" type="presParOf" srcId="{FD06D0ED-6897-4ADB-BF04-26C1A2BA3078}" destId="{090B39E3-A847-4BD1-BAF4-C91C434138F7}" srcOrd="0" destOrd="0" presId="urn:microsoft.com/office/officeart/2005/8/layout/process1"/>
    <dgm:cxn modelId="{0EA7D0C7-6D49-412D-98CB-079BF498FA73}" type="presParOf" srcId="{FD06D0ED-6897-4ADB-BF04-26C1A2BA3078}" destId="{E8EE15DF-D95C-4A7B-8581-5BE8573C65AA}" srcOrd="1" destOrd="0" presId="urn:microsoft.com/office/officeart/2005/8/layout/process1"/>
    <dgm:cxn modelId="{1CA04E03-E8E8-4681-869E-06B41019CD85}" type="presParOf" srcId="{E8EE15DF-D95C-4A7B-8581-5BE8573C65AA}" destId="{13E99020-1E67-4DAB-899A-366F3374B24E}" srcOrd="0" destOrd="0" presId="urn:microsoft.com/office/officeart/2005/8/layout/process1"/>
    <dgm:cxn modelId="{340E2E9E-E218-4DAE-8204-49FDBC9CA984}" type="presParOf" srcId="{FD06D0ED-6897-4ADB-BF04-26C1A2BA3078}" destId="{AB291830-3979-4978-BCD9-F5B215358445}"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D0AB43-BEBB-48B7-A917-21FD3A90BA6C}" type="doc">
      <dgm:prSet loTypeId="urn:microsoft.com/office/officeart/2005/8/layout/process1" loCatId="process" qsTypeId="urn:microsoft.com/office/officeart/2005/8/quickstyle/simple1" qsCatId="simple" csTypeId="urn:microsoft.com/office/officeart/2005/8/colors/accent1_3" csCatId="accent1" phldr="1"/>
      <dgm:spPr/>
      <dgm:t>
        <a:bodyPr/>
        <a:lstStyle/>
        <a:p>
          <a:endParaRPr lang="zh-CN" altLang="en-US"/>
        </a:p>
      </dgm:t>
    </dgm:pt>
    <dgm:pt modelId="{DFE804F0-3907-4F42-9D9F-FBC83D357DA9}">
      <dgm:prSet custT="1"/>
      <dgm:spPr>
        <a:solidFill>
          <a:schemeClr val="accent1">
            <a:lumMod val="50000"/>
          </a:schemeClr>
        </a:solidFill>
      </dgm:spPr>
      <dgm:t>
        <a:bodyPr/>
        <a:lstStyle/>
        <a:p>
          <a:pPr rtl="0"/>
          <a:r>
            <a:rPr lang="en-US" sz="2000" dirty="0">
              <a:latin typeface="微软雅黑" panose="020B0503020204020204" pitchFamily="34" charset="-122"/>
              <a:ea typeface="微软雅黑" panose="020B0503020204020204" pitchFamily="34" charset="-122"/>
            </a:rPr>
            <a:t>Obtain Foreign Filing License from the USPTO</a:t>
          </a:r>
          <a:endParaRPr lang="zh-CN" sz="2000" dirty="0">
            <a:latin typeface="微软雅黑" panose="020B0503020204020204" pitchFamily="34" charset="-122"/>
            <a:ea typeface="微软雅黑" panose="020B0503020204020204" pitchFamily="34" charset="-122"/>
          </a:endParaRPr>
        </a:p>
      </dgm:t>
    </dgm:pt>
    <dgm:pt modelId="{D0194E46-30B4-4367-89A3-C8D3EB886615}" type="parTrans" cxnId="{570A4C27-8D36-433D-968B-1B1B289A2FB0}">
      <dgm:prSet/>
      <dgm:spPr/>
      <dgm:t>
        <a:bodyPr/>
        <a:lstStyle/>
        <a:p>
          <a:endParaRPr lang="zh-CN" altLang="en-US"/>
        </a:p>
      </dgm:t>
    </dgm:pt>
    <dgm:pt modelId="{5D27E84F-ACCE-4439-BDC6-7672E2432C01}" type="sibTrans" cxnId="{570A4C27-8D36-433D-968B-1B1B289A2FB0}">
      <dgm:prSet/>
      <dgm:spPr>
        <a:solidFill>
          <a:schemeClr val="accent1">
            <a:lumMod val="50000"/>
          </a:schemeClr>
        </a:solidFill>
      </dgm:spPr>
      <dgm:t>
        <a:bodyPr/>
        <a:lstStyle/>
        <a:p>
          <a:endParaRPr lang="zh-CN" altLang="en-US"/>
        </a:p>
      </dgm:t>
    </dgm:pt>
    <dgm:pt modelId="{C9922538-82D4-40D9-A03D-7C33D6AECEE2}">
      <dgm:prSet custT="1"/>
      <dgm:spPr>
        <a:solidFill>
          <a:schemeClr val="accent1">
            <a:lumMod val="50000"/>
          </a:schemeClr>
        </a:solidFill>
      </dgm:spPr>
      <dgm:t>
        <a:bodyPr/>
        <a:lstStyle/>
        <a:p>
          <a:pPr rtl="0"/>
          <a:r>
            <a:rPr lang="en-US" sz="2400" dirty="0">
              <a:latin typeface="微软雅黑" panose="020B0503020204020204" pitchFamily="34" charset="-122"/>
              <a:ea typeface="微软雅黑" panose="020B0503020204020204" pitchFamily="34" charset="-122"/>
            </a:rPr>
            <a:t>File Patent Application in China</a:t>
          </a:r>
          <a:endParaRPr lang="zh-CN" sz="2400" dirty="0">
            <a:latin typeface="微软雅黑" panose="020B0503020204020204" pitchFamily="34" charset="-122"/>
            <a:ea typeface="微软雅黑" panose="020B0503020204020204" pitchFamily="34" charset="-122"/>
          </a:endParaRPr>
        </a:p>
      </dgm:t>
    </dgm:pt>
    <dgm:pt modelId="{CB781CAB-4EB8-4280-83B6-1ABEDC57D9B1}" type="parTrans" cxnId="{DE8A03F5-2256-4D10-AB85-6D0CCE1B74FC}">
      <dgm:prSet/>
      <dgm:spPr/>
      <dgm:t>
        <a:bodyPr/>
        <a:lstStyle/>
        <a:p>
          <a:endParaRPr lang="zh-CN" altLang="en-US"/>
        </a:p>
      </dgm:t>
    </dgm:pt>
    <dgm:pt modelId="{9343C6BB-28C1-4F58-A96F-BC65A364DBFC}" type="sibTrans" cxnId="{DE8A03F5-2256-4D10-AB85-6D0CCE1B74FC}">
      <dgm:prSet/>
      <dgm:spPr/>
      <dgm:t>
        <a:bodyPr/>
        <a:lstStyle/>
        <a:p>
          <a:endParaRPr lang="zh-CN" altLang="en-US"/>
        </a:p>
      </dgm:t>
    </dgm:pt>
    <dgm:pt modelId="{29A60DC8-CAE1-404B-B1DF-79FF0508D5ED}" type="pres">
      <dgm:prSet presAssocID="{EBD0AB43-BEBB-48B7-A917-21FD3A90BA6C}" presName="Name0" presStyleCnt="0">
        <dgm:presLayoutVars>
          <dgm:dir/>
          <dgm:resizeHandles val="exact"/>
        </dgm:presLayoutVars>
      </dgm:prSet>
      <dgm:spPr/>
    </dgm:pt>
    <dgm:pt modelId="{5C21F2E1-D9C9-4190-98B3-2420F0F28F21}" type="pres">
      <dgm:prSet presAssocID="{DFE804F0-3907-4F42-9D9F-FBC83D357DA9}" presName="node" presStyleLbl="node1" presStyleIdx="0" presStyleCnt="2">
        <dgm:presLayoutVars>
          <dgm:bulletEnabled val="1"/>
        </dgm:presLayoutVars>
      </dgm:prSet>
      <dgm:spPr/>
    </dgm:pt>
    <dgm:pt modelId="{1B5448C0-CA90-4419-82FE-574884DB2EAC}" type="pres">
      <dgm:prSet presAssocID="{5D27E84F-ACCE-4439-BDC6-7672E2432C01}" presName="sibTrans" presStyleLbl="sibTrans2D1" presStyleIdx="0" presStyleCnt="1"/>
      <dgm:spPr/>
    </dgm:pt>
    <dgm:pt modelId="{009EA13A-7873-4FB9-A82E-792BD95134AE}" type="pres">
      <dgm:prSet presAssocID="{5D27E84F-ACCE-4439-BDC6-7672E2432C01}" presName="connectorText" presStyleLbl="sibTrans2D1" presStyleIdx="0" presStyleCnt="1"/>
      <dgm:spPr/>
    </dgm:pt>
    <dgm:pt modelId="{DCA5A2E6-0965-4783-A6A6-87C3094FE146}" type="pres">
      <dgm:prSet presAssocID="{C9922538-82D4-40D9-A03D-7C33D6AECEE2}" presName="node" presStyleLbl="node1" presStyleIdx="1" presStyleCnt="2">
        <dgm:presLayoutVars>
          <dgm:bulletEnabled val="1"/>
        </dgm:presLayoutVars>
      </dgm:prSet>
      <dgm:spPr/>
    </dgm:pt>
  </dgm:ptLst>
  <dgm:cxnLst>
    <dgm:cxn modelId="{0E5A7F02-6ABC-46F9-8DB1-4E5691938982}" type="presOf" srcId="{DFE804F0-3907-4F42-9D9F-FBC83D357DA9}" destId="{5C21F2E1-D9C9-4190-98B3-2420F0F28F21}" srcOrd="0" destOrd="0" presId="urn:microsoft.com/office/officeart/2005/8/layout/process1"/>
    <dgm:cxn modelId="{570A4C27-8D36-433D-968B-1B1B289A2FB0}" srcId="{EBD0AB43-BEBB-48B7-A917-21FD3A90BA6C}" destId="{DFE804F0-3907-4F42-9D9F-FBC83D357DA9}" srcOrd="0" destOrd="0" parTransId="{D0194E46-30B4-4367-89A3-C8D3EB886615}" sibTransId="{5D27E84F-ACCE-4439-BDC6-7672E2432C01}"/>
    <dgm:cxn modelId="{EA7AAF44-2080-4C83-91B0-AF2C8C6992AF}" type="presOf" srcId="{5D27E84F-ACCE-4439-BDC6-7672E2432C01}" destId="{1B5448C0-CA90-4419-82FE-574884DB2EAC}" srcOrd="0" destOrd="0" presId="urn:microsoft.com/office/officeart/2005/8/layout/process1"/>
    <dgm:cxn modelId="{9CF7B875-5E1E-475B-B05B-038AA8CB9B8D}" type="presOf" srcId="{5D27E84F-ACCE-4439-BDC6-7672E2432C01}" destId="{009EA13A-7873-4FB9-A82E-792BD95134AE}" srcOrd="1" destOrd="0" presId="urn:microsoft.com/office/officeart/2005/8/layout/process1"/>
    <dgm:cxn modelId="{D9DDABB9-6AA2-4644-A438-30F9E95B9498}" type="presOf" srcId="{C9922538-82D4-40D9-A03D-7C33D6AECEE2}" destId="{DCA5A2E6-0965-4783-A6A6-87C3094FE146}" srcOrd="0" destOrd="0" presId="urn:microsoft.com/office/officeart/2005/8/layout/process1"/>
    <dgm:cxn modelId="{EEE856DA-2BAD-4B06-8CE3-A90F011C0A65}" type="presOf" srcId="{EBD0AB43-BEBB-48B7-A917-21FD3A90BA6C}" destId="{29A60DC8-CAE1-404B-B1DF-79FF0508D5ED}" srcOrd="0" destOrd="0" presId="urn:microsoft.com/office/officeart/2005/8/layout/process1"/>
    <dgm:cxn modelId="{DE8A03F5-2256-4D10-AB85-6D0CCE1B74FC}" srcId="{EBD0AB43-BEBB-48B7-A917-21FD3A90BA6C}" destId="{C9922538-82D4-40D9-A03D-7C33D6AECEE2}" srcOrd="1" destOrd="0" parTransId="{CB781CAB-4EB8-4280-83B6-1ABEDC57D9B1}" sibTransId="{9343C6BB-28C1-4F58-A96F-BC65A364DBFC}"/>
    <dgm:cxn modelId="{81F6EDCA-1B12-4D57-A887-3DBA74E5D33C}" type="presParOf" srcId="{29A60DC8-CAE1-404B-B1DF-79FF0508D5ED}" destId="{5C21F2E1-D9C9-4190-98B3-2420F0F28F21}" srcOrd="0" destOrd="0" presId="urn:microsoft.com/office/officeart/2005/8/layout/process1"/>
    <dgm:cxn modelId="{314E8F38-237C-4B89-9B80-451CE72D74DF}" type="presParOf" srcId="{29A60DC8-CAE1-404B-B1DF-79FF0508D5ED}" destId="{1B5448C0-CA90-4419-82FE-574884DB2EAC}" srcOrd="1" destOrd="0" presId="urn:microsoft.com/office/officeart/2005/8/layout/process1"/>
    <dgm:cxn modelId="{4E8FEA09-C2C0-48FB-BC90-4E9727E50C66}" type="presParOf" srcId="{1B5448C0-CA90-4419-82FE-574884DB2EAC}" destId="{009EA13A-7873-4FB9-A82E-792BD95134AE}" srcOrd="0" destOrd="0" presId="urn:microsoft.com/office/officeart/2005/8/layout/process1"/>
    <dgm:cxn modelId="{BD4C4DE7-1540-4FFB-9E2C-FE9B531F7C5F}" type="presParOf" srcId="{29A60DC8-CAE1-404B-B1DF-79FF0508D5ED}" destId="{DCA5A2E6-0965-4783-A6A6-87C3094FE146}"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4E58FF-64CD-4142-B4F4-E58D67EC4B37}" type="doc">
      <dgm:prSet loTypeId="urn:microsoft.com/office/officeart/2005/8/layout/hChevron3" loCatId="" qsTypeId="urn:microsoft.com/office/officeart/2005/8/quickstyle/simple1" qsCatId="simple" csTypeId="urn:microsoft.com/office/officeart/2005/8/colors/colorful5" csCatId="colorful" phldr="1"/>
      <dgm:spPr/>
    </dgm:pt>
    <dgm:pt modelId="{A1192AA9-FC53-0247-AB03-048939B7752D}">
      <dgm:prSet phldrT="[Text]"/>
      <dgm:spPr/>
      <dgm:t>
        <a:bodyPr/>
        <a:lstStyle/>
        <a:p>
          <a:r>
            <a:rPr lang="en-GB" dirty="0"/>
            <a:t>Protection</a:t>
          </a:r>
        </a:p>
      </dgm:t>
    </dgm:pt>
    <dgm:pt modelId="{1D37594C-6EEF-F14D-AD93-D3FE05323038}" type="parTrans" cxnId="{0723A246-6C6D-9747-9D0E-BB804D9E23DA}">
      <dgm:prSet/>
      <dgm:spPr/>
      <dgm:t>
        <a:bodyPr/>
        <a:lstStyle/>
        <a:p>
          <a:endParaRPr lang="en-GB"/>
        </a:p>
      </dgm:t>
    </dgm:pt>
    <dgm:pt modelId="{F041906A-5180-4F40-916C-323B8FE7BCBC}" type="sibTrans" cxnId="{0723A246-6C6D-9747-9D0E-BB804D9E23DA}">
      <dgm:prSet/>
      <dgm:spPr/>
      <dgm:t>
        <a:bodyPr/>
        <a:lstStyle/>
        <a:p>
          <a:endParaRPr lang="en-GB"/>
        </a:p>
      </dgm:t>
    </dgm:pt>
    <dgm:pt modelId="{37962BB9-45BE-0745-AAF8-3AF2A04D5960}">
      <dgm:prSet phldrT="[Text]"/>
      <dgm:spPr/>
      <dgm:t>
        <a:bodyPr/>
        <a:lstStyle/>
        <a:p>
          <a:r>
            <a:rPr lang="en-GB" dirty="0"/>
            <a:t>Infringement</a:t>
          </a:r>
        </a:p>
      </dgm:t>
    </dgm:pt>
    <dgm:pt modelId="{EB912392-A9E1-AA41-9FC6-F603B7341200}" type="parTrans" cxnId="{722BFBD5-CC16-8448-AF08-3FABF1E9D708}">
      <dgm:prSet/>
      <dgm:spPr/>
      <dgm:t>
        <a:bodyPr/>
        <a:lstStyle/>
        <a:p>
          <a:endParaRPr lang="en-GB"/>
        </a:p>
      </dgm:t>
    </dgm:pt>
    <dgm:pt modelId="{8D029482-4D1E-9E45-905D-6F75FC9A11D6}" type="sibTrans" cxnId="{722BFBD5-CC16-8448-AF08-3FABF1E9D708}">
      <dgm:prSet/>
      <dgm:spPr/>
      <dgm:t>
        <a:bodyPr/>
        <a:lstStyle/>
        <a:p>
          <a:endParaRPr lang="en-GB"/>
        </a:p>
      </dgm:t>
    </dgm:pt>
    <dgm:pt modelId="{2AEE0784-0F9E-F94D-B14B-0617C61D73F8}">
      <dgm:prSet phldrT="[Text]"/>
      <dgm:spPr/>
      <dgm:t>
        <a:bodyPr/>
        <a:lstStyle/>
        <a:p>
          <a:r>
            <a:rPr lang="en-GB" dirty="0"/>
            <a:t>Enforcement</a:t>
          </a:r>
        </a:p>
      </dgm:t>
    </dgm:pt>
    <dgm:pt modelId="{84AE1780-C82E-9742-A545-C792F42D5EC2}" type="parTrans" cxnId="{9FFF7247-CD2B-6746-AC9E-BB97AD7F1E8A}">
      <dgm:prSet/>
      <dgm:spPr/>
      <dgm:t>
        <a:bodyPr/>
        <a:lstStyle/>
        <a:p>
          <a:endParaRPr lang="en-GB"/>
        </a:p>
      </dgm:t>
    </dgm:pt>
    <dgm:pt modelId="{C24CE479-942C-E541-B13C-1275C9BB23DD}" type="sibTrans" cxnId="{9FFF7247-CD2B-6746-AC9E-BB97AD7F1E8A}">
      <dgm:prSet/>
      <dgm:spPr/>
      <dgm:t>
        <a:bodyPr/>
        <a:lstStyle/>
        <a:p>
          <a:endParaRPr lang="en-GB"/>
        </a:p>
      </dgm:t>
    </dgm:pt>
    <dgm:pt modelId="{891BD5B0-7AF1-9248-92D5-1D2DF313B168}" type="pres">
      <dgm:prSet presAssocID="{244E58FF-64CD-4142-B4F4-E58D67EC4B37}" presName="Name0" presStyleCnt="0">
        <dgm:presLayoutVars>
          <dgm:dir/>
          <dgm:resizeHandles val="exact"/>
        </dgm:presLayoutVars>
      </dgm:prSet>
      <dgm:spPr/>
    </dgm:pt>
    <dgm:pt modelId="{508E7CCF-4E36-2145-8DCF-13944D687E27}" type="pres">
      <dgm:prSet presAssocID="{A1192AA9-FC53-0247-AB03-048939B7752D}" presName="parTxOnly" presStyleLbl="node1" presStyleIdx="0" presStyleCnt="3">
        <dgm:presLayoutVars>
          <dgm:bulletEnabled val="1"/>
        </dgm:presLayoutVars>
      </dgm:prSet>
      <dgm:spPr/>
    </dgm:pt>
    <dgm:pt modelId="{657ADA08-2DFF-A649-A573-B6BF2DC4639D}" type="pres">
      <dgm:prSet presAssocID="{F041906A-5180-4F40-916C-323B8FE7BCBC}" presName="parSpace" presStyleCnt="0"/>
      <dgm:spPr/>
    </dgm:pt>
    <dgm:pt modelId="{F01EC992-B7AA-2549-8171-F5531124FD42}" type="pres">
      <dgm:prSet presAssocID="{37962BB9-45BE-0745-AAF8-3AF2A04D5960}" presName="parTxOnly" presStyleLbl="node1" presStyleIdx="1" presStyleCnt="3">
        <dgm:presLayoutVars>
          <dgm:bulletEnabled val="1"/>
        </dgm:presLayoutVars>
      </dgm:prSet>
      <dgm:spPr/>
    </dgm:pt>
    <dgm:pt modelId="{FCD604EF-A9F5-EB4A-A9F0-106EE531D9E4}" type="pres">
      <dgm:prSet presAssocID="{8D029482-4D1E-9E45-905D-6F75FC9A11D6}" presName="parSpace" presStyleCnt="0"/>
      <dgm:spPr/>
    </dgm:pt>
    <dgm:pt modelId="{DBA6F077-77DF-D84D-88ED-7F6A1EB52F10}" type="pres">
      <dgm:prSet presAssocID="{2AEE0784-0F9E-F94D-B14B-0617C61D73F8}" presName="parTxOnly" presStyleLbl="node1" presStyleIdx="2" presStyleCnt="3">
        <dgm:presLayoutVars>
          <dgm:bulletEnabled val="1"/>
        </dgm:presLayoutVars>
      </dgm:prSet>
      <dgm:spPr/>
    </dgm:pt>
  </dgm:ptLst>
  <dgm:cxnLst>
    <dgm:cxn modelId="{0723A246-6C6D-9747-9D0E-BB804D9E23DA}" srcId="{244E58FF-64CD-4142-B4F4-E58D67EC4B37}" destId="{A1192AA9-FC53-0247-AB03-048939B7752D}" srcOrd="0" destOrd="0" parTransId="{1D37594C-6EEF-F14D-AD93-D3FE05323038}" sibTransId="{F041906A-5180-4F40-916C-323B8FE7BCBC}"/>
    <dgm:cxn modelId="{9FFF7247-CD2B-6746-AC9E-BB97AD7F1E8A}" srcId="{244E58FF-64CD-4142-B4F4-E58D67EC4B37}" destId="{2AEE0784-0F9E-F94D-B14B-0617C61D73F8}" srcOrd="2" destOrd="0" parTransId="{84AE1780-C82E-9742-A545-C792F42D5EC2}" sibTransId="{C24CE479-942C-E541-B13C-1275C9BB23DD}"/>
    <dgm:cxn modelId="{08FFC190-4F0F-6A4E-A792-970E2DA755A3}" type="presOf" srcId="{A1192AA9-FC53-0247-AB03-048939B7752D}" destId="{508E7CCF-4E36-2145-8DCF-13944D687E27}" srcOrd="0" destOrd="0" presId="urn:microsoft.com/office/officeart/2005/8/layout/hChevron3"/>
    <dgm:cxn modelId="{EBE1B895-6541-EA43-AEF0-9C99101BDA9E}" type="presOf" srcId="{2AEE0784-0F9E-F94D-B14B-0617C61D73F8}" destId="{DBA6F077-77DF-D84D-88ED-7F6A1EB52F10}" srcOrd="0" destOrd="0" presId="urn:microsoft.com/office/officeart/2005/8/layout/hChevron3"/>
    <dgm:cxn modelId="{BA1118BB-6277-B74A-9FC4-32AE0C9C818D}" type="presOf" srcId="{244E58FF-64CD-4142-B4F4-E58D67EC4B37}" destId="{891BD5B0-7AF1-9248-92D5-1D2DF313B168}" srcOrd="0" destOrd="0" presId="urn:microsoft.com/office/officeart/2005/8/layout/hChevron3"/>
    <dgm:cxn modelId="{F25B90BE-293A-2343-9DC9-C449F31B85C9}" type="presOf" srcId="{37962BB9-45BE-0745-AAF8-3AF2A04D5960}" destId="{F01EC992-B7AA-2549-8171-F5531124FD42}" srcOrd="0" destOrd="0" presId="urn:microsoft.com/office/officeart/2005/8/layout/hChevron3"/>
    <dgm:cxn modelId="{722BFBD5-CC16-8448-AF08-3FABF1E9D708}" srcId="{244E58FF-64CD-4142-B4F4-E58D67EC4B37}" destId="{37962BB9-45BE-0745-AAF8-3AF2A04D5960}" srcOrd="1" destOrd="0" parTransId="{EB912392-A9E1-AA41-9FC6-F603B7341200}" sibTransId="{8D029482-4D1E-9E45-905D-6F75FC9A11D6}"/>
    <dgm:cxn modelId="{A49ED3DA-9644-9D48-A258-D507B9298732}" type="presParOf" srcId="{891BD5B0-7AF1-9248-92D5-1D2DF313B168}" destId="{508E7CCF-4E36-2145-8DCF-13944D687E27}" srcOrd="0" destOrd="0" presId="urn:microsoft.com/office/officeart/2005/8/layout/hChevron3"/>
    <dgm:cxn modelId="{D3F22C3C-A346-AB48-BB06-02A18CE23A8B}" type="presParOf" srcId="{891BD5B0-7AF1-9248-92D5-1D2DF313B168}" destId="{657ADA08-2DFF-A649-A573-B6BF2DC4639D}" srcOrd="1" destOrd="0" presId="urn:microsoft.com/office/officeart/2005/8/layout/hChevron3"/>
    <dgm:cxn modelId="{D346F83D-5C59-1B42-8658-F3234D3DCB27}" type="presParOf" srcId="{891BD5B0-7AF1-9248-92D5-1D2DF313B168}" destId="{F01EC992-B7AA-2549-8171-F5531124FD42}" srcOrd="2" destOrd="0" presId="urn:microsoft.com/office/officeart/2005/8/layout/hChevron3"/>
    <dgm:cxn modelId="{6E676197-997A-9B45-8EE7-14B4937BC673}" type="presParOf" srcId="{891BD5B0-7AF1-9248-92D5-1D2DF313B168}" destId="{FCD604EF-A9F5-EB4A-A9F0-106EE531D9E4}" srcOrd="3" destOrd="0" presId="urn:microsoft.com/office/officeart/2005/8/layout/hChevron3"/>
    <dgm:cxn modelId="{3DCEAC2D-2D65-1346-9450-4A69D5E3DA2F}" type="presParOf" srcId="{891BD5B0-7AF1-9248-92D5-1D2DF313B168}" destId="{DBA6F077-77DF-D84D-88ED-7F6A1EB52F10}"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B1EFF-E680-4D6D-B1F9-BF5D6893C5F8}">
      <dsp:nvSpPr>
        <dsp:cNvPr id="0" name=""/>
        <dsp:cNvSpPr/>
      </dsp:nvSpPr>
      <dsp:spPr>
        <a:xfrm>
          <a:off x="1927388" y="1201937"/>
          <a:ext cx="2786191" cy="2786191"/>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Intellectual Property Rights</a:t>
          </a:r>
        </a:p>
      </dsp:txBody>
      <dsp:txXfrm>
        <a:off x="2335416" y="1609965"/>
        <a:ext cx="1970135" cy="1970135"/>
      </dsp:txXfrm>
    </dsp:sp>
    <dsp:sp modelId="{01F550B2-BF16-4357-9606-FBD068E5E076}">
      <dsp:nvSpPr>
        <dsp:cNvPr id="0" name=""/>
        <dsp:cNvSpPr/>
      </dsp:nvSpPr>
      <dsp:spPr>
        <a:xfrm>
          <a:off x="2623936" y="85960"/>
          <a:ext cx="1393095" cy="1393095"/>
        </a:xfrm>
        <a:prstGeom prst="ellipse">
          <a:avLst/>
        </a:prstGeom>
        <a:solidFill>
          <a:schemeClr val="accent6">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Patents</a:t>
          </a:r>
        </a:p>
      </dsp:txBody>
      <dsp:txXfrm>
        <a:off x="2827950" y="289974"/>
        <a:ext cx="985067" cy="985067"/>
      </dsp:txXfrm>
    </dsp:sp>
    <dsp:sp modelId="{5649CCCF-5BA2-442E-B317-9B94C65010F0}">
      <dsp:nvSpPr>
        <dsp:cNvPr id="0" name=""/>
        <dsp:cNvSpPr/>
      </dsp:nvSpPr>
      <dsp:spPr>
        <a:xfrm>
          <a:off x="4347749" y="1338384"/>
          <a:ext cx="1393095" cy="1393095"/>
        </a:xfrm>
        <a:prstGeom prst="ellipse">
          <a:avLst/>
        </a:prstGeom>
        <a:solidFill>
          <a:schemeClr val="accent2">
            <a:alpha val="50000"/>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Trade Marks</a:t>
          </a:r>
        </a:p>
      </dsp:txBody>
      <dsp:txXfrm>
        <a:off x="4551763" y="1542398"/>
        <a:ext cx="985067" cy="985067"/>
      </dsp:txXfrm>
    </dsp:sp>
    <dsp:sp modelId="{7722DEE2-1417-4B2B-BA3F-00C8078DBD4E}">
      <dsp:nvSpPr>
        <dsp:cNvPr id="0" name=""/>
        <dsp:cNvSpPr/>
      </dsp:nvSpPr>
      <dsp:spPr>
        <a:xfrm>
          <a:off x="3689311" y="3364848"/>
          <a:ext cx="1393095" cy="1393095"/>
        </a:xfrm>
        <a:prstGeom prst="ellipse">
          <a:avLst/>
        </a:prstGeom>
        <a:solidFill>
          <a:schemeClr val="accent2">
            <a:alpha val="50000"/>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Trade secrets &amp; Know-how</a:t>
          </a:r>
        </a:p>
      </dsp:txBody>
      <dsp:txXfrm>
        <a:off x="3893325" y="3568862"/>
        <a:ext cx="985067" cy="985067"/>
      </dsp:txXfrm>
    </dsp:sp>
    <dsp:sp modelId="{2C7505CA-0111-4889-B229-AC3D4804A879}">
      <dsp:nvSpPr>
        <dsp:cNvPr id="0" name=""/>
        <dsp:cNvSpPr/>
      </dsp:nvSpPr>
      <dsp:spPr>
        <a:xfrm>
          <a:off x="1558560" y="3364848"/>
          <a:ext cx="1393095" cy="1393095"/>
        </a:xfrm>
        <a:prstGeom prst="ellipse">
          <a:avLst/>
        </a:prstGeom>
        <a:solidFill>
          <a:schemeClr val="accent2">
            <a:alpha val="50000"/>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Registered Designs</a:t>
          </a:r>
        </a:p>
      </dsp:txBody>
      <dsp:txXfrm>
        <a:off x="1762574" y="3568862"/>
        <a:ext cx="985067" cy="985067"/>
      </dsp:txXfrm>
    </dsp:sp>
    <dsp:sp modelId="{2B55BB0E-5B1B-0A4C-8292-CF7E9F428103}">
      <dsp:nvSpPr>
        <dsp:cNvPr id="0" name=""/>
        <dsp:cNvSpPr/>
      </dsp:nvSpPr>
      <dsp:spPr>
        <a:xfrm>
          <a:off x="900122" y="1338384"/>
          <a:ext cx="1393095" cy="1393095"/>
        </a:xfrm>
        <a:prstGeom prst="ellipse">
          <a:avLst/>
        </a:prstGeom>
        <a:solidFill>
          <a:schemeClr val="accent2">
            <a:alpha val="50000"/>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lang="en-GB" sz="1700" kern="1200" dirty="0"/>
            <a:t>Copyright</a:t>
          </a:r>
        </a:p>
      </dsp:txBody>
      <dsp:txXfrm>
        <a:off x="1104136" y="1542398"/>
        <a:ext cx="985067" cy="985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B39E3-A847-4BD1-BAF4-C91C434138F7}">
      <dsp:nvSpPr>
        <dsp:cNvPr id="0" name=""/>
        <dsp:cNvSpPr/>
      </dsp:nvSpPr>
      <dsp:spPr>
        <a:xfrm>
          <a:off x="0" y="250074"/>
          <a:ext cx="1978560" cy="2077488"/>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微软雅黑" panose="020B0503020204020204" pitchFamily="34" charset="-122"/>
              <a:ea typeface="微软雅黑" panose="020B0503020204020204" pitchFamily="34" charset="-122"/>
            </a:rPr>
            <a:t>File Security Examination Request with the Chinese Patent Office</a:t>
          </a:r>
          <a:endParaRPr lang="zh-CN" sz="1800" kern="1200" dirty="0">
            <a:latin typeface="微软雅黑" panose="020B0503020204020204" pitchFamily="34" charset="-122"/>
            <a:ea typeface="微软雅黑" panose="020B0503020204020204" pitchFamily="34" charset="-122"/>
          </a:endParaRPr>
        </a:p>
      </dsp:txBody>
      <dsp:txXfrm>
        <a:off x="57950" y="308024"/>
        <a:ext cx="1862660" cy="1961588"/>
      </dsp:txXfrm>
    </dsp:sp>
    <dsp:sp modelId="{E8EE15DF-D95C-4A7B-8581-5BE8573C65AA}">
      <dsp:nvSpPr>
        <dsp:cNvPr id="0" name=""/>
        <dsp:cNvSpPr/>
      </dsp:nvSpPr>
      <dsp:spPr>
        <a:xfrm rot="238953">
          <a:off x="2176371" y="1140794"/>
          <a:ext cx="421456" cy="490683"/>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CN" altLang="en-US" sz="2100" kern="1200"/>
        </a:p>
      </dsp:txBody>
      <dsp:txXfrm>
        <a:off x="2176524" y="1234540"/>
        <a:ext cx="295019" cy="294409"/>
      </dsp:txXfrm>
    </dsp:sp>
    <dsp:sp modelId="{AB291830-3979-4978-BCD9-F5B215358445}">
      <dsp:nvSpPr>
        <dsp:cNvPr id="0" name=""/>
        <dsp:cNvSpPr/>
      </dsp:nvSpPr>
      <dsp:spPr>
        <a:xfrm>
          <a:off x="2771840" y="443052"/>
          <a:ext cx="1978560" cy="2077488"/>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微软雅黑" panose="020B0503020204020204" pitchFamily="34" charset="-122"/>
              <a:ea typeface="微软雅黑" panose="020B0503020204020204" pitchFamily="34" charset="-122"/>
            </a:rPr>
            <a:t>File patent application in the US</a:t>
          </a:r>
          <a:endParaRPr lang="zh-CN" sz="2000" kern="1200" dirty="0">
            <a:latin typeface="微软雅黑" panose="020B0503020204020204" pitchFamily="34" charset="-122"/>
            <a:ea typeface="微软雅黑" panose="020B0503020204020204" pitchFamily="34" charset="-122"/>
          </a:endParaRPr>
        </a:p>
      </dsp:txBody>
      <dsp:txXfrm>
        <a:off x="2829790" y="501002"/>
        <a:ext cx="1862660" cy="19615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1F2E1-D9C9-4190-98B3-2420F0F28F21}">
      <dsp:nvSpPr>
        <dsp:cNvPr id="0" name=""/>
        <dsp:cNvSpPr/>
      </dsp:nvSpPr>
      <dsp:spPr>
        <a:xfrm>
          <a:off x="927" y="554346"/>
          <a:ext cx="1978560" cy="1854900"/>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微软雅黑" panose="020B0503020204020204" pitchFamily="34" charset="-122"/>
              <a:ea typeface="微软雅黑" panose="020B0503020204020204" pitchFamily="34" charset="-122"/>
            </a:rPr>
            <a:t>Obtain Foreign Filing License from the USPTO</a:t>
          </a:r>
          <a:endParaRPr lang="zh-CN" sz="2000" kern="1200" dirty="0">
            <a:latin typeface="微软雅黑" panose="020B0503020204020204" pitchFamily="34" charset="-122"/>
            <a:ea typeface="微软雅黑" panose="020B0503020204020204" pitchFamily="34" charset="-122"/>
          </a:endParaRPr>
        </a:p>
      </dsp:txBody>
      <dsp:txXfrm>
        <a:off x="55255" y="608674"/>
        <a:ext cx="1869904" cy="1746244"/>
      </dsp:txXfrm>
    </dsp:sp>
    <dsp:sp modelId="{1B5448C0-CA90-4419-82FE-574884DB2EAC}">
      <dsp:nvSpPr>
        <dsp:cNvPr id="0" name=""/>
        <dsp:cNvSpPr/>
      </dsp:nvSpPr>
      <dsp:spPr>
        <a:xfrm>
          <a:off x="2177344" y="1236455"/>
          <a:ext cx="419454" cy="490683"/>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CN" altLang="en-US" sz="2100" kern="1200"/>
        </a:p>
      </dsp:txBody>
      <dsp:txXfrm>
        <a:off x="2177344" y="1334592"/>
        <a:ext cx="293618" cy="294409"/>
      </dsp:txXfrm>
    </dsp:sp>
    <dsp:sp modelId="{DCA5A2E6-0965-4783-A6A6-87C3094FE146}">
      <dsp:nvSpPr>
        <dsp:cNvPr id="0" name=""/>
        <dsp:cNvSpPr/>
      </dsp:nvSpPr>
      <dsp:spPr>
        <a:xfrm>
          <a:off x="2770912" y="554346"/>
          <a:ext cx="1978560" cy="1854900"/>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微软雅黑" panose="020B0503020204020204" pitchFamily="34" charset="-122"/>
              <a:ea typeface="微软雅黑" panose="020B0503020204020204" pitchFamily="34" charset="-122"/>
            </a:rPr>
            <a:t>File Patent Application in China</a:t>
          </a:r>
          <a:endParaRPr lang="zh-CN" sz="2400" kern="1200" dirty="0">
            <a:latin typeface="微软雅黑" panose="020B0503020204020204" pitchFamily="34" charset="-122"/>
            <a:ea typeface="微软雅黑" panose="020B0503020204020204" pitchFamily="34" charset="-122"/>
          </a:endParaRPr>
        </a:p>
      </dsp:txBody>
      <dsp:txXfrm>
        <a:off x="2825240" y="608674"/>
        <a:ext cx="1869904" cy="17462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E7CCF-4E36-2145-8DCF-13944D687E27}">
      <dsp:nvSpPr>
        <dsp:cNvPr id="0" name=""/>
        <dsp:cNvSpPr/>
      </dsp:nvSpPr>
      <dsp:spPr>
        <a:xfrm>
          <a:off x="3571" y="2084652"/>
          <a:ext cx="3123406" cy="1249362"/>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33338" bIns="66675" numCol="1" spcCol="1270" anchor="ctr" anchorCtr="0">
          <a:noAutofit/>
        </a:bodyPr>
        <a:lstStyle/>
        <a:p>
          <a:pPr marL="0" lvl="0" indent="0" algn="ctr" defTabSz="1111250">
            <a:lnSpc>
              <a:spcPct val="90000"/>
            </a:lnSpc>
            <a:spcBef>
              <a:spcPct val="0"/>
            </a:spcBef>
            <a:spcAft>
              <a:spcPct val="35000"/>
            </a:spcAft>
            <a:buNone/>
          </a:pPr>
          <a:r>
            <a:rPr lang="en-GB" sz="2500" kern="1200" dirty="0"/>
            <a:t>Protection</a:t>
          </a:r>
        </a:p>
      </dsp:txBody>
      <dsp:txXfrm>
        <a:off x="3571" y="2084652"/>
        <a:ext cx="2811066" cy="1249362"/>
      </dsp:txXfrm>
    </dsp:sp>
    <dsp:sp modelId="{F01EC992-B7AA-2549-8171-F5531124FD42}">
      <dsp:nvSpPr>
        <dsp:cNvPr id="0" name=""/>
        <dsp:cNvSpPr/>
      </dsp:nvSpPr>
      <dsp:spPr>
        <a:xfrm>
          <a:off x="2502296" y="2084652"/>
          <a:ext cx="3123406" cy="1249362"/>
        </a:xfrm>
        <a:prstGeom prst="chevr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r>
            <a:rPr lang="en-GB" sz="2500" kern="1200" dirty="0"/>
            <a:t>Infringement</a:t>
          </a:r>
        </a:p>
      </dsp:txBody>
      <dsp:txXfrm>
        <a:off x="3126977" y="2084652"/>
        <a:ext cx="1874044" cy="1249362"/>
      </dsp:txXfrm>
    </dsp:sp>
    <dsp:sp modelId="{DBA6F077-77DF-D84D-88ED-7F6A1EB52F10}">
      <dsp:nvSpPr>
        <dsp:cNvPr id="0" name=""/>
        <dsp:cNvSpPr/>
      </dsp:nvSpPr>
      <dsp:spPr>
        <a:xfrm>
          <a:off x="5001021" y="2084652"/>
          <a:ext cx="3123406" cy="1249362"/>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r>
            <a:rPr lang="en-GB" sz="2500" kern="1200" dirty="0"/>
            <a:t>Enforcement</a:t>
          </a:r>
        </a:p>
      </dsp:txBody>
      <dsp:txXfrm>
        <a:off x="5625702" y="2084652"/>
        <a:ext cx="1874044" cy="124936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95578C35-CCD4-43CE-AB1A-5981528FC299}" type="datetimeFigureOut">
              <a:rPr lang="en-US" smtClean="0"/>
              <a:t>5/9/24</a:t>
            </a:fld>
            <a:endParaRPr lang="en-US"/>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5"/>
            <a:ext cx="2889938" cy="498055"/>
          </a:xfrm>
          <a:prstGeom prst="rect">
            <a:avLst/>
          </a:prstGeom>
        </p:spPr>
        <p:txBody>
          <a:bodyPr vert="horz" lIns="91440" tIns="45720" rIns="91440" bIns="45720" rtlCol="0" anchor="b"/>
          <a:lstStyle>
            <a:lvl1pPr algn="r">
              <a:defRPr sz="1200"/>
            </a:lvl1pPr>
          </a:lstStyle>
          <a:p>
            <a:fld id="{7F08E744-F8A1-41C6-AF10-42E0DAAB05FD}" type="slidenum">
              <a:rPr lang="en-US" smtClean="0"/>
              <a:t>‹#›</a:t>
            </a:fld>
            <a:endParaRPr lang="en-US"/>
          </a:p>
        </p:txBody>
      </p:sp>
    </p:spTree>
    <p:extLst>
      <p:ext uri="{BB962C8B-B14F-4D97-AF65-F5344CB8AC3E}">
        <p14:creationId xmlns:p14="http://schemas.microsoft.com/office/powerpoint/2010/main" val="3978533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08E744-F8A1-41C6-AF10-42E0DAAB05FD}" type="slidenum">
              <a:rPr lang="en-US" smtClean="0"/>
              <a:t>1</a:t>
            </a:fld>
            <a:endParaRPr lang="en-US"/>
          </a:p>
        </p:txBody>
      </p:sp>
    </p:spTree>
    <p:extLst>
      <p:ext uri="{BB962C8B-B14F-4D97-AF65-F5344CB8AC3E}">
        <p14:creationId xmlns:p14="http://schemas.microsoft.com/office/powerpoint/2010/main" val="169558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dirty="0">
                <a:effectLst/>
                <a:highlight>
                  <a:srgbClr val="00FFFF"/>
                </a:highlight>
                <a:latin typeface="Times New Roman" panose="02020603050405020304" pitchFamily="18" charset="0"/>
                <a:ea typeface="Times New Roman" panose="02020603050405020304" pitchFamily="18" charset="0"/>
              </a:rPr>
              <a:t>Charles</a:t>
            </a:r>
            <a:r>
              <a:rPr lang="en-US" sz="1800" i="0" dirty="0">
                <a:effectLst/>
                <a:latin typeface="Times New Roman" panose="02020603050405020304" pitchFamily="18" charset="0"/>
                <a:ea typeface="Times New Roman" panose="02020603050405020304" pitchFamily="18" charset="0"/>
              </a:rPr>
              <a:t> </a:t>
            </a:r>
          </a:p>
          <a:p>
            <a:r>
              <a:rPr lang="en-SG" sz="1800" i="0" dirty="0">
                <a:solidFill>
                  <a:schemeClr val="tx1"/>
                </a:solidFill>
                <a:effectLst/>
                <a:latin typeface="Times New Roman" panose="02020603050405020304" pitchFamily="18" charset="0"/>
                <a:ea typeface="Times New Roman" panose="02020603050405020304" pitchFamily="18" charset="0"/>
              </a:rPr>
              <a:t>GUANXI – relationship in China </a:t>
            </a:r>
          </a:p>
          <a:p>
            <a:r>
              <a:rPr lang="en-US" sz="1800" i="0" dirty="0">
                <a:effectLst/>
                <a:latin typeface="Times New Roman" panose="02020603050405020304" pitchFamily="18" charset="0"/>
                <a:ea typeface="Times New Roman" panose="02020603050405020304" pitchFamily="18" charset="0"/>
              </a:rPr>
              <a:t>Manufacturers/agents registering patents/trademarks in their own names to “protect” foreign clients</a:t>
            </a:r>
            <a:r>
              <a:rPr lang="en-SG" sz="1800" i="0" dirty="0">
                <a:solidFill>
                  <a:schemeClr val="tx1"/>
                </a:solidFill>
                <a:effectLst/>
                <a:latin typeface="Times New Roman" panose="02020603050405020304" pitchFamily="18" charset="0"/>
                <a:ea typeface="Times New Roman" panose="02020603050405020304" pitchFamily="18" charset="0"/>
              </a:rPr>
              <a:t>. </a:t>
            </a:r>
          </a:p>
          <a:p>
            <a:r>
              <a:rPr lang="en-SG" sz="1800" i="0" dirty="0">
                <a:solidFill>
                  <a:schemeClr val="tx1"/>
                </a:solidFill>
                <a:effectLst/>
                <a:latin typeface="Times New Roman" panose="02020603050405020304" pitchFamily="18" charset="0"/>
                <a:ea typeface="Times New Roman" panose="02020603050405020304" pitchFamily="18" charset="0"/>
              </a:rPr>
              <a:t>S</a:t>
            </a:r>
            <a:r>
              <a:rPr lang="en-US" sz="1800" dirty="0" err="1">
                <a:solidFill>
                  <a:srgbClr val="0070C0"/>
                </a:solidFill>
                <a:effectLst/>
                <a:latin typeface="Times New Roman" panose="02020603050405020304" pitchFamily="18" charset="0"/>
                <a:ea typeface="Times New Roman" panose="02020603050405020304" pitchFamily="18" charset="0"/>
              </a:rPr>
              <a:t>ocial</a:t>
            </a:r>
            <a:r>
              <a:rPr lang="en-US" sz="1800" dirty="0">
                <a:solidFill>
                  <a:srgbClr val="0070C0"/>
                </a:solidFill>
                <a:effectLst/>
                <a:latin typeface="Times New Roman" panose="02020603050405020304" pitchFamily="18" charset="0"/>
                <a:ea typeface="Times New Roman" panose="02020603050405020304" pitchFamily="18" charset="0"/>
              </a:rPr>
              <a:t> score – Judgment against individual, impact on individual is significant. </a:t>
            </a:r>
            <a:endParaRPr lang="en-SG" sz="1800" dirty="0">
              <a:effectLst/>
              <a:latin typeface="Times New Roman" panose="02020603050405020304" pitchFamily="18" charset="0"/>
              <a:ea typeface="Calibri" panose="020F0502020204030204" pitchFamily="34" charset="0"/>
            </a:endParaRPr>
          </a:p>
          <a:p>
            <a:r>
              <a:rPr lang="en-US" sz="1800" dirty="0">
                <a:solidFill>
                  <a:srgbClr val="0070C0"/>
                </a:solidFill>
                <a:effectLst/>
                <a:latin typeface="Times New Roman" panose="02020603050405020304" pitchFamily="18" charset="0"/>
                <a:ea typeface="Times New Roman" panose="02020603050405020304" pitchFamily="18" charset="0"/>
              </a:rPr>
              <a:t>Most important person sits furthest from the door - </a:t>
            </a:r>
            <a:r>
              <a:rPr lang="en-US" sz="1800" i="1" dirty="0">
                <a:solidFill>
                  <a:srgbClr val="0070C0"/>
                </a:solidFill>
                <a:effectLst/>
                <a:latin typeface="Times New Roman" panose="02020603050405020304" pitchFamily="18" charset="0"/>
                <a:ea typeface="Times New Roman" panose="02020603050405020304" pitchFamily="18" charset="0"/>
              </a:rPr>
              <a:t>where you sit, how you drink alcohol, how to receive a business card. </a:t>
            </a:r>
            <a:r>
              <a:rPr lang="en-US" sz="1800" dirty="0">
                <a:solidFill>
                  <a:srgbClr val="0070C0"/>
                </a:solidFill>
                <a:effectLst/>
                <a:latin typeface="Times New Roman" panose="02020603050405020304" pitchFamily="18" charset="0"/>
                <a:ea typeface="Times New Roman" panose="02020603050405020304" pitchFamily="18" charset="0"/>
              </a:rPr>
              <a:t>E.g. government involved, formalities. </a:t>
            </a:r>
            <a:endParaRPr lang="en-SG" sz="1800" dirty="0">
              <a:effectLst/>
              <a:latin typeface="Times New Roman" panose="02020603050405020304" pitchFamily="18" charset="0"/>
              <a:ea typeface="Calibri" panose="020F0502020204030204" pitchFamily="34" charset="0"/>
            </a:endParaRPr>
          </a:p>
          <a:p>
            <a:endParaRPr lang="en-US" sz="1800" i="1" dirty="0">
              <a:effectLst/>
              <a:highlight>
                <a:srgbClr val="00FF00"/>
              </a:highlight>
              <a:latin typeface="Times New Roman" panose="02020603050405020304" pitchFamily="18" charset="0"/>
              <a:ea typeface="Times New Roman" panose="02020603050405020304" pitchFamily="18" charset="0"/>
            </a:endParaRPr>
          </a:p>
          <a:p>
            <a:r>
              <a:rPr lang="en-US" sz="1800" b="1" i="1" dirty="0">
                <a:effectLst/>
                <a:highlight>
                  <a:srgbClr val="00FF00"/>
                </a:highlight>
                <a:latin typeface="Times New Roman" panose="02020603050405020304" pitchFamily="18" charset="0"/>
                <a:ea typeface="Times New Roman" panose="02020603050405020304" pitchFamily="18" charset="0"/>
              </a:rPr>
              <a:t>Akiba-</a:t>
            </a:r>
            <a:r>
              <a:rPr lang="en-US" sz="1800" b="1" i="1" dirty="0" err="1">
                <a:effectLst/>
                <a:highlight>
                  <a:srgbClr val="00FF00"/>
                </a:highlight>
                <a:latin typeface="Times New Roman" panose="02020603050405020304" pitchFamily="18" charset="0"/>
                <a:ea typeface="Times New Roman" panose="02020603050405020304" pitchFamily="18" charset="0"/>
              </a:rPr>
              <a:t>san</a:t>
            </a:r>
            <a:r>
              <a:rPr lang="en-US" sz="1800" i="1" dirty="0">
                <a:effectLst/>
                <a:latin typeface="Times New Roman" panose="02020603050405020304" pitchFamily="18" charset="0"/>
                <a:ea typeface="Times New Roman" panose="02020603050405020304" pitchFamily="18" charset="0"/>
              </a:rPr>
              <a:t> – cultural differences in negotiating with US, Korean, Taiwanese, and Japanese companies</a:t>
            </a:r>
            <a:endParaRPr lang="en-SG" sz="1800" dirty="0">
              <a:effectLst/>
              <a:latin typeface="Times New Roman" panose="02020603050405020304" pitchFamily="18" charset="0"/>
              <a:ea typeface="Calibri" panose="020F0502020204030204" pitchFamily="34" charset="0"/>
            </a:endParaRPr>
          </a:p>
          <a:p>
            <a:r>
              <a:rPr lang="en-US" sz="1800" dirty="0">
                <a:solidFill>
                  <a:srgbClr val="00B050"/>
                </a:solidFill>
                <a:effectLst/>
                <a:latin typeface="Times New Roman" panose="02020603050405020304" pitchFamily="18" charset="0"/>
                <a:ea typeface="Times New Roman" panose="02020603050405020304" pitchFamily="18" charset="0"/>
              </a:rPr>
              <a:t>Maybe, it would be better to describe cultural consideration in Japan than to talk about other countries (negotiation methods vary by person, or age, or background, rather than by country). </a:t>
            </a:r>
            <a:endParaRPr lang="en-SG" sz="1800" dirty="0">
              <a:effectLst/>
              <a:latin typeface="Times New Roman" panose="02020603050405020304" pitchFamily="18" charset="0"/>
              <a:ea typeface="Calibri" panose="020F0502020204030204" pitchFamily="34" charset="0"/>
            </a:endParaRPr>
          </a:p>
          <a:p>
            <a:r>
              <a:rPr lang="en-US" sz="1800" dirty="0">
                <a:solidFill>
                  <a:srgbClr val="00B050"/>
                </a:solidFill>
                <a:effectLst/>
                <a:latin typeface="Times New Roman" panose="02020603050405020304" pitchFamily="18" charset="0"/>
                <a:ea typeface="Times New Roman" panose="02020603050405020304" pitchFamily="18" charset="0"/>
              </a:rPr>
              <a:t>In Japan, there are various kinds of business manners. How to exchange business cards, the order in which to sit, where to stand in an elevator, where to sit in a cab, and so on. However, this is rapidly changing. Most of the younger generation does not care much. There may be generational conflict. On the contrary, if foreigners know these manners, Japanese people will be surprised and the foreigners will get somehow respected, although it is just fine.</a:t>
            </a:r>
            <a:endParaRPr lang="en-SG" sz="1800" dirty="0">
              <a:effectLst/>
              <a:latin typeface="Times New Roman" panose="02020603050405020304" pitchFamily="18" charset="0"/>
              <a:ea typeface="Calibri" panose="020F0502020204030204" pitchFamily="34" charset="0"/>
            </a:endParaRPr>
          </a:p>
          <a:p>
            <a:r>
              <a:rPr lang="en-US" sz="1800" dirty="0">
                <a:solidFill>
                  <a:srgbClr val="00B050"/>
                </a:solidFill>
                <a:effectLst/>
                <a:latin typeface="Times New Roman" panose="02020603050405020304" pitchFamily="18" charset="0"/>
                <a:ea typeface="Times New Roman" panose="02020603050405020304" pitchFamily="18" charset="0"/>
              </a:rPr>
              <a:t> </a:t>
            </a:r>
            <a:endParaRPr lang="en-SG" sz="1800" dirty="0">
              <a:effectLst/>
              <a:latin typeface="Times New Roman" panose="02020603050405020304" pitchFamily="18" charset="0"/>
              <a:ea typeface="Calibri" panose="020F0502020204030204" pitchFamily="34" charset="0"/>
            </a:endParaRPr>
          </a:p>
          <a:p>
            <a:r>
              <a:rPr lang="en-US" sz="1800" b="1" i="1" dirty="0">
                <a:effectLst/>
                <a:highlight>
                  <a:srgbClr val="FF00FF"/>
                </a:highlight>
                <a:latin typeface="Times New Roman" panose="02020603050405020304" pitchFamily="18" charset="0"/>
                <a:ea typeface="Times New Roman" panose="02020603050405020304" pitchFamily="18" charset="0"/>
              </a:rPr>
              <a:t>Marcus</a:t>
            </a:r>
            <a:r>
              <a:rPr lang="en-US" sz="1800" b="1" i="1" dirty="0">
                <a:effectLst/>
                <a:latin typeface="Times New Roman" panose="02020603050405020304" pitchFamily="18" charset="0"/>
                <a:ea typeface="Times New Roman" panose="02020603050405020304" pitchFamily="18" charset="0"/>
              </a:rPr>
              <a:t> – Singapore cultural considerations due to wide variety of cultures, differences, religions, etc. </a:t>
            </a:r>
            <a:endParaRPr lang="en-SG" sz="1800" b="1" dirty="0">
              <a:effectLst/>
              <a:latin typeface="Times New Roman" panose="02020603050405020304" pitchFamily="18" charset="0"/>
              <a:ea typeface="Calibri" panose="020F0502020204030204" pitchFamily="34" charset="0"/>
            </a:endParaRPr>
          </a:p>
          <a:p>
            <a:pPr marL="342900" lvl="0" indent="-342900">
              <a:buFont typeface="Times New Roman" panose="02020603050405020304" pitchFamily="18" charset="0"/>
              <a:buChar char="-"/>
            </a:pPr>
            <a:r>
              <a:rPr lang="en-US" sz="1800" dirty="0">
                <a:effectLst/>
                <a:latin typeface="Times New Roman" panose="02020603050405020304" pitchFamily="18" charset="0"/>
                <a:ea typeface="Times New Roman" panose="02020603050405020304" pitchFamily="18" charset="0"/>
              </a:rPr>
              <a:t>Eastern and western mix. Both seeping into, both easier and harder to navigate. Being able to code switch useful skill. </a:t>
            </a:r>
            <a:endParaRPr lang="en-SG" sz="18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pPr>
            <a:r>
              <a:rPr lang="en-US" sz="1800" dirty="0">
                <a:effectLst/>
                <a:latin typeface="Times New Roman" panose="02020603050405020304" pitchFamily="18" charset="0"/>
                <a:ea typeface="Times New Roman" panose="02020603050405020304" pitchFamily="18" charset="0"/>
              </a:rPr>
              <a:t>Sensitivity over all aspects of branding and advertising. Alcohol marketing – to take into consideration religion, conservative culture – non sexualized, generally brands avoid poking fun of/parodying politicians (neutral stance).</a:t>
            </a:r>
            <a:endParaRPr lang="en-SG" sz="18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pPr>
            <a:r>
              <a:rPr lang="en-US" sz="1800" dirty="0">
                <a:effectLst/>
                <a:latin typeface="Times New Roman" panose="02020603050405020304" pitchFamily="18" charset="0"/>
                <a:ea typeface="Times New Roman" panose="02020603050405020304" pitchFamily="18" charset="0"/>
              </a:rPr>
              <a:t>Non-confrontational / deference to seniority, hierarchical (some). </a:t>
            </a:r>
            <a:endParaRPr lang="en-SG"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7F08E744-F8A1-41C6-AF10-42E0DAAB05FD}" type="slidenum">
              <a:rPr lang="en-US" smtClean="0"/>
              <a:t>10</a:t>
            </a:fld>
            <a:endParaRPr lang="en-US"/>
          </a:p>
        </p:txBody>
      </p:sp>
    </p:spTree>
    <p:extLst>
      <p:ext uri="{BB962C8B-B14F-4D97-AF65-F5344CB8AC3E}">
        <p14:creationId xmlns:p14="http://schemas.microsoft.com/office/powerpoint/2010/main" val="3801321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08E744-F8A1-41C6-AF10-42E0DAAB05FD}" type="slidenum">
              <a:rPr lang="en-US" smtClean="0"/>
              <a:t>2</a:t>
            </a:fld>
            <a:endParaRPr lang="en-US"/>
          </a:p>
        </p:txBody>
      </p:sp>
    </p:spTree>
    <p:extLst>
      <p:ext uri="{BB962C8B-B14F-4D97-AF65-F5344CB8AC3E}">
        <p14:creationId xmlns:p14="http://schemas.microsoft.com/office/powerpoint/2010/main" val="269453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08E744-F8A1-41C6-AF10-42E0DAAB05FD}" type="slidenum">
              <a:rPr lang="en-US" smtClean="0"/>
              <a:t>3</a:t>
            </a:fld>
            <a:endParaRPr lang="en-US"/>
          </a:p>
        </p:txBody>
      </p:sp>
    </p:spTree>
    <p:extLst>
      <p:ext uri="{BB962C8B-B14F-4D97-AF65-F5344CB8AC3E}">
        <p14:creationId xmlns:p14="http://schemas.microsoft.com/office/powerpoint/2010/main" val="4182558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James will talk through the various IPs in a credit card. </a:t>
            </a:r>
          </a:p>
          <a:p>
            <a:endParaRPr lang="en-SG" dirty="0"/>
          </a:p>
          <a:p>
            <a:endParaRPr lang="en-SG" dirty="0"/>
          </a:p>
        </p:txBody>
      </p:sp>
      <p:sp>
        <p:nvSpPr>
          <p:cNvPr id="4" name="Slide Number Placeholder 3"/>
          <p:cNvSpPr>
            <a:spLocks noGrp="1"/>
          </p:cNvSpPr>
          <p:nvPr>
            <p:ph type="sldNum" sz="quarter" idx="5"/>
          </p:nvPr>
        </p:nvSpPr>
        <p:spPr/>
        <p:txBody>
          <a:bodyPr/>
          <a:lstStyle/>
          <a:p>
            <a:fld id="{7F08E744-F8A1-41C6-AF10-42E0DAAB05FD}" type="slidenum">
              <a:rPr lang="en-US" smtClean="0"/>
              <a:t>4</a:t>
            </a:fld>
            <a:endParaRPr lang="en-US"/>
          </a:p>
        </p:txBody>
      </p:sp>
    </p:spTree>
    <p:extLst>
      <p:ext uri="{BB962C8B-B14F-4D97-AF65-F5344CB8AC3E}">
        <p14:creationId xmlns:p14="http://schemas.microsoft.com/office/powerpoint/2010/main" val="2065376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 will talk through the sg position. </a:t>
            </a:r>
          </a:p>
          <a:p>
            <a:endParaRPr lang="en-US" dirty="0"/>
          </a:p>
          <a:p>
            <a:r>
              <a:rPr lang="en-US" dirty="0"/>
              <a:t>Akiba </a:t>
            </a:r>
            <a:r>
              <a:rPr lang="en-US" dirty="0" err="1"/>
              <a:t>san</a:t>
            </a:r>
            <a:r>
              <a:rPr lang="en-US" dirty="0"/>
              <a:t> – </a:t>
            </a:r>
            <a:r>
              <a:rPr lang="en-US" sz="1800" dirty="0">
                <a:solidFill>
                  <a:srgbClr val="00B050"/>
                </a:solidFill>
                <a:effectLst/>
                <a:latin typeface="Times New Roman" panose="02020603050405020304" pitchFamily="18" charset="0"/>
                <a:ea typeface="Times New Roman" panose="02020603050405020304" pitchFamily="18" charset="0"/>
              </a:rPr>
              <a:t>Under current copyright law, using data to train AI generally doesn’t constitute infringement (Art. 47-7).</a:t>
            </a:r>
            <a:r>
              <a:rPr lang="en-SG" dirty="0">
                <a:effectLst/>
              </a:rPr>
              <a:t> </a:t>
            </a:r>
          </a:p>
          <a:p>
            <a:endParaRPr lang="en-SG" dirty="0">
              <a:effectLst/>
            </a:endParaRPr>
          </a:p>
          <a:p>
            <a:r>
              <a:rPr lang="en-US" dirty="0"/>
              <a:t>Akiba </a:t>
            </a:r>
            <a:r>
              <a:rPr lang="en-US" dirty="0" err="1"/>
              <a:t>san</a:t>
            </a:r>
            <a:r>
              <a:rPr lang="en-US" dirty="0"/>
              <a:t> – </a:t>
            </a:r>
            <a:r>
              <a:rPr lang="en-US" sz="1800" dirty="0">
                <a:solidFill>
                  <a:srgbClr val="00B050"/>
                </a:solidFill>
                <a:effectLst/>
                <a:latin typeface="Times New Roman" panose="02020603050405020304" pitchFamily="18" charset="0"/>
                <a:ea typeface="Times New Roman" panose="02020603050405020304" pitchFamily="18" charset="0"/>
              </a:rPr>
              <a:t>Care should be taken in the case of English and Chinese trademarks. The Japanese reading changes the pronunciation and in some cases the meaning.</a:t>
            </a:r>
            <a:r>
              <a:rPr lang="en-SG" b="1" dirty="0">
                <a:effectLst/>
              </a:rPr>
              <a:t> [Example if possible?]</a:t>
            </a:r>
          </a:p>
          <a:p>
            <a:pPr marL="171450" indent="-171450">
              <a:buFontTx/>
              <a:buChar char="-"/>
            </a:pPr>
            <a:r>
              <a:rPr lang="en-US" dirty="0"/>
              <a:t>Nikon vs Nike </a:t>
            </a:r>
          </a:p>
          <a:p>
            <a:pPr marL="171450" indent="-171450">
              <a:buFontTx/>
              <a:buChar char="-"/>
            </a:pPr>
            <a:r>
              <a:rPr lang="en-US" dirty="0"/>
              <a:t>Toilet paper in mandarin vs Japanese </a:t>
            </a:r>
          </a:p>
          <a:p>
            <a:pPr marL="171450" indent="-171450">
              <a:buFontTx/>
              <a:buChar char="-"/>
            </a:pPr>
            <a:r>
              <a:rPr lang="en-US" dirty="0" err="1"/>
              <a:t>Pregnacy</a:t>
            </a:r>
            <a:r>
              <a:rPr lang="en-US" dirty="0"/>
              <a:t> example. </a:t>
            </a:r>
          </a:p>
        </p:txBody>
      </p:sp>
      <p:sp>
        <p:nvSpPr>
          <p:cNvPr id="4" name="Slide Number Placeholder 3"/>
          <p:cNvSpPr>
            <a:spLocks noGrp="1"/>
          </p:cNvSpPr>
          <p:nvPr>
            <p:ph type="sldNum" sz="quarter" idx="5"/>
          </p:nvPr>
        </p:nvSpPr>
        <p:spPr/>
        <p:txBody>
          <a:bodyPr/>
          <a:lstStyle/>
          <a:p>
            <a:fld id="{7F08E744-F8A1-41C6-AF10-42E0DAAB05FD}" type="slidenum">
              <a:rPr lang="en-US" smtClean="0"/>
              <a:t>5</a:t>
            </a:fld>
            <a:endParaRPr lang="en-US"/>
          </a:p>
        </p:txBody>
      </p:sp>
    </p:spTree>
    <p:extLst>
      <p:ext uri="{BB962C8B-B14F-4D97-AF65-F5344CB8AC3E}">
        <p14:creationId xmlns:p14="http://schemas.microsoft.com/office/powerpoint/2010/main" val="3542793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08E744-F8A1-41C6-AF10-42E0DAAB05FD}" type="slidenum">
              <a:rPr lang="en-US" smtClean="0"/>
              <a:t>6</a:t>
            </a:fld>
            <a:endParaRPr lang="en-US"/>
          </a:p>
        </p:txBody>
      </p:sp>
    </p:spTree>
    <p:extLst>
      <p:ext uri="{BB962C8B-B14F-4D97-AF65-F5344CB8AC3E}">
        <p14:creationId xmlns:p14="http://schemas.microsoft.com/office/powerpoint/2010/main" val="480112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Akiba – Japanese position. First filing position has changed. </a:t>
            </a:r>
          </a:p>
          <a:p>
            <a:endParaRPr lang="en-US" dirty="0"/>
          </a:p>
          <a:p>
            <a:r>
              <a:rPr lang="en-US" dirty="0"/>
              <a:t>Charles - Inventors who are located in the US and China. Criminal element for some types of invention – e.g. India. </a:t>
            </a:r>
          </a:p>
          <a:p>
            <a:endParaRPr lang="en-US" dirty="0"/>
          </a:p>
        </p:txBody>
      </p:sp>
      <p:sp>
        <p:nvSpPr>
          <p:cNvPr id="4" name="Slide Number Placeholder 3"/>
          <p:cNvSpPr>
            <a:spLocks noGrp="1"/>
          </p:cNvSpPr>
          <p:nvPr>
            <p:ph type="sldNum" sz="quarter" idx="5"/>
          </p:nvPr>
        </p:nvSpPr>
        <p:spPr/>
        <p:txBody>
          <a:bodyPr/>
          <a:lstStyle/>
          <a:p>
            <a:fld id="{7F08E744-F8A1-41C6-AF10-42E0DAAB05FD}" type="slidenum">
              <a:rPr lang="en-US" smtClean="0"/>
              <a:t>7</a:t>
            </a:fld>
            <a:endParaRPr lang="en-US"/>
          </a:p>
        </p:txBody>
      </p:sp>
    </p:spTree>
    <p:extLst>
      <p:ext uri="{BB962C8B-B14F-4D97-AF65-F5344CB8AC3E}">
        <p14:creationId xmlns:p14="http://schemas.microsoft.com/office/powerpoint/2010/main" val="384743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65BEF17-1886-4AFC-A9F8-CD307AB3EA52}" type="slidenum">
              <a:rPr lang="en-US" smtClean="0"/>
              <a:t>8</a:t>
            </a:fld>
            <a:endParaRPr lang="en-US"/>
          </a:p>
        </p:txBody>
      </p:sp>
      <p:sp>
        <p:nvSpPr>
          <p:cNvPr id="3" name="Notes Placeholder 2">
            <a:extLst>
              <a:ext uri="{FF2B5EF4-FFF2-40B4-BE49-F238E27FC236}">
                <a16:creationId xmlns:a16="http://schemas.microsoft.com/office/drawing/2014/main" id="{2BA00CE7-6F3B-AD13-D04A-9F21B8AB8836}"/>
              </a:ext>
            </a:extLst>
          </p:cNvPr>
          <p:cNvSpPr>
            <a:spLocks noGrp="1"/>
          </p:cNvSpPr>
          <p:nvPr>
            <p:ph type="body" idx="1"/>
          </p:nvPr>
        </p:nvSpPr>
        <p:spPr/>
        <p:txBody>
          <a:bodyPr/>
          <a:lstStyle/>
          <a:p>
            <a:r>
              <a:rPr lang="en-US" dirty="0"/>
              <a:t>Charles to elaborate. </a:t>
            </a:r>
          </a:p>
        </p:txBody>
      </p:sp>
    </p:spTree>
    <p:extLst>
      <p:ext uri="{BB962C8B-B14F-4D97-AF65-F5344CB8AC3E}">
        <p14:creationId xmlns:p14="http://schemas.microsoft.com/office/powerpoint/2010/main" val="1682536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Times New Roman" panose="02020603050405020304" pitchFamily="18" charset="0"/>
              </a:rPr>
              <a:t>James: </a:t>
            </a:r>
            <a:r>
              <a:rPr lang="en-US" sz="1800" dirty="0">
                <a:effectLst/>
                <a:latin typeface="Times New Roman" panose="02020603050405020304" pitchFamily="18" charset="0"/>
                <a:ea typeface="Times New Roman" panose="02020603050405020304" pitchFamily="18" charset="0"/>
              </a:rPr>
              <a:t>Working with a client that had an idea that they wanted to protect in various countries. (Example - Translation in Thailand, s</a:t>
            </a:r>
            <a:r>
              <a:rPr lang="en-US" sz="1800" dirty="0">
                <a:solidFill>
                  <a:srgbClr val="00B050"/>
                </a:solidFill>
                <a:effectLst/>
                <a:latin typeface="Times New Roman" panose="02020603050405020304" pitchFamily="18" charset="0"/>
                <a:ea typeface="Times New Roman" panose="02020603050405020304" pitchFamily="18" charset="0"/>
              </a:rPr>
              <a:t>imilar issues arose with Korea and China). When we began to file important applications in these countries, we back-translated claims.</a:t>
            </a:r>
            <a:r>
              <a:rPr lang="en-SG" sz="1800" dirty="0">
                <a:solidFill>
                  <a:srgbClr val="00B050"/>
                </a:solidFill>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To consider issues of cost and enforcement in less developed jurisdictions.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31849B"/>
                </a:solidFill>
                <a:effectLst/>
                <a:latin typeface="Times New Roman" panose="02020603050405020304" pitchFamily="18" charset="0"/>
                <a:ea typeface="Times New Roman" panose="02020603050405020304" pitchFamily="18" charset="0"/>
              </a:rPr>
              <a:t>Preventing people from diluting mark – opposition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31849B"/>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31849B"/>
                </a:solidFill>
                <a:effectLst/>
                <a:latin typeface="Times New Roman" panose="02020603050405020304" pitchFamily="18" charset="0"/>
                <a:ea typeface="Times New Roman" panose="02020603050405020304" pitchFamily="18" charset="0"/>
              </a:rPr>
              <a:t>Importance of educating employees on IP related issues – at Mastercard, employees often are the first source of flagging infringements. </a:t>
            </a:r>
            <a:endParaRPr lang="en-SG"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Akiba-</a:t>
            </a:r>
            <a:r>
              <a:rPr lang="en-US" b="1" dirty="0" err="1"/>
              <a:t>san</a:t>
            </a:r>
            <a:r>
              <a:rPr lang="en-US" b="1" dirty="0"/>
              <a:t>: </a:t>
            </a:r>
            <a:r>
              <a:rPr lang="en-US" b="0" dirty="0"/>
              <a:t>if everything falls apart and you have to litigate - what countries to pay attention to for risk mitigation/patent perspective – US, Germany / EU, China – different countries have different levels and risks of patent and trademark infringement (where’s your competition? Where do you want to enforce? Where are you at risk of infringing? What’s your market?)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sz="1800" dirty="0">
                <a:solidFill>
                  <a:srgbClr val="00B050"/>
                </a:solidFill>
                <a:effectLst/>
                <a:latin typeface="Times New Roman" panose="02020603050405020304" pitchFamily="18" charset="0"/>
                <a:ea typeface="Times New Roman" panose="02020603050405020304" pitchFamily="18" charset="0"/>
              </a:rPr>
              <a:t>As for litigation, the risk in the U.S. is generally very high, due to expensive legal fees, extensive discovery system, jury trial and relatively high damage awards. Many continental law countries do not allow extensive discovery or jury trials. </a:t>
            </a:r>
          </a:p>
          <a:p>
            <a:endParaRPr lang="en-SG" sz="1800" dirty="0">
              <a:effectLst/>
              <a:latin typeface="Times New Roman" panose="02020603050405020304" pitchFamily="18" charset="0"/>
              <a:ea typeface="Calibri" panose="020F0502020204030204" pitchFamily="34" charset="0"/>
            </a:endParaRPr>
          </a:p>
          <a:p>
            <a:r>
              <a:rPr lang="en-US" sz="1800" dirty="0">
                <a:solidFill>
                  <a:srgbClr val="00B050"/>
                </a:solidFill>
                <a:effectLst/>
                <a:latin typeface="Times New Roman" panose="02020603050405020304" pitchFamily="18" charset="0"/>
                <a:ea typeface="Times New Roman" panose="02020603050405020304" pitchFamily="18" charset="0"/>
              </a:rPr>
              <a:t>Charles-</a:t>
            </a:r>
            <a:r>
              <a:rPr lang="en-US" sz="1800" dirty="0" err="1">
                <a:solidFill>
                  <a:srgbClr val="00B050"/>
                </a:solidFill>
                <a:effectLst/>
                <a:latin typeface="Times New Roman" panose="02020603050405020304" pitchFamily="18" charset="0"/>
                <a:ea typeface="Times New Roman" panose="02020603050405020304" pitchFamily="18" charset="0"/>
              </a:rPr>
              <a:t>san</a:t>
            </a:r>
            <a:r>
              <a:rPr lang="en-US" sz="1800" dirty="0">
                <a:solidFill>
                  <a:srgbClr val="00B050"/>
                </a:solidFill>
                <a:effectLst/>
                <a:latin typeface="Times New Roman" panose="02020603050405020304" pitchFamily="18" charset="0"/>
                <a:ea typeface="Times New Roman" panose="02020603050405020304" pitchFamily="18" charset="0"/>
              </a:rPr>
              <a:t> will tell us about the unique litigation risks in China. </a:t>
            </a:r>
          </a:p>
          <a:p>
            <a:endParaRPr lang="en-SG" sz="1800" dirty="0">
              <a:effectLst/>
              <a:latin typeface="Times New Roman" panose="02020603050405020304" pitchFamily="18" charset="0"/>
              <a:ea typeface="Calibri" panose="020F0502020204030204" pitchFamily="34" charset="0"/>
            </a:endParaRPr>
          </a:p>
          <a:p>
            <a:r>
              <a:rPr lang="en-US" sz="1800" dirty="0">
                <a:solidFill>
                  <a:srgbClr val="00B050"/>
                </a:solidFill>
                <a:effectLst/>
                <a:latin typeface="Times New Roman" panose="02020603050405020304" pitchFamily="18" charset="0"/>
                <a:ea typeface="Times New Roman" panose="02020603050405020304" pitchFamily="18" charset="0"/>
              </a:rPr>
              <a:t>In the area of patent law, attention is focused on the newly launched Unified Patent Court (UPC) system in Europe.</a:t>
            </a:r>
          </a:p>
          <a:p>
            <a:endParaRPr lang="en-SG" sz="1800" dirty="0">
              <a:effectLst/>
              <a:latin typeface="Times New Roman" panose="02020603050405020304" pitchFamily="18" charset="0"/>
              <a:ea typeface="Calibri" panose="020F0502020204030204" pitchFamily="34" charset="0"/>
            </a:endParaRPr>
          </a:p>
          <a:p>
            <a:r>
              <a:rPr lang="en-US" sz="1800" dirty="0">
                <a:solidFill>
                  <a:srgbClr val="00B050"/>
                </a:solidFill>
                <a:effectLst/>
                <a:latin typeface="Times New Roman" panose="02020603050405020304" pitchFamily="18" charset="0"/>
                <a:ea typeface="Times New Roman" panose="02020603050405020304" pitchFamily="18" charset="0"/>
              </a:rPr>
              <a:t>In Japan, since the number of lawsuits is very small, the amount of damages awarded is relatively low, and the rate at which patents are declared invalid is relatively high, so, the overall risk is not considered significant. However, Japanese judges are very fair and hardworking. With the right strategy, you may be able to obtain a judgment in a very short period of time. That may make sense in the context of a global litigation strategy. </a:t>
            </a:r>
            <a:endParaRPr lang="en-SG" sz="1800" dirty="0">
              <a:effectLst/>
              <a:latin typeface="Times New Roman" panose="02020603050405020304" pitchFamily="18" charset="0"/>
              <a:ea typeface="Calibri" panose="020F0502020204030204" pitchFamily="34" charset="0"/>
            </a:endParaRPr>
          </a:p>
          <a:p>
            <a:r>
              <a:rPr lang="en-US" sz="1800" dirty="0">
                <a:solidFill>
                  <a:srgbClr val="00B050"/>
                </a:solidFill>
                <a:effectLst/>
                <a:latin typeface="Times New Roman" panose="02020603050405020304" pitchFamily="18" charset="0"/>
                <a:ea typeface="Times New Roman" panose="02020603050405020304" pitchFamily="18" charset="0"/>
              </a:rPr>
              <a:t>It is important to have a reliable partner/counsel in each country where rights are exercised. They are not only familiar with local laws, but also with the cultural background of the country they are advising. In some cases, efforts should be made to secure personnel who can serve as an interface between the two parties.</a:t>
            </a:r>
            <a:endParaRPr lang="en-SG" sz="1800" dirty="0">
              <a:effectLst/>
              <a:latin typeface="Times New Roman" panose="02020603050405020304" pitchFamily="18" charset="0"/>
              <a:ea typeface="Calibri" panose="020F0502020204030204" pitchFamily="34" charset="0"/>
            </a:endParaRPr>
          </a:p>
          <a:p>
            <a:r>
              <a:rPr lang="en-US" sz="1800" dirty="0">
                <a:solidFill>
                  <a:srgbClr val="00B050"/>
                </a:solidFill>
                <a:effectLst/>
                <a:latin typeface="Times New Roman" panose="02020603050405020304" pitchFamily="18" charset="0"/>
                <a:ea typeface="Times New Roman" panose="02020603050405020304" pitchFamily="18" charset="0"/>
              </a:rPr>
              <a:t>For this reason, it is also important to gather information on a regular basis, and conventions like the ACC are one way to do this. In Japan, JETRO (Japan External Trade Organization) widely disseminates information on IP systems and enforcement of rights, and also sponsors various seminars about business risks in various foreign countries. For example, there are several study groups, with JETRO as a starting point, that work together on counterfeit measures for each industry.</a:t>
            </a:r>
            <a:endParaRPr lang="en-SG"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ndParaRPr>
          </a:p>
          <a:p>
            <a:r>
              <a:rPr lang="en-US" b="1" dirty="0"/>
              <a:t>Charles: </a:t>
            </a:r>
            <a:r>
              <a:rPr lang="en-US" sz="1200" b="0" i="0" dirty="0">
                <a:effectLst/>
                <a:latin typeface="Times New Roman" panose="02020603050405020304" pitchFamily="18" charset="0"/>
              </a:rPr>
              <a:t>H</a:t>
            </a:r>
            <a:r>
              <a:rPr lang="en-US" sz="1200" i="0" dirty="0">
                <a:effectLst/>
                <a:latin typeface="Times New Roman" panose="02020603050405020304" pitchFamily="18" charset="0"/>
                <a:ea typeface="Times New Roman" panose="02020603050405020304" pitchFamily="18" charset="0"/>
              </a:rPr>
              <a:t>ow to factor in China regardless of whether of not your business wants to operate in China.</a:t>
            </a:r>
            <a:r>
              <a:rPr lang="en-US" sz="1200" i="1" dirty="0">
                <a:effectLst/>
                <a:latin typeface="Times New Roman" panose="02020603050405020304" pitchFamily="18" charset="0"/>
                <a:ea typeface="Times New Roman" panose="02020603050405020304" pitchFamily="18" charset="0"/>
              </a:rPr>
              <a:t> </a:t>
            </a:r>
          </a:p>
          <a:p>
            <a:endParaRPr lang="en-US" sz="1200" b="0" i="0" dirty="0">
              <a:solidFill>
                <a:srgbClr val="0070C0"/>
              </a:solidFill>
              <a:effectLst/>
              <a:latin typeface="Times New Roman" panose="02020603050405020304" pitchFamily="18" charset="0"/>
              <a:ea typeface="Times New Roman" panose="02020603050405020304" pitchFamily="18" charset="0"/>
            </a:endParaRPr>
          </a:p>
          <a:p>
            <a:r>
              <a:rPr lang="en-US" sz="1200" b="0" i="0" dirty="0">
                <a:solidFill>
                  <a:srgbClr val="0070C0"/>
                </a:solidFill>
                <a:effectLst/>
                <a:latin typeface="Times New Roman" panose="02020603050405020304" pitchFamily="18" charset="0"/>
                <a:ea typeface="Times New Roman" panose="02020603050405020304" pitchFamily="18" charset="0"/>
              </a:rPr>
              <a:t>Competitors (or Manufacturers) Filing Patents on Your Company's Inventions</a:t>
            </a:r>
            <a:endParaRPr lang="en-SG" sz="1200" b="0" i="0" dirty="0">
              <a:effectLst/>
              <a:latin typeface="Times New Roman" panose="02020603050405020304" pitchFamily="18" charset="0"/>
              <a:ea typeface="Calibri" panose="020F0502020204030204" pitchFamily="34" charset="0"/>
            </a:endParaRPr>
          </a:p>
          <a:p>
            <a:pPr marL="800100" lvl="1" indent="-342900">
              <a:buFont typeface="Wingdings" pitchFamily="2" charset="2"/>
              <a:buChar char="§"/>
              <a:tabLst>
                <a:tab pos="457200" algn="l"/>
              </a:tabLst>
            </a:pPr>
            <a:r>
              <a:rPr lang="en-US" sz="1200" i="0" dirty="0">
                <a:solidFill>
                  <a:srgbClr val="0070C0"/>
                </a:solidFill>
                <a:effectLst/>
                <a:latin typeface="Times New Roman" panose="02020603050405020304" pitchFamily="18" charset="0"/>
                <a:ea typeface="Times New Roman" panose="02020603050405020304" pitchFamily="18" charset="0"/>
              </a:rPr>
              <a:t>A relatively common practice for companies in China is to monitor international application publications for ones that are not pursued further in China</a:t>
            </a:r>
            <a:endParaRPr lang="en-SG" sz="1200" i="0" dirty="0">
              <a:effectLst/>
              <a:latin typeface="Times New Roman" panose="02020603050405020304" pitchFamily="18" charset="0"/>
              <a:ea typeface="Calibri" panose="020F0502020204030204" pitchFamily="34" charset="0"/>
            </a:endParaRPr>
          </a:p>
          <a:p>
            <a:pPr marL="1200150" lvl="2" indent="-285750">
              <a:buFont typeface="Arial" panose="020B0604020202020204" pitchFamily="34" charset="0"/>
              <a:buChar char="•"/>
              <a:tabLst>
                <a:tab pos="914400" algn="l"/>
              </a:tabLst>
            </a:pPr>
            <a:r>
              <a:rPr lang="en-US" sz="1200" i="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The manufacturer or competitor will then copy the international application possibly changing the application slightly, and then file the application in China</a:t>
            </a:r>
            <a:endParaRPr lang="en-SG" sz="1200" i="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Wingdings" pitchFamily="2" charset="2"/>
              <a:buChar char="§"/>
              <a:tabLst>
                <a:tab pos="457200" algn="l"/>
              </a:tabLst>
            </a:pPr>
            <a:r>
              <a:rPr lang="en-US" sz="1200" i="0" dirty="0">
                <a:solidFill>
                  <a:srgbClr val="0070C0"/>
                </a:solidFill>
                <a:effectLst/>
                <a:latin typeface="Times New Roman" panose="02020603050405020304" pitchFamily="18" charset="0"/>
                <a:ea typeface="Times New Roman" panose="02020603050405020304" pitchFamily="18" charset="0"/>
              </a:rPr>
              <a:t>In order to cancel the patent your company must challenge the patent at the China patent office in an invalidity proceeding</a:t>
            </a:r>
            <a:endParaRPr lang="en-SG" sz="1200" i="0" dirty="0">
              <a:effectLst/>
              <a:latin typeface="Times New Roman" panose="02020603050405020304" pitchFamily="18" charset="0"/>
              <a:ea typeface="Calibri" panose="020F0502020204030204" pitchFamily="34" charset="0"/>
            </a:endParaRPr>
          </a:p>
          <a:p>
            <a:pPr marL="1200150" lvl="2" indent="-285750">
              <a:buFont typeface="Arial" panose="020B0604020202020204" pitchFamily="34" charset="0"/>
              <a:buChar char="•"/>
              <a:tabLst>
                <a:tab pos="914400" algn="l"/>
              </a:tabLst>
            </a:pPr>
            <a:r>
              <a:rPr lang="en-US" sz="1200" i="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This is not a simple task and requires time and resources</a:t>
            </a:r>
            <a:endParaRPr lang="en-SG" sz="1200" i="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Wingdings" pitchFamily="2" charset="2"/>
              <a:buChar char="§"/>
              <a:tabLst>
                <a:tab pos="457200" algn="l"/>
              </a:tabLst>
            </a:pPr>
            <a:r>
              <a:rPr lang="en-US" sz="1200" i="0" dirty="0">
                <a:solidFill>
                  <a:srgbClr val="0070C0"/>
                </a:solidFill>
                <a:effectLst/>
                <a:latin typeface="Times New Roman" panose="02020603050405020304" pitchFamily="18" charset="0"/>
                <a:ea typeface="Times New Roman" panose="02020603050405020304" pitchFamily="18" charset="0"/>
              </a:rPr>
              <a:t>It might be worthwhile to file your own patent in China to avoid this situation</a:t>
            </a:r>
          </a:p>
          <a:p>
            <a:pPr marL="800100" lvl="1" indent="-342900">
              <a:buFont typeface="Wingdings" pitchFamily="2" charset="2"/>
              <a:buChar char="§"/>
              <a:tabLst>
                <a:tab pos="457200" algn="l"/>
              </a:tabLst>
            </a:pPr>
            <a:endParaRPr lang="en-US" sz="1200" i="0" dirty="0">
              <a:solidFill>
                <a:srgbClr val="0070C0"/>
              </a:solidFill>
              <a:effectLst/>
              <a:latin typeface="Times New Roman" panose="02020603050405020304" pitchFamily="18" charset="0"/>
              <a:ea typeface="Calibri" panose="020F0502020204030204" pitchFamily="34" charset="0"/>
            </a:endParaRPr>
          </a:p>
          <a:p>
            <a:pPr marL="0" lvl="0" indent="0">
              <a:buFont typeface="Wingdings" pitchFamily="2" charset="2"/>
              <a:buNone/>
              <a:tabLst>
                <a:tab pos="457200" algn="l"/>
              </a:tabLst>
            </a:pPr>
            <a:r>
              <a:rPr lang="en-US" sz="1200" i="0" dirty="0">
                <a:solidFill>
                  <a:srgbClr val="0070C0"/>
                </a:solidFill>
                <a:effectLst/>
                <a:latin typeface="Times New Roman" panose="02020603050405020304" pitchFamily="18" charset="0"/>
                <a:ea typeface="Calibri" panose="020F0502020204030204" pitchFamily="34" charset="0"/>
              </a:rPr>
              <a:t>IP Courts in Beijing?</a:t>
            </a:r>
          </a:p>
          <a:p>
            <a:pPr marL="0" lvl="0" indent="0">
              <a:buFont typeface="Wingdings" pitchFamily="2" charset="2"/>
              <a:buNone/>
              <a:tabLst>
                <a:tab pos="457200" algn="l"/>
              </a:tabLst>
            </a:pPr>
            <a:endParaRPr lang="en-US" sz="1200" i="0" dirty="0">
              <a:solidFill>
                <a:srgbClr val="0070C0"/>
              </a:solidFill>
              <a:effectLst/>
              <a:latin typeface="Times New Roman" panose="02020603050405020304" pitchFamily="18" charset="0"/>
              <a:ea typeface="Calibri" panose="020F0502020204030204" pitchFamily="34" charset="0"/>
            </a:endParaRPr>
          </a:p>
          <a:p>
            <a:pPr marL="0" lvl="0" indent="0">
              <a:buFont typeface="Wingdings" pitchFamily="2" charset="2"/>
              <a:buNone/>
              <a:tabLst>
                <a:tab pos="457200" algn="l"/>
              </a:tabLst>
            </a:pPr>
            <a:r>
              <a:rPr lang="en-US" sz="1200" i="0" dirty="0">
                <a:solidFill>
                  <a:srgbClr val="0070C0"/>
                </a:solidFill>
                <a:effectLst/>
                <a:latin typeface="Times New Roman" panose="02020603050405020304" pitchFamily="18" charset="0"/>
                <a:ea typeface="Calibri" panose="020F0502020204030204" pitchFamily="34" charset="0"/>
              </a:rPr>
              <a:t>Success rates in China for patent infringement cases: </a:t>
            </a:r>
          </a:p>
          <a:p>
            <a:pPr>
              <a:spcBef>
                <a:spcPts val="1200"/>
              </a:spcBef>
            </a:pPr>
            <a:r>
              <a:rPr lang="en-US" dirty="0"/>
              <a:t>Pro-</a:t>
            </a:r>
            <a:r>
              <a:rPr lang="en-US" dirty="0">
                <a:effectLst/>
              </a:rPr>
              <a:t>Plaintiff</a:t>
            </a:r>
            <a:endParaRPr lang="en-US" dirty="0"/>
          </a:p>
          <a:p>
            <a:pPr lvl="1">
              <a:spcBef>
                <a:spcPts val="1200"/>
              </a:spcBef>
              <a:buFont typeface="Wingdings" panose="05000000000000000000" pitchFamily="2" charset="2"/>
              <a:buChar char="§"/>
            </a:pPr>
            <a:r>
              <a:rPr lang="en-US" sz="2000" dirty="0"/>
              <a:t>Plaintiffs prevailed in roughly 80% of all patent infringement cases</a:t>
            </a:r>
          </a:p>
          <a:p>
            <a:pPr lvl="1">
              <a:spcBef>
                <a:spcPts val="1200"/>
              </a:spcBef>
              <a:buFont typeface="Wingdings" panose="05000000000000000000" pitchFamily="2" charset="2"/>
              <a:buChar char="§"/>
            </a:pPr>
            <a:r>
              <a:rPr lang="en-US" sz="2000" dirty="0"/>
              <a:t>In contrast, Germany win rate is approximately 66% and the United States win rate is approximately 60%.</a:t>
            </a:r>
          </a:p>
          <a:p>
            <a:pPr lvl="1">
              <a:spcBef>
                <a:spcPts val="1200"/>
              </a:spcBef>
              <a:buFont typeface="Wingdings" panose="05000000000000000000" pitchFamily="2" charset="2"/>
              <a:buChar char="§"/>
            </a:pPr>
            <a:r>
              <a:rPr lang="en-US" sz="2000" dirty="0">
                <a:effectLst/>
              </a:rPr>
              <a:t> </a:t>
            </a:r>
            <a:r>
              <a:rPr lang="en-US" dirty="0">
                <a:effectLst/>
              </a:rPr>
              <a:t>In China, </a:t>
            </a:r>
            <a:r>
              <a:rPr lang="en-US" u="sng" dirty="0">
                <a:effectLst/>
              </a:rPr>
              <a:t>permanent injunctions were automatically granted</a:t>
            </a:r>
            <a:r>
              <a:rPr lang="en-US" dirty="0">
                <a:effectLst/>
              </a:rPr>
              <a:t> in nearly all cases (approximately 94%) where infringement was found</a:t>
            </a:r>
          </a:p>
          <a:p>
            <a:pPr marL="0" lvl="0" indent="0">
              <a:buFont typeface="Wingdings" pitchFamily="2" charset="2"/>
              <a:buNone/>
              <a:tabLst>
                <a:tab pos="457200" algn="l"/>
              </a:tabLst>
            </a:pPr>
            <a:endParaRPr lang="en-US" sz="1200" i="0" dirty="0">
              <a:solidFill>
                <a:srgbClr val="0070C0"/>
              </a:solidFill>
              <a:effectLst/>
              <a:latin typeface="Times New Roman" panose="02020603050405020304" pitchFamily="18" charset="0"/>
              <a:ea typeface="Calibri" panose="020F0502020204030204" pitchFamily="34" charset="0"/>
            </a:endParaRPr>
          </a:p>
          <a:p>
            <a:pPr marL="0" lvl="0" indent="0">
              <a:buFont typeface="Wingdings" pitchFamily="2" charset="2"/>
              <a:buNone/>
              <a:tabLst>
                <a:tab pos="457200" algn="l"/>
              </a:tabLst>
            </a:pPr>
            <a:r>
              <a:rPr lang="en-US" sz="1200" b="1" i="0" dirty="0">
                <a:solidFill>
                  <a:srgbClr val="0070C0"/>
                </a:solidFill>
                <a:effectLst/>
                <a:latin typeface="Times New Roman" panose="02020603050405020304" pitchFamily="18" charset="0"/>
                <a:ea typeface="Calibri" panose="020F0502020204030204" pitchFamily="34" charset="0"/>
              </a:rPr>
              <a:t>Marcus: </a:t>
            </a:r>
            <a:r>
              <a:rPr lang="en-US" sz="1200" b="0" i="0" dirty="0">
                <a:solidFill>
                  <a:srgbClr val="0070C0"/>
                </a:solidFill>
                <a:effectLst/>
                <a:latin typeface="Times New Roman" panose="02020603050405020304" pitchFamily="18" charset="0"/>
                <a:ea typeface="Calibri" panose="020F0502020204030204" pitchFamily="34" charset="0"/>
              </a:rPr>
              <a:t>Growing brand awareness/mind share through collaborations can be a useful way of helping both brands’ grow. For e.g. CAG curates its brand partnerships to cater to various segments of the market – from family friendly brands, to more upscale luxury offerings. Intended to influence its own branding strategy to achieve perhaps different aims from partner – e.g. driving footfall (not necessarily spending).</a:t>
            </a:r>
          </a:p>
          <a:p>
            <a:pPr marL="0" lvl="0" indent="0">
              <a:buFont typeface="Wingdings" pitchFamily="2" charset="2"/>
              <a:buNone/>
              <a:tabLst>
                <a:tab pos="457200" algn="l"/>
              </a:tabLst>
            </a:pPr>
            <a:endParaRPr lang="en-US" sz="1200" b="0" i="0" dirty="0">
              <a:solidFill>
                <a:srgbClr val="0070C0"/>
              </a:solidFill>
              <a:effectLst/>
              <a:latin typeface="Times New Roman" panose="02020603050405020304" pitchFamily="18" charset="0"/>
              <a:ea typeface="Calibri" panose="020F0502020204030204" pitchFamily="34" charset="0"/>
            </a:endParaRPr>
          </a:p>
          <a:p>
            <a:pPr marL="0" lvl="0" indent="0">
              <a:buFont typeface="Wingdings" pitchFamily="2" charset="2"/>
              <a:buNone/>
              <a:tabLst>
                <a:tab pos="457200" algn="l"/>
              </a:tabLst>
            </a:pPr>
            <a:r>
              <a:rPr lang="en-US" sz="1200" b="0" i="0" dirty="0">
                <a:solidFill>
                  <a:srgbClr val="0070C0"/>
                </a:solidFill>
                <a:effectLst/>
                <a:latin typeface="Times New Roman" panose="02020603050405020304" pitchFamily="18" charset="0"/>
                <a:ea typeface="Calibri" panose="020F0502020204030204" pitchFamily="34" charset="0"/>
              </a:rPr>
              <a:t>-	E.g. Asian Games x Changi Pay / Jewel x Disney / Changi x </a:t>
            </a:r>
            <a:r>
              <a:rPr lang="en-US" sz="1200" b="0" i="0" dirty="0" err="1">
                <a:solidFill>
                  <a:srgbClr val="0070C0"/>
                </a:solidFill>
                <a:effectLst/>
                <a:latin typeface="Times New Roman" panose="02020603050405020304" pitchFamily="18" charset="0"/>
                <a:ea typeface="Calibri" panose="020F0502020204030204" pitchFamily="34" charset="0"/>
              </a:rPr>
              <a:t>Chuppa</a:t>
            </a:r>
            <a:r>
              <a:rPr lang="en-US" sz="1200" b="0" i="0" dirty="0">
                <a:solidFill>
                  <a:srgbClr val="0070C0"/>
                </a:solidFill>
                <a:effectLst/>
                <a:latin typeface="Times New Roman" panose="02020603050405020304" pitchFamily="18" charset="0"/>
                <a:ea typeface="Calibri" panose="020F0502020204030204" pitchFamily="34" charset="0"/>
              </a:rPr>
              <a:t> </a:t>
            </a:r>
            <a:r>
              <a:rPr lang="en-US" sz="1200" b="0" i="0" dirty="0" err="1">
                <a:solidFill>
                  <a:srgbClr val="0070C0"/>
                </a:solidFill>
                <a:effectLst/>
                <a:latin typeface="Times New Roman" panose="02020603050405020304" pitchFamily="18" charset="0"/>
                <a:ea typeface="Calibri" panose="020F0502020204030204" pitchFamily="34" charset="0"/>
              </a:rPr>
              <a:t>Chups</a:t>
            </a:r>
            <a:r>
              <a:rPr lang="en-US" sz="1200" b="0" i="0" dirty="0">
                <a:solidFill>
                  <a:srgbClr val="0070C0"/>
                </a:solidFill>
                <a:effectLst/>
                <a:latin typeface="Times New Roman" panose="02020603050405020304" pitchFamily="18" charset="0"/>
                <a:ea typeface="Calibri" panose="020F0502020204030204" pitchFamily="34" charset="0"/>
              </a:rPr>
              <a:t>/ sponsorship deals with Shiseido/HSBC.</a:t>
            </a:r>
          </a:p>
          <a:p>
            <a:pPr marL="0" lvl="0" indent="0">
              <a:buFont typeface="Wingdings" pitchFamily="2" charset="2"/>
              <a:buNone/>
              <a:tabLst>
                <a:tab pos="457200" algn="l"/>
              </a:tabLst>
            </a:pPr>
            <a:endParaRPr lang="en-US" sz="1200" b="1" i="0" dirty="0">
              <a:solidFill>
                <a:srgbClr val="0070C0"/>
              </a:solidFill>
              <a:effectLst/>
              <a:latin typeface="Times New Roman" panose="02020603050405020304" pitchFamily="18" charset="0"/>
              <a:ea typeface="Calibri" panose="020F0502020204030204" pitchFamily="34" charset="0"/>
            </a:endParaRPr>
          </a:p>
          <a:p>
            <a:pPr marL="0" lvl="0" indent="0">
              <a:buFont typeface="Wingdings" pitchFamily="2" charset="2"/>
              <a:buNone/>
              <a:tabLst>
                <a:tab pos="457200" algn="l"/>
              </a:tabLst>
            </a:pPr>
            <a:endParaRPr lang="en-US" sz="1200" b="1" i="0" dirty="0">
              <a:solidFill>
                <a:srgbClr val="0070C0"/>
              </a:solidFill>
              <a:effectLst/>
              <a:latin typeface="Times New Roman" panose="02020603050405020304" pitchFamily="18" charset="0"/>
              <a:ea typeface="Calibri" panose="020F0502020204030204" pitchFamily="34" charset="0"/>
            </a:endParaRPr>
          </a:p>
          <a:p>
            <a:pPr marL="0" lvl="0" indent="0">
              <a:buFont typeface="Wingdings" pitchFamily="2" charset="2"/>
              <a:buNone/>
              <a:tabLst>
                <a:tab pos="457200" algn="l"/>
              </a:tabLst>
            </a:pPr>
            <a:endParaRPr lang="en-US" sz="1200" i="0" dirty="0">
              <a:solidFill>
                <a:srgbClr val="0070C0"/>
              </a:solidFill>
              <a:effectLst/>
              <a:latin typeface="Times New Roman" panose="02020603050405020304" pitchFamily="18" charset="0"/>
              <a:ea typeface="Calibri" panose="020F0502020204030204" pitchFamily="34" charset="0"/>
            </a:endParaRPr>
          </a:p>
          <a:p>
            <a:pPr marL="800100" lvl="1" indent="-342900">
              <a:buFont typeface="Wingdings" pitchFamily="2" charset="2"/>
              <a:buChar char="§"/>
              <a:tabLst>
                <a:tab pos="457200" algn="l"/>
              </a:tabLst>
            </a:pPr>
            <a:endParaRPr lang="en-SG" sz="1200" i="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7F08E744-F8A1-41C6-AF10-42E0DAAB05FD}" type="slidenum">
              <a:rPr lang="en-US" smtClean="0"/>
              <a:t>9</a:t>
            </a:fld>
            <a:endParaRPr lang="en-US"/>
          </a:p>
        </p:txBody>
      </p:sp>
    </p:spTree>
    <p:extLst>
      <p:ext uri="{BB962C8B-B14F-4D97-AF65-F5344CB8AC3E}">
        <p14:creationId xmlns:p14="http://schemas.microsoft.com/office/powerpoint/2010/main" val="3819792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D6C13-CECF-B343-0E35-F373972C78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371187-B0CC-C09F-04C0-38AF730230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9664E9-5740-5889-06CA-1A84D5A8BF41}"/>
              </a:ext>
            </a:extLst>
          </p:cNvPr>
          <p:cNvSpPr>
            <a:spLocks noGrp="1"/>
          </p:cNvSpPr>
          <p:nvPr>
            <p:ph type="dt" sz="half" idx="10"/>
          </p:nvPr>
        </p:nvSpPr>
        <p:spPr/>
        <p:txBody>
          <a:bodyPr/>
          <a:lstStyle/>
          <a:p>
            <a:fld id="{E5F877C2-26AE-471A-BA3C-6ED905921C54}" type="datetime1">
              <a:rPr lang="en-US" smtClean="0"/>
              <a:t>5/9/24</a:t>
            </a:fld>
            <a:endParaRPr lang="en-US"/>
          </a:p>
        </p:txBody>
      </p:sp>
      <p:sp>
        <p:nvSpPr>
          <p:cNvPr id="5" name="Footer Placeholder 4">
            <a:extLst>
              <a:ext uri="{FF2B5EF4-FFF2-40B4-BE49-F238E27FC236}">
                <a16:creationId xmlns:a16="http://schemas.microsoft.com/office/drawing/2014/main" id="{0383A405-F8D9-0FDC-F1C5-0091B5F07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10EC73-1A1F-6C91-9795-0DB9C7EB254A}"/>
              </a:ext>
            </a:extLst>
          </p:cNvPr>
          <p:cNvSpPr>
            <a:spLocks noGrp="1"/>
          </p:cNvSpPr>
          <p:nvPr>
            <p:ph type="sldNum" sz="quarter" idx="12"/>
          </p:nvPr>
        </p:nvSpPr>
        <p:spPr/>
        <p:txBody>
          <a:bodyPr/>
          <a:lstStyle/>
          <a:p>
            <a:fld id="{CE999090-5CB5-44A0-9600-3F1A26D6DC29}" type="slidenum">
              <a:rPr lang="en-US" smtClean="0"/>
              <a:t>‹#›</a:t>
            </a:fld>
            <a:endParaRPr lang="en-US"/>
          </a:p>
        </p:txBody>
      </p:sp>
    </p:spTree>
    <p:extLst>
      <p:ext uri="{BB962C8B-B14F-4D97-AF65-F5344CB8AC3E}">
        <p14:creationId xmlns:p14="http://schemas.microsoft.com/office/powerpoint/2010/main" val="1483729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0BB55-AE5E-A786-DECD-2E18499FD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F41351-676C-0C24-24D4-C00C9D1680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B813B2-7B70-7910-D462-C00E0AC46428}"/>
              </a:ext>
            </a:extLst>
          </p:cNvPr>
          <p:cNvSpPr>
            <a:spLocks noGrp="1"/>
          </p:cNvSpPr>
          <p:nvPr>
            <p:ph type="dt" sz="half" idx="10"/>
          </p:nvPr>
        </p:nvSpPr>
        <p:spPr/>
        <p:txBody>
          <a:bodyPr/>
          <a:lstStyle/>
          <a:p>
            <a:fld id="{FAF372BA-2D30-45C4-9029-31DF12706684}" type="datetime1">
              <a:rPr lang="en-US" smtClean="0"/>
              <a:t>5/9/24</a:t>
            </a:fld>
            <a:endParaRPr lang="en-US"/>
          </a:p>
        </p:txBody>
      </p:sp>
      <p:sp>
        <p:nvSpPr>
          <p:cNvPr id="5" name="Footer Placeholder 4">
            <a:extLst>
              <a:ext uri="{FF2B5EF4-FFF2-40B4-BE49-F238E27FC236}">
                <a16:creationId xmlns:a16="http://schemas.microsoft.com/office/drawing/2014/main" id="{B112F7F2-FC51-8008-E678-5AFD2C6FFD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0BC03F-34A5-310C-FBB1-91744DA0A36B}"/>
              </a:ext>
            </a:extLst>
          </p:cNvPr>
          <p:cNvSpPr>
            <a:spLocks noGrp="1"/>
          </p:cNvSpPr>
          <p:nvPr>
            <p:ph type="sldNum" sz="quarter" idx="12"/>
          </p:nvPr>
        </p:nvSpPr>
        <p:spPr/>
        <p:txBody>
          <a:bodyPr/>
          <a:lstStyle/>
          <a:p>
            <a:fld id="{CE999090-5CB5-44A0-9600-3F1A26D6DC29}" type="slidenum">
              <a:rPr lang="en-US" smtClean="0"/>
              <a:t>‹#›</a:t>
            </a:fld>
            <a:endParaRPr lang="en-US"/>
          </a:p>
        </p:txBody>
      </p:sp>
    </p:spTree>
    <p:extLst>
      <p:ext uri="{BB962C8B-B14F-4D97-AF65-F5344CB8AC3E}">
        <p14:creationId xmlns:p14="http://schemas.microsoft.com/office/powerpoint/2010/main" val="379509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847DA3-79E9-8F19-EC7C-A05F7A93B0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0D6A93-41E4-B9FF-C878-CD5B9C7CF6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A4FDAB-D8A8-EFF9-14F5-73506F5536A9}"/>
              </a:ext>
            </a:extLst>
          </p:cNvPr>
          <p:cNvSpPr>
            <a:spLocks noGrp="1"/>
          </p:cNvSpPr>
          <p:nvPr>
            <p:ph type="dt" sz="half" idx="10"/>
          </p:nvPr>
        </p:nvSpPr>
        <p:spPr/>
        <p:txBody>
          <a:bodyPr/>
          <a:lstStyle/>
          <a:p>
            <a:fld id="{AA214BC5-3428-4222-A9B1-A8F93EFDE10F}" type="datetime1">
              <a:rPr lang="en-US" smtClean="0"/>
              <a:t>5/9/24</a:t>
            </a:fld>
            <a:endParaRPr lang="en-US"/>
          </a:p>
        </p:txBody>
      </p:sp>
      <p:sp>
        <p:nvSpPr>
          <p:cNvPr id="5" name="Footer Placeholder 4">
            <a:extLst>
              <a:ext uri="{FF2B5EF4-FFF2-40B4-BE49-F238E27FC236}">
                <a16:creationId xmlns:a16="http://schemas.microsoft.com/office/drawing/2014/main" id="{7FF1E504-A4EF-0925-EC8E-8682E15B43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939F2-A908-162F-C4AC-0EC23E921C98}"/>
              </a:ext>
            </a:extLst>
          </p:cNvPr>
          <p:cNvSpPr>
            <a:spLocks noGrp="1"/>
          </p:cNvSpPr>
          <p:nvPr>
            <p:ph type="sldNum" sz="quarter" idx="12"/>
          </p:nvPr>
        </p:nvSpPr>
        <p:spPr/>
        <p:txBody>
          <a:bodyPr/>
          <a:lstStyle/>
          <a:p>
            <a:fld id="{CE999090-5CB5-44A0-9600-3F1A26D6DC29}" type="slidenum">
              <a:rPr lang="en-US" smtClean="0"/>
              <a:t>‹#›</a:t>
            </a:fld>
            <a:endParaRPr lang="en-US"/>
          </a:p>
        </p:txBody>
      </p:sp>
    </p:spTree>
    <p:extLst>
      <p:ext uri="{BB962C8B-B14F-4D97-AF65-F5344CB8AC3E}">
        <p14:creationId xmlns:p14="http://schemas.microsoft.com/office/powerpoint/2010/main" val="3102064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7CB28EC-C910-DEC3-4F2B-522CD0D6FE83}"/>
              </a:ext>
            </a:extLst>
          </p:cNvPr>
          <p:cNvSpPr>
            <a:spLocks noGrp="1"/>
          </p:cNvSpPr>
          <p:nvPr>
            <p:ph type="ftr" sz="quarter" idx="11"/>
          </p:nvPr>
        </p:nvSpPr>
        <p:spPr/>
        <p:txBody>
          <a:bodyPr/>
          <a:lstStyle/>
          <a:p>
            <a:r>
              <a:rPr lang="en-US" dirty="0"/>
              <a:t>Kilpatrick Confidential</a:t>
            </a:r>
          </a:p>
        </p:txBody>
      </p:sp>
      <p:sp>
        <p:nvSpPr>
          <p:cNvPr id="5" name="Slide Number Placeholder 4">
            <a:extLst>
              <a:ext uri="{FF2B5EF4-FFF2-40B4-BE49-F238E27FC236}">
                <a16:creationId xmlns:a16="http://schemas.microsoft.com/office/drawing/2014/main" id="{CE00D1C9-94A0-2C66-F90F-0A4429AFAEC2}"/>
              </a:ext>
            </a:extLst>
          </p:cNvPr>
          <p:cNvSpPr>
            <a:spLocks noGrp="1"/>
          </p:cNvSpPr>
          <p:nvPr>
            <p:ph type="sldNum" sz="quarter" idx="12"/>
          </p:nvPr>
        </p:nvSpPr>
        <p:spPr>
          <a:xfrm>
            <a:off x="228120" y="486974"/>
            <a:ext cx="438193" cy="229436"/>
          </a:xfrm>
          <a:prstGeom prst="rect">
            <a:avLst/>
          </a:prstGeom>
        </p:spPr>
        <p:txBody>
          <a:bodyPr/>
          <a:lstStyle>
            <a:lvl1pPr>
              <a:defRPr/>
            </a:lvl1pPr>
          </a:lstStyle>
          <a:p>
            <a:fld id="{74AA8088-51EE-4E66-B83D-B17C63BBB935}" type="slidenum">
              <a:rPr lang="en-US" smtClean="0"/>
              <a:pPr/>
              <a:t>‹#›</a:t>
            </a:fld>
            <a:endParaRPr lang="en-US" dirty="0"/>
          </a:p>
        </p:txBody>
      </p:sp>
      <p:sp>
        <p:nvSpPr>
          <p:cNvPr id="2" name="Text Placeholder 7">
            <a:extLst>
              <a:ext uri="{FF2B5EF4-FFF2-40B4-BE49-F238E27FC236}">
                <a16:creationId xmlns:a16="http://schemas.microsoft.com/office/drawing/2014/main" id="{3EE345A0-BCAA-7002-B500-4DFBACE7416C}"/>
              </a:ext>
            </a:extLst>
          </p:cNvPr>
          <p:cNvSpPr>
            <a:spLocks noGrp="1"/>
          </p:cNvSpPr>
          <p:nvPr>
            <p:ph type="body" sz="quarter" idx="13"/>
          </p:nvPr>
        </p:nvSpPr>
        <p:spPr>
          <a:xfrm>
            <a:off x="1446214" y="816635"/>
            <a:ext cx="10201500" cy="393040"/>
          </a:xfrm>
        </p:spPr>
        <p:txBody>
          <a:bodyPr/>
          <a:lstStyle>
            <a:lvl1pPr>
              <a:lnSpc>
                <a:spcPct val="90000"/>
              </a:lnSpc>
              <a:spcBef>
                <a:spcPts val="0"/>
              </a:spcBef>
              <a:defRPr sz="3600" spc="-70" baseline="0">
                <a:solidFill>
                  <a:schemeClr val="accent1"/>
                </a:solidFill>
              </a:defRPr>
            </a:lvl1pPr>
            <a:lvl2pPr marL="0" indent="0">
              <a:lnSpc>
                <a:spcPct val="100000"/>
              </a:lnSpc>
              <a:spcBef>
                <a:spcPts val="600"/>
              </a:spcBef>
              <a:buNone/>
              <a:defRPr sz="1800" spc="-30" baseline="0">
                <a:solidFill>
                  <a:schemeClr val="tx2"/>
                </a:solidFill>
              </a:defRPr>
            </a:lvl2pPr>
          </a:lstStyle>
          <a:p>
            <a:pPr lvl="0"/>
            <a:r>
              <a:rPr lang="en-US"/>
              <a:t>Click to edit Master text styles</a:t>
            </a:r>
          </a:p>
        </p:txBody>
      </p:sp>
      <p:sp>
        <p:nvSpPr>
          <p:cNvPr id="3" name="Text Placeholder 9">
            <a:extLst>
              <a:ext uri="{FF2B5EF4-FFF2-40B4-BE49-F238E27FC236}">
                <a16:creationId xmlns:a16="http://schemas.microsoft.com/office/drawing/2014/main" id="{70674770-DC7C-4FE8-3882-CF9E2F8C4DF2}"/>
              </a:ext>
            </a:extLst>
          </p:cNvPr>
          <p:cNvSpPr>
            <a:spLocks noGrp="1"/>
          </p:cNvSpPr>
          <p:nvPr>
            <p:ph type="body" sz="quarter" idx="14"/>
          </p:nvPr>
        </p:nvSpPr>
        <p:spPr>
          <a:xfrm>
            <a:off x="1446212" y="501650"/>
            <a:ext cx="10201499" cy="214760"/>
          </a:xfrm>
        </p:spPr>
        <p:txBody>
          <a:bodyPr/>
          <a:lstStyle>
            <a:lvl1pPr>
              <a:lnSpc>
                <a:spcPct val="90000"/>
              </a:lnSpc>
              <a:spcBef>
                <a:spcPts val="0"/>
              </a:spcBef>
              <a:defRPr sz="1000" cap="all" baseline="0">
                <a:solidFill>
                  <a:schemeClr val="tx2"/>
                </a:solidFill>
              </a:defRPr>
            </a:lvl1pPr>
          </a:lstStyle>
          <a:p>
            <a:pPr lvl="0"/>
            <a:r>
              <a:rPr lang="en-US"/>
              <a:t>Click to edit Master text styles</a:t>
            </a:r>
          </a:p>
        </p:txBody>
      </p:sp>
      <p:sp>
        <p:nvSpPr>
          <p:cNvPr id="9" name="Content Placeholder 2">
            <a:extLst>
              <a:ext uri="{FF2B5EF4-FFF2-40B4-BE49-F238E27FC236}">
                <a16:creationId xmlns:a16="http://schemas.microsoft.com/office/drawing/2014/main" id="{B06A965F-38B2-AB6F-32E4-25769FBDF4FB}"/>
              </a:ext>
            </a:extLst>
          </p:cNvPr>
          <p:cNvSpPr>
            <a:spLocks noGrp="1"/>
          </p:cNvSpPr>
          <p:nvPr>
            <p:ph idx="1"/>
          </p:nvPr>
        </p:nvSpPr>
        <p:spPr>
          <a:xfrm>
            <a:off x="1446215" y="1562100"/>
            <a:ext cx="10201496" cy="4792664"/>
          </a:xfrm>
        </p:spPr>
        <p:txBody>
          <a:bodyPr/>
          <a:lstStyle>
            <a:lvl1pPr marL="285750" indent="-285750">
              <a:lnSpc>
                <a:spcPct val="125000"/>
              </a:lnSpc>
              <a:spcBef>
                <a:spcPts val="900"/>
              </a:spcBef>
              <a:buClr>
                <a:srgbClr val="C00000"/>
              </a:buClr>
              <a:buFont typeface="Wingdings" panose="05000000000000000000" pitchFamily="2" charset="2"/>
              <a:buChar char="§"/>
              <a:defRPr/>
            </a:lvl1pPr>
            <a:lvl2pPr>
              <a:lnSpc>
                <a:spcPct val="125000"/>
              </a:lnSpc>
              <a:spcBef>
                <a:spcPts val="900"/>
              </a:spcBef>
              <a:defRPr/>
            </a:lvl2pPr>
            <a:lvl3pPr>
              <a:lnSpc>
                <a:spcPct val="125000"/>
              </a:lnSpc>
              <a:defRPr/>
            </a:lvl3pPr>
            <a:lvl4pPr>
              <a:lnSpc>
                <a:spcPct val="125000"/>
              </a:lnSpc>
              <a:defRPr/>
            </a:lvl4pPr>
            <a:lvl5pPr>
              <a:spcBef>
                <a:spcPts val="3200"/>
              </a:spcBef>
              <a:spcAft>
                <a:spcPts val="600"/>
              </a:spcAft>
              <a:defRPr/>
            </a:lvl5pPr>
            <a:lvl6pPr marL="2286000"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6213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88120-5E90-8D97-43AA-751C36AE90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0147B7-6A50-D3EE-AB62-68910EEC87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E3252-CB59-C155-62AC-FAB6E8B72F3D}"/>
              </a:ext>
            </a:extLst>
          </p:cNvPr>
          <p:cNvSpPr>
            <a:spLocks noGrp="1"/>
          </p:cNvSpPr>
          <p:nvPr>
            <p:ph type="dt" sz="half" idx="10"/>
          </p:nvPr>
        </p:nvSpPr>
        <p:spPr/>
        <p:txBody>
          <a:bodyPr/>
          <a:lstStyle/>
          <a:p>
            <a:fld id="{20833EDD-6FA1-4EC5-BF8A-BD6F130E296D}" type="datetime1">
              <a:rPr lang="en-US" smtClean="0"/>
              <a:t>5/9/24</a:t>
            </a:fld>
            <a:endParaRPr lang="en-US"/>
          </a:p>
        </p:txBody>
      </p:sp>
      <p:sp>
        <p:nvSpPr>
          <p:cNvPr id="5" name="Footer Placeholder 4">
            <a:extLst>
              <a:ext uri="{FF2B5EF4-FFF2-40B4-BE49-F238E27FC236}">
                <a16:creationId xmlns:a16="http://schemas.microsoft.com/office/drawing/2014/main" id="{4F7C2005-A0EC-92C5-57F8-A17332E399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3DC7B7-48F2-4B27-01C0-111E39B68CB6}"/>
              </a:ext>
            </a:extLst>
          </p:cNvPr>
          <p:cNvSpPr>
            <a:spLocks noGrp="1"/>
          </p:cNvSpPr>
          <p:nvPr>
            <p:ph type="sldNum" sz="quarter" idx="12"/>
          </p:nvPr>
        </p:nvSpPr>
        <p:spPr/>
        <p:txBody>
          <a:bodyPr/>
          <a:lstStyle/>
          <a:p>
            <a:fld id="{CE999090-5CB5-44A0-9600-3F1A26D6DC29}" type="slidenum">
              <a:rPr lang="en-US" smtClean="0"/>
              <a:t>‹#›</a:t>
            </a:fld>
            <a:endParaRPr lang="en-US"/>
          </a:p>
        </p:txBody>
      </p:sp>
    </p:spTree>
    <p:extLst>
      <p:ext uri="{BB962C8B-B14F-4D97-AF65-F5344CB8AC3E}">
        <p14:creationId xmlns:p14="http://schemas.microsoft.com/office/powerpoint/2010/main" val="1113118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2E40-4722-D5C3-156C-71B54D99D5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110F50-48EA-62A9-D481-4D138D2E0F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79A3B8-ED02-70A9-FD64-B9BED768E3FE}"/>
              </a:ext>
            </a:extLst>
          </p:cNvPr>
          <p:cNvSpPr>
            <a:spLocks noGrp="1"/>
          </p:cNvSpPr>
          <p:nvPr>
            <p:ph type="dt" sz="half" idx="10"/>
          </p:nvPr>
        </p:nvSpPr>
        <p:spPr/>
        <p:txBody>
          <a:bodyPr/>
          <a:lstStyle/>
          <a:p>
            <a:fld id="{DE5B97FE-A5F2-4595-BD1F-FD4F09C088DE}" type="datetime1">
              <a:rPr lang="en-US" smtClean="0"/>
              <a:t>5/9/24</a:t>
            </a:fld>
            <a:endParaRPr lang="en-US"/>
          </a:p>
        </p:txBody>
      </p:sp>
      <p:sp>
        <p:nvSpPr>
          <p:cNvPr id="5" name="Footer Placeholder 4">
            <a:extLst>
              <a:ext uri="{FF2B5EF4-FFF2-40B4-BE49-F238E27FC236}">
                <a16:creationId xmlns:a16="http://schemas.microsoft.com/office/drawing/2014/main" id="{37530D2A-271E-4B12-5511-6D1E2BB6D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05AF01-75F4-7133-EDE6-8A7F3FAAED84}"/>
              </a:ext>
            </a:extLst>
          </p:cNvPr>
          <p:cNvSpPr>
            <a:spLocks noGrp="1"/>
          </p:cNvSpPr>
          <p:nvPr>
            <p:ph type="sldNum" sz="quarter" idx="12"/>
          </p:nvPr>
        </p:nvSpPr>
        <p:spPr/>
        <p:txBody>
          <a:bodyPr/>
          <a:lstStyle/>
          <a:p>
            <a:fld id="{CE999090-5CB5-44A0-9600-3F1A26D6DC29}" type="slidenum">
              <a:rPr lang="en-US" smtClean="0"/>
              <a:t>‹#›</a:t>
            </a:fld>
            <a:endParaRPr lang="en-US"/>
          </a:p>
        </p:txBody>
      </p:sp>
    </p:spTree>
    <p:extLst>
      <p:ext uri="{BB962C8B-B14F-4D97-AF65-F5344CB8AC3E}">
        <p14:creationId xmlns:p14="http://schemas.microsoft.com/office/powerpoint/2010/main" val="3812710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BA676-0197-347D-2174-9975E6ED13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9573DE-0DAE-2BA9-A452-9CA11C3515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DD8344-592E-AAC9-CF16-848D8C0BA1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B85149-5989-7B27-B3C5-46F6E73D6D9D}"/>
              </a:ext>
            </a:extLst>
          </p:cNvPr>
          <p:cNvSpPr>
            <a:spLocks noGrp="1"/>
          </p:cNvSpPr>
          <p:nvPr>
            <p:ph type="dt" sz="half" idx="10"/>
          </p:nvPr>
        </p:nvSpPr>
        <p:spPr/>
        <p:txBody>
          <a:bodyPr/>
          <a:lstStyle/>
          <a:p>
            <a:fld id="{81A2B186-D2A2-4943-B0E7-79A567DD39FA}" type="datetime1">
              <a:rPr lang="en-US" smtClean="0"/>
              <a:t>5/9/24</a:t>
            </a:fld>
            <a:endParaRPr lang="en-US"/>
          </a:p>
        </p:txBody>
      </p:sp>
      <p:sp>
        <p:nvSpPr>
          <p:cNvPr id="6" name="Footer Placeholder 5">
            <a:extLst>
              <a:ext uri="{FF2B5EF4-FFF2-40B4-BE49-F238E27FC236}">
                <a16:creationId xmlns:a16="http://schemas.microsoft.com/office/drawing/2014/main" id="{80E3BAB0-16FA-4BD6-3E6D-485EC6BAA3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6CE5DD-EEA1-2B50-A07A-392CCCDBB361}"/>
              </a:ext>
            </a:extLst>
          </p:cNvPr>
          <p:cNvSpPr>
            <a:spLocks noGrp="1"/>
          </p:cNvSpPr>
          <p:nvPr>
            <p:ph type="sldNum" sz="quarter" idx="12"/>
          </p:nvPr>
        </p:nvSpPr>
        <p:spPr/>
        <p:txBody>
          <a:bodyPr/>
          <a:lstStyle/>
          <a:p>
            <a:fld id="{CE999090-5CB5-44A0-9600-3F1A26D6DC29}" type="slidenum">
              <a:rPr lang="en-US" smtClean="0"/>
              <a:t>‹#›</a:t>
            </a:fld>
            <a:endParaRPr lang="en-US"/>
          </a:p>
        </p:txBody>
      </p:sp>
    </p:spTree>
    <p:extLst>
      <p:ext uri="{BB962C8B-B14F-4D97-AF65-F5344CB8AC3E}">
        <p14:creationId xmlns:p14="http://schemas.microsoft.com/office/powerpoint/2010/main" val="1976040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DD46F-0EC3-8938-77D1-E9556240D6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8033E7-CB1A-70AF-EA80-7D574ED143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A2C0E5-910B-C257-684A-0CA6001EFE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B82399-1948-8125-32D0-C84A4C77FE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856279-1AA3-96BA-AB0F-E22FE63333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233A5C-2B36-C5ED-77BA-B4E6C9E87A7B}"/>
              </a:ext>
            </a:extLst>
          </p:cNvPr>
          <p:cNvSpPr>
            <a:spLocks noGrp="1"/>
          </p:cNvSpPr>
          <p:nvPr>
            <p:ph type="dt" sz="half" idx="10"/>
          </p:nvPr>
        </p:nvSpPr>
        <p:spPr/>
        <p:txBody>
          <a:bodyPr/>
          <a:lstStyle/>
          <a:p>
            <a:fld id="{2C265D4F-2663-4126-A7E4-F9FD37C3CD72}" type="datetime1">
              <a:rPr lang="en-US" smtClean="0"/>
              <a:t>5/9/24</a:t>
            </a:fld>
            <a:endParaRPr lang="en-US"/>
          </a:p>
        </p:txBody>
      </p:sp>
      <p:sp>
        <p:nvSpPr>
          <p:cNvPr id="8" name="Footer Placeholder 7">
            <a:extLst>
              <a:ext uri="{FF2B5EF4-FFF2-40B4-BE49-F238E27FC236}">
                <a16:creationId xmlns:a16="http://schemas.microsoft.com/office/drawing/2014/main" id="{1CBDBE9B-AFC5-2D95-3921-4077B48F8C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5C3F3B-784F-C941-4D28-AC786C4C7265}"/>
              </a:ext>
            </a:extLst>
          </p:cNvPr>
          <p:cNvSpPr>
            <a:spLocks noGrp="1"/>
          </p:cNvSpPr>
          <p:nvPr>
            <p:ph type="sldNum" sz="quarter" idx="12"/>
          </p:nvPr>
        </p:nvSpPr>
        <p:spPr/>
        <p:txBody>
          <a:bodyPr/>
          <a:lstStyle/>
          <a:p>
            <a:fld id="{CE999090-5CB5-44A0-9600-3F1A26D6DC29}" type="slidenum">
              <a:rPr lang="en-US" smtClean="0"/>
              <a:t>‹#›</a:t>
            </a:fld>
            <a:endParaRPr lang="en-US"/>
          </a:p>
        </p:txBody>
      </p:sp>
    </p:spTree>
    <p:extLst>
      <p:ext uri="{BB962C8B-B14F-4D97-AF65-F5344CB8AC3E}">
        <p14:creationId xmlns:p14="http://schemas.microsoft.com/office/powerpoint/2010/main" val="15454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3FA37-7247-8206-2AFA-70EFB46977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D5C6C3-11B9-C187-21F5-28462EE7A21D}"/>
              </a:ext>
            </a:extLst>
          </p:cNvPr>
          <p:cNvSpPr>
            <a:spLocks noGrp="1"/>
          </p:cNvSpPr>
          <p:nvPr>
            <p:ph type="dt" sz="half" idx="10"/>
          </p:nvPr>
        </p:nvSpPr>
        <p:spPr/>
        <p:txBody>
          <a:bodyPr/>
          <a:lstStyle/>
          <a:p>
            <a:fld id="{170639D3-9271-441E-9C9D-B450B14B8A03}" type="datetime1">
              <a:rPr lang="en-US" smtClean="0"/>
              <a:t>5/9/24</a:t>
            </a:fld>
            <a:endParaRPr lang="en-US"/>
          </a:p>
        </p:txBody>
      </p:sp>
      <p:sp>
        <p:nvSpPr>
          <p:cNvPr id="4" name="Footer Placeholder 3">
            <a:extLst>
              <a:ext uri="{FF2B5EF4-FFF2-40B4-BE49-F238E27FC236}">
                <a16:creationId xmlns:a16="http://schemas.microsoft.com/office/drawing/2014/main" id="{D55E6735-D8CE-277D-A5F5-FBD6DB63C3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AC5586-6111-AF8F-6C79-A195978EB7C2}"/>
              </a:ext>
            </a:extLst>
          </p:cNvPr>
          <p:cNvSpPr>
            <a:spLocks noGrp="1"/>
          </p:cNvSpPr>
          <p:nvPr>
            <p:ph type="sldNum" sz="quarter" idx="12"/>
          </p:nvPr>
        </p:nvSpPr>
        <p:spPr/>
        <p:txBody>
          <a:bodyPr/>
          <a:lstStyle/>
          <a:p>
            <a:fld id="{CE999090-5CB5-44A0-9600-3F1A26D6DC29}" type="slidenum">
              <a:rPr lang="en-US" smtClean="0"/>
              <a:t>‹#›</a:t>
            </a:fld>
            <a:endParaRPr lang="en-US"/>
          </a:p>
        </p:txBody>
      </p:sp>
    </p:spTree>
    <p:extLst>
      <p:ext uri="{BB962C8B-B14F-4D97-AF65-F5344CB8AC3E}">
        <p14:creationId xmlns:p14="http://schemas.microsoft.com/office/powerpoint/2010/main" val="1848778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093E03-C358-6B4B-F519-43AF8B99CB42}"/>
              </a:ext>
            </a:extLst>
          </p:cNvPr>
          <p:cNvSpPr>
            <a:spLocks noGrp="1"/>
          </p:cNvSpPr>
          <p:nvPr>
            <p:ph type="dt" sz="half" idx="10"/>
          </p:nvPr>
        </p:nvSpPr>
        <p:spPr/>
        <p:txBody>
          <a:bodyPr/>
          <a:lstStyle/>
          <a:p>
            <a:fld id="{350CC4FD-1C2E-4580-83AD-50A8E6F4ABA4}" type="datetime1">
              <a:rPr lang="en-US" smtClean="0"/>
              <a:t>5/9/24</a:t>
            </a:fld>
            <a:endParaRPr lang="en-US"/>
          </a:p>
        </p:txBody>
      </p:sp>
      <p:sp>
        <p:nvSpPr>
          <p:cNvPr id="3" name="Footer Placeholder 2">
            <a:extLst>
              <a:ext uri="{FF2B5EF4-FFF2-40B4-BE49-F238E27FC236}">
                <a16:creationId xmlns:a16="http://schemas.microsoft.com/office/drawing/2014/main" id="{89CA5E49-8893-F732-F37B-DB3170D43F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1EBFC8-A062-9016-0D72-030848580D81}"/>
              </a:ext>
            </a:extLst>
          </p:cNvPr>
          <p:cNvSpPr>
            <a:spLocks noGrp="1"/>
          </p:cNvSpPr>
          <p:nvPr>
            <p:ph type="sldNum" sz="quarter" idx="12"/>
          </p:nvPr>
        </p:nvSpPr>
        <p:spPr/>
        <p:txBody>
          <a:bodyPr/>
          <a:lstStyle/>
          <a:p>
            <a:fld id="{CE999090-5CB5-44A0-9600-3F1A26D6DC29}" type="slidenum">
              <a:rPr lang="en-US" smtClean="0"/>
              <a:t>‹#›</a:t>
            </a:fld>
            <a:endParaRPr lang="en-US"/>
          </a:p>
        </p:txBody>
      </p:sp>
    </p:spTree>
    <p:extLst>
      <p:ext uri="{BB962C8B-B14F-4D97-AF65-F5344CB8AC3E}">
        <p14:creationId xmlns:p14="http://schemas.microsoft.com/office/powerpoint/2010/main" val="682734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E6980-B591-A634-078E-8F44EA0902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73E644-AC1D-2F80-9E9C-32AFF365E3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5D92B3-7FA6-EDDC-1883-C6924652C2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6F5811-89F4-D2F2-5F71-E05D1C1A7169}"/>
              </a:ext>
            </a:extLst>
          </p:cNvPr>
          <p:cNvSpPr>
            <a:spLocks noGrp="1"/>
          </p:cNvSpPr>
          <p:nvPr>
            <p:ph type="dt" sz="half" idx="10"/>
          </p:nvPr>
        </p:nvSpPr>
        <p:spPr/>
        <p:txBody>
          <a:bodyPr/>
          <a:lstStyle/>
          <a:p>
            <a:fld id="{2B473179-5758-42FF-9C0C-F56DF89FCC4C}" type="datetime1">
              <a:rPr lang="en-US" smtClean="0"/>
              <a:t>5/9/24</a:t>
            </a:fld>
            <a:endParaRPr lang="en-US"/>
          </a:p>
        </p:txBody>
      </p:sp>
      <p:sp>
        <p:nvSpPr>
          <p:cNvPr id="6" name="Footer Placeholder 5">
            <a:extLst>
              <a:ext uri="{FF2B5EF4-FFF2-40B4-BE49-F238E27FC236}">
                <a16:creationId xmlns:a16="http://schemas.microsoft.com/office/drawing/2014/main" id="{CFD38BF3-FE87-BFBC-2735-A34DA59719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361F74-DA5D-9E37-1576-B8C222C2606D}"/>
              </a:ext>
            </a:extLst>
          </p:cNvPr>
          <p:cNvSpPr>
            <a:spLocks noGrp="1"/>
          </p:cNvSpPr>
          <p:nvPr>
            <p:ph type="sldNum" sz="quarter" idx="12"/>
          </p:nvPr>
        </p:nvSpPr>
        <p:spPr/>
        <p:txBody>
          <a:bodyPr/>
          <a:lstStyle/>
          <a:p>
            <a:fld id="{CE999090-5CB5-44A0-9600-3F1A26D6DC29}" type="slidenum">
              <a:rPr lang="en-US" smtClean="0"/>
              <a:t>‹#›</a:t>
            </a:fld>
            <a:endParaRPr lang="en-US"/>
          </a:p>
        </p:txBody>
      </p:sp>
    </p:spTree>
    <p:extLst>
      <p:ext uri="{BB962C8B-B14F-4D97-AF65-F5344CB8AC3E}">
        <p14:creationId xmlns:p14="http://schemas.microsoft.com/office/powerpoint/2010/main" val="2004050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5FA6-49DC-44FD-8DD1-239A112B5E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25B2CC-A56C-28CF-1FFE-7E9DED4329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CB9EA0-155F-E798-5B84-99C9F07728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D618D4-1E03-A000-5302-0BFCF0E1EB42}"/>
              </a:ext>
            </a:extLst>
          </p:cNvPr>
          <p:cNvSpPr>
            <a:spLocks noGrp="1"/>
          </p:cNvSpPr>
          <p:nvPr>
            <p:ph type="dt" sz="half" idx="10"/>
          </p:nvPr>
        </p:nvSpPr>
        <p:spPr/>
        <p:txBody>
          <a:bodyPr/>
          <a:lstStyle/>
          <a:p>
            <a:fld id="{C7588BA3-12EB-4A13-A555-D78142AB3F98}" type="datetime1">
              <a:rPr lang="en-US" smtClean="0"/>
              <a:t>5/9/24</a:t>
            </a:fld>
            <a:endParaRPr lang="en-US"/>
          </a:p>
        </p:txBody>
      </p:sp>
      <p:sp>
        <p:nvSpPr>
          <p:cNvPr id="6" name="Footer Placeholder 5">
            <a:extLst>
              <a:ext uri="{FF2B5EF4-FFF2-40B4-BE49-F238E27FC236}">
                <a16:creationId xmlns:a16="http://schemas.microsoft.com/office/drawing/2014/main" id="{16E0652E-57E6-0E7E-A46B-94AA9E8E9D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7AAB0E-EC23-812D-6847-CDF3C93C83E7}"/>
              </a:ext>
            </a:extLst>
          </p:cNvPr>
          <p:cNvSpPr>
            <a:spLocks noGrp="1"/>
          </p:cNvSpPr>
          <p:nvPr>
            <p:ph type="sldNum" sz="quarter" idx="12"/>
          </p:nvPr>
        </p:nvSpPr>
        <p:spPr/>
        <p:txBody>
          <a:bodyPr/>
          <a:lstStyle/>
          <a:p>
            <a:fld id="{CE999090-5CB5-44A0-9600-3F1A26D6DC29}" type="slidenum">
              <a:rPr lang="en-US" smtClean="0"/>
              <a:t>‹#›</a:t>
            </a:fld>
            <a:endParaRPr lang="en-US"/>
          </a:p>
        </p:txBody>
      </p:sp>
    </p:spTree>
    <p:extLst>
      <p:ext uri="{BB962C8B-B14F-4D97-AF65-F5344CB8AC3E}">
        <p14:creationId xmlns:p14="http://schemas.microsoft.com/office/powerpoint/2010/main" val="2548216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4FFA3A-3F41-3880-192A-EBE2FEBEF3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6EA268-895E-4BA3-7BDC-F141A3F8AF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3CBC05-5608-B527-E763-379DAA0DEC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96F71A-506A-420F-8281-AFB71A461EE0}" type="datetime1">
              <a:rPr lang="en-US" smtClean="0"/>
              <a:t>5/9/24</a:t>
            </a:fld>
            <a:endParaRPr lang="en-US"/>
          </a:p>
        </p:txBody>
      </p:sp>
      <p:sp>
        <p:nvSpPr>
          <p:cNvPr id="5" name="Footer Placeholder 4">
            <a:extLst>
              <a:ext uri="{FF2B5EF4-FFF2-40B4-BE49-F238E27FC236}">
                <a16:creationId xmlns:a16="http://schemas.microsoft.com/office/drawing/2014/main" id="{9230B6A3-438D-A94C-47DC-18F9F30577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E3C25B-CF73-4ADC-5192-C9BC26497F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999090-5CB5-44A0-9600-3F1A26D6DC29}" type="slidenum">
              <a:rPr lang="en-US" smtClean="0"/>
              <a:t>‹#›</a:t>
            </a:fld>
            <a:endParaRPr lang="en-US"/>
          </a:p>
        </p:txBody>
      </p:sp>
    </p:spTree>
    <p:extLst>
      <p:ext uri="{BB962C8B-B14F-4D97-AF65-F5344CB8AC3E}">
        <p14:creationId xmlns:p14="http://schemas.microsoft.com/office/powerpoint/2010/main" val="98344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jpe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jpe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oster for a meeting&#10;&#10;Description automatically generated">
            <a:extLst>
              <a:ext uri="{FF2B5EF4-FFF2-40B4-BE49-F238E27FC236}">
                <a16:creationId xmlns:a16="http://schemas.microsoft.com/office/drawing/2014/main" id="{C5F76BE2-E553-71CF-2EB8-F1B2CEA0B8DB}"/>
              </a:ext>
            </a:extLst>
          </p:cNvPr>
          <p:cNvPicPr>
            <a:picLocks noChangeAspect="1"/>
          </p:cNvPicPr>
          <p:nvPr/>
        </p:nvPicPr>
        <p:blipFill rotWithShape="1">
          <a:blip r:embed="rId3">
            <a:extLst>
              <a:ext uri="{28A0092B-C50C-407E-A947-70E740481C1C}">
                <a14:useLocalDpi xmlns:a14="http://schemas.microsoft.com/office/drawing/2010/main" val="0"/>
              </a:ext>
            </a:extLst>
          </a:blip>
          <a:srcRect l="5420" r="1544"/>
          <a:stretch/>
        </p:blipFill>
        <p:spPr>
          <a:xfrm>
            <a:off x="0" y="0"/>
            <a:ext cx="12192000" cy="6858000"/>
          </a:xfrm>
          <a:prstGeom prst="rect">
            <a:avLst/>
          </a:prstGeom>
        </p:spPr>
      </p:pic>
    </p:spTree>
    <p:extLst>
      <p:ext uri="{BB962C8B-B14F-4D97-AF65-F5344CB8AC3E}">
        <p14:creationId xmlns:p14="http://schemas.microsoft.com/office/powerpoint/2010/main" val="2396706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398391-E4C6-0B6D-391B-F1B6ADF9B70F}"/>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ollage of different images of people&#10;&#10;Description automatically generated">
            <a:extLst>
              <a:ext uri="{FF2B5EF4-FFF2-40B4-BE49-F238E27FC236}">
                <a16:creationId xmlns:a16="http://schemas.microsoft.com/office/drawing/2014/main" id="{E7A237C8-3F3D-0B63-9823-DA547DE92EC5}"/>
              </a:ext>
            </a:extLst>
          </p:cNvPr>
          <p:cNvPicPr>
            <a:picLocks noChangeAspect="1"/>
          </p:cNvPicPr>
          <p:nvPr/>
        </p:nvPicPr>
        <p:blipFill rotWithShape="1">
          <a:blip r:embed="rId3">
            <a:extLst>
              <a:ext uri="{28A0092B-C50C-407E-A947-70E740481C1C}">
                <a14:useLocalDpi xmlns:a14="http://schemas.microsoft.com/office/drawing/2010/main" val="0"/>
              </a:ext>
            </a:extLst>
          </a:blip>
          <a:srcRect r="2" b="8983"/>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12" name="TextBox 11">
            <a:extLst>
              <a:ext uri="{FF2B5EF4-FFF2-40B4-BE49-F238E27FC236}">
                <a16:creationId xmlns:a16="http://schemas.microsoft.com/office/drawing/2014/main" id="{C37F421E-E448-2249-CD5D-3E22BE3C172F}"/>
              </a:ext>
            </a:extLst>
          </p:cNvPr>
          <p:cNvSpPr txBox="1"/>
          <p:nvPr/>
        </p:nvSpPr>
        <p:spPr>
          <a:xfrm>
            <a:off x="6343650" y="3962400"/>
            <a:ext cx="5505814" cy="169040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spc="300">
                <a:solidFill>
                  <a:schemeClr val="tx1"/>
                </a:solidFill>
                <a:latin typeface="+mj-lt"/>
                <a:ea typeface="+mj-ea"/>
                <a:cs typeface="+mj-cs"/>
              </a:rPr>
              <a:t>Culture affecting IP| </a:t>
            </a:r>
            <a:r>
              <a:rPr lang="en-US" sz="4400" kern="1200" spc="300">
                <a:solidFill>
                  <a:schemeClr val="tx1"/>
                </a:solidFill>
                <a:latin typeface="+mj-lt"/>
                <a:ea typeface="+mj-ea"/>
                <a:cs typeface="+mj-cs"/>
              </a:rPr>
              <a:t>Observations</a:t>
            </a:r>
          </a:p>
        </p:txBody>
      </p:sp>
      <p:pic>
        <p:nvPicPr>
          <p:cNvPr id="2" name="Picture 1" descr="A group of people walking in a terminal&#10;&#10;Description automatically generated">
            <a:extLst>
              <a:ext uri="{FF2B5EF4-FFF2-40B4-BE49-F238E27FC236}">
                <a16:creationId xmlns:a16="http://schemas.microsoft.com/office/drawing/2014/main" id="{C7275E9E-F65B-7486-72B9-5290F192D695}"/>
              </a:ext>
            </a:extLst>
          </p:cNvPr>
          <p:cNvPicPr>
            <a:picLocks noChangeAspect="1"/>
          </p:cNvPicPr>
          <p:nvPr/>
        </p:nvPicPr>
        <p:blipFill rotWithShape="1">
          <a:blip r:embed="rId4">
            <a:extLst>
              <a:ext uri="{28A0092B-C50C-407E-A947-70E740481C1C}">
                <a14:useLocalDpi xmlns:a14="http://schemas.microsoft.com/office/drawing/2010/main" val="0"/>
              </a:ext>
            </a:extLst>
          </a:blip>
          <a:srcRect r="-1" b="14568"/>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
        <p:nvSpPr>
          <p:cNvPr id="4" name="Slide Number Placeholder 3">
            <a:extLst>
              <a:ext uri="{FF2B5EF4-FFF2-40B4-BE49-F238E27FC236}">
                <a16:creationId xmlns:a16="http://schemas.microsoft.com/office/drawing/2014/main" id="{9E821CDE-CF3D-1ACC-C6EF-D8AA2210FB90}"/>
              </a:ext>
            </a:extLst>
          </p:cNvPr>
          <p:cNvSpPr>
            <a:spLocks noGrp="1"/>
          </p:cNvSpPr>
          <p:nvPr>
            <p:ph type="sldNum" sz="quarter" idx="12"/>
          </p:nvPr>
        </p:nvSpPr>
        <p:spPr>
          <a:xfrm>
            <a:off x="10455400" y="6356350"/>
            <a:ext cx="898400" cy="365125"/>
          </a:xfrm>
        </p:spPr>
        <p:txBody>
          <a:bodyPr vert="horz" lIns="91440" tIns="45720" rIns="91440" bIns="45720" rtlCol="0" anchor="ctr">
            <a:normAutofit/>
          </a:bodyPr>
          <a:lstStyle/>
          <a:p>
            <a:pPr>
              <a:spcAft>
                <a:spcPts val="600"/>
              </a:spcAft>
            </a:pPr>
            <a:fld id="{CE999090-5CB5-44A0-9600-3F1A26D6DC29}" type="slidenum">
              <a:rPr lang="en-US" smtClean="0"/>
              <a:pPr>
                <a:spcAft>
                  <a:spcPts val="600"/>
                </a:spcAft>
              </a:pPr>
              <a:t>10</a:t>
            </a:fld>
            <a:endParaRPr lang="en-US"/>
          </a:p>
        </p:txBody>
      </p:sp>
    </p:spTree>
    <p:extLst>
      <p:ext uri="{BB962C8B-B14F-4D97-AF65-F5344CB8AC3E}">
        <p14:creationId xmlns:p14="http://schemas.microsoft.com/office/powerpoint/2010/main" val="3746788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A5BD6DD-129F-6FDA-EBB5-EAD0A48E92E0}"/>
              </a:ext>
            </a:extLst>
          </p:cNvPr>
          <p:cNvGrpSpPr/>
          <p:nvPr/>
        </p:nvGrpSpPr>
        <p:grpSpPr>
          <a:xfrm>
            <a:off x="0" y="0"/>
            <a:ext cx="12192000" cy="1673011"/>
            <a:chOff x="0" y="0"/>
            <a:chExt cx="12192000" cy="1673011"/>
          </a:xfrm>
        </p:grpSpPr>
        <p:pic>
          <p:nvPicPr>
            <p:cNvPr id="3" name="Picture 2" descr="A group of banners with colorful design&#10;&#10;Description automatically generated with medium confidence">
              <a:extLst>
                <a:ext uri="{FF2B5EF4-FFF2-40B4-BE49-F238E27FC236}">
                  <a16:creationId xmlns:a16="http://schemas.microsoft.com/office/drawing/2014/main" id="{8904FC26-E9C6-A321-6A3C-1A3FA361CDD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6134100" cy="1673011"/>
            </a:xfrm>
            <a:prstGeom prst="rect">
              <a:avLst/>
            </a:prstGeom>
          </p:spPr>
        </p:pic>
        <p:sp>
          <p:nvSpPr>
            <p:cNvPr id="4" name="Rectangle 3">
              <a:extLst>
                <a:ext uri="{FF2B5EF4-FFF2-40B4-BE49-F238E27FC236}">
                  <a16:creationId xmlns:a16="http://schemas.microsoft.com/office/drawing/2014/main" id="{35E6EEE1-7D35-9FC8-39E2-72BE90E9F758}"/>
                </a:ext>
              </a:extLst>
            </p:cNvPr>
            <p:cNvSpPr/>
            <p:nvPr/>
          </p:nvSpPr>
          <p:spPr>
            <a:xfrm>
              <a:off x="5816600" y="0"/>
              <a:ext cx="6375400" cy="1673011"/>
            </a:xfrm>
            <a:prstGeom prst="rect">
              <a:avLst/>
            </a:prstGeom>
            <a:solidFill>
              <a:srgbClr val="E1D7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pic>
          <p:nvPicPr>
            <p:cNvPr id="5" name="Picture 4" descr="A poster for a meeting&#10;&#10;Description automatically generated">
              <a:extLst>
                <a:ext uri="{FF2B5EF4-FFF2-40B4-BE49-F238E27FC236}">
                  <a16:creationId xmlns:a16="http://schemas.microsoft.com/office/drawing/2014/main" id="{4B26FE8B-967C-C8EF-30F9-EC1F1CE24CE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055521" y="185998"/>
              <a:ext cx="1420122" cy="1301015"/>
            </a:xfrm>
            <a:prstGeom prst="rect">
              <a:avLst/>
            </a:prstGeom>
          </p:spPr>
        </p:pic>
        <p:grpSp>
          <p:nvGrpSpPr>
            <p:cNvPr id="8" name="Group 7">
              <a:extLst>
                <a:ext uri="{FF2B5EF4-FFF2-40B4-BE49-F238E27FC236}">
                  <a16:creationId xmlns:a16="http://schemas.microsoft.com/office/drawing/2014/main" id="{0475CA2F-CBDD-37B3-2B77-D7E93343EF8B}"/>
                </a:ext>
              </a:extLst>
            </p:cNvPr>
            <p:cNvGrpSpPr/>
            <p:nvPr/>
          </p:nvGrpSpPr>
          <p:grpSpPr>
            <a:xfrm>
              <a:off x="5369522" y="361392"/>
              <a:ext cx="3440510" cy="1101289"/>
              <a:chOff x="5484516" y="604191"/>
              <a:chExt cx="3081154" cy="986261"/>
            </a:xfrm>
          </p:grpSpPr>
          <p:pic>
            <p:nvPicPr>
              <p:cNvPr id="6" name="Picture 5" descr="A poster for a meeting&#10;&#10;Description automatically generated">
                <a:extLst>
                  <a:ext uri="{FF2B5EF4-FFF2-40B4-BE49-F238E27FC236}">
                    <a16:creationId xmlns:a16="http://schemas.microsoft.com/office/drawing/2014/main" id="{142A5C47-A07F-347C-AFF7-8991F81AF5B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484516" y="1201837"/>
                <a:ext cx="3081154" cy="388615"/>
              </a:xfrm>
              <a:prstGeom prst="rect">
                <a:avLst/>
              </a:prstGeom>
            </p:spPr>
          </p:pic>
          <p:pic>
            <p:nvPicPr>
              <p:cNvPr id="7" name="Picture 6" descr="A poster for a meeting&#10;&#10;Description automatically generated">
                <a:extLst>
                  <a:ext uri="{FF2B5EF4-FFF2-40B4-BE49-F238E27FC236}">
                    <a16:creationId xmlns:a16="http://schemas.microsoft.com/office/drawing/2014/main" id="{FC4C3013-A6C9-6E0A-42D1-84FA62AF8E7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586167" y="604191"/>
                <a:ext cx="2941320" cy="528319"/>
              </a:xfrm>
              <a:prstGeom prst="rect">
                <a:avLst/>
              </a:prstGeom>
            </p:spPr>
          </p:pic>
        </p:grpSp>
      </p:grpSp>
      <p:sp>
        <p:nvSpPr>
          <p:cNvPr id="14" name="TextBox 13">
            <a:extLst>
              <a:ext uri="{FF2B5EF4-FFF2-40B4-BE49-F238E27FC236}">
                <a16:creationId xmlns:a16="http://schemas.microsoft.com/office/drawing/2014/main" id="{C986635B-055A-75C4-1DD6-41C760673819}"/>
              </a:ext>
            </a:extLst>
          </p:cNvPr>
          <p:cNvSpPr txBox="1"/>
          <p:nvPr/>
        </p:nvSpPr>
        <p:spPr>
          <a:xfrm>
            <a:off x="3048000" y="3352832"/>
            <a:ext cx="6096000" cy="523220"/>
          </a:xfrm>
          <a:prstGeom prst="rect">
            <a:avLst/>
          </a:prstGeom>
          <a:noFill/>
        </p:spPr>
        <p:txBody>
          <a:bodyPr wrap="square">
            <a:spAutoFit/>
          </a:bodyPr>
          <a:lstStyle/>
          <a:p>
            <a:pPr algn="ctr"/>
            <a:r>
              <a:rPr lang="en-HK" sz="2800" b="1" i="0" dirty="0">
                <a:solidFill>
                  <a:srgbClr val="1C1C1C"/>
                </a:solidFill>
                <a:effectLst/>
                <a:latin typeface="Roboto" panose="02000000000000000000" pitchFamily="2" charset="0"/>
              </a:rPr>
              <a:t>Thank You</a:t>
            </a:r>
          </a:p>
        </p:txBody>
      </p:sp>
    </p:spTree>
    <p:extLst>
      <p:ext uri="{BB962C8B-B14F-4D97-AF65-F5344CB8AC3E}">
        <p14:creationId xmlns:p14="http://schemas.microsoft.com/office/powerpoint/2010/main" val="3398663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25D12-92FD-4C54-8197-70269B4775E3}"/>
              </a:ext>
            </a:extLst>
          </p:cNvPr>
          <p:cNvSpPr>
            <a:spLocks noGrp="1"/>
          </p:cNvSpPr>
          <p:nvPr>
            <p:ph type="title"/>
          </p:nvPr>
        </p:nvSpPr>
        <p:spPr/>
        <p:txBody>
          <a:bodyPr>
            <a:normAutofit/>
          </a:bodyPr>
          <a:lstStyle/>
          <a:p>
            <a:r>
              <a:rPr lang="en-US" dirty="0">
                <a:solidFill>
                  <a:srgbClr val="FFB407"/>
                </a:solidFill>
                <a:latin typeface="Arial" panose="020B0604020202020204" pitchFamily="34" charset="0"/>
                <a:cs typeface="Arial" panose="020B0604020202020204" pitchFamily="34" charset="0"/>
              </a:rPr>
              <a:t>Security and First Filing Issues</a:t>
            </a:r>
            <a:endParaRPr lang="en-US" dirty="0">
              <a:solidFill>
                <a:srgbClr val="FFB407"/>
              </a:solidFill>
            </a:endParaRPr>
          </a:p>
        </p:txBody>
      </p:sp>
      <p:pic>
        <p:nvPicPr>
          <p:cNvPr id="5" name="Graphic 4" descr="Earth globe: Americas with solid fill">
            <a:extLst>
              <a:ext uri="{FF2B5EF4-FFF2-40B4-BE49-F238E27FC236}">
                <a16:creationId xmlns:a16="http://schemas.microsoft.com/office/drawing/2014/main" id="{141B4B68-D124-5B85-1874-9517922441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00767" y="1280268"/>
            <a:ext cx="3203643" cy="3203643"/>
          </a:xfrm>
          <a:prstGeom prst="rect">
            <a:avLst/>
          </a:prstGeom>
        </p:spPr>
      </p:pic>
      <p:sp>
        <p:nvSpPr>
          <p:cNvPr id="4" name="TextBox 3">
            <a:extLst>
              <a:ext uri="{FF2B5EF4-FFF2-40B4-BE49-F238E27FC236}">
                <a16:creationId xmlns:a16="http://schemas.microsoft.com/office/drawing/2014/main" id="{AE70B6AB-2DBD-914F-5C88-17D6586EAAEA}"/>
              </a:ext>
            </a:extLst>
          </p:cNvPr>
          <p:cNvSpPr txBox="1"/>
          <p:nvPr/>
        </p:nvSpPr>
        <p:spPr>
          <a:xfrm>
            <a:off x="977089" y="2111100"/>
            <a:ext cx="7913991" cy="3193054"/>
          </a:xfrm>
          <a:prstGeom prst="rect">
            <a:avLst/>
          </a:prstGeom>
          <a:noFill/>
        </p:spPr>
        <p:txBody>
          <a:bodyPr wrap="square">
            <a:spAutoFit/>
          </a:bodyPr>
          <a:lstStyle/>
          <a:p>
            <a:pPr marL="457189" indent="-457189">
              <a:lnSpc>
                <a:spcPct val="115000"/>
              </a:lnSpc>
              <a:buFont typeface="Symbol" panose="05050102010706020507" pitchFamily="18" charset="2"/>
              <a:buChar char=""/>
            </a:pPr>
            <a:r>
              <a:rPr lang="en-US" sz="1600" kern="100" dirty="0">
                <a:latin typeface="Aptos" panose="020B0004020202020204" pitchFamily="34" charset="0"/>
                <a:ea typeface="Aptos" panose="020B0004020202020204" pitchFamily="34" charset="0"/>
                <a:cs typeface="Times New Roman" panose="02020603050405020304" pitchFamily="18" charset="0"/>
              </a:rPr>
              <a:t>Time and Type of Description needed for an FFL varies among countries</a:t>
            </a:r>
          </a:p>
          <a:p>
            <a:pPr marL="990575" lvl="1" indent="-380990">
              <a:lnSpc>
                <a:spcPct val="115000"/>
              </a:lnSpc>
              <a:buFont typeface="Courier New" panose="02070309020205020404" pitchFamily="49" charset="0"/>
              <a:buChar char="o"/>
            </a:pPr>
            <a:r>
              <a:rPr lang="en-US" sz="1600" kern="100" dirty="0">
                <a:latin typeface="Aptos" panose="020B0004020202020204" pitchFamily="34" charset="0"/>
                <a:ea typeface="Aptos" panose="020B0004020202020204" pitchFamily="34" charset="0"/>
                <a:cs typeface="Times New Roman" panose="02020603050405020304" pitchFamily="18" charset="0"/>
              </a:rPr>
              <a:t>China</a:t>
            </a:r>
          </a:p>
          <a:p>
            <a:pPr marL="1523962" lvl="2" indent="-304792">
              <a:lnSpc>
                <a:spcPct val="115000"/>
              </a:lnSpc>
              <a:buFont typeface="Wingdings" panose="05000000000000000000" pitchFamily="2" charset="2"/>
              <a:buChar char=""/>
            </a:pPr>
            <a:r>
              <a:rPr lang="en-US" sz="1600" kern="100" dirty="0">
                <a:latin typeface="Aptos" panose="020B0004020202020204" pitchFamily="34" charset="0"/>
                <a:ea typeface="Aptos" panose="020B0004020202020204" pitchFamily="34" charset="0"/>
                <a:cs typeface="Times New Roman" panose="02020603050405020304" pitchFamily="18" charset="0"/>
              </a:rPr>
              <a:t>6-8 weeks, no expedited process, complete application</a:t>
            </a:r>
          </a:p>
          <a:p>
            <a:pPr marL="990575" lvl="1" indent="-380990">
              <a:lnSpc>
                <a:spcPct val="115000"/>
              </a:lnSpc>
              <a:buFont typeface="Courier New" panose="02070309020205020404" pitchFamily="49" charset="0"/>
              <a:buChar char="o"/>
            </a:pPr>
            <a:r>
              <a:rPr lang="en-US" sz="1600" kern="100" dirty="0">
                <a:latin typeface="Aptos" panose="020B0004020202020204" pitchFamily="34" charset="0"/>
                <a:ea typeface="Aptos" panose="020B0004020202020204" pitchFamily="34" charset="0"/>
                <a:cs typeface="Times New Roman" panose="02020603050405020304" pitchFamily="18" charset="0"/>
              </a:rPr>
              <a:t>Singapore</a:t>
            </a:r>
          </a:p>
          <a:p>
            <a:pPr marL="1523962" lvl="2" indent="-304792">
              <a:lnSpc>
                <a:spcPct val="115000"/>
              </a:lnSpc>
              <a:buFont typeface="Wingdings" panose="05000000000000000000" pitchFamily="2" charset="2"/>
              <a:buChar char=""/>
            </a:pPr>
            <a:r>
              <a:rPr lang="en-US" sz="1600" kern="100" dirty="0">
                <a:latin typeface="Aptos" panose="020B0004020202020204" pitchFamily="34" charset="0"/>
                <a:ea typeface="Aptos" panose="020B0004020202020204" pitchFamily="34" charset="0"/>
                <a:cs typeface="Times New Roman" panose="02020603050405020304" pitchFamily="18" charset="0"/>
              </a:rPr>
              <a:t>2-3 business days, short summary and id of the technology area </a:t>
            </a:r>
          </a:p>
          <a:p>
            <a:pPr marL="990575" lvl="1" indent="-380990">
              <a:lnSpc>
                <a:spcPct val="115000"/>
              </a:lnSpc>
              <a:buFont typeface="Courier New" panose="02070309020205020404" pitchFamily="49" charset="0"/>
              <a:buChar char="o"/>
            </a:pPr>
            <a:r>
              <a:rPr lang="en-US" sz="1600" kern="100" dirty="0">
                <a:latin typeface="Aptos" panose="020B0004020202020204" pitchFamily="34" charset="0"/>
                <a:ea typeface="Aptos" panose="020B0004020202020204" pitchFamily="34" charset="0"/>
                <a:cs typeface="Times New Roman" panose="02020603050405020304" pitchFamily="18" charset="0"/>
              </a:rPr>
              <a:t>U.S.</a:t>
            </a:r>
          </a:p>
          <a:p>
            <a:pPr marL="1523962" lvl="2" indent="-304792">
              <a:lnSpc>
                <a:spcPct val="115000"/>
              </a:lnSpc>
              <a:buFont typeface="Wingdings" panose="05000000000000000000" pitchFamily="2" charset="2"/>
              <a:buChar char=""/>
            </a:pPr>
            <a:r>
              <a:rPr lang="en-US" sz="1600" kern="100" dirty="0">
                <a:latin typeface="Aptos" panose="020B0004020202020204" pitchFamily="34" charset="0"/>
                <a:ea typeface="Aptos" panose="020B0004020202020204" pitchFamily="34" charset="0"/>
                <a:cs typeface="Times New Roman" panose="02020603050405020304" pitchFamily="18" charset="0"/>
              </a:rPr>
              <a:t>Usually within 3 business days if no national security concern</a:t>
            </a:r>
          </a:p>
          <a:p>
            <a:pPr marL="1523962" lvl="2" indent="-304792">
              <a:lnSpc>
                <a:spcPct val="115000"/>
              </a:lnSpc>
              <a:buFont typeface="Wingdings" panose="05000000000000000000" pitchFamily="2" charset="2"/>
              <a:buChar char=""/>
            </a:pPr>
            <a:r>
              <a:rPr lang="en-US" sz="1600" kern="100" dirty="0">
                <a:latin typeface="Aptos" panose="020B0004020202020204" pitchFamily="34" charset="0"/>
                <a:ea typeface="Aptos" panose="020B0004020202020204" pitchFamily="34" charset="0"/>
                <a:cs typeface="Times New Roman" panose="02020603050405020304" pitchFamily="18" charset="0"/>
              </a:rPr>
              <a:t>Scope of license is limited to subject matter provided to PTO at time license is requested. </a:t>
            </a:r>
          </a:p>
          <a:p>
            <a:pPr marL="990575" lvl="1" indent="-380990">
              <a:lnSpc>
                <a:spcPct val="115000"/>
              </a:lnSpc>
              <a:buFont typeface="Courier New" panose="02070309020205020404" pitchFamily="49" charset="0"/>
              <a:buChar char="o"/>
            </a:pPr>
            <a:r>
              <a:rPr lang="en-US" sz="1600" kern="100" dirty="0">
                <a:latin typeface="Aptos" panose="020B0004020202020204" pitchFamily="34" charset="0"/>
                <a:ea typeface="Aptos" panose="020B0004020202020204" pitchFamily="34" charset="0"/>
                <a:cs typeface="Times New Roman" panose="02020603050405020304" pitchFamily="18" charset="0"/>
              </a:rPr>
              <a:t>India</a:t>
            </a:r>
          </a:p>
          <a:p>
            <a:pPr marL="1523962" lvl="2" indent="-304792">
              <a:lnSpc>
                <a:spcPct val="115000"/>
              </a:lnSpc>
              <a:buFont typeface="Wingdings" panose="05000000000000000000" pitchFamily="2" charset="2"/>
              <a:buChar char=""/>
            </a:pPr>
            <a:r>
              <a:rPr lang="en-US" sz="1600" kern="100" dirty="0">
                <a:latin typeface="Aptos" panose="020B0004020202020204" pitchFamily="34" charset="0"/>
                <a:ea typeface="Aptos" panose="020B0004020202020204" pitchFamily="34" charset="0"/>
                <a:cs typeface="Times New Roman" panose="02020603050405020304" pitchFamily="18" charset="0"/>
              </a:rPr>
              <a:t>Usually 2-3 weeks, no way to expedite</a:t>
            </a:r>
          </a:p>
        </p:txBody>
      </p:sp>
    </p:spTree>
    <p:extLst>
      <p:ext uri="{BB962C8B-B14F-4D97-AF65-F5344CB8AC3E}">
        <p14:creationId xmlns:p14="http://schemas.microsoft.com/office/powerpoint/2010/main" val="2590533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A43CD6-71A3-0D94-E028-6A42BE84F52E}"/>
              </a:ext>
            </a:extLst>
          </p:cNvPr>
          <p:cNvSpPr>
            <a:spLocks noGrp="1"/>
          </p:cNvSpPr>
          <p:nvPr>
            <p:ph type="sldNum" sz="quarter" idx="12"/>
          </p:nvPr>
        </p:nvSpPr>
        <p:spPr/>
        <p:txBody>
          <a:bodyPr/>
          <a:lstStyle/>
          <a:p>
            <a:fld id="{74AA8088-51EE-4E66-B83D-B17C63BBB935}" type="slidenum">
              <a:rPr lang="en-US" smtClean="0"/>
              <a:pPr/>
              <a:t>13</a:t>
            </a:fld>
            <a:endParaRPr lang="en-US" dirty="0"/>
          </a:p>
        </p:txBody>
      </p:sp>
      <p:sp>
        <p:nvSpPr>
          <p:cNvPr id="14" name="Text Placeholder 13">
            <a:extLst>
              <a:ext uri="{FF2B5EF4-FFF2-40B4-BE49-F238E27FC236}">
                <a16:creationId xmlns:a16="http://schemas.microsoft.com/office/drawing/2014/main" id="{B97662FB-996F-DBDA-5E5D-33B2811FFF58}"/>
              </a:ext>
            </a:extLst>
          </p:cNvPr>
          <p:cNvSpPr>
            <a:spLocks noGrp="1"/>
          </p:cNvSpPr>
          <p:nvPr>
            <p:ph type="body" sz="quarter" idx="13"/>
          </p:nvPr>
        </p:nvSpPr>
        <p:spPr/>
        <p:txBody>
          <a:bodyPr>
            <a:normAutofit fontScale="70000" lnSpcReduction="20000"/>
          </a:bodyPr>
          <a:lstStyle/>
          <a:p>
            <a:r>
              <a:rPr lang="en-US" dirty="0"/>
              <a:t>Foreign Filing Licenses</a:t>
            </a:r>
          </a:p>
        </p:txBody>
      </p:sp>
      <p:sp>
        <p:nvSpPr>
          <p:cNvPr id="16" name="Content Placeholder 1">
            <a:extLst>
              <a:ext uri="{FF2B5EF4-FFF2-40B4-BE49-F238E27FC236}">
                <a16:creationId xmlns:a16="http://schemas.microsoft.com/office/drawing/2014/main" id="{95BCC4A8-C0E3-CE1C-19CB-1B9EB9F9CA14}"/>
              </a:ext>
            </a:extLst>
          </p:cNvPr>
          <p:cNvSpPr>
            <a:spLocks noGrp="1"/>
          </p:cNvSpPr>
          <p:nvPr>
            <p:ph idx="1"/>
          </p:nvPr>
        </p:nvSpPr>
        <p:spPr/>
        <p:txBody>
          <a:bodyPr/>
          <a:lstStyle/>
          <a:p>
            <a:pPr marL="285750" marR="0" lvl="0" indent="-285750" algn="l" defTabSz="914400" rtl="0" eaLnBrk="1" fontAlgn="auto" latinLnBrk="0" hangingPunct="1">
              <a:lnSpc>
                <a:spcPct val="125000"/>
              </a:lnSpc>
              <a:spcBef>
                <a:spcPts val="900"/>
              </a:spcBef>
              <a:spcAft>
                <a:spcPts val="0"/>
              </a:spcAft>
              <a:buClr>
                <a:srgbClr val="C00000"/>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101820"/>
                </a:solidFill>
                <a:effectLst/>
                <a:uLnTx/>
                <a:uFillTx/>
                <a:latin typeface="Verdana"/>
                <a:ea typeface="+mn-ea"/>
                <a:cs typeface="+mn-cs"/>
              </a:rPr>
              <a:t>Foreign filing licenses are required by some countries (including the US) in order to file a patent application in a foreign country.  For example, a patent application made in the US must be first filed in the US, unless a foreign filing license is obtained beforehand.  </a:t>
            </a:r>
          </a:p>
          <a:p>
            <a:pPr marL="285750" marR="0" lvl="0" indent="-285750" algn="l" defTabSz="914400" rtl="0" eaLnBrk="1" fontAlgn="auto" latinLnBrk="0" hangingPunct="1">
              <a:lnSpc>
                <a:spcPct val="125000"/>
              </a:lnSpc>
              <a:spcBef>
                <a:spcPts val="900"/>
              </a:spcBef>
              <a:spcAft>
                <a:spcPts val="0"/>
              </a:spcAft>
              <a:buClr>
                <a:srgbClr val="C00000"/>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101820"/>
                </a:solidFill>
                <a:effectLst/>
                <a:uLnTx/>
                <a:uFillTx/>
                <a:latin typeface="Verdana"/>
                <a:ea typeface="+mn-ea"/>
                <a:cs typeface="+mn-cs"/>
              </a:rPr>
              <a:t>The laws regarding foreign filing licenses vary from country to country.  This can result in dealing with competing “first to file rules” for patent applications that include inventors/applicants from two or more countries.  Accordingly, it is </a:t>
            </a:r>
            <a:r>
              <a:rPr kumimoji="0" lang="en-US" sz="1800" b="0" i="0" u="sng" strike="noStrike" kern="1200" cap="none" spc="0" normalizeH="0" baseline="0" noProof="0" dirty="0">
                <a:ln>
                  <a:noFill/>
                </a:ln>
                <a:solidFill>
                  <a:srgbClr val="101820"/>
                </a:solidFill>
                <a:effectLst/>
                <a:uLnTx/>
                <a:uFillTx/>
                <a:latin typeface="Verdana"/>
                <a:ea typeface="+mn-ea"/>
                <a:cs typeface="+mn-cs"/>
              </a:rPr>
              <a:t>important to review the laws</a:t>
            </a:r>
            <a:r>
              <a:rPr kumimoji="0" lang="en-US" sz="1800" b="0" i="0" u="none" strike="noStrike" kern="1200" cap="none" spc="0" normalizeH="0" baseline="0" noProof="0" dirty="0">
                <a:ln>
                  <a:noFill/>
                </a:ln>
                <a:solidFill>
                  <a:srgbClr val="101820"/>
                </a:solidFill>
                <a:effectLst/>
                <a:uLnTx/>
                <a:uFillTx/>
                <a:latin typeface="Verdana"/>
                <a:ea typeface="+mn-ea"/>
                <a:cs typeface="+mn-cs"/>
              </a:rPr>
              <a:t> of each country in question regarding inventorship/ownership and first filing requirements. (See ABA Model Rule 1.6(b)(6))</a:t>
            </a:r>
          </a:p>
          <a:p>
            <a:pPr marL="285750" marR="0" lvl="0" indent="-285750" algn="l" defTabSz="914400" rtl="0" eaLnBrk="1" fontAlgn="auto" latinLnBrk="0" hangingPunct="1">
              <a:lnSpc>
                <a:spcPct val="125000"/>
              </a:lnSpc>
              <a:spcBef>
                <a:spcPts val="900"/>
              </a:spcBef>
              <a:spcAft>
                <a:spcPts val="0"/>
              </a:spcAft>
              <a:buClr>
                <a:srgbClr val="C00000"/>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101820"/>
                </a:solidFill>
                <a:effectLst/>
                <a:uLnTx/>
                <a:uFillTx/>
                <a:latin typeface="Verdana"/>
                <a:ea typeface="+mn-ea"/>
                <a:cs typeface="+mn-cs"/>
              </a:rPr>
              <a:t>In academia, collaboration occurs between professors in different countries.  There can be a </a:t>
            </a:r>
            <a:r>
              <a:rPr kumimoji="0" lang="en-US" sz="1800" b="0" i="0" u="sng" strike="noStrike" kern="1200" cap="none" spc="0" normalizeH="0" baseline="0" noProof="0" dirty="0">
                <a:ln>
                  <a:noFill/>
                </a:ln>
                <a:solidFill>
                  <a:srgbClr val="101820"/>
                </a:solidFill>
                <a:effectLst/>
                <a:uLnTx/>
                <a:uFillTx/>
                <a:latin typeface="Verdana"/>
                <a:ea typeface="+mn-ea"/>
                <a:cs typeface="+mn-cs"/>
              </a:rPr>
              <a:t>joint invention</a:t>
            </a:r>
            <a:r>
              <a:rPr kumimoji="0" lang="en-US" sz="1800" b="0" i="0" u="none" strike="noStrike" kern="1200" cap="none" spc="0" normalizeH="0" baseline="0" noProof="0" dirty="0">
                <a:ln>
                  <a:noFill/>
                </a:ln>
                <a:solidFill>
                  <a:srgbClr val="101820"/>
                </a:solidFill>
                <a:effectLst/>
                <a:uLnTx/>
                <a:uFillTx/>
                <a:latin typeface="Verdana"/>
                <a:ea typeface="+mn-ea"/>
                <a:cs typeface="+mn-cs"/>
              </a:rPr>
              <a:t> arising out of such collaboration.  If non-US institution is filing the application, they may need to file first in the US. </a:t>
            </a:r>
          </a:p>
          <a:p>
            <a:endParaRPr lang="en-US" dirty="0"/>
          </a:p>
        </p:txBody>
      </p:sp>
    </p:spTree>
    <p:extLst>
      <p:ext uri="{BB962C8B-B14F-4D97-AF65-F5344CB8AC3E}">
        <p14:creationId xmlns:p14="http://schemas.microsoft.com/office/powerpoint/2010/main" val="1083506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A43CD6-71A3-0D94-E028-6A42BE84F52E}"/>
              </a:ext>
            </a:extLst>
          </p:cNvPr>
          <p:cNvSpPr>
            <a:spLocks noGrp="1"/>
          </p:cNvSpPr>
          <p:nvPr>
            <p:ph type="sldNum" sz="quarter" idx="12"/>
          </p:nvPr>
        </p:nvSpPr>
        <p:spPr/>
        <p:txBody>
          <a:bodyPr/>
          <a:lstStyle/>
          <a:p>
            <a:fld id="{74AA8088-51EE-4E66-B83D-B17C63BBB935}" type="slidenum">
              <a:rPr lang="en-US" smtClean="0"/>
              <a:pPr/>
              <a:t>14</a:t>
            </a:fld>
            <a:endParaRPr lang="en-US" dirty="0"/>
          </a:p>
        </p:txBody>
      </p:sp>
      <p:sp>
        <p:nvSpPr>
          <p:cNvPr id="14" name="Text Placeholder 13">
            <a:extLst>
              <a:ext uri="{FF2B5EF4-FFF2-40B4-BE49-F238E27FC236}">
                <a16:creationId xmlns:a16="http://schemas.microsoft.com/office/drawing/2014/main" id="{B97662FB-996F-DBDA-5E5D-33B2811FFF58}"/>
              </a:ext>
            </a:extLst>
          </p:cNvPr>
          <p:cNvSpPr>
            <a:spLocks noGrp="1"/>
          </p:cNvSpPr>
          <p:nvPr>
            <p:ph type="body" sz="quarter" idx="13"/>
          </p:nvPr>
        </p:nvSpPr>
        <p:spPr/>
        <p:txBody>
          <a:bodyPr>
            <a:normAutofit fontScale="70000" lnSpcReduction="20000"/>
          </a:bodyPr>
          <a:lstStyle/>
          <a:p>
            <a:r>
              <a:rPr lang="en-US" dirty="0"/>
              <a:t>Foreign Filing Licenses</a:t>
            </a:r>
          </a:p>
        </p:txBody>
      </p:sp>
      <p:sp>
        <p:nvSpPr>
          <p:cNvPr id="16" name="Content Placeholder 1">
            <a:extLst>
              <a:ext uri="{FF2B5EF4-FFF2-40B4-BE49-F238E27FC236}">
                <a16:creationId xmlns:a16="http://schemas.microsoft.com/office/drawing/2014/main" id="{95BCC4A8-C0E3-CE1C-19CB-1B9EB9F9CA14}"/>
              </a:ext>
            </a:extLst>
          </p:cNvPr>
          <p:cNvSpPr>
            <a:spLocks noGrp="1"/>
          </p:cNvSpPr>
          <p:nvPr>
            <p:ph idx="1"/>
          </p:nvPr>
        </p:nvSpPr>
        <p:spPr/>
        <p:txBody>
          <a:bodyPr>
            <a:normAutofit fontScale="92500" lnSpcReduction="10000"/>
          </a:bodyPr>
          <a:lstStyle/>
          <a:p>
            <a:pPr marL="285750" marR="0" lvl="0" indent="-285750" algn="l" defTabSz="914400" rtl="0" eaLnBrk="1" fontAlgn="auto" latinLnBrk="0" hangingPunct="1">
              <a:lnSpc>
                <a:spcPct val="125000"/>
              </a:lnSpc>
              <a:spcBef>
                <a:spcPts val="900"/>
              </a:spcBef>
              <a:spcAft>
                <a:spcPts val="0"/>
              </a:spcAft>
              <a:buClr>
                <a:srgbClr val="C00000"/>
              </a:buClr>
              <a:buSzTx/>
              <a:buFont typeface="Wingdings" panose="05000000000000000000" pitchFamily="2" charset="2"/>
              <a:buChar char="§"/>
              <a:tabLst/>
              <a:defRPr/>
            </a:pPr>
            <a:r>
              <a:rPr kumimoji="0" lang="en-US" sz="2000" b="0" i="0" u="sng" strike="noStrike" kern="1200" cap="none" spc="0" normalizeH="0" baseline="0" noProof="0" dirty="0">
                <a:ln>
                  <a:noFill/>
                </a:ln>
                <a:solidFill>
                  <a:srgbClr val="101820"/>
                </a:solidFill>
                <a:effectLst/>
                <a:uLnTx/>
                <a:uFillTx/>
                <a:latin typeface="Verdana"/>
                <a:ea typeface="+mn-ea"/>
                <a:cs typeface="+mn-cs"/>
              </a:rPr>
              <a:t>United States:</a:t>
            </a:r>
          </a:p>
          <a:p>
            <a:pPr lvl="2" indent="-285750">
              <a:buClr>
                <a:srgbClr val="C00000"/>
              </a:buClr>
              <a:defRPr/>
            </a:pPr>
            <a:r>
              <a:rPr kumimoji="0" lang="en-US" sz="1800" b="0" i="0" u="none" strike="noStrike" kern="1200" cap="none" spc="0" normalizeH="0" baseline="0" noProof="0" dirty="0">
                <a:ln>
                  <a:noFill/>
                </a:ln>
                <a:solidFill>
                  <a:srgbClr val="101820"/>
                </a:solidFill>
                <a:effectLst/>
                <a:uLnTx/>
                <a:uFillTx/>
                <a:latin typeface="Verdana"/>
                <a:ea typeface="+mn-ea"/>
                <a:cs typeface="+mn-cs"/>
              </a:rPr>
              <a:t>A patent application can be filed in another country if any of the following occurs:</a:t>
            </a:r>
          </a:p>
          <a:p>
            <a:pPr lvl="2" indent="-285750">
              <a:buClr>
                <a:srgbClr val="C00000"/>
              </a:buClr>
              <a:defRPr/>
            </a:pPr>
            <a:r>
              <a:rPr kumimoji="0" lang="en-US" sz="1800" b="0" i="0" u="none" strike="noStrike" kern="1200" cap="none" spc="0" normalizeH="0" baseline="0" noProof="0" dirty="0">
                <a:ln>
                  <a:noFill/>
                </a:ln>
                <a:solidFill>
                  <a:srgbClr val="101820"/>
                </a:solidFill>
                <a:effectLst/>
                <a:uLnTx/>
                <a:uFillTx/>
                <a:latin typeface="Verdana"/>
                <a:ea typeface="+mn-ea"/>
                <a:cs typeface="+mn-cs"/>
              </a:rPr>
              <a:t>(1) at least six months have passed after filing the patent application with the USPTO and the subject matter sought to be patented is </a:t>
            </a:r>
            <a:r>
              <a:rPr kumimoji="0" lang="en-US" sz="1800" b="0" i="1" u="none" strike="noStrike" kern="1200" cap="none" spc="0" normalizeH="0" baseline="0" noProof="0" dirty="0">
                <a:ln>
                  <a:noFill/>
                </a:ln>
                <a:solidFill>
                  <a:srgbClr val="101820"/>
                </a:solidFill>
                <a:effectLst/>
                <a:uLnTx/>
                <a:uFillTx/>
                <a:latin typeface="Verdana"/>
                <a:ea typeface="+mn-ea"/>
                <a:cs typeface="+mn-cs"/>
              </a:rPr>
              <a:t>not</a:t>
            </a:r>
            <a:r>
              <a:rPr kumimoji="0" lang="en-US" sz="1800" b="0" i="0" u="none" strike="noStrike" kern="1200" cap="none" spc="0" normalizeH="0" baseline="0" noProof="0" dirty="0">
                <a:ln>
                  <a:noFill/>
                </a:ln>
                <a:solidFill>
                  <a:srgbClr val="101820"/>
                </a:solidFill>
                <a:effectLst/>
                <a:uLnTx/>
                <a:uFillTx/>
                <a:latin typeface="Verdana"/>
                <a:ea typeface="+mn-ea"/>
                <a:cs typeface="+mn-cs"/>
              </a:rPr>
              <a:t> subject to a secrecy order under 37 C.F.R. § 5.2; </a:t>
            </a:r>
          </a:p>
          <a:p>
            <a:pPr lvl="2" indent="-285750">
              <a:buClr>
                <a:srgbClr val="C00000"/>
              </a:buClr>
              <a:defRPr/>
            </a:pPr>
            <a:r>
              <a:rPr kumimoji="0" lang="en-US" sz="1800" b="0" i="0" u="none" strike="noStrike" kern="1200" cap="none" spc="0" normalizeH="0" baseline="0" noProof="0" dirty="0">
                <a:ln>
                  <a:noFill/>
                </a:ln>
                <a:solidFill>
                  <a:srgbClr val="101820"/>
                </a:solidFill>
                <a:effectLst/>
                <a:uLnTx/>
                <a:uFillTx/>
                <a:latin typeface="Verdana"/>
                <a:ea typeface="+mn-ea"/>
                <a:cs typeface="+mn-cs"/>
              </a:rPr>
              <a:t>(2) a foreign filing license is granted in the filing receipt received after filing the patent application; or</a:t>
            </a:r>
          </a:p>
          <a:p>
            <a:pPr lvl="2" indent="-285750">
              <a:buClr>
                <a:srgbClr val="C00000"/>
              </a:buClr>
              <a:defRPr/>
            </a:pPr>
            <a:r>
              <a:rPr kumimoji="0" lang="en-US" sz="1800" b="0" i="0" u="none" strike="noStrike" kern="1200" cap="none" spc="0" normalizeH="0" baseline="0" noProof="0" dirty="0">
                <a:ln>
                  <a:noFill/>
                </a:ln>
                <a:solidFill>
                  <a:srgbClr val="101820"/>
                </a:solidFill>
                <a:effectLst/>
                <a:uLnTx/>
                <a:uFillTx/>
                <a:latin typeface="Verdana"/>
                <a:ea typeface="+mn-ea"/>
                <a:cs typeface="+mn-cs"/>
              </a:rPr>
              <a:t>(3) a separate petition for an expedited foreign filing license is granted.</a:t>
            </a:r>
          </a:p>
          <a:p>
            <a:pPr lvl="3" indent="-285750">
              <a:buClr>
                <a:srgbClr val="C00000"/>
              </a:buClr>
              <a:defRPr/>
            </a:pPr>
            <a:r>
              <a:rPr kumimoji="0" lang="en-US" sz="1400" b="0" i="0" u="none" strike="noStrike" kern="1200" cap="none" spc="0" normalizeH="0" baseline="0" noProof="0" dirty="0">
                <a:ln>
                  <a:noFill/>
                </a:ln>
                <a:solidFill>
                  <a:srgbClr val="101820"/>
                </a:solidFill>
                <a:effectLst/>
                <a:uLnTx/>
                <a:uFillTx/>
                <a:latin typeface="Verdana"/>
                <a:ea typeface="+mn-ea"/>
                <a:cs typeface="+mn-cs"/>
              </a:rPr>
              <a:t>An expedited foreign filing license can be used when: the filing receipt has not yet been issued or did not include a foreign filing license; there is no corresponding U.S. patent application filing; there is additional subject matter to that which has already been licensed; or expedited handling is requested.</a:t>
            </a:r>
          </a:p>
          <a:p>
            <a:pPr marL="285750" marR="0" lvl="0" indent="-285750" algn="l" defTabSz="914400" rtl="0" eaLnBrk="1" fontAlgn="auto" latinLnBrk="0" hangingPunct="1">
              <a:lnSpc>
                <a:spcPct val="125000"/>
              </a:lnSpc>
              <a:spcBef>
                <a:spcPts val="900"/>
              </a:spcBef>
              <a:spcAft>
                <a:spcPts val="0"/>
              </a:spcAft>
              <a:buClr>
                <a:srgbClr val="C00000"/>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101820"/>
                </a:solidFill>
                <a:effectLst/>
                <a:uLnTx/>
                <a:uFillTx/>
                <a:latin typeface="Verdana"/>
                <a:ea typeface="+mn-ea"/>
                <a:cs typeface="+mn-cs"/>
              </a:rPr>
              <a:t>A PCT Application filed in a non-US Receiving Office is </a:t>
            </a:r>
            <a:r>
              <a:rPr kumimoji="0" lang="en-US" sz="1800" b="0" i="0" u="sng" strike="noStrike" kern="1200" cap="none" spc="0" normalizeH="0" baseline="0" noProof="0" dirty="0">
                <a:ln>
                  <a:noFill/>
                </a:ln>
                <a:solidFill>
                  <a:srgbClr val="101820"/>
                </a:solidFill>
                <a:effectLst/>
                <a:uLnTx/>
                <a:uFillTx/>
                <a:latin typeface="Verdana"/>
                <a:ea typeface="+mn-ea"/>
                <a:cs typeface="+mn-cs"/>
              </a:rPr>
              <a:t>not</a:t>
            </a:r>
            <a:r>
              <a:rPr kumimoji="0" lang="en-US" sz="1800" b="0" i="0" u="none" strike="noStrike" kern="1200" cap="none" spc="0" normalizeH="0" baseline="0" noProof="0" dirty="0">
                <a:ln>
                  <a:noFill/>
                </a:ln>
                <a:solidFill>
                  <a:srgbClr val="101820"/>
                </a:solidFill>
                <a:effectLst/>
                <a:uLnTx/>
                <a:uFillTx/>
                <a:latin typeface="Verdana"/>
                <a:ea typeface="+mn-ea"/>
                <a:cs typeface="+mn-cs"/>
              </a:rPr>
              <a:t> a proxy for a foreign filing license. (See ABA Model Rule 3.3).</a:t>
            </a:r>
          </a:p>
          <a:p>
            <a:endParaRPr lang="en-US" dirty="0"/>
          </a:p>
        </p:txBody>
      </p:sp>
    </p:spTree>
    <p:extLst>
      <p:ext uri="{BB962C8B-B14F-4D97-AF65-F5344CB8AC3E}">
        <p14:creationId xmlns:p14="http://schemas.microsoft.com/office/powerpoint/2010/main" val="474756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A43CD6-71A3-0D94-E028-6A42BE84F52E}"/>
              </a:ext>
            </a:extLst>
          </p:cNvPr>
          <p:cNvSpPr>
            <a:spLocks noGrp="1"/>
          </p:cNvSpPr>
          <p:nvPr>
            <p:ph type="sldNum" sz="quarter" idx="12"/>
          </p:nvPr>
        </p:nvSpPr>
        <p:spPr/>
        <p:txBody>
          <a:bodyPr/>
          <a:lstStyle/>
          <a:p>
            <a:fld id="{74AA8088-51EE-4E66-B83D-B17C63BBB935}" type="slidenum">
              <a:rPr lang="en-US" smtClean="0"/>
              <a:pPr/>
              <a:t>15</a:t>
            </a:fld>
            <a:endParaRPr lang="en-US" dirty="0"/>
          </a:p>
        </p:txBody>
      </p:sp>
      <p:sp>
        <p:nvSpPr>
          <p:cNvPr id="14" name="Text Placeholder 13">
            <a:extLst>
              <a:ext uri="{FF2B5EF4-FFF2-40B4-BE49-F238E27FC236}">
                <a16:creationId xmlns:a16="http://schemas.microsoft.com/office/drawing/2014/main" id="{B97662FB-996F-DBDA-5E5D-33B2811FFF58}"/>
              </a:ext>
            </a:extLst>
          </p:cNvPr>
          <p:cNvSpPr>
            <a:spLocks noGrp="1"/>
          </p:cNvSpPr>
          <p:nvPr>
            <p:ph type="body" sz="quarter" idx="13"/>
          </p:nvPr>
        </p:nvSpPr>
        <p:spPr/>
        <p:txBody>
          <a:bodyPr>
            <a:normAutofit fontScale="70000" lnSpcReduction="20000"/>
          </a:bodyPr>
          <a:lstStyle/>
          <a:p>
            <a:r>
              <a:rPr lang="en-US" dirty="0"/>
              <a:t>Foreign Filing Licenses</a:t>
            </a:r>
          </a:p>
        </p:txBody>
      </p:sp>
      <p:sp>
        <p:nvSpPr>
          <p:cNvPr id="16" name="Content Placeholder 1">
            <a:extLst>
              <a:ext uri="{FF2B5EF4-FFF2-40B4-BE49-F238E27FC236}">
                <a16:creationId xmlns:a16="http://schemas.microsoft.com/office/drawing/2014/main" id="{95BCC4A8-C0E3-CE1C-19CB-1B9EB9F9CA14}"/>
              </a:ext>
            </a:extLst>
          </p:cNvPr>
          <p:cNvSpPr>
            <a:spLocks noGrp="1"/>
          </p:cNvSpPr>
          <p:nvPr>
            <p:ph idx="1"/>
          </p:nvPr>
        </p:nvSpPr>
        <p:spPr/>
        <p:txBody>
          <a:bodyPr>
            <a:normAutofit lnSpcReduction="10000"/>
          </a:bodyPr>
          <a:lstStyle/>
          <a:p>
            <a:pPr marL="285750" marR="0" lvl="0" indent="-285750" algn="l" defTabSz="914400" rtl="0" eaLnBrk="1" fontAlgn="auto" latinLnBrk="0" hangingPunct="1">
              <a:lnSpc>
                <a:spcPct val="125000"/>
              </a:lnSpc>
              <a:spcBef>
                <a:spcPts val="900"/>
              </a:spcBef>
              <a:spcAft>
                <a:spcPts val="0"/>
              </a:spcAft>
              <a:buClr>
                <a:srgbClr val="C00000"/>
              </a:buClr>
              <a:buSzTx/>
              <a:buFont typeface="Wingdings" panose="05000000000000000000" pitchFamily="2" charset="2"/>
              <a:buChar char="§"/>
              <a:tabLst/>
              <a:defRPr/>
            </a:pPr>
            <a:r>
              <a:rPr kumimoji="0" lang="en-US" sz="2000" b="0" i="0" u="sng" strike="noStrike" kern="1200" cap="none" spc="0" normalizeH="0" baseline="0" noProof="0" dirty="0">
                <a:ln>
                  <a:noFill/>
                </a:ln>
                <a:solidFill>
                  <a:srgbClr val="101820"/>
                </a:solidFill>
                <a:effectLst/>
                <a:uLnTx/>
                <a:uFillTx/>
                <a:latin typeface="Verdana"/>
                <a:ea typeface="+mn-ea"/>
                <a:cs typeface="+mn-cs"/>
              </a:rPr>
              <a:t>China:</a:t>
            </a:r>
          </a:p>
          <a:p>
            <a:pPr lvl="2" indent="-285750">
              <a:buClr>
                <a:srgbClr val="C00000"/>
              </a:buClr>
              <a:defRPr/>
            </a:pPr>
            <a:r>
              <a:rPr kumimoji="0" lang="en-US" sz="1800" b="0" i="0" strike="noStrike" kern="1200" cap="none" spc="0" normalizeH="0" baseline="0" noProof="0" dirty="0">
                <a:ln>
                  <a:noFill/>
                </a:ln>
                <a:solidFill>
                  <a:srgbClr val="101820"/>
                </a:solidFill>
                <a:effectLst/>
                <a:uLnTx/>
                <a:uFillTx/>
                <a:latin typeface="Verdana"/>
                <a:ea typeface="+mn-ea"/>
                <a:cs typeface="+mn-cs"/>
              </a:rPr>
              <a:t>Where any individual or entity intends to file an application for patent abroad for any invention or utility model </a:t>
            </a:r>
            <a:r>
              <a:rPr kumimoji="0" lang="en-US" sz="1800" b="0" u="sng" strike="noStrike" kern="1200" cap="none" spc="0" normalizeH="0" baseline="0" noProof="0" dirty="0">
                <a:ln>
                  <a:noFill/>
                </a:ln>
                <a:solidFill>
                  <a:srgbClr val="101820"/>
                </a:solidFill>
                <a:effectLst/>
                <a:uLnTx/>
                <a:uFillTx/>
                <a:latin typeface="Verdana"/>
                <a:ea typeface="+mn-ea"/>
                <a:cs typeface="+mn-cs"/>
              </a:rPr>
              <a:t>developed in</a:t>
            </a:r>
            <a:r>
              <a:rPr kumimoji="0" lang="en-US" sz="1800" b="0" i="0" strike="noStrike" kern="1200" cap="none" spc="0" normalizeH="0" baseline="0" noProof="0" dirty="0">
                <a:ln>
                  <a:noFill/>
                </a:ln>
                <a:solidFill>
                  <a:srgbClr val="101820"/>
                </a:solidFill>
                <a:effectLst/>
                <a:uLnTx/>
                <a:uFillTx/>
                <a:latin typeface="Verdana"/>
                <a:ea typeface="+mn-ea"/>
                <a:cs typeface="+mn-cs"/>
              </a:rPr>
              <a:t> China, it shall request from the China National Intellectual Property Administration (CNIPA) a confidential examination in advance (a process similar to the foreign filing license provisions in the US).</a:t>
            </a:r>
          </a:p>
          <a:p>
            <a:pPr lvl="2" indent="-285750">
              <a:buClr>
                <a:srgbClr val="C00000"/>
              </a:buClr>
              <a:defRPr/>
            </a:pPr>
            <a:r>
              <a:rPr kumimoji="0" lang="en-US" sz="1800" b="0" i="0" strike="noStrike" kern="1200" cap="none" spc="0" normalizeH="0" baseline="0" noProof="0" dirty="0">
                <a:ln>
                  <a:noFill/>
                </a:ln>
                <a:solidFill>
                  <a:srgbClr val="101820"/>
                </a:solidFill>
                <a:effectLst/>
                <a:uLnTx/>
                <a:uFillTx/>
                <a:latin typeface="Verdana"/>
                <a:ea typeface="+mn-ea"/>
                <a:cs typeface="+mn-cs"/>
              </a:rPr>
              <a:t>If the subject matter of the patent application is determined to relate to security, national defense, or other state interests, then a foreign filing license may not be granted.</a:t>
            </a:r>
          </a:p>
          <a:p>
            <a:pPr lvl="3" indent="-285750">
              <a:buClr>
                <a:srgbClr val="C00000"/>
              </a:buClr>
              <a:defRPr/>
            </a:pPr>
            <a:r>
              <a:rPr kumimoji="0" lang="en-US" b="0" i="0" strike="noStrike" kern="1200" cap="none" spc="0" normalizeH="0" baseline="0" noProof="0" dirty="0">
                <a:ln>
                  <a:noFill/>
                </a:ln>
                <a:solidFill>
                  <a:srgbClr val="101820"/>
                </a:solidFill>
                <a:effectLst/>
                <a:uLnTx/>
                <a:uFillTx/>
                <a:latin typeface="Verdana"/>
                <a:ea typeface="+mn-ea"/>
                <a:cs typeface="+mn-cs"/>
              </a:rPr>
              <a:t>Failure to obtain foreign filing license may give rise to criminal penalties for the applicant.</a:t>
            </a:r>
          </a:p>
          <a:p>
            <a:pPr lvl="2" indent="-285750">
              <a:buClr>
                <a:srgbClr val="C00000"/>
              </a:buClr>
              <a:defRPr/>
            </a:pPr>
            <a:r>
              <a:rPr kumimoji="0" lang="en-US" sz="1800" b="0" i="0" strike="noStrike" kern="1200" cap="none" spc="0" normalizeH="0" baseline="0" noProof="0" dirty="0">
                <a:ln>
                  <a:noFill/>
                </a:ln>
                <a:solidFill>
                  <a:srgbClr val="101820"/>
                </a:solidFill>
                <a:effectLst/>
                <a:uLnTx/>
                <a:uFillTx/>
                <a:latin typeface="Verdana"/>
                <a:ea typeface="+mn-ea"/>
                <a:cs typeface="+mn-cs"/>
              </a:rPr>
              <a:t>Note: nationality of the inventor(s) is not relevant, only the geographical location of the inventor at the time of invention. (See ABA Model Rule 3.3).</a:t>
            </a:r>
          </a:p>
          <a:p>
            <a:endParaRPr lang="en-US" sz="1400" dirty="0"/>
          </a:p>
        </p:txBody>
      </p:sp>
    </p:spTree>
    <p:extLst>
      <p:ext uri="{BB962C8B-B14F-4D97-AF65-F5344CB8AC3E}">
        <p14:creationId xmlns:p14="http://schemas.microsoft.com/office/powerpoint/2010/main" val="2649015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A43CD6-71A3-0D94-E028-6A42BE84F52E}"/>
              </a:ext>
            </a:extLst>
          </p:cNvPr>
          <p:cNvSpPr>
            <a:spLocks noGrp="1"/>
          </p:cNvSpPr>
          <p:nvPr>
            <p:ph type="sldNum" sz="quarter" idx="12"/>
          </p:nvPr>
        </p:nvSpPr>
        <p:spPr/>
        <p:txBody>
          <a:bodyPr/>
          <a:lstStyle/>
          <a:p>
            <a:fld id="{74AA8088-51EE-4E66-B83D-B17C63BBB935}" type="slidenum">
              <a:rPr lang="en-US" smtClean="0"/>
              <a:pPr/>
              <a:t>16</a:t>
            </a:fld>
            <a:endParaRPr lang="en-US" dirty="0"/>
          </a:p>
        </p:txBody>
      </p:sp>
      <p:sp>
        <p:nvSpPr>
          <p:cNvPr id="14" name="Text Placeholder 13">
            <a:extLst>
              <a:ext uri="{FF2B5EF4-FFF2-40B4-BE49-F238E27FC236}">
                <a16:creationId xmlns:a16="http://schemas.microsoft.com/office/drawing/2014/main" id="{B97662FB-996F-DBDA-5E5D-33B2811FFF58}"/>
              </a:ext>
            </a:extLst>
          </p:cNvPr>
          <p:cNvSpPr>
            <a:spLocks noGrp="1"/>
          </p:cNvSpPr>
          <p:nvPr>
            <p:ph type="body" sz="quarter" idx="13"/>
          </p:nvPr>
        </p:nvSpPr>
        <p:spPr/>
        <p:txBody>
          <a:bodyPr>
            <a:normAutofit fontScale="70000" lnSpcReduction="20000"/>
          </a:bodyPr>
          <a:lstStyle/>
          <a:p>
            <a:r>
              <a:rPr lang="en-US" dirty="0"/>
              <a:t>Foreign Filing Licenses</a:t>
            </a:r>
          </a:p>
        </p:txBody>
      </p:sp>
      <p:sp>
        <p:nvSpPr>
          <p:cNvPr id="16" name="Content Placeholder 1">
            <a:extLst>
              <a:ext uri="{FF2B5EF4-FFF2-40B4-BE49-F238E27FC236}">
                <a16:creationId xmlns:a16="http://schemas.microsoft.com/office/drawing/2014/main" id="{95BCC4A8-C0E3-CE1C-19CB-1B9EB9F9CA14}"/>
              </a:ext>
            </a:extLst>
          </p:cNvPr>
          <p:cNvSpPr>
            <a:spLocks noGrp="1"/>
          </p:cNvSpPr>
          <p:nvPr>
            <p:ph idx="1"/>
          </p:nvPr>
        </p:nvSpPr>
        <p:spPr/>
        <p:txBody>
          <a:bodyPr>
            <a:normAutofit fontScale="85000" lnSpcReduction="20000"/>
          </a:bodyPr>
          <a:lstStyle/>
          <a:p>
            <a:pPr marL="285750" marR="0" lvl="0" indent="-285750" algn="l" defTabSz="914400" rtl="0" eaLnBrk="1" fontAlgn="auto" latinLnBrk="0" hangingPunct="1">
              <a:lnSpc>
                <a:spcPct val="125000"/>
              </a:lnSpc>
              <a:spcBef>
                <a:spcPts val="900"/>
              </a:spcBef>
              <a:spcAft>
                <a:spcPts val="0"/>
              </a:spcAft>
              <a:buClr>
                <a:srgbClr val="C00000"/>
              </a:buClr>
              <a:buSzTx/>
              <a:buFont typeface="Wingdings" panose="05000000000000000000" pitchFamily="2" charset="2"/>
              <a:buChar char="§"/>
              <a:tabLst/>
              <a:defRPr/>
            </a:pPr>
            <a:r>
              <a:rPr kumimoji="0" lang="en-US" sz="2000" b="0" i="0" u="sng" strike="noStrike" kern="1200" cap="none" spc="0" normalizeH="0" baseline="0" noProof="0" dirty="0">
                <a:ln>
                  <a:noFill/>
                </a:ln>
                <a:solidFill>
                  <a:srgbClr val="101820"/>
                </a:solidFill>
                <a:effectLst/>
                <a:uLnTx/>
                <a:uFillTx/>
                <a:latin typeface="Verdana"/>
                <a:ea typeface="+mn-ea"/>
                <a:cs typeface="+mn-cs"/>
              </a:rPr>
              <a:t>India:</a:t>
            </a:r>
          </a:p>
          <a:p>
            <a:pPr lvl="2" indent="-285750">
              <a:buClr>
                <a:srgbClr val="C00000"/>
              </a:buClr>
              <a:defRPr/>
            </a:pPr>
            <a:r>
              <a:rPr kumimoji="0" lang="en-US" b="0" i="0" strike="noStrike" kern="1200" cap="none" spc="0" normalizeH="0" baseline="0" noProof="0" dirty="0">
                <a:ln>
                  <a:noFill/>
                </a:ln>
                <a:solidFill>
                  <a:srgbClr val="101820"/>
                </a:solidFill>
                <a:effectLst/>
                <a:uLnTx/>
                <a:uFillTx/>
                <a:latin typeface="Verdana"/>
                <a:ea typeface="+mn-ea"/>
                <a:cs typeface="+mn-cs"/>
              </a:rPr>
              <a:t>Patents Act of India requires a first filing in India for all residents of India, regardless of where the invention occurred.  Patent applications with listed inventors who are residents of India wanting to file for patent protection outside of India, there are two options: </a:t>
            </a:r>
          </a:p>
          <a:p>
            <a:pPr lvl="3" indent="-285750">
              <a:buClr>
                <a:srgbClr val="C00000"/>
              </a:buClr>
              <a:defRPr/>
            </a:pPr>
            <a:r>
              <a:rPr kumimoji="0" lang="en-US" b="0" i="0" strike="noStrike" kern="1200" cap="none" spc="0" normalizeH="0" baseline="0" noProof="0" dirty="0">
                <a:ln>
                  <a:noFill/>
                </a:ln>
                <a:solidFill>
                  <a:srgbClr val="101820"/>
                </a:solidFill>
                <a:effectLst/>
                <a:uLnTx/>
                <a:uFillTx/>
                <a:latin typeface="Verdana"/>
                <a:ea typeface="+mn-ea"/>
                <a:cs typeface="+mn-cs"/>
              </a:rPr>
              <a:t>(1) file in India first, wait for six weeks, and if no objections, file outside India; or </a:t>
            </a:r>
          </a:p>
          <a:p>
            <a:pPr lvl="3" indent="-285750">
              <a:buClr>
                <a:srgbClr val="C00000"/>
              </a:buClr>
              <a:defRPr/>
            </a:pPr>
            <a:r>
              <a:rPr kumimoji="0" lang="en-US" b="0" i="0" strike="noStrike" kern="1200" cap="none" spc="0" normalizeH="0" baseline="0" noProof="0" dirty="0">
                <a:ln>
                  <a:noFill/>
                </a:ln>
                <a:solidFill>
                  <a:srgbClr val="101820"/>
                </a:solidFill>
                <a:effectLst/>
                <a:uLnTx/>
                <a:uFillTx/>
                <a:latin typeface="Verdana"/>
                <a:ea typeface="+mn-ea"/>
                <a:cs typeface="+mn-cs"/>
              </a:rPr>
              <a:t>(2) before filing elsewhere, request a separate foreign filing license in India.</a:t>
            </a:r>
          </a:p>
          <a:p>
            <a:pPr marL="400050" lvl="3" indent="0">
              <a:buClr>
                <a:srgbClr val="C00000"/>
              </a:buClr>
              <a:buNone/>
              <a:defRPr/>
            </a:pPr>
            <a:r>
              <a:rPr kumimoji="0" lang="en-US" b="0" i="0" strike="noStrike" kern="1200" cap="none" spc="0" normalizeH="0" baseline="0" noProof="0" dirty="0">
                <a:ln>
                  <a:noFill/>
                </a:ln>
                <a:solidFill>
                  <a:srgbClr val="101820"/>
                </a:solidFill>
                <a:effectLst/>
                <a:uLnTx/>
                <a:uFillTx/>
                <a:latin typeface="Verdana"/>
                <a:ea typeface="+mn-ea"/>
                <a:cs typeface="+mn-cs"/>
              </a:rPr>
              <a:t>	Since “resident of India” is not defined under the Patents Act, for practical purposes it is 	presumed that </a:t>
            </a:r>
            <a:r>
              <a:rPr kumimoji="0" lang="en-US" b="0" u="sng" strike="noStrike" kern="1200" cap="none" spc="0" normalizeH="0" baseline="0" noProof="0" dirty="0">
                <a:ln>
                  <a:noFill/>
                </a:ln>
                <a:solidFill>
                  <a:srgbClr val="101820"/>
                </a:solidFill>
                <a:effectLst/>
                <a:uLnTx/>
                <a:uFillTx/>
                <a:latin typeface="Verdana"/>
                <a:ea typeface="+mn-ea"/>
                <a:cs typeface="+mn-cs"/>
              </a:rPr>
              <a:t>a resident of India is one who qualifies as a “tax resident” of India.</a:t>
            </a:r>
          </a:p>
          <a:p>
            <a:pPr marL="285750" marR="0" lvl="0" indent="-285750" algn="l" defTabSz="914400" rtl="0" eaLnBrk="1" fontAlgn="auto" latinLnBrk="0" hangingPunct="1">
              <a:lnSpc>
                <a:spcPct val="125000"/>
              </a:lnSpc>
              <a:spcBef>
                <a:spcPts val="900"/>
              </a:spcBef>
              <a:spcAft>
                <a:spcPts val="0"/>
              </a:spcAft>
              <a:buClr>
                <a:srgbClr val="C00000"/>
              </a:buClr>
              <a:buSzTx/>
              <a:buFont typeface="Wingdings" panose="05000000000000000000" pitchFamily="2" charset="2"/>
              <a:buChar char="§"/>
              <a:tabLst/>
              <a:defRPr/>
            </a:pPr>
            <a:r>
              <a:rPr kumimoji="0" lang="en-US" b="0" i="0" strike="noStrike" kern="1200" cap="none" spc="0" normalizeH="0" baseline="0" noProof="0" dirty="0">
                <a:ln>
                  <a:noFill/>
                </a:ln>
                <a:solidFill>
                  <a:srgbClr val="101820"/>
                </a:solidFill>
                <a:effectLst/>
                <a:uLnTx/>
                <a:uFillTx/>
                <a:latin typeface="Verdana"/>
                <a:ea typeface="+mn-ea"/>
                <a:cs typeface="+mn-cs"/>
              </a:rPr>
              <a:t>India does have potential criminal penalties for failing to obtain a foreign filing license.</a:t>
            </a:r>
          </a:p>
          <a:p>
            <a:pPr marL="285750" marR="0" lvl="0" indent="-285750" algn="l" defTabSz="914400" rtl="0" eaLnBrk="1" fontAlgn="auto" latinLnBrk="0" hangingPunct="1">
              <a:lnSpc>
                <a:spcPct val="125000"/>
              </a:lnSpc>
              <a:spcBef>
                <a:spcPts val="900"/>
              </a:spcBef>
              <a:spcAft>
                <a:spcPts val="0"/>
              </a:spcAft>
              <a:buClr>
                <a:srgbClr val="C00000"/>
              </a:buClr>
              <a:buSzTx/>
              <a:buFont typeface="Wingdings" panose="05000000000000000000" pitchFamily="2" charset="2"/>
              <a:buChar char="§"/>
              <a:tabLst/>
              <a:defRPr/>
            </a:pPr>
            <a:r>
              <a:rPr kumimoji="0" lang="en-US" b="0" i="0" strike="noStrike" kern="1200" cap="none" spc="0" normalizeH="0" baseline="0" noProof="0" dirty="0">
                <a:ln>
                  <a:noFill/>
                </a:ln>
                <a:solidFill>
                  <a:srgbClr val="101820"/>
                </a:solidFill>
                <a:effectLst/>
                <a:uLnTx/>
                <a:uFillTx/>
                <a:latin typeface="Verdana"/>
                <a:ea typeface="+mn-ea"/>
                <a:cs typeface="+mn-cs"/>
              </a:rPr>
              <a:t>Note: geographical location of the inventor(s) is not relevant, only residency. </a:t>
            </a:r>
            <a:r>
              <a:rPr kumimoji="0" lang="en-US" sz="1200" b="0" i="0" strike="noStrike" kern="1200" cap="none" spc="0" normalizeH="0" baseline="0" noProof="0" dirty="0">
                <a:ln>
                  <a:noFill/>
                </a:ln>
                <a:solidFill>
                  <a:srgbClr val="101820"/>
                </a:solidFill>
                <a:effectLst/>
                <a:uLnTx/>
                <a:uFillTx/>
                <a:latin typeface="Verdana"/>
                <a:ea typeface="+mn-ea"/>
                <a:cs typeface="+mn-cs"/>
              </a:rPr>
              <a:t>(See ABA Model Rule 3.3).</a:t>
            </a:r>
          </a:p>
          <a:p>
            <a:endParaRPr lang="en-US" sz="1100" dirty="0"/>
          </a:p>
        </p:txBody>
      </p:sp>
    </p:spTree>
    <p:extLst>
      <p:ext uri="{BB962C8B-B14F-4D97-AF65-F5344CB8AC3E}">
        <p14:creationId xmlns:p14="http://schemas.microsoft.com/office/powerpoint/2010/main" val="962760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A5BD6DD-129F-6FDA-EBB5-EAD0A48E92E0}"/>
              </a:ext>
            </a:extLst>
          </p:cNvPr>
          <p:cNvGrpSpPr/>
          <p:nvPr/>
        </p:nvGrpSpPr>
        <p:grpSpPr>
          <a:xfrm>
            <a:off x="0" y="0"/>
            <a:ext cx="12192000" cy="1673011"/>
            <a:chOff x="0" y="0"/>
            <a:chExt cx="12192000" cy="1673011"/>
          </a:xfrm>
        </p:grpSpPr>
        <p:pic>
          <p:nvPicPr>
            <p:cNvPr id="3" name="Picture 2" descr="A group of banners with colorful design&#10;&#10;Description automatically generated with medium confidence">
              <a:extLst>
                <a:ext uri="{FF2B5EF4-FFF2-40B4-BE49-F238E27FC236}">
                  <a16:creationId xmlns:a16="http://schemas.microsoft.com/office/drawing/2014/main" id="{8904FC26-E9C6-A321-6A3C-1A3FA361CDD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6134100" cy="1673011"/>
            </a:xfrm>
            <a:prstGeom prst="rect">
              <a:avLst/>
            </a:prstGeom>
          </p:spPr>
        </p:pic>
        <p:sp>
          <p:nvSpPr>
            <p:cNvPr id="4" name="Rectangle 3">
              <a:extLst>
                <a:ext uri="{FF2B5EF4-FFF2-40B4-BE49-F238E27FC236}">
                  <a16:creationId xmlns:a16="http://schemas.microsoft.com/office/drawing/2014/main" id="{35E6EEE1-7D35-9FC8-39E2-72BE90E9F758}"/>
                </a:ext>
              </a:extLst>
            </p:cNvPr>
            <p:cNvSpPr/>
            <p:nvPr/>
          </p:nvSpPr>
          <p:spPr>
            <a:xfrm>
              <a:off x="5816600" y="0"/>
              <a:ext cx="6375400" cy="1673011"/>
            </a:xfrm>
            <a:prstGeom prst="rect">
              <a:avLst/>
            </a:prstGeom>
            <a:solidFill>
              <a:srgbClr val="E1D7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pic>
          <p:nvPicPr>
            <p:cNvPr id="5" name="Picture 4" descr="A poster for a meeting&#10;&#10;Description automatically generated">
              <a:extLst>
                <a:ext uri="{FF2B5EF4-FFF2-40B4-BE49-F238E27FC236}">
                  <a16:creationId xmlns:a16="http://schemas.microsoft.com/office/drawing/2014/main" id="{4B26FE8B-967C-C8EF-30F9-EC1F1CE24CE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055521" y="185998"/>
              <a:ext cx="1420122" cy="1301015"/>
            </a:xfrm>
            <a:prstGeom prst="rect">
              <a:avLst/>
            </a:prstGeom>
          </p:spPr>
        </p:pic>
        <p:grpSp>
          <p:nvGrpSpPr>
            <p:cNvPr id="8" name="Group 7">
              <a:extLst>
                <a:ext uri="{FF2B5EF4-FFF2-40B4-BE49-F238E27FC236}">
                  <a16:creationId xmlns:a16="http://schemas.microsoft.com/office/drawing/2014/main" id="{0475CA2F-CBDD-37B3-2B77-D7E93343EF8B}"/>
                </a:ext>
              </a:extLst>
            </p:cNvPr>
            <p:cNvGrpSpPr/>
            <p:nvPr/>
          </p:nvGrpSpPr>
          <p:grpSpPr>
            <a:xfrm>
              <a:off x="5369522" y="361392"/>
              <a:ext cx="3440510" cy="1101289"/>
              <a:chOff x="5484516" y="604191"/>
              <a:chExt cx="3081154" cy="986261"/>
            </a:xfrm>
          </p:grpSpPr>
          <p:pic>
            <p:nvPicPr>
              <p:cNvPr id="6" name="Picture 5" descr="A poster for a meeting&#10;&#10;Description automatically generated">
                <a:extLst>
                  <a:ext uri="{FF2B5EF4-FFF2-40B4-BE49-F238E27FC236}">
                    <a16:creationId xmlns:a16="http://schemas.microsoft.com/office/drawing/2014/main" id="{142A5C47-A07F-347C-AFF7-8991F81AF5B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484516" y="1201837"/>
                <a:ext cx="3081154" cy="388615"/>
              </a:xfrm>
              <a:prstGeom prst="rect">
                <a:avLst/>
              </a:prstGeom>
            </p:spPr>
          </p:pic>
          <p:pic>
            <p:nvPicPr>
              <p:cNvPr id="7" name="Picture 6" descr="A poster for a meeting&#10;&#10;Description automatically generated">
                <a:extLst>
                  <a:ext uri="{FF2B5EF4-FFF2-40B4-BE49-F238E27FC236}">
                    <a16:creationId xmlns:a16="http://schemas.microsoft.com/office/drawing/2014/main" id="{FC4C3013-A6C9-6E0A-42D1-84FA62AF8E76}"/>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586167" y="604191"/>
                <a:ext cx="2941320" cy="528319"/>
              </a:xfrm>
              <a:prstGeom prst="rect">
                <a:avLst/>
              </a:prstGeom>
            </p:spPr>
          </p:pic>
        </p:grpSp>
      </p:grpSp>
      <p:pic>
        <p:nvPicPr>
          <p:cNvPr id="9" name="Picture 8" descr="A blue and white advertisement with images of men&#10;&#10;Description automatically generated">
            <a:extLst>
              <a:ext uri="{FF2B5EF4-FFF2-40B4-BE49-F238E27FC236}">
                <a16:creationId xmlns:a16="http://schemas.microsoft.com/office/drawing/2014/main" id="{1296B73B-3838-EA5C-7C87-FDE8DB5AAA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33267"/>
            <a:ext cx="12427527" cy="6990484"/>
          </a:xfrm>
          <a:prstGeom prst="rect">
            <a:avLst/>
          </a:prstGeom>
        </p:spPr>
      </p:pic>
    </p:spTree>
    <p:extLst>
      <p:ext uri="{BB962C8B-B14F-4D97-AF65-F5344CB8AC3E}">
        <p14:creationId xmlns:p14="http://schemas.microsoft.com/office/powerpoint/2010/main" val="922579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1F3A3C-8CF2-D025-B1AF-55B5C3874E79}"/>
              </a:ext>
            </a:extLst>
          </p:cNvPr>
          <p:cNvSpPr/>
          <p:nvPr/>
        </p:nvSpPr>
        <p:spPr>
          <a:xfrm>
            <a:off x="0" y="66675"/>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spc="300">
              <a:solidFill>
                <a:schemeClr val="tx1">
                  <a:lumMod val="85000"/>
                  <a:lumOff val="15000"/>
                </a:schemeClr>
              </a:solidFill>
              <a:latin typeface="Century Gothic" panose="020B0502020202020204" pitchFamily="34" charset="0"/>
            </a:endParaRPr>
          </a:p>
        </p:txBody>
      </p:sp>
      <p:sp>
        <p:nvSpPr>
          <p:cNvPr id="2" name="TextBox 1">
            <a:extLst>
              <a:ext uri="{FF2B5EF4-FFF2-40B4-BE49-F238E27FC236}">
                <a16:creationId xmlns:a16="http://schemas.microsoft.com/office/drawing/2014/main" id="{17DD6A11-102A-32FA-E366-6C2F8321951D}"/>
              </a:ext>
            </a:extLst>
          </p:cNvPr>
          <p:cNvSpPr txBox="1"/>
          <p:nvPr/>
        </p:nvSpPr>
        <p:spPr>
          <a:xfrm>
            <a:off x="415637" y="1300006"/>
            <a:ext cx="12391070" cy="199246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3600" b="1" i="0" u="none" strike="noStrike" kern="1200" cap="none" spc="300" normalizeH="0" baseline="0" noProof="0" dirty="0">
                <a:ln>
                  <a:noFill/>
                </a:ln>
                <a:solidFill>
                  <a:schemeClr val="tx1">
                    <a:lumMod val="85000"/>
                    <a:lumOff val="15000"/>
                  </a:schemeClr>
                </a:solidFill>
                <a:effectLst/>
                <a:uLnTx/>
                <a:uFillTx/>
                <a:latin typeface="Aptos" panose="020B0004020202020204" pitchFamily="34" charset="0"/>
              </a:rPr>
              <a:t>AGENDA</a:t>
            </a:r>
          </a:p>
          <a:p>
            <a:pPr marL="342900" indent="-342900">
              <a:lnSpc>
                <a:spcPct val="170000"/>
              </a:lnSpc>
              <a:spcBef>
                <a:spcPts val="45"/>
              </a:spcBef>
              <a:buAutoNum type="arabicPeriod"/>
              <a:defRPr/>
            </a:pPr>
            <a:r>
              <a:rPr lang="en-US" spc="150" dirty="0">
                <a:solidFill>
                  <a:schemeClr val="tx1">
                    <a:lumMod val="85000"/>
                    <a:lumOff val="15000"/>
                  </a:schemeClr>
                </a:solidFill>
                <a:latin typeface="Century Gothic" panose="020B0502020202020204" pitchFamily="34" charset="0"/>
                <a:cs typeface="Arial"/>
              </a:rPr>
              <a:t>IP protection in Singapore, China, Japan, US</a:t>
            </a:r>
          </a:p>
          <a:p>
            <a:pPr marL="342900" indent="-342900">
              <a:lnSpc>
                <a:spcPct val="170000"/>
              </a:lnSpc>
              <a:spcBef>
                <a:spcPts val="45"/>
              </a:spcBef>
              <a:buAutoNum type="arabicPeriod"/>
              <a:defRPr/>
            </a:pPr>
            <a:r>
              <a:rPr lang="en-US" spc="150" dirty="0">
                <a:solidFill>
                  <a:schemeClr val="tx1">
                    <a:lumMod val="85000"/>
                    <a:lumOff val="15000"/>
                  </a:schemeClr>
                </a:solidFill>
                <a:latin typeface="Century Gothic" panose="020B0502020202020204" pitchFamily="34" charset="0"/>
                <a:cs typeface="Arial"/>
              </a:rPr>
              <a:t>What to look out for when expanding overseas</a:t>
            </a:r>
          </a:p>
          <a:p>
            <a:pPr marL="342900" indent="-342900">
              <a:lnSpc>
                <a:spcPct val="170000"/>
              </a:lnSpc>
              <a:spcBef>
                <a:spcPts val="45"/>
              </a:spcBef>
              <a:buAutoNum type="arabicPeriod"/>
              <a:defRPr/>
            </a:pPr>
            <a:r>
              <a:rPr lang="en-US" spc="150" dirty="0">
                <a:solidFill>
                  <a:schemeClr val="tx1">
                    <a:lumMod val="85000"/>
                    <a:lumOff val="15000"/>
                  </a:schemeClr>
                </a:solidFill>
                <a:latin typeface="Century Gothic" panose="020B0502020202020204" pitchFamily="34" charset="0"/>
                <a:cs typeface="Arial"/>
              </a:rPr>
              <a:t>Cultural considerations</a:t>
            </a:r>
            <a:endParaRPr lang="en-SG" spc="300" dirty="0">
              <a:solidFill>
                <a:schemeClr val="tx1">
                  <a:lumMod val="85000"/>
                  <a:lumOff val="15000"/>
                </a:schemeClr>
              </a:solidFill>
              <a:latin typeface="Century Gothic" panose="020B0502020202020204" pitchFamily="34" charset="0"/>
            </a:endParaRPr>
          </a:p>
        </p:txBody>
      </p:sp>
      <p:sp>
        <p:nvSpPr>
          <p:cNvPr id="3" name="Slide Number Placeholder 2">
            <a:extLst>
              <a:ext uri="{FF2B5EF4-FFF2-40B4-BE49-F238E27FC236}">
                <a16:creationId xmlns:a16="http://schemas.microsoft.com/office/drawing/2014/main" id="{6F59DA08-12C2-D74D-10C5-1F00E125C712}"/>
              </a:ext>
            </a:extLst>
          </p:cNvPr>
          <p:cNvSpPr>
            <a:spLocks noGrp="1"/>
          </p:cNvSpPr>
          <p:nvPr>
            <p:ph type="sldNum" sz="quarter" idx="12"/>
          </p:nvPr>
        </p:nvSpPr>
        <p:spPr/>
        <p:txBody>
          <a:bodyPr/>
          <a:lstStyle/>
          <a:p>
            <a:fld id="{CE999090-5CB5-44A0-9600-3F1A26D6DC29}" type="slidenum">
              <a:rPr lang="en-US" smtClean="0"/>
              <a:t>3</a:t>
            </a:fld>
            <a:endParaRPr lang="en-US"/>
          </a:p>
        </p:txBody>
      </p:sp>
    </p:spTree>
    <p:extLst>
      <p:ext uri="{BB962C8B-B14F-4D97-AF65-F5344CB8AC3E}">
        <p14:creationId xmlns:p14="http://schemas.microsoft.com/office/powerpoint/2010/main" val="156508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98391-E4C6-0B6D-391B-F1B6ADF9B70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064E266-5470-5CC9-E261-76E76075112E}"/>
              </a:ext>
            </a:extLst>
          </p:cNvPr>
          <p:cNvSpPr txBox="1"/>
          <p:nvPr/>
        </p:nvSpPr>
        <p:spPr>
          <a:xfrm>
            <a:off x="0" y="177305"/>
            <a:ext cx="12007814" cy="584775"/>
          </a:xfrm>
          <a:prstGeom prst="rect">
            <a:avLst/>
          </a:prstGeom>
          <a:noFill/>
        </p:spPr>
        <p:txBody>
          <a:bodyPr wrap="square" lIns="91440" tIns="45720" rIns="91440" bIns="45720" rtlCol="0" anchor="t">
            <a:spAutoFit/>
          </a:bodyPr>
          <a:lstStyle/>
          <a:p>
            <a:r>
              <a:rPr lang="en-SG" sz="3200" b="1" spc="300" dirty="0">
                <a:solidFill>
                  <a:schemeClr val="tx1">
                    <a:lumMod val="85000"/>
                    <a:lumOff val="15000"/>
                  </a:schemeClr>
                </a:solidFill>
                <a:latin typeface="Century Gothic"/>
              </a:rPr>
              <a:t>IP Protection | </a:t>
            </a:r>
            <a:r>
              <a:rPr lang="en-SG" sz="3200" spc="300" dirty="0">
                <a:solidFill>
                  <a:schemeClr val="tx1">
                    <a:lumMod val="85000"/>
                    <a:lumOff val="15000"/>
                  </a:schemeClr>
                </a:solidFill>
                <a:latin typeface="Century Gothic"/>
              </a:rPr>
              <a:t>What’s in your portfolio?</a:t>
            </a:r>
            <a:endParaRPr lang="en-US" sz="3200" spc="300" dirty="0">
              <a:solidFill>
                <a:schemeClr val="tx1">
                  <a:lumMod val="85000"/>
                  <a:lumOff val="15000"/>
                </a:schemeClr>
              </a:solidFill>
              <a:latin typeface="Century Gothic" panose="020B0502020202020204" pitchFamily="34" charset="0"/>
            </a:endParaRPr>
          </a:p>
        </p:txBody>
      </p:sp>
      <p:sp>
        <p:nvSpPr>
          <p:cNvPr id="16" name="Slide Number Placeholder 15">
            <a:extLst>
              <a:ext uri="{FF2B5EF4-FFF2-40B4-BE49-F238E27FC236}">
                <a16:creationId xmlns:a16="http://schemas.microsoft.com/office/drawing/2014/main" id="{DD7FE16D-BB19-6057-0820-67F27E22C0C5}"/>
              </a:ext>
            </a:extLst>
          </p:cNvPr>
          <p:cNvSpPr>
            <a:spLocks noGrp="1"/>
          </p:cNvSpPr>
          <p:nvPr>
            <p:ph type="sldNum" sz="quarter" idx="12"/>
          </p:nvPr>
        </p:nvSpPr>
        <p:spPr>
          <a:xfrm>
            <a:off x="9283613" y="6492875"/>
            <a:ext cx="2743200" cy="365125"/>
          </a:xfrm>
        </p:spPr>
        <p:txBody>
          <a:bodyPr/>
          <a:lstStyle/>
          <a:p>
            <a:fld id="{CE999090-5CB5-44A0-9600-3F1A26D6DC29}" type="slidenum">
              <a:rPr lang="en-US" smtClean="0"/>
              <a:t>4</a:t>
            </a:fld>
            <a:endParaRPr lang="en-US"/>
          </a:p>
        </p:txBody>
      </p:sp>
      <p:pic>
        <p:nvPicPr>
          <p:cNvPr id="5" name="Picture 4" descr="A credit card with a picture of an airplane on it&#10;&#10;Description automatically generated">
            <a:extLst>
              <a:ext uri="{FF2B5EF4-FFF2-40B4-BE49-F238E27FC236}">
                <a16:creationId xmlns:a16="http://schemas.microsoft.com/office/drawing/2014/main" id="{1A27D21E-CC3B-C276-7716-496278DB83BC}"/>
              </a:ext>
            </a:extLst>
          </p:cNvPr>
          <p:cNvPicPr>
            <a:picLocks noChangeAspect="1"/>
          </p:cNvPicPr>
          <p:nvPr/>
        </p:nvPicPr>
        <p:blipFill rotWithShape="1">
          <a:blip r:embed="rId3">
            <a:extLst>
              <a:ext uri="{28A0092B-C50C-407E-A947-70E740481C1C}">
                <a14:useLocalDpi xmlns:a14="http://schemas.microsoft.com/office/drawing/2010/main" val="0"/>
              </a:ext>
            </a:extLst>
          </a:blip>
          <a:srcRect t="19290"/>
          <a:stretch/>
        </p:blipFill>
        <p:spPr>
          <a:xfrm>
            <a:off x="-1" y="900166"/>
            <a:ext cx="4248727" cy="2528834"/>
          </a:xfrm>
          <a:prstGeom prst="rect">
            <a:avLst/>
          </a:prstGeom>
        </p:spPr>
      </p:pic>
      <p:pic>
        <p:nvPicPr>
          <p:cNvPr id="20" name="Picture 19" descr="A credit card with a picture of an airplane on it&#10;&#10;Description automatically generated">
            <a:extLst>
              <a:ext uri="{FF2B5EF4-FFF2-40B4-BE49-F238E27FC236}">
                <a16:creationId xmlns:a16="http://schemas.microsoft.com/office/drawing/2014/main" id="{92724F4A-F9C7-D3A1-FEEC-5C7812DE87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345873"/>
            <a:ext cx="4248727" cy="3512127"/>
          </a:xfrm>
          <a:prstGeom prst="rect">
            <a:avLst/>
          </a:prstGeom>
        </p:spPr>
      </p:pic>
      <p:graphicFrame>
        <p:nvGraphicFramePr>
          <p:cNvPr id="35" name="Content Placeholder 12">
            <a:extLst>
              <a:ext uri="{FF2B5EF4-FFF2-40B4-BE49-F238E27FC236}">
                <a16:creationId xmlns:a16="http://schemas.microsoft.com/office/drawing/2014/main" id="{00CB73B5-A7B7-4A19-51BA-D7FDBC84B500}"/>
              </a:ext>
            </a:extLst>
          </p:cNvPr>
          <p:cNvGraphicFramePr>
            <a:graphicFrameLocks/>
          </p:cNvGraphicFramePr>
          <p:nvPr>
            <p:extLst>
              <p:ext uri="{D42A27DB-BD31-4B8C-83A1-F6EECF244321}">
                <p14:modId xmlns:p14="http://schemas.microsoft.com/office/powerpoint/2010/main" val="1928738760"/>
              </p:ext>
            </p:extLst>
          </p:nvPr>
        </p:nvGraphicFramePr>
        <p:xfrm>
          <a:off x="4622792" y="1205525"/>
          <a:ext cx="6640968" cy="48439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20" name="Group 219">
            <a:extLst>
              <a:ext uri="{FF2B5EF4-FFF2-40B4-BE49-F238E27FC236}">
                <a16:creationId xmlns:a16="http://schemas.microsoft.com/office/drawing/2014/main" id="{C91E2E27-C0B2-E249-8D15-B52D977B8E21}"/>
              </a:ext>
            </a:extLst>
          </p:cNvPr>
          <p:cNvGrpSpPr>
            <a:grpSpLocks noGrp="1" noUngrp="1" noRot="1" noMove="1" noResize="1"/>
          </p:cNvGrpSpPr>
          <p:nvPr/>
        </p:nvGrpSpPr>
        <p:grpSpPr>
          <a:xfrm>
            <a:off x="5527468" y="2531284"/>
            <a:ext cx="1393095" cy="1393095"/>
            <a:chOff x="900122" y="1338384"/>
            <a:chExt cx="1393095" cy="1393095"/>
          </a:xfrm>
        </p:grpSpPr>
        <p:sp>
          <p:nvSpPr>
            <p:cNvPr id="221" name="Oval 220">
              <a:extLst>
                <a:ext uri="{FF2B5EF4-FFF2-40B4-BE49-F238E27FC236}">
                  <a16:creationId xmlns:a16="http://schemas.microsoft.com/office/drawing/2014/main" id="{833228CF-3C7D-693B-EF08-64DFBF74C17F}"/>
                </a:ext>
              </a:extLst>
            </p:cNvPr>
            <p:cNvSpPr>
              <a:spLocks noGrp="1" noRot="1" noMove="1" noResize="1" noEditPoints="1" noAdjustHandles="1" noChangeArrowheads="1" noChangeShapeType="1"/>
            </p:cNvSpPr>
            <p:nvPr/>
          </p:nvSpPr>
          <p:spPr>
            <a:xfrm>
              <a:off x="900122" y="1338384"/>
              <a:ext cx="1393095" cy="1393095"/>
            </a:xfrm>
            <a:prstGeom prst="ellipse">
              <a:avLst/>
            </a:prstGeom>
          </p:spPr>
          <p:style>
            <a:lnRef idx="2">
              <a:schemeClr val="lt1">
                <a:hueOff val="0"/>
                <a:satOff val="0"/>
                <a:lumOff val="0"/>
                <a:alphaOff val="0"/>
              </a:schemeClr>
            </a:lnRef>
            <a:fillRef idx="1">
              <a:schemeClr val="accent2">
                <a:alpha val="50000"/>
                <a:hueOff val="-1455363"/>
                <a:satOff val="-83928"/>
                <a:lumOff val="8628"/>
                <a:alphaOff val="0"/>
              </a:schemeClr>
            </a:fillRef>
            <a:effectRef idx="0">
              <a:schemeClr val="accent2">
                <a:alpha val="50000"/>
                <a:hueOff val="-1455363"/>
                <a:satOff val="-83928"/>
                <a:lumOff val="8628"/>
                <a:alphaOff val="0"/>
              </a:schemeClr>
            </a:effectRef>
            <a:fontRef idx="minor">
              <a:schemeClr val="tx1"/>
            </a:fontRef>
          </p:style>
          <p:txBody>
            <a:bodyPr/>
            <a:lstStyle/>
            <a:p>
              <a:endParaRPr lang="en-US"/>
            </a:p>
          </p:txBody>
        </p:sp>
        <p:sp>
          <p:nvSpPr>
            <p:cNvPr id="222" name="Oval 4">
              <a:extLst>
                <a:ext uri="{FF2B5EF4-FFF2-40B4-BE49-F238E27FC236}">
                  <a16:creationId xmlns:a16="http://schemas.microsoft.com/office/drawing/2014/main" id="{3B33A592-CACB-A151-1FFA-F5B4C64626F5}"/>
                </a:ext>
              </a:extLst>
            </p:cNvPr>
            <p:cNvSpPr txBox="1">
              <a:spLocks noGrp="1" noRot="1" noMove="1" noResize="1" noEditPoints="1" noAdjustHandles="1" noChangeArrowheads="1" noChangeShapeType="1"/>
            </p:cNvSpPr>
            <p:nvPr/>
          </p:nvSpPr>
          <p:spPr>
            <a:xfrm>
              <a:off x="1104136" y="1542398"/>
              <a:ext cx="985067" cy="98506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1590" tIns="21590" rIns="21590" bIns="215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700" kern="1200" dirty="0"/>
                <a:t>Copyright</a:t>
              </a:r>
            </a:p>
          </p:txBody>
        </p:sp>
      </p:grpSp>
      <p:grpSp>
        <p:nvGrpSpPr>
          <p:cNvPr id="223" name="Group 222">
            <a:extLst>
              <a:ext uri="{FF2B5EF4-FFF2-40B4-BE49-F238E27FC236}">
                <a16:creationId xmlns:a16="http://schemas.microsoft.com/office/drawing/2014/main" id="{576FA944-AA8D-7C65-B936-AC8C49FF9A9E}"/>
              </a:ext>
            </a:extLst>
          </p:cNvPr>
          <p:cNvGrpSpPr>
            <a:grpSpLocks noGrp="1" noUngrp="1" noRot="1" noMove="1" noResize="1"/>
          </p:cNvGrpSpPr>
          <p:nvPr/>
        </p:nvGrpSpPr>
        <p:grpSpPr>
          <a:xfrm>
            <a:off x="8965612" y="2542249"/>
            <a:ext cx="1393095" cy="1393095"/>
            <a:chOff x="4347749" y="1338384"/>
            <a:chExt cx="1393095" cy="1393095"/>
          </a:xfrm>
        </p:grpSpPr>
        <p:sp>
          <p:nvSpPr>
            <p:cNvPr id="224" name="Oval 223">
              <a:extLst>
                <a:ext uri="{FF2B5EF4-FFF2-40B4-BE49-F238E27FC236}">
                  <a16:creationId xmlns:a16="http://schemas.microsoft.com/office/drawing/2014/main" id="{0812FCCC-B5A7-E825-7AD9-9C09CA0CE311}"/>
                </a:ext>
              </a:extLst>
            </p:cNvPr>
            <p:cNvSpPr>
              <a:spLocks noGrp="1" noRot="1" noMove="1" noResize="1" noEditPoints="1" noAdjustHandles="1" noChangeArrowheads="1" noChangeShapeType="1"/>
            </p:cNvSpPr>
            <p:nvPr/>
          </p:nvSpPr>
          <p:spPr>
            <a:xfrm>
              <a:off x="4347749" y="1338384"/>
              <a:ext cx="1393095" cy="1393095"/>
            </a:xfrm>
            <a:prstGeom prst="ellipse">
              <a:avLst/>
            </a:prstGeom>
          </p:spPr>
          <p:style>
            <a:lnRef idx="2">
              <a:schemeClr val="lt1">
                <a:hueOff val="0"/>
                <a:satOff val="0"/>
                <a:lumOff val="0"/>
                <a:alphaOff val="0"/>
              </a:schemeClr>
            </a:lnRef>
            <a:fillRef idx="1">
              <a:schemeClr val="accent2">
                <a:alpha val="50000"/>
                <a:hueOff val="-582145"/>
                <a:satOff val="-33571"/>
                <a:lumOff val="3451"/>
                <a:alphaOff val="0"/>
              </a:schemeClr>
            </a:fillRef>
            <a:effectRef idx="0">
              <a:schemeClr val="accent2">
                <a:alpha val="50000"/>
                <a:hueOff val="-582145"/>
                <a:satOff val="-33571"/>
                <a:lumOff val="3451"/>
                <a:alphaOff val="0"/>
              </a:schemeClr>
            </a:effectRef>
            <a:fontRef idx="minor">
              <a:schemeClr val="tx1"/>
            </a:fontRef>
          </p:style>
          <p:txBody>
            <a:bodyPr/>
            <a:lstStyle/>
            <a:p>
              <a:endParaRPr lang="en-US"/>
            </a:p>
          </p:txBody>
        </p:sp>
        <p:sp>
          <p:nvSpPr>
            <p:cNvPr id="225" name="Oval 4">
              <a:extLst>
                <a:ext uri="{FF2B5EF4-FFF2-40B4-BE49-F238E27FC236}">
                  <a16:creationId xmlns:a16="http://schemas.microsoft.com/office/drawing/2014/main" id="{1D91EABF-9F49-52D8-0ACF-773D496C707B}"/>
                </a:ext>
              </a:extLst>
            </p:cNvPr>
            <p:cNvSpPr txBox="1">
              <a:spLocks noGrp="1" noRot="1" noMove="1" noResize="1" noEditPoints="1" noAdjustHandles="1" noChangeArrowheads="1" noChangeShapeType="1"/>
            </p:cNvSpPr>
            <p:nvPr/>
          </p:nvSpPr>
          <p:spPr>
            <a:xfrm>
              <a:off x="4551763" y="1542398"/>
              <a:ext cx="985067" cy="98506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Trade Marks</a:t>
              </a:r>
            </a:p>
          </p:txBody>
        </p:sp>
      </p:grpSp>
    </p:spTree>
    <p:extLst>
      <p:ext uri="{BB962C8B-B14F-4D97-AF65-F5344CB8AC3E}">
        <p14:creationId xmlns:p14="http://schemas.microsoft.com/office/powerpoint/2010/main" val="1429917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369E0-6B2F-3765-B2C7-86491AB945E8}"/>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3DE8EDCE-46DD-AAF9-698D-1FED172B0F6B}"/>
              </a:ext>
            </a:extLst>
          </p:cNvPr>
          <p:cNvGrpSpPr/>
          <p:nvPr/>
        </p:nvGrpSpPr>
        <p:grpSpPr>
          <a:xfrm>
            <a:off x="240511" y="882259"/>
            <a:ext cx="2390201" cy="2460649"/>
            <a:chOff x="900122" y="1338384"/>
            <a:chExt cx="1393095" cy="1393095"/>
          </a:xfrm>
        </p:grpSpPr>
        <p:sp>
          <p:nvSpPr>
            <p:cNvPr id="3" name="Oval 2">
              <a:extLst>
                <a:ext uri="{FF2B5EF4-FFF2-40B4-BE49-F238E27FC236}">
                  <a16:creationId xmlns:a16="http://schemas.microsoft.com/office/drawing/2014/main" id="{BD504B6C-7B13-6B4D-AD74-718C8C779F75}"/>
                </a:ext>
              </a:extLst>
            </p:cNvPr>
            <p:cNvSpPr/>
            <p:nvPr/>
          </p:nvSpPr>
          <p:spPr>
            <a:xfrm>
              <a:off x="900122" y="1338384"/>
              <a:ext cx="1393095" cy="1393095"/>
            </a:xfrm>
            <a:prstGeom prst="ellipse">
              <a:avLst/>
            </a:prstGeom>
          </p:spPr>
          <p:style>
            <a:lnRef idx="2">
              <a:schemeClr val="lt1">
                <a:hueOff val="0"/>
                <a:satOff val="0"/>
                <a:lumOff val="0"/>
                <a:alphaOff val="0"/>
              </a:schemeClr>
            </a:lnRef>
            <a:fillRef idx="1">
              <a:schemeClr val="accent2">
                <a:alpha val="50000"/>
                <a:hueOff val="-1455363"/>
                <a:satOff val="-83928"/>
                <a:lumOff val="8628"/>
                <a:alphaOff val="0"/>
              </a:schemeClr>
            </a:fillRef>
            <a:effectRef idx="0">
              <a:schemeClr val="accent2">
                <a:alpha val="50000"/>
                <a:hueOff val="-1455363"/>
                <a:satOff val="-83928"/>
                <a:lumOff val="8628"/>
                <a:alphaOff val="0"/>
              </a:schemeClr>
            </a:effectRef>
            <a:fontRef idx="minor">
              <a:schemeClr val="tx1"/>
            </a:fontRef>
          </p:style>
          <p:txBody>
            <a:bodyPr/>
            <a:lstStyle/>
            <a:p>
              <a:endParaRPr lang="en-US"/>
            </a:p>
          </p:txBody>
        </p:sp>
        <p:sp>
          <p:nvSpPr>
            <p:cNvPr id="6" name="Oval 4">
              <a:extLst>
                <a:ext uri="{FF2B5EF4-FFF2-40B4-BE49-F238E27FC236}">
                  <a16:creationId xmlns:a16="http://schemas.microsoft.com/office/drawing/2014/main" id="{88A8D720-8EB8-B8CF-1E2A-1EF59A1A4536}"/>
                </a:ext>
              </a:extLst>
            </p:cNvPr>
            <p:cNvSpPr txBox="1"/>
            <p:nvPr/>
          </p:nvSpPr>
          <p:spPr>
            <a:xfrm>
              <a:off x="1104136" y="1542398"/>
              <a:ext cx="985067" cy="98506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1590" tIns="21590" rIns="21590" bIns="215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700" b="1" kern="1200" dirty="0"/>
                <a:t>Copyright</a:t>
              </a:r>
            </a:p>
          </p:txBody>
        </p:sp>
      </p:grpSp>
      <p:sp>
        <p:nvSpPr>
          <p:cNvPr id="10" name="TextBox 9">
            <a:extLst>
              <a:ext uri="{FF2B5EF4-FFF2-40B4-BE49-F238E27FC236}">
                <a16:creationId xmlns:a16="http://schemas.microsoft.com/office/drawing/2014/main" id="{ADABD63A-EEA7-C6AF-8359-D55EC5109166}"/>
              </a:ext>
            </a:extLst>
          </p:cNvPr>
          <p:cNvSpPr txBox="1"/>
          <p:nvPr/>
        </p:nvSpPr>
        <p:spPr>
          <a:xfrm>
            <a:off x="2630712" y="1215181"/>
            <a:ext cx="4087368" cy="1200329"/>
          </a:xfrm>
          <a:prstGeom prst="rect">
            <a:avLst/>
          </a:prstGeom>
          <a:noFill/>
        </p:spPr>
        <p:txBody>
          <a:bodyPr wrap="square" rtlCol="0">
            <a:spAutoFit/>
          </a:bodyPr>
          <a:lstStyle/>
          <a:p>
            <a:pPr marL="285750" indent="-285750">
              <a:buFont typeface="Arial" panose="020B0604020202020204" pitchFamily="34" charset="0"/>
              <a:buChar char="•"/>
            </a:pPr>
            <a:r>
              <a:rPr lang="en-US" dirty="0"/>
              <a:t>Automatic protection, no SG registry</a:t>
            </a:r>
          </a:p>
          <a:p>
            <a:pPr marL="285750" indent="-285750">
              <a:buFont typeface="Arial" panose="020B0604020202020204" pitchFamily="34" charset="0"/>
              <a:buChar char="•"/>
            </a:pPr>
            <a:r>
              <a:rPr lang="en-US" dirty="0"/>
              <a:t>Affixed on tangible medium </a:t>
            </a:r>
          </a:p>
          <a:p>
            <a:pPr marL="285750" indent="-285750">
              <a:buFont typeface="Arial" panose="020B0604020202020204" pitchFamily="34" charset="0"/>
              <a:buChar char="•"/>
            </a:pPr>
            <a:r>
              <a:rPr lang="en-US" dirty="0"/>
              <a:t>Human authorship</a:t>
            </a:r>
          </a:p>
          <a:p>
            <a:pPr marL="285750" indent="-285750">
              <a:buFont typeface="Arial" panose="020B0604020202020204" pitchFamily="34" charset="0"/>
              <a:buChar char="•"/>
            </a:pPr>
            <a:r>
              <a:rPr lang="en-US" dirty="0"/>
              <a:t>Life of author + 70 years</a:t>
            </a:r>
          </a:p>
        </p:txBody>
      </p:sp>
      <p:sp>
        <p:nvSpPr>
          <p:cNvPr id="11" name="TextBox 10">
            <a:extLst>
              <a:ext uri="{FF2B5EF4-FFF2-40B4-BE49-F238E27FC236}">
                <a16:creationId xmlns:a16="http://schemas.microsoft.com/office/drawing/2014/main" id="{2AED7000-422D-4BC2-496C-27BE4C02243D}"/>
              </a:ext>
            </a:extLst>
          </p:cNvPr>
          <p:cNvSpPr txBox="1"/>
          <p:nvPr/>
        </p:nvSpPr>
        <p:spPr>
          <a:xfrm>
            <a:off x="0" y="177305"/>
            <a:ext cx="12007814" cy="584775"/>
          </a:xfrm>
          <a:prstGeom prst="rect">
            <a:avLst/>
          </a:prstGeom>
          <a:noFill/>
        </p:spPr>
        <p:txBody>
          <a:bodyPr wrap="square" lIns="91440" tIns="45720" rIns="91440" bIns="45720" rtlCol="0" anchor="t">
            <a:spAutoFit/>
          </a:bodyPr>
          <a:lstStyle/>
          <a:p>
            <a:r>
              <a:rPr lang="en-SG" sz="3200" b="1" spc="300" dirty="0">
                <a:solidFill>
                  <a:schemeClr val="tx1">
                    <a:lumMod val="85000"/>
                    <a:lumOff val="15000"/>
                  </a:schemeClr>
                </a:solidFill>
                <a:latin typeface="Century Gothic"/>
              </a:rPr>
              <a:t>IP Protection | </a:t>
            </a:r>
            <a:r>
              <a:rPr lang="en-SG" sz="3200" spc="300" dirty="0">
                <a:solidFill>
                  <a:schemeClr val="tx1">
                    <a:lumMod val="85000"/>
                    <a:lumOff val="15000"/>
                  </a:schemeClr>
                </a:solidFill>
                <a:latin typeface="Century Gothic"/>
              </a:rPr>
              <a:t>What’s in your portfolio?</a:t>
            </a:r>
            <a:endParaRPr lang="en-US" sz="3200" spc="300" dirty="0">
              <a:solidFill>
                <a:schemeClr val="tx1">
                  <a:lumMod val="85000"/>
                  <a:lumOff val="15000"/>
                </a:schemeClr>
              </a:solidFill>
              <a:latin typeface="Century Gothic" panose="020B0502020202020204" pitchFamily="34" charset="0"/>
            </a:endParaRPr>
          </a:p>
        </p:txBody>
      </p:sp>
      <p:sp>
        <p:nvSpPr>
          <p:cNvPr id="13" name="TextBox 12">
            <a:extLst>
              <a:ext uri="{FF2B5EF4-FFF2-40B4-BE49-F238E27FC236}">
                <a16:creationId xmlns:a16="http://schemas.microsoft.com/office/drawing/2014/main" id="{E15F5B8D-5F4A-8050-D71F-7781AF395CB3}"/>
              </a:ext>
            </a:extLst>
          </p:cNvPr>
          <p:cNvSpPr txBox="1"/>
          <p:nvPr/>
        </p:nvSpPr>
        <p:spPr>
          <a:xfrm>
            <a:off x="2630712" y="2336224"/>
            <a:ext cx="4867368" cy="1200329"/>
          </a:xfrm>
          <a:prstGeom prst="rect">
            <a:avLst/>
          </a:prstGeom>
          <a:solidFill>
            <a:schemeClr val="accent3">
              <a:lumMod val="40000"/>
              <a:lumOff val="60000"/>
            </a:schemeClr>
          </a:solidFill>
        </p:spPr>
        <p:txBody>
          <a:bodyPr wrap="square" rtlCol="0">
            <a:spAutoFit/>
          </a:bodyPr>
          <a:lstStyle/>
          <a:p>
            <a:pPr marL="285750" indent="-285750">
              <a:buFont typeface="Arial" panose="020B0604020202020204" pitchFamily="34" charset="0"/>
              <a:buChar char="•"/>
            </a:pPr>
            <a:r>
              <a:rPr lang="en-US" dirty="0"/>
              <a:t>[US] Registration for enforcement</a:t>
            </a:r>
          </a:p>
          <a:p>
            <a:pPr marL="285750" indent="-285750">
              <a:buFont typeface="Arial" panose="020B0604020202020204" pitchFamily="34" charset="0"/>
              <a:buChar char="•"/>
            </a:pPr>
            <a:r>
              <a:rPr lang="en-US" dirty="0"/>
              <a:t>[Japan/SG] Use of copyrighted data for AI training </a:t>
            </a:r>
          </a:p>
          <a:p>
            <a:pPr marL="285750" indent="-285750">
              <a:buFont typeface="Arial" panose="020B0604020202020204" pitchFamily="34" charset="0"/>
              <a:buChar char="•"/>
            </a:pPr>
            <a:r>
              <a:rPr lang="en-US" dirty="0"/>
              <a:t>[China] recognizing Gen-AI works?</a:t>
            </a:r>
          </a:p>
        </p:txBody>
      </p:sp>
      <p:grpSp>
        <p:nvGrpSpPr>
          <p:cNvPr id="14" name="Group 13">
            <a:extLst>
              <a:ext uri="{FF2B5EF4-FFF2-40B4-BE49-F238E27FC236}">
                <a16:creationId xmlns:a16="http://schemas.microsoft.com/office/drawing/2014/main" id="{2D5AAF19-03BF-01DB-8852-0AD0F79695A5}"/>
              </a:ext>
            </a:extLst>
          </p:cNvPr>
          <p:cNvGrpSpPr/>
          <p:nvPr/>
        </p:nvGrpSpPr>
        <p:grpSpPr>
          <a:xfrm>
            <a:off x="240511" y="3703262"/>
            <a:ext cx="2390201" cy="2460649"/>
            <a:chOff x="4347749" y="1338384"/>
            <a:chExt cx="1393095" cy="1393095"/>
          </a:xfrm>
        </p:grpSpPr>
        <p:sp>
          <p:nvSpPr>
            <p:cNvPr id="15" name="Oval 14">
              <a:extLst>
                <a:ext uri="{FF2B5EF4-FFF2-40B4-BE49-F238E27FC236}">
                  <a16:creationId xmlns:a16="http://schemas.microsoft.com/office/drawing/2014/main" id="{573AC140-EFBE-72B6-247B-431058FEEA16}"/>
                </a:ext>
              </a:extLst>
            </p:cNvPr>
            <p:cNvSpPr/>
            <p:nvPr/>
          </p:nvSpPr>
          <p:spPr>
            <a:xfrm>
              <a:off x="4347749" y="1338384"/>
              <a:ext cx="1393095" cy="1393095"/>
            </a:xfrm>
            <a:prstGeom prst="ellipse">
              <a:avLst/>
            </a:prstGeom>
          </p:spPr>
          <p:style>
            <a:lnRef idx="2">
              <a:schemeClr val="lt1">
                <a:hueOff val="0"/>
                <a:satOff val="0"/>
                <a:lumOff val="0"/>
                <a:alphaOff val="0"/>
              </a:schemeClr>
            </a:lnRef>
            <a:fillRef idx="1">
              <a:schemeClr val="accent2">
                <a:alpha val="50000"/>
                <a:hueOff val="-582145"/>
                <a:satOff val="-33571"/>
                <a:lumOff val="3451"/>
                <a:alphaOff val="0"/>
              </a:schemeClr>
            </a:fillRef>
            <a:effectRef idx="0">
              <a:schemeClr val="accent2">
                <a:alpha val="50000"/>
                <a:hueOff val="-582145"/>
                <a:satOff val="-33571"/>
                <a:lumOff val="3451"/>
                <a:alphaOff val="0"/>
              </a:schemeClr>
            </a:effectRef>
            <a:fontRef idx="minor">
              <a:schemeClr val="tx1"/>
            </a:fontRef>
          </p:style>
          <p:txBody>
            <a:bodyPr/>
            <a:lstStyle/>
            <a:p>
              <a:endParaRPr lang="en-US"/>
            </a:p>
          </p:txBody>
        </p:sp>
        <p:sp>
          <p:nvSpPr>
            <p:cNvPr id="16" name="Oval 4">
              <a:extLst>
                <a:ext uri="{FF2B5EF4-FFF2-40B4-BE49-F238E27FC236}">
                  <a16:creationId xmlns:a16="http://schemas.microsoft.com/office/drawing/2014/main" id="{8DA835B5-E1E7-98C3-EC35-AD63DA46A252}"/>
                </a:ext>
              </a:extLst>
            </p:cNvPr>
            <p:cNvSpPr txBox="1"/>
            <p:nvPr/>
          </p:nvSpPr>
          <p:spPr>
            <a:xfrm>
              <a:off x="4551763" y="1542398"/>
              <a:ext cx="985067" cy="98506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b="1" kern="1200" dirty="0"/>
                <a:t>Trade Marks</a:t>
              </a:r>
            </a:p>
          </p:txBody>
        </p:sp>
      </p:grpSp>
      <p:sp>
        <p:nvSpPr>
          <p:cNvPr id="20" name="TextBox 19">
            <a:extLst>
              <a:ext uri="{FF2B5EF4-FFF2-40B4-BE49-F238E27FC236}">
                <a16:creationId xmlns:a16="http://schemas.microsoft.com/office/drawing/2014/main" id="{0A2968CC-8EDD-8DB7-76CF-275D3361C425}"/>
              </a:ext>
            </a:extLst>
          </p:cNvPr>
          <p:cNvSpPr txBox="1"/>
          <p:nvPr/>
        </p:nvSpPr>
        <p:spPr>
          <a:xfrm>
            <a:off x="2280675" y="4063616"/>
            <a:ext cx="7622277" cy="1200329"/>
          </a:xfrm>
          <a:prstGeom prst="rect">
            <a:avLst/>
          </a:prstGeom>
          <a:noFill/>
        </p:spPr>
        <p:txBody>
          <a:bodyPr wrap="square">
            <a:spAutoFit/>
          </a:bodyPr>
          <a:lstStyle/>
          <a:p>
            <a:pPr marL="742950" lvl="1" indent="-285750">
              <a:buFont typeface="Arial" panose="020B0604020202020204" pitchFamily="34" charset="0"/>
              <a:buChar char="•"/>
            </a:pPr>
            <a:r>
              <a:rPr lang="en-US" sz="1800" dirty="0">
                <a:effectLst/>
                <a:ea typeface="Times New Roman" panose="02020603050405020304" pitchFamily="18" charset="0"/>
                <a:cs typeface="Calibri" panose="020F0502020204030204" pitchFamily="34" charset="0"/>
              </a:rPr>
              <a:t>Registration required with IPOS </a:t>
            </a:r>
          </a:p>
          <a:p>
            <a:pPr marL="742950" lvl="1" indent="-285750">
              <a:buFont typeface="Arial" panose="020B0604020202020204" pitchFamily="34" charset="0"/>
              <a:buChar char="•"/>
            </a:pPr>
            <a:r>
              <a:rPr lang="en-US" sz="1800" dirty="0">
                <a:effectLst/>
                <a:ea typeface="Times New Roman" panose="02020603050405020304" pitchFamily="18" charset="0"/>
                <a:cs typeface="Calibri" panose="020F0502020204030204" pitchFamily="34" charset="0"/>
              </a:rPr>
              <a:t>Passing-off protection for unregistered marks </a:t>
            </a:r>
            <a:endParaRPr lang="en-SG" sz="1800" dirty="0">
              <a:effectLst/>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1800" dirty="0">
                <a:effectLst/>
                <a:ea typeface="Times New Roman" panose="02020603050405020304" pitchFamily="18" charset="0"/>
                <a:cs typeface="Calibri" panose="020F0502020204030204" pitchFamily="34" charset="0"/>
              </a:rPr>
              <a:t>First to file system </a:t>
            </a:r>
            <a:endParaRPr lang="en-SG" sz="1800" dirty="0">
              <a:effectLst/>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1800" dirty="0">
                <a:effectLst/>
                <a:ea typeface="Times New Roman" panose="02020603050405020304" pitchFamily="18" charset="0"/>
                <a:cs typeface="Calibri" panose="020F0502020204030204" pitchFamily="34" charset="0"/>
              </a:rPr>
              <a:t>10 years – renewable</a:t>
            </a:r>
            <a:endParaRPr lang="en-SG" sz="1800" dirty="0">
              <a:effectLst/>
              <a:ea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1E141ED0-D0D1-F516-0580-3A19FA30BF28}"/>
              </a:ext>
            </a:extLst>
          </p:cNvPr>
          <p:cNvSpPr txBox="1"/>
          <p:nvPr/>
        </p:nvSpPr>
        <p:spPr>
          <a:xfrm>
            <a:off x="2737392" y="5181154"/>
            <a:ext cx="5987060" cy="1200329"/>
          </a:xfrm>
          <a:prstGeom prst="rect">
            <a:avLst/>
          </a:prstGeom>
          <a:solidFill>
            <a:srgbClr val="E5C1B5"/>
          </a:solidFill>
        </p:spPr>
        <p:txBody>
          <a:bodyPr wrap="square" rtlCol="0">
            <a:spAutoFit/>
          </a:bodyPr>
          <a:lstStyle/>
          <a:p>
            <a:pPr marL="285750" indent="-285750">
              <a:buFont typeface="Arial" panose="020B0604020202020204" pitchFamily="34" charset="0"/>
              <a:buChar char="•"/>
            </a:pPr>
            <a:r>
              <a:rPr lang="en-US" dirty="0"/>
              <a:t>[US/Japan/China] Similar</a:t>
            </a:r>
          </a:p>
          <a:p>
            <a:pPr marL="285750" indent="-285750">
              <a:buFont typeface="Arial" panose="020B0604020202020204" pitchFamily="34" charset="0"/>
              <a:buChar char="•"/>
            </a:pPr>
            <a:r>
              <a:rPr lang="en-US" dirty="0"/>
              <a:t>[Japan/China] Care should be taken in the translations - pronunciation and in some cases the meaning </a:t>
            </a:r>
            <a:r>
              <a:rPr lang="en-US" dirty="0">
                <a:sym typeface="Wingdings" pitchFamily="2" charset="2"/>
              </a:rPr>
              <a:t> affecting distinctiveness</a:t>
            </a:r>
            <a:endParaRPr lang="en-US" dirty="0"/>
          </a:p>
        </p:txBody>
      </p:sp>
      <p:pic>
        <p:nvPicPr>
          <p:cNvPr id="24" name="Picture 23" descr="A white book with a square frame&#10;&#10;Description automatically generated">
            <a:extLst>
              <a:ext uri="{FF2B5EF4-FFF2-40B4-BE49-F238E27FC236}">
                <a16:creationId xmlns:a16="http://schemas.microsoft.com/office/drawing/2014/main" id="{DD1CCED8-5004-1995-7147-ED91080A93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9608" y="942749"/>
            <a:ext cx="2460649" cy="2460649"/>
          </a:xfrm>
          <a:prstGeom prst="rect">
            <a:avLst/>
          </a:prstGeom>
        </p:spPr>
      </p:pic>
      <p:pic>
        <p:nvPicPr>
          <p:cNvPr id="26" name="Picture 25" descr="A group of logos in square boxes&#10;&#10;Description automatically generated">
            <a:extLst>
              <a:ext uri="{FF2B5EF4-FFF2-40B4-BE49-F238E27FC236}">
                <a16:creationId xmlns:a16="http://schemas.microsoft.com/office/drawing/2014/main" id="{5E4E68D9-1A59-907D-AB43-7742B636B8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1132" y="3703262"/>
            <a:ext cx="2788502" cy="2788502"/>
          </a:xfrm>
          <a:prstGeom prst="rect">
            <a:avLst/>
          </a:prstGeom>
        </p:spPr>
      </p:pic>
    </p:spTree>
    <p:extLst>
      <p:ext uri="{BB962C8B-B14F-4D97-AF65-F5344CB8AC3E}">
        <p14:creationId xmlns:p14="http://schemas.microsoft.com/office/powerpoint/2010/main" val="389780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56AB91-EB32-3AF1-FF8C-F682C0BE8C6D}"/>
              </a:ext>
            </a:extLst>
          </p:cNvPr>
          <p:cNvSpPr>
            <a:spLocks noGrp="1"/>
          </p:cNvSpPr>
          <p:nvPr>
            <p:ph type="sldNum" sz="quarter" idx="12"/>
          </p:nvPr>
        </p:nvSpPr>
        <p:spPr/>
        <p:txBody>
          <a:bodyPr/>
          <a:lstStyle/>
          <a:p>
            <a:fld id="{CE999090-5CB5-44A0-9600-3F1A26D6DC29}" type="slidenum">
              <a:rPr lang="en-US" smtClean="0"/>
              <a:t>6</a:t>
            </a:fld>
            <a:endParaRPr lang="en-US"/>
          </a:p>
        </p:txBody>
      </p:sp>
      <p:sp>
        <p:nvSpPr>
          <p:cNvPr id="5" name="タイトル 4">
            <a:extLst>
              <a:ext uri="{FF2B5EF4-FFF2-40B4-BE49-F238E27FC236}">
                <a16:creationId xmlns:a16="http://schemas.microsoft.com/office/drawing/2014/main" id="{5576C93A-A6D4-2A65-57AE-CC90D4AFF4B5}"/>
              </a:ext>
            </a:extLst>
          </p:cNvPr>
          <p:cNvSpPr>
            <a:spLocks noGrp="1"/>
          </p:cNvSpPr>
          <p:nvPr>
            <p:ph type="title"/>
          </p:nvPr>
        </p:nvSpPr>
        <p:spPr/>
        <p:txBody>
          <a:bodyPr/>
          <a:lstStyle/>
          <a:p>
            <a:r>
              <a:rPr lang="en-US" altLang="ja-JP" dirty="0"/>
              <a:t>Example</a:t>
            </a:r>
            <a:endParaRPr lang="ja-JP" altLang="en-US" dirty="0"/>
          </a:p>
        </p:txBody>
      </p:sp>
      <p:sp>
        <p:nvSpPr>
          <p:cNvPr id="6" name="TextBox 20">
            <a:extLst>
              <a:ext uri="{FF2B5EF4-FFF2-40B4-BE49-F238E27FC236}">
                <a16:creationId xmlns:a16="http://schemas.microsoft.com/office/drawing/2014/main" id="{269D2BD3-2E28-C692-33CE-0AD1B6046AFF}"/>
              </a:ext>
            </a:extLst>
          </p:cNvPr>
          <p:cNvSpPr txBox="1"/>
          <p:nvPr/>
        </p:nvSpPr>
        <p:spPr>
          <a:xfrm>
            <a:off x="982933" y="1545857"/>
            <a:ext cx="10004734" cy="3170099"/>
          </a:xfrm>
          <a:prstGeom prst="rect">
            <a:avLst/>
          </a:prstGeom>
          <a:solidFill>
            <a:srgbClr val="E5C1B5"/>
          </a:solidFill>
        </p:spPr>
        <p:txBody>
          <a:bodyPr wrap="square" rtlCol="0">
            <a:spAutoFit/>
          </a:bodyPr>
          <a:lstStyle/>
          <a:p>
            <a:pPr marL="285750" indent="-285750">
              <a:buFont typeface="Arial" panose="020B0604020202020204" pitchFamily="34" charset="0"/>
              <a:buChar char="•"/>
            </a:pPr>
            <a:r>
              <a:rPr lang="en-US" altLang="ja-JP" sz="2000" dirty="0"/>
              <a:t>Chinese – Japanese</a:t>
            </a:r>
          </a:p>
          <a:p>
            <a:pPr marL="742950" lvl="1" indent="-285750">
              <a:buFont typeface="Wingdings" panose="05000000000000000000" pitchFamily="2" charset="2"/>
              <a:buChar char="p"/>
            </a:pPr>
            <a:r>
              <a:rPr lang="ja-JP" altLang="en-US" sz="2000" dirty="0"/>
              <a:t>湯</a:t>
            </a:r>
            <a:endParaRPr lang="en-US" altLang="ja-JP" sz="2000" dirty="0"/>
          </a:p>
          <a:p>
            <a:pPr marL="742950" lvl="1" indent="-285750">
              <a:buFont typeface="Wingdings" panose="05000000000000000000" pitchFamily="2" charset="2"/>
              <a:buChar char="p"/>
            </a:pPr>
            <a:r>
              <a:rPr lang="ja-JP" altLang="en-US" sz="2000" dirty="0"/>
              <a:t>手紙</a:t>
            </a:r>
            <a:endParaRPr lang="en-US" altLang="ja-JP" sz="2000" dirty="0"/>
          </a:p>
          <a:p>
            <a:pPr marL="742950" lvl="1" indent="-285750">
              <a:buFont typeface="Wingdings" panose="05000000000000000000" pitchFamily="2" charset="2"/>
              <a:buChar char="p"/>
            </a:pPr>
            <a:endParaRPr lang="en-US" sz="2000" dirty="0"/>
          </a:p>
          <a:p>
            <a:pPr marL="285750" indent="-285750">
              <a:buFont typeface="Arial" panose="020B0604020202020204" pitchFamily="34" charset="0"/>
              <a:buChar char="•"/>
            </a:pPr>
            <a:r>
              <a:rPr lang="en-US" altLang="ja-JP" sz="2000" dirty="0"/>
              <a:t>English – Japanese</a:t>
            </a:r>
          </a:p>
          <a:p>
            <a:pPr marL="742950" lvl="1" indent="-285750">
              <a:buFont typeface="Wingdings" panose="05000000000000000000" pitchFamily="2" charset="2"/>
              <a:buChar char="p"/>
            </a:pPr>
            <a:r>
              <a:rPr lang="en-US" altLang="ja-JP" sz="2000" dirty="0"/>
              <a:t>NIKON,</a:t>
            </a:r>
            <a:r>
              <a:rPr lang="ja-JP" altLang="en-US" sz="2000" dirty="0"/>
              <a:t> </a:t>
            </a:r>
            <a:r>
              <a:rPr lang="en-US" altLang="ja-JP" sz="2000" dirty="0"/>
              <a:t>NIKE</a:t>
            </a:r>
          </a:p>
          <a:p>
            <a:pPr marL="742950" lvl="1" indent="-285750">
              <a:buFont typeface="Wingdings" panose="05000000000000000000" pitchFamily="2" charset="2"/>
              <a:buChar char="p"/>
            </a:pPr>
            <a:r>
              <a:rPr lang="en-US" altLang="ja-JP" sz="2000" dirty="0"/>
              <a:t>ASICS</a:t>
            </a:r>
          </a:p>
          <a:p>
            <a:pPr marL="742950" lvl="1" indent="-285750">
              <a:buFont typeface="Wingdings" panose="05000000000000000000" pitchFamily="2" charset="2"/>
              <a:buChar char="p"/>
            </a:pPr>
            <a:endParaRPr lang="en-US" sz="2000" dirty="0"/>
          </a:p>
          <a:p>
            <a:pPr marL="342900" indent="-342900">
              <a:buFont typeface="Arial" panose="020B0604020202020204" pitchFamily="34" charset="0"/>
              <a:buChar char="•"/>
            </a:pPr>
            <a:r>
              <a:rPr lang="en-US" sz="2000" dirty="0"/>
              <a:t>Mandarin </a:t>
            </a:r>
          </a:p>
          <a:p>
            <a:pPr marL="800100" lvl="1" indent="-342900">
              <a:buFont typeface="Wingdings" pitchFamily="2" charset="2"/>
              <a:buChar char="q"/>
            </a:pPr>
            <a:endParaRPr lang="en-US" sz="2000" dirty="0"/>
          </a:p>
        </p:txBody>
      </p:sp>
      <p:pic>
        <p:nvPicPr>
          <p:cNvPr id="3" name="Picture 2" descr="A logo with text and symbols&#10;&#10;Description automatically generated with medium confidence">
            <a:extLst>
              <a:ext uri="{FF2B5EF4-FFF2-40B4-BE49-F238E27FC236}">
                <a16:creationId xmlns:a16="http://schemas.microsoft.com/office/drawing/2014/main" id="{556E305F-9EF5-AA5B-106B-726009FF9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7674" y="4524536"/>
            <a:ext cx="2717800" cy="1282700"/>
          </a:xfrm>
          <a:prstGeom prst="rect">
            <a:avLst/>
          </a:prstGeom>
        </p:spPr>
      </p:pic>
      <p:pic>
        <p:nvPicPr>
          <p:cNvPr id="8" name="Picture 7" descr="A close up of a logo&#10;&#10;Description automatically generated">
            <a:extLst>
              <a:ext uri="{FF2B5EF4-FFF2-40B4-BE49-F238E27FC236}">
                <a16:creationId xmlns:a16="http://schemas.microsoft.com/office/drawing/2014/main" id="{30902C0B-9380-ECDB-7D7F-B906CA1CA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2470" y="4524537"/>
            <a:ext cx="2717800" cy="1382740"/>
          </a:xfrm>
          <a:prstGeom prst="rect">
            <a:avLst/>
          </a:prstGeom>
        </p:spPr>
      </p:pic>
    </p:spTree>
    <p:extLst>
      <p:ext uri="{BB962C8B-B14F-4D97-AF65-F5344CB8AC3E}">
        <p14:creationId xmlns:p14="http://schemas.microsoft.com/office/powerpoint/2010/main" val="692992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369E0-6B2F-3765-B2C7-86491AB945E8}"/>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3DE8EDCE-46DD-AAF9-698D-1FED172B0F6B}"/>
              </a:ext>
            </a:extLst>
          </p:cNvPr>
          <p:cNvGrpSpPr/>
          <p:nvPr/>
        </p:nvGrpSpPr>
        <p:grpSpPr>
          <a:xfrm>
            <a:off x="79146" y="1021389"/>
            <a:ext cx="2390201" cy="2460649"/>
            <a:chOff x="900122" y="1338384"/>
            <a:chExt cx="1393095" cy="1393095"/>
          </a:xfrm>
          <a:solidFill>
            <a:schemeClr val="accent6">
              <a:lumMod val="75000"/>
            </a:schemeClr>
          </a:solidFill>
        </p:grpSpPr>
        <p:sp>
          <p:nvSpPr>
            <p:cNvPr id="3" name="Oval 2">
              <a:extLst>
                <a:ext uri="{FF2B5EF4-FFF2-40B4-BE49-F238E27FC236}">
                  <a16:creationId xmlns:a16="http://schemas.microsoft.com/office/drawing/2014/main" id="{BD504B6C-7B13-6B4D-AD74-718C8C779F75}"/>
                </a:ext>
              </a:extLst>
            </p:cNvPr>
            <p:cNvSpPr/>
            <p:nvPr/>
          </p:nvSpPr>
          <p:spPr>
            <a:xfrm>
              <a:off x="900122" y="1338384"/>
              <a:ext cx="1393095" cy="1393095"/>
            </a:xfrm>
            <a:prstGeom prst="ellipse">
              <a:avLst/>
            </a:prstGeom>
            <a:grpFill/>
          </p:spPr>
          <p:style>
            <a:lnRef idx="2">
              <a:schemeClr val="lt1">
                <a:hueOff val="0"/>
                <a:satOff val="0"/>
                <a:lumOff val="0"/>
                <a:alphaOff val="0"/>
              </a:schemeClr>
            </a:lnRef>
            <a:fillRef idx="1">
              <a:schemeClr val="accent2">
                <a:alpha val="50000"/>
                <a:hueOff val="-1455363"/>
                <a:satOff val="-83928"/>
                <a:lumOff val="8628"/>
                <a:alphaOff val="0"/>
              </a:schemeClr>
            </a:fillRef>
            <a:effectRef idx="0">
              <a:schemeClr val="accent2">
                <a:alpha val="50000"/>
                <a:hueOff val="-1455363"/>
                <a:satOff val="-83928"/>
                <a:lumOff val="8628"/>
                <a:alphaOff val="0"/>
              </a:schemeClr>
            </a:effectRef>
            <a:fontRef idx="minor">
              <a:schemeClr val="tx1"/>
            </a:fontRef>
          </p:style>
          <p:txBody>
            <a:bodyPr/>
            <a:lstStyle/>
            <a:p>
              <a:endParaRPr lang="en-US" dirty="0"/>
            </a:p>
          </p:txBody>
        </p:sp>
        <p:sp>
          <p:nvSpPr>
            <p:cNvPr id="6" name="Oval 4">
              <a:extLst>
                <a:ext uri="{FF2B5EF4-FFF2-40B4-BE49-F238E27FC236}">
                  <a16:creationId xmlns:a16="http://schemas.microsoft.com/office/drawing/2014/main" id="{88A8D720-8EB8-B8CF-1E2A-1EF59A1A4536}"/>
                </a:ext>
              </a:extLst>
            </p:cNvPr>
            <p:cNvSpPr txBox="1"/>
            <p:nvPr/>
          </p:nvSpPr>
          <p:spPr>
            <a:xfrm>
              <a:off x="1104136" y="1542398"/>
              <a:ext cx="985067" cy="985067"/>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21590" tIns="21590" rIns="21590" bIns="215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700" b="1" kern="1200" dirty="0">
                  <a:solidFill>
                    <a:schemeClr val="bg2"/>
                  </a:solidFill>
                </a:rPr>
                <a:t>Patents</a:t>
              </a:r>
            </a:p>
          </p:txBody>
        </p:sp>
      </p:grpSp>
      <p:sp>
        <p:nvSpPr>
          <p:cNvPr id="10" name="TextBox 9">
            <a:extLst>
              <a:ext uri="{FF2B5EF4-FFF2-40B4-BE49-F238E27FC236}">
                <a16:creationId xmlns:a16="http://schemas.microsoft.com/office/drawing/2014/main" id="{ADABD63A-EEA7-C6AF-8359-D55EC5109166}"/>
              </a:ext>
            </a:extLst>
          </p:cNvPr>
          <p:cNvSpPr txBox="1"/>
          <p:nvPr/>
        </p:nvSpPr>
        <p:spPr>
          <a:xfrm>
            <a:off x="2469347" y="1381743"/>
            <a:ext cx="553369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New + inventive + industrial application</a:t>
            </a:r>
          </a:p>
          <a:p>
            <a:pPr marL="285750" indent="-285750">
              <a:buFont typeface="Arial" panose="020B0604020202020204" pitchFamily="34" charset="0"/>
              <a:buChar char="•"/>
            </a:pPr>
            <a:r>
              <a:rPr lang="en-US" dirty="0"/>
              <a:t>First-filing required (aka national security clearance) for </a:t>
            </a:r>
            <a:r>
              <a:rPr lang="en-US" u="sng" dirty="0"/>
              <a:t>SG resident</a:t>
            </a:r>
            <a:r>
              <a:rPr lang="en-US" dirty="0"/>
              <a:t>, at least 2 months prior to overseas filing. Possible to obtain permission from registry (s.34 Patents Act)</a:t>
            </a:r>
          </a:p>
          <a:p>
            <a:pPr marL="285750" indent="-285750">
              <a:buFont typeface="Arial" panose="020B0604020202020204" pitchFamily="34" charset="0"/>
              <a:buChar char="•"/>
            </a:pPr>
            <a:r>
              <a:rPr lang="en-US" dirty="0"/>
              <a:t>First to file system</a:t>
            </a:r>
          </a:p>
          <a:p>
            <a:pPr marL="285750" indent="-285750">
              <a:buFont typeface="Arial" panose="020B0604020202020204" pitchFamily="34" charset="0"/>
              <a:buChar char="•"/>
            </a:pPr>
            <a:r>
              <a:rPr lang="en-US" dirty="0"/>
              <a:t>20 years – non-renewable; escalating fees</a:t>
            </a:r>
          </a:p>
          <a:p>
            <a:pPr marL="285750" indent="-285750">
              <a:buFont typeface="Arial" panose="020B0604020202020204" pitchFamily="34" charset="0"/>
              <a:buChar char="•"/>
            </a:pPr>
            <a:r>
              <a:rPr lang="en-US" dirty="0"/>
              <a:t>Infringement is somewhat strict liability – </a:t>
            </a:r>
            <a:r>
              <a:rPr lang="en-US" dirty="0" err="1"/>
              <a:t>mens</a:t>
            </a:r>
            <a:r>
              <a:rPr lang="en-US" dirty="0"/>
              <a:t> rea generally relevant for damages</a:t>
            </a:r>
          </a:p>
          <a:p>
            <a:pPr marL="285750" indent="-285750">
              <a:buFont typeface="Arial" panose="020B0604020202020204" pitchFamily="34" charset="0"/>
              <a:buChar char="•"/>
            </a:pPr>
            <a:endParaRPr lang="en-US" dirty="0"/>
          </a:p>
        </p:txBody>
      </p:sp>
      <p:sp>
        <p:nvSpPr>
          <p:cNvPr id="11" name="TextBox 10">
            <a:extLst>
              <a:ext uri="{FF2B5EF4-FFF2-40B4-BE49-F238E27FC236}">
                <a16:creationId xmlns:a16="http://schemas.microsoft.com/office/drawing/2014/main" id="{2AED7000-422D-4BC2-496C-27BE4C02243D}"/>
              </a:ext>
            </a:extLst>
          </p:cNvPr>
          <p:cNvSpPr txBox="1"/>
          <p:nvPr/>
        </p:nvSpPr>
        <p:spPr>
          <a:xfrm>
            <a:off x="0" y="177305"/>
            <a:ext cx="12007814" cy="584775"/>
          </a:xfrm>
          <a:prstGeom prst="rect">
            <a:avLst/>
          </a:prstGeom>
          <a:noFill/>
        </p:spPr>
        <p:txBody>
          <a:bodyPr wrap="square" lIns="91440" tIns="45720" rIns="91440" bIns="45720" rtlCol="0" anchor="t">
            <a:spAutoFit/>
          </a:bodyPr>
          <a:lstStyle/>
          <a:p>
            <a:r>
              <a:rPr lang="en-SG" sz="3200" b="1" spc="300" dirty="0">
                <a:solidFill>
                  <a:schemeClr val="tx1">
                    <a:lumMod val="85000"/>
                    <a:lumOff val="15000"/>
                  </a:schemeClr>
                </a:solidFill>
                <a:latin typeface="Century Gothic"/>
              </a:rPr>
              <a:t>IP Protection | </a:t>
            </a:r>
            <a:r>
              <a:rPr lang="en-SG" sz="3200" spc="300" dirty="0">
                <a:solidFill>
                  <a:schemeClr val="tx1">
                    <a:lumMod val="85000"/>
                    <a:lumOff val="15000"/>
                  </a:schemeClr>
                </a:solidFill>
                <a:latin typeface="Century Gothic"/>
              </a:rPr>
              <a:t>What’s in your portfolio?</a:t>
            </a:r>
            <a:endParaRPr lang="en-US" sz="3200" spc="300" dirty="0">
              <a:solidFill>
                <a:schemeClr val="tx1">
                  <a:lumMod val="85000"/>
                  <a:lumOff val="15000"/>
                </a:schemeClr>
              </a:solidFill>
              <a:latin typeface="Century Gothic" panose="020B0502020202020204" pitchFamily="34" charset="0"/>
            </a:endParaRPr>
          </a:p>
        </p:txBody>
      </p:sp>
      <p:sp>
        <p:nvSpPr>
          <p:cNvPr id="4" name="TextBox 3">
            <a:extLst>
              <a:ext uri="{FF2B5EF4-FFF2-40B4-BE49-F238E27FC236}">
                <a16:creationId xmlns:a16="http://schemas.microsoft.com/office/drawing/2014/main" id="{D7B610E9-DFE9-0797-36FC-D2B248738CC7}"/>
              </a:ext>
            </a:extLst>
          </p:cNvPr>
          <p:cNvSpPr txBox="1"/>
          <p:nvPr/>
        </p:nvSpPr>
        <p:spPr>
          <a:xfrm>
            <a:off x="429183" y="4101076"/>
            <a:ext cx="6961344" cy="646331"/>
          </a:xfrm>
          <a:prstGeom prst="rect">
            <a:avLst/>
          </a:prstGeom>
          <a:solidFill>
            <a:schemeClr val="accent6">
              <a:lumMod val="40000"/>
              <a:lumOff val="60000"/>
            </a:schemeClr>
          </a:solidFill>
        </p:spPr>
        <p:txBody>
          <a:bodyPr wrap="square" rtlCol="0">
            <a:spAutoFit/>
          </a:bodyPr>
          <a:lstStyle/>
          <a:p>
            <a:pPr marL="285750" indent="-285750">
              <a:buFont typeface="Arial" panose="020B0604020202020204" pitchFamily="34" charset="0"/>
              <a:buChar char="•"/>
            </a:pPr>
            <a:r>
              <a:rPr lang="en-US" dirty="0"/>
              <a:t>[Japan] First filing requirement changes since 1 May 2024</a:t>
            </a:r>
          </a:p>
          <a:p>
            <a:pPr marL="285750" indent="-285750">
              <a:buFont typeface="Arial" panose="020B0604020202020204" pitchFamily="34" charset="0"/>
              <a:buChar char="•"/>
            </a:pPr>
            <a:r>
              <a:rPr lang="en-US" dirty="0"/>
              <a:t>[US/China] First filing requirements for inventors located in US/China</a:t>
            </a:r>
          </a:p>
        </p:txBody>
      </p:sp>
      <p:pic>
        <p:nvPicPr>
          <p:cNvPr id="7" name="Picture 6" descr="A collage of posters&#10;&#10;Description automatically generated">
            <a:extLst>
              <a:ext uri="{FF2B5EF4-FFF2-40B4-BE49-F238E27FC236}">
                <a16:creationId xmlns:a16="http://schemas.microsoft.com/office/drawing/2014/main" id="{9795637B-1281-A99E-AAFB-A70112A3B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6223" y="762080"/>
            <a:ext cx="3158255" cy="2979268"/>
          </a:xfrm>
          <a:prstGeom prst="rect">
            <a:avLst/>
          </a:prstGeom>
        </p:spPr>
      </p:pic>
      <p:pic>
        <p:nvPicPr>
          <p:cNvPr id="9" name="Picture 8" descr="A collage of images of various machines&#10;&#10;Description automatically generated">
            <a:extLst>
              <a:ext uri="{FF2B5EF4-FFF2-40B4-BE49-F238E27FC236}">
                <a16:creationId xmlns:a16="http://schemas.microsoft.com/office/drawing/2014/main" id="{C5A9585A-5555-58C0-CF14-EFC5DCD2D7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6223" y="3518299"/>
            <a:ext cx="3158255" cy="3158255"/>
          </a:xfrm>
          <a:prstGeom prst="rect">
            <a:avLst/>
          </a:prstGeom>
        </p:spPr>
      </p:pic>
    </p:spTree>
    <p:extLst>
      <p:ext uri="{BB962C8B-B14F-4D97-AF65-F5344CB8AC3E}">
        <p14:creationId xmlns:p14="http://schemas.microsoft.com/office/powerpoint/2010/main" val="859446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219240"/>
            <a:ext cx="9865562" cy="762000"/>
          </a:xfrm>
        </p:spPr>
        <p:txBody>
          <a:bodyPr>
            <a:noAutofit/>
          </a:bodyPr>
          <a:lstStyle/>
          <a:p>
            <a:pPr>
              <a:lnSpc>
                <a:spcPct val="100000"/>
              </a:lnSpc>
            </a:pPr>
            <a:r>
              <a:rPr lang="en-US" altLang="zh-CN" sz="2600" dirty="0">
                <a:latin typeface="Century Gothic" panose="020B0502020202020204" pitchFamily="34" charset="0"/>
                <a:ea typeface="微软雅黑" panose="020B0503020204020204" pitchFamily="34" charset="-122"/>
                <a:cs typeface="Times New Roman" pitchFamily="18" charset="0"/>
              </a:rPr>
              <a:t>Inventors who are located in both the US and China</a:t>
            </a:r>
            <a:endParaRPr lang="zh-CN" altLang="zh-CN" sz="2600" dirty="0">
              <a:latin typeface="Century Gothic" panose="020B0502020202020204" pitchFamily="34" charset="0"/>
              <a:ea typeface="微软雅黑" panose="020B0503020204020204" pitchFamily="34" charset="-122"/>
              <a:cs typeface="Times New Roman"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4451089"/>
              </p:ext>
            </p:extLst>
          </p:nvPr>
        </p:nvGraphicFramePr>
        <p:xfrm>
          <a:off x="609600" y="1981200"/>
          <a:ext cx="4750401" cy="2963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889300" y="5029200"/>
            <a:ext cx="8931594" cy="669542"/>
          </a:xfrm>
          <a:prstGeom prst="rect">
            <a:avLst/>
          </a:prstGeom>
          <a:noFill/>
        </p:spPr>
        <p:txBody>
          <a:bodyPr wrap="square" rtlCol="0">
            <a:spAutoFit/>
          </a:bodyPr>
          <a:lstStyle/>
          <a:p>
            <a:pPr lvl="0"/>
            <a:r>
              <a:rPr lang="en-US" altLang="zh-CN" sz="1951" dirty="0">
                <a:latin typeface="Century Gothic" panose="020B0502020202020204" pitchFamily="34" charset="0"/>
                <a:ea typeface="微软雅黑" panose="020B0503020204020204" pitchFamily="34" charset="-122"/>
              </a:rPr>
              <a:t>Note: Patent</a:t>
            </a:r>
            <a:r>
              <a:rPr lang="en-US" altLang="zh-CN" sz="1951" dirty="0">
                <a:latin typeface="Century Gothic" panose="020B0502020202020204" pitchFamily="34" charset="0"/>
              </a:rPr>
              <a:t> will be </a:t>
            </a:r>
            <a:r>
              <a:rPr lang="en-US" altLang="zh-CN" sz="1951" u="sng" dirty="0">
                <a:latin typeface="Century Gothic" panose="020B0502020202020204" pitchFamily="34" charset="0"/>
              </a:rPr>
              <a:t>invalid</a:t>
            </a:r>
            <a:r>
              <a:rPr lang="en-US" altLang="zh-CN" sz="1951" dirty="0">
                <a:latin typeface="Century Gothic" panose="020B0502020202020204" pitchFamily="34" charset="0"/>
              </a:rPr>
              <a:t> in China if without Security approval</a:t>
            </a:r>
            <a:endParaRPr lang="zh-CN" altLang="zh-CN" sz="1951" dirty="0">
              <a:latin typeface="Century Gothic" panose="020B0502020202020204" pitchFamily="34" charset="0"/>
            </a:endParaRPr>
          </a:p>
          <a:p>
            <a:r>
              <a:rPr lang="en-US" altLang="zh-CN" sz="1800" dirty="0">
                <a:latin typeface="Century Gothic" panose="020B0502020202020204" pitchFamily="34" charset="0"/>
              </a:rPr>
              <a:t> </a:t>
            </a:r>
            <a:endParaRPr lang="zh-CN" altLang="zh-CN" sz="1800" dirty="0">
              <a:latin typeface="Century Gothic" panose="020B0502020202020204" pitchFamily="34" charset="0"/>
            </a:endParaRPr>
          </a:p>
        </p:txBody>
      </p:sp>
      <p:graphicFrame>
        <p:nvGraphicFramePr>
          <p:cNvPr id="3" name="Content Placeholder 5">
            <a:extLst>
              <a:ext uri="{FF2B5EF4-FFF2-40B4-BE49-F238E27FC236}">
                <a16:creationId xmlns:a16="http://schemas.microsoft.com/office/drawing/2014/main" id="{A8BF2BC2-30F9-FC97-1E26-39329E0C622B}"/>
              </a:ext>
            </a:extLst>
          </p:cNvPr>
          <p:cNvGraphicFramePr>
            <a:graphicFrameLocks/>
          </p:cNvGraphicFramePr>
          <p:nvPr>
            <p:extLst>
              <p:ext uri="{D42A27DB-BD31-4B8C-83A1-F6EECF244321}">
                <p14:modId xmlns:p14="http://schemas.microsoft.com/office/powerpoint/2010/main" val="2948994439"/>
              </p:ext>
            </p:extLst>
          </p:nvPr>
        </p:nvGraphicFramePr>
        <p:xfrm>
          <a:off x="6603399" y="1981200"/>
          <a:ext cx="4750401" cy="29635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a:extLst>
              <a:ext uri="{FF2B5EF4-FFF2-40B4-BE49-F238E27FC236}">
                <a16:creationId xmlns:a16="http://schemas.microsoft.com/office/drawing/2014/main" id="{EC9D9466-96BD-FCA9-1212-EE9A505B1838}"/>
              </a:ext>
            </a:extLst>
          </p:cNvPr>
          <p:cNvSpPr txBox="1"/>
          <p:nvPr/>
        </p:nvSpPr>
        <p:spPr>
          <a:xfrm>
            <a:off x="5791200" y="3200400"/>
            <a:ext cx="609600" cy="830997"/>
          </a:xfrm>
          <a:prstGeom prst="rect">
            <a:avLst/>
          </a:prstGeom>
          <a:noFill/>
        </p:spPr>
        <p:txBody>
          <a:bodyPr wrap="square" rtlCol="0">
            <a:spAutoFit/>
          </a:bodyPr>
          <a:lstStyle/>
          <a:p>
            <a:pPr lvl="0"/>
            <a:r>
              <a:rPr lang="en-US" altLang="zh-CN" sz="3000" dirty="0">
                <a:latin typeface="Whitney-Medium"/>
                <a:ea typeface="微软雅黑" panose="020B0503020204020204" pitchFamily="34" charset="-122"/>
              </a:rPr>
              <a:t>Or</a:t>
            </a:r>
            <a:endParaRPr lang="zh-CN" altLang="zh-CN" sz="3000" dirty="0">
              <a:latin typeface="Whitney-Medium"/>
            </a:endParaRPr>
          </a:p>
          <a:p>
            <a:r>
              <a:rPr lang="en-US" altLang="zh-CN" sz="1800" dirty="0"/>
              <a:t> </a:t>
            </a:r>
            <a:endParaRPr lang="zh-CN" altLang="zh-CN" sz="1800" dirty="0"/>
          </a:p>
        </p:txBody>
      </p:sp>
      <p:sp>
        <p:nvSpPr>
          <p:cNvPr id="10" name="TextBox 9">
            <a:extLst>
              <a:ext uri="{FF2B5EF4-FFF2-40B4-BE49-F238E27FC236}">
                <a16:creationId xmlns:a16="http://schemas.microsoft.com/office/drawing/2014/main" id="{436BB642-6FD0-FE79-ABF8-AB30DFBDBAE1}"/>
              </a:ext>
            </a:extLst>
          </p:cNvPr>
          <p:cNvSpPr txBox="1"/>
          <p:nvPr/>
        </p:nvSpPr>
        <p:spPr>
          <a:xfrm>
            <a:off x="0" y="177305"/>
            <a:ext cx="12007814" cy="584775"/>
          </a:xfrm>
          <a:prstGeom prst="rect">
            <a:avLst/>
          </a:prstGeom>
          <a:noFill/>
        </p:spPr>
        <p:txBody>
          <a:bodyPr wrap="square" lIns="91440" tIns="45720" rIns="91440" bIns="45720" rtlCol="0" anchor="t">
            <a:spAutoFit/>
          </a:bodyPr>
          <a:lstStyle/>
          <a:p>
            <a:r>
              <a:rPr lang="en-SG" sz="3200" b="1" spc="300" dirty="0">
                <a:solidFill>
                  <a:schemeClr val="tx1">
                    <a:lumMod val="85000"/>
                    <a:lumOff val="15000"/>
                  </a:schemeClr>
                </a:solidFill>
                <a:latin typeface="Century Gothic"/>
              </a:rPr>
              <a:t>IP Protection | </a:t>
            </a:r>
            <a:r>
              <a:rPr lang="en-SG" sz="3200" spc="300" dirty="0">
                <a:solidFill>
                  <a:schemeClr val="tx1">
                    <a:lumMod val="85000"/>
                    <a:lumOff val="15000"/>
                  </a:schemeClr>
                </a:solidFill>
                <a:latin typeface="Century Gothic"/>
              </a:rPr>
              <a:t>What’s in your portfolio?</a:t>
            </a:r>
            <a:endParaRPr lang="en-US" sz="3200" spc="300" dirty="0">
              <a:solidFill>
                <a:schemeClr val="tx1">
                  <a:lumMod val="85000"/>
                  <a:lumOff val="15000"/>
                </a:schemeClr>
              </a:solidFill>
              <a:latin typeface="Century Gothic" panose="020B0502020202020204" pitchFamily="34" charset="0"/>
            </a:endParaRPr>
          </a:p>
        </p:txBody>
      </p:sp>
    </p:spTree>
    <p:extLst>
      <p:ext uri="{BB962C8B-B14F-4D97-AF65-F5344CB8AC3E}">
        <p14:creationId xmlns:p14="http://schemas.microsoft.com/office/powerpoint/2010/main" val="3702177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98391-E4C6-0B6D-391B-F1B6ADF9B70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821CDE-CF3D-1ACC-C6EF-D8AA2210FB90}"/>
              </a:ext>
            </a:extLst>
          </p:cNvPr>
          <p:cNvSpPr>
            <a:spLocks noGrp="1"/>
          </p:cNvSpPr>
          <p:nvPr>
            <p:ph type="sldNum" sz="quarter" idx="12"/>
          </p:nvPr>
        </p:nvSpPr>
        <p:spPr/>
        <p:txBody>
          <a:bodyPr/>
          <a:lstStyle/>
          <a:p>
            <a:fld id="{CE999090-5CB5-44A0-9600-3F1A26D6DC29}" type="slidenum">
              <a:rPr lang="en-US" smtClean="0"/>
              <a:t>9</a:t>
            </a:fld>
            <a:endParaRPr lang="en-US"/>
          </a:p>
        </p:txBody>
      </p:sp>
      <p:sp>
        <p:nvSpPr>
          <p:cNvPr id="12" name="TextBox 11">
            <a:extLst>
              <a:ext uri="{FF2B5EF4-FFF2-40B4-BE49-F238E27FC236}">
                <a16:creationId xmlns:a16="http://schemas.microsoft.com/office/drawing/2014/main" id="{C37F421E-E448-2249-CD5D-3E22BE3C172F}"/>
              </a:ext>
            </a:extLst>
          </p:cNvPr>
          <p:cNvSpPr txBox="1"/>
          <p:nvPr/>
        </p:nvSpPr>
        <p:spPr>
          <a:xfrm>
            <a:off x="0" y="177305"/>
            <a:ext cx="12007814" cy="584775"/>
          </a:xfrm>
          <a:prstGeom prst="rect">
            <a:avLst/>
          </a:prstGeom>
          <a:noFill/>
        </p:spPr>
        <p:txBody>
          <a:bodyPr wrap="square" lIns="91440" tIns="45720" rIns="91440" bIns="45720" rtlCol="0" anchor="t">
            <a:spAutoFit/>
          </a:bodyPr>
          <a:lstStyle/>
          <a:p>
            <a:r>
              <a:rPr lang="en-SG" sz="3200" b="1" spc="300" dirty="0">
                <a:solidFill>
                  <a:schemeClr val="tx1">
                    <a:lumMod val="85000"/>
                    <a:lumOff val="15000"/>
                  </a:schemeClr>
                </a:solidFill>
                <a:latin typeface="Century Gothic"/>
              </a:rPr>
              <a:t>Expansion overseas | </a:t>
            </a:r>
            <a:r>
              <a:rPr lang="en-SG" sz="3200" spc="300" dirty="0">
                <a:solidFill>
                  <a:schemeClr val="tx1">
                    <a:lumMod val="85000"/>
                    <a:lumOff val="15000"/>
                  </a:schemeClr>
                </a:solidFill>
                <a:latin typeface="Century Gothic"/>
              </a:rPr>
              <a:t>What to look out for?</a:t>
            </a:r>
            <a:endParaRPr lang="en-US" sz="3200" spc="300" dirty="0">
              <a:solidFill>
                <a:schemeClr val="tx1">
                  <a:lumMod val="85000"/>
                  <a:lumOff val="15000"/>
                </a:schemeClr>
              </a:solidFill>
              <a:latin typeface="Century Gothic" panose="020B0502020202020204" pitchFamily="34" charset="0"/>
            </a:endParaRPr>
          </a:p>
        </p:txBody>
      </p:sp>
      <p:graphicFrame>
        <p:nvGraphicFramePr>
          <p:cNvPr id="19" name="Diagram 18">
            <a:extLst>
              <a:ext uri="{FF2B5EF4-FFF2-40B4-BE49-F238E27FC236}">
                <a16:creationId xmlns:a16="http://schemas.microsoft.com/office/drawing/2014/main" id="{C0A60536-5879-5D36-14FC-783F65D2F273}"/>
              </a:ext>
            </a:extLst>
          </p:cNvPr>
          <p:cNvGraphicFramePr/>
          <p:nvPr>
            <p:extLst>
              <p:ext uri="{D42A27DB-BD31-4B8C-83A1-F6EECF244321}">
                <p14:modId xmlns:p14="http://schemas.microsoft.com/office/powerpoint/2010/main" val="1819511814"/>
              </p:ext>
            </p:extLst>
          </p:nvPr>
        </p:nvGraphicFramePr>
        <p:xfrm>
          <a:off x="2032000" y="-53025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TextBox 30">
            <a:extLst>
              <a:ext uri="{FF2B5EF4-FFF2-40B4-BE49-F238E27FC236}">
                <a16:creationId xmlns:a16="http://schemas.microsoft.com/office/drawing/2014/main" id="{FB7CB986-697B-9B61-0D32-6D4BAF30D54A}"/>
              </a:ext>
            </a:extLst>
          </p:cNvPr>
          <p:cNvSpPr txBox="1"/>
          <p:nvPr/>
        </p:nvSpPr>
        <p:spPr>
          <a:xfrm>
            <a:off x="225911" y="1818042"/>
            <a:ext cx="1806089" cy="2585323"/>
          </a:xfrm>
          <a:prstGeom prst="rect">
            <a:avLst/>
          </a:prstGeom>
          <a:noFill/>
        </p:spPr>
        <p:txBody>
          <a:bodyPr wrap="square" rtlCol="0">
            <a:spAutoFit/>
          </a:bodyPr>
          <a:lstStyle/>
          <a:p>
            <a:r>
              <a:rPr lang="en-US" b="1" dirty="0"/>
              <a:t>Branding partnerships</a:t>
            </a:r>
          </a:p>
          <a:p>
            <a:pPr marL="285750" indent="-285750">
              <a:buFont typeface="Arial" panose="020B0604020202020204" pitchFamily="34" charset="0"/>
              <a:buChar char="•"/>
            </a:pPr>
            <a:r>
              <a:rPr lang="en-US" dirty="0"/>
              <a:t>Licensing marks and copyright</a:t>
            </a:r>
          </a:p>
          <a:p>
            <a:pPr marL="285750" indent="-285750">
              <a:buFont typeface="Arial" panose="020B0604020202020204" pitchFamily="34" charset="0"/>
              <a:buChar char="•"/>
            </a:pPr>
            <a:r>
              <a:rPr lang="en-US" dirty="0"/>
              <a:t>Quality control issues</a:t>
            </a:r>
          </a:p>
          <a:p>
            <a:pPr marL="285750" indent="-285750">
              <a:buFont typeface="Arial" panose="020B0604020202020204" pitchFamily="34" charset="0"/>
              <a:buChar char="•"/>
            </a:pPr>
            <a:r>
              <a:rPr lang="en-US" dirty="0" err="1"/>
              <a:t>Labour</a:t>
            </a:r>
            <a:r>
              <a:rPr lang="en-US" dirty="0"/>
              <a:t> standards </a:t>
            </a:r>
          </a:p>
        </p:txBody>
      </p:sp>
      <p:sp>
        <p:nvSpPr>
          <p:cNvPr id="38" name="TextBox 37">
            <a:extLst>
              <a:ext uri="{FF2B5EF4-FFF2-40B4-BE49-F238E27FC236}">
                <a16:creationId xmlns:a16="http://schemas.microsoft.com/office/drawing/2014/main" id="{4C70100E-D95E-8306-3DBF-CDA86DCE6EB2}"/>
              </a:ext>
            </a:extLst>
          </p:cNvPr>
          <p:cNvSpPr txBox="1"/>
          <p:nvPr/>
        </p:nvSpPr>
        <p:spPr>
          <a:xfrm>
            <a:off x="2032000" y="3209308"/>
            <a:ext cx="2271059" cy="2031325"/>
          </a:xfrm>
          <a:prstGeom prst="rect">
            <a:avLst/>
          </a:prstGeom>
          <a:noFill/>
        </p:spPr>
        <p:txBody>
          <a:bodyPr wrap="square" rtlCol="0">
            <a:spAutoFit/>
          </a:bodyPr>
          <a:lstStyle/>
          <a:p>
            <a:r>
              <a:rPr lang="en-US" b="1" dirty="0"/>
              <a:t>Filing applications overseas</a:t>
            </a:r>
          </a:p>
          <a:p>
            <a:pPr marL="285750" indent="-285750">
              <a:buFont typeface="Arial" panose="020B0604020202020204" pitchFamily="34" charset="0"/>
              <a:buChar char="•"/>
            </a:pPr>
            <a:r>
              <a:rPr lang="en-US" dirty="0"/>
              <a:t>Translation issues</a:t>
            </a:r>
          </a:p>
          <a:p>
            <a:pPr marL="285750" indent="-285750">
              <a:buFont typeface="Arial" panose="020B0604020202020204" pitchFamily="34" charset="0"/>
              <a:buChar char="•"/>
            </a:pPr>
            <a:r>
              <a:rPr lang="en-US" dirty="0"/>
              <a:t>Cost and enforcement in less developed jurisdictions </a:t>
            </a:r>
          </a:p>
        </p:txBody>
      </p:sp>
      <p:sp>
        <p:nvSpPr>
          <p:cNvPr id="39" name="TextBox 38">
            <a:extLst>
              <a:ext uri="{FF2B5EF4-FFF2-40B4-BE49-F238E27FC236}">
                <a16:creationId xmlns:a16="http://schemas.microsoft.com/office/drawing/2014/main" id="{4D4FEA4A-51B6-7F86-9EDE-C22124B51997}"/>
              </a:ext>
            </a:extLst>
          </p:cNvPr>
          <p:cNvSpPr txBox="1"/>
          <p:nvPr/>
        </p:nvSpPr>
        <p:spPr>
          <a:xfrm>
            <a:off x="7550675" y="3209308"/>
            <a:ext cx="3147207" cy="2308324"/>
          </a:xfrm>
          <a:prstGeom prst="rect">
            <a:avLst/>
          </a:prstGeom>
          <a:noFill/>
        </p:spPr>
        <p:txBody>
          <a:bodyPr wrap="square" rtlCol="0">
            <a:spAutoFit/>
          </a:bodyPr>
          <a:lstStyle/>
          <a:p>
            <a:r>
              <a:rPr lang="en-US" b="1" dirty="0"/>
              <a:t>Litigation</a:t>
            </a:r>
          </a:p>
          <a:p>
            <a:pPr marL="285750" indent="-285750">
              <a:buFont typeface="Arial" panose="020B0604020202020204" pitchFamily="34" charset="0"/>
              <a:buChar char="•"/>
            </a:pPr>
            <a:r>
              <a:rPr lang="en-US" dirty="0"/>
              <a:t>Risk mitigation for trademarks and patent infringement</a:t>
            </a:r>
          </a:p>
          <a:p>
            <a:pPr marL="285750" indent="-285750">
              <a:buFont typeface="Arial" panose="020B0604020202020204" pitchFamily="34" charset="0"/>
              <a:buChar char="•"/>
            </a:pPr>
            <a:r>
              <a:rPr lang="en-US" dirty="0"/>
              <a:t>China – unique considerations</a:t>
            </a:r>
          </a:p>
          <a:p>
            <a:pPr marL="285750" indent="-285750">
              <a:buFont typeface="Arial" panose="020B0604020202020204" pitchFamily="34" charset="0"/>
              <a:buChar char="•"/>
            </a:pPr>
            <a:r>
              <a:rPr lang="en-US" dirty="0"/>
              <a:t>Discovery issues</a:t>
            </a:r>
          </a:p>
          <a:p>
            <a:pPr marL="285750" indent="-285750">
              <a:buFont typeface="Arial" panose="020B0604020202020204" pitchFamily="34" charset="0"/>
              <a:buChar char="•"/>
            </a:pPr>
            <a:endParaRPr lang="en-US" dirty="0"/>
          </a:p>
        </p:txBody>
      </p:sp>
      <p:sp>
        <p:nvSpPr>
          <p:cNvPr id="40" name="TextBox 39">
            <a:extLst>
              <a:ext uri="{FF2B5EF4-FFF2-40B4-BE49-F238E27FC236}">
                <a16:creationId xmlns:a16="http://schemas.microsoft.com/office/drawing/2014/main" id="{57FDC2A2-0674-DD63-2A27-23AA53CA9D0E}"/>
              </a:ext>
            </a:extLst>
          </p:cNvPr>
          <p:cNvSpPr txBox="1"/>
          <p:nvPr/>
        </p:nvSpPr>
        <p:spPr>
          <a:xfrm>
            <a:off x="10159999" y="1731981"/>
            <a:ext cx="2032001" cy="1477328"/>
          </a:xfrm>
          <a:prstGeom prst="rect">
            <a:avLst/>
          </a:prstGeom>
          <a:noFill/>
        </p:spPr>
        <p:txBody>
          <a:bodyPr wrap="square" rtlCol="0">
            <a:spAutoFit/>
          </a:bodyPr>
          <a:lstStyle/>
          <a:p>
            <a:r>
              <a:rPr lang="en-US" b="1" dirty="0"/>
              <a:t>Newer developments</a:t>
            </a:r>
          </a:p>
          <a:p>
            <a:pPr marL="285750" indent="-285750">
              <a:buFont typeface="Arial" panose="020B0604020202020204" pitchFamily="34" charset="0"/>
              <a:buChar char="•"/>
            </a:pPr>
            <a:r>
              <a:rPr lang="en-US" dirty="0"/>
              <a:t>UPC</a:t>
            </a:r>
          </a:p>
          <a:p>
            <a:pPr marL="285750" indent="-285750">
              <a:buFont typeface="Arial" panose="020B0604020202020204" pitchFamily="34" charset="0"/>
              <a:buChar char="•"/>
            </a:pPr>
            <a:r>
              <a:rPr lang="en-US" dirty="0"/>
              <a:t>Beijing IP courts</a:t>
            </a:r>
          </a:p>
          <a:p>
            <a:pPr marL="285750" indent="-285750">
              <a:buFont typeface="Arial" panose="020B0604020202020204" pitchFamily="34" charset="0"/>
              <a:buChar char="•"/>
            </a:pPr>
            <a:endParaRPr lang="en-US" dirty="0"/>
          </a:p>
        </p:txBody>
      </p:sp>
      <p:sp>
        <p:nvSpPr>
          <p:cNvPr id="41" name="TextBox 40">
            <a:extLst>
              <a:ext uri="{FF2B5EF4-FFF2-40B4-BE49-F238E27FC236}">
                <a16:creationId xmlns:a16="http://schemas.microsoft.com/office/drawing/2014/main" id="{E767BAD2-D02D-C03E-3F59-23FC144B273E}"/>
              </a:ext>
            </a:extLst>
          </p:cNvPr>
          <p:cNvSpPr txBox="1"/>
          <p:nvPr/>
        </p:nvSpPr>
        <p:spPr>
          <a:xfrm>
            <a:off x="4840941" y="3209308"/>
            <a:ext cx="2581835" cy="2308324"/>
          </a:xfrm>
          <a:prstGeom prst="rect">
            <a:avLst/>
          </a:prstGeom>
          <a:noFill/>
        </p:spPr>
        <p:txBody>
          <a:bodyPr wrap="square" rtlCol="0">
            <a:spAutoFit/>
          </a:bodyPr>
          <a:lstStyle/>
          <a:p>
            <a:r>
              <a:rPr lang="en-US" b="1" dirty="0"/>
              <a:t>Discovering infringements</a:t>
            </a:r>
          </a:p>
          <a:p>
            <a:pPr marL="285750" indent="-285750">
              <a:buFont typeface="Arial" panose="020B0604020202020204" pitchFamily="34" charset="0"/>
              <a:buChar char="•"/>
            </a:pPr>
            <a:r>
              <a:rPr lang="en-US" dirty="0"/>
              <a:t>Importance of internal education on IP (esp. Asia)</a:t>
            </a:r>
          </a:p>
          <a:p>
            <a:pPr marL="285750" indent="-285750">
              <a:buFont typeface="Arial" panose="020B0604020202020204" pitchFamily="34" charset="0"/>
              <a:buChar char="•"/>
            </a:pPr>
            <a:r>
              <a:rPr lang="en-US" dirty="0"/>
              <a:t>Dilution/blurring marks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11642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D7E515DCE1674BA6D0DA23A0A9A423" ma:contentTypeVersion="32" ma:contentTypeDescription="Create a new document." ma:contentTypeScope="" ma:versionID="62714b9b1c81e1375a523d034e48fcc0">
  <xsd:schema xmlns:xsd="http://www.w3.org/2001/XMLSchema" xmlns:xs="http://www.w3.org/2001/XMLSchema" xmlns:p="http://schemas.microsoft.com/office/2006/metadata/properties" xmlns:ns1="http://schemas.microsoft.com/sharepoint/v3" xmlns:ns2="0976170c-25f9-450c-a299-4b309c68ccc7" xmlns:ns3="307f048d-df0f-45fc-a7f6-4973c1436fc0" xmlns:ns4="1d0d7058-d0ee-4e5c-9cb6-0e912c3f7d41" targetNamespace="http://schemas.microsoft.com/office/2006/metadata/properties" ma:root="true" ma:fieldsID="5f32cb319f56a4812935d39ea90b7d3c" ns1:_="" ns2:_="" ns3:_="" ns4:_="">
    <xsd:import namespace="http://schemas.microsoft.com/sharepoint/v3"/>
    <xsd:import namespace="0976170c-25f9-450c-a299-4b309c68ccc7"/>
    <xsd:import namespace="307f048d-df0f-45fc-a7f6-4973c1436fc0"/>
    <xsd:import namespace="1d0d7058-d0ee-4e5c-9cb6-0e912c3f7d41"/>
    <xsd:element name="properties">
      <xsd:complexType>
        <xsd:sequence>
          <xsd:element name="documentManagement">
            <xsd:complexType>
              <xsd:all>
                <xsd:element ref="ns2:ToArchive" minOccurs="0"/>
                <xsd:element ref="ns2:RestoredTime" minOccurs="0"/>
                <xsd:element ref="ns2:p6a2e2bb9ec34a39bb97ebff737aaa7f" minOccurs="0"/>
                <xsd:element ref="ns2:TaxCatchAll" minOccurs="0"/>
                <xsd:element ref="ns2:TaxCatchAllLabel" minOccurs="0"/>
                <xsd:element ref="ns3:d31488ebcce2436995942f035079cfb4" minOccurs="0"/>
                <xsd:element ref="ns3:MediaServiceLocation" minOccurs="0"/>
                <xsd:element ref="ns3:fbbb66a8cc3e473d97c6e7b773054b75" minOccurs="0"/>
                <xsd:element ref="ns3:i4582241b28a445db07e4efe6ec56504" minOccurs="0"/>
                <xsd:element ref="ns3:eedd14699cd04f088a0336927ba60335" minOccurs="0"/>
                <xsd:element ref="ns3:pbcb67c65d964cdc92a09b9c716855db" minOccurs="0"/>
                <xsd:element ref="ns3:MediaServiceGenerationTime" minOccurs="0"/>
                <xsd:element ref="ns3:MediaServiceEventHashCode" minOccurs="0"/>
                <xsd:element ref="ns4:SharedWithUsers" minOccurs="0"/>
                <xsd:element ref="ns4:SharedWithDetails" minOccurs="0"/>
                <xsd:element ref="ns3:MediaServiceAutoKeyPoints" minOccurs="0"/>
                <xsd:element ref="ns3:MediaServiceKeyPoints" minOccurs="0"/>
                <xsd:element ref="ns3:access" minOccurs="0"/>
                <xsd:element ref="ns3:_Flow_SignoffStatus" minOccurs="0"/>
                <xsd:element ref="ns3:MediaServiceMetadata" minOccurs="0"/>
                <xsd:element ref="ns3:MediaServiceFastMetadata" minOccurs="0"/>
                <xsd:element ref="ns3:MediaServiceAutoTags" minOccurs="0"/>
                <xsd:element ref="ns3:MediaServiceOCR" minOccurs="0"/>
                <xsd:element ref="ns3:MediaServiceDateTaken" minOccurs="0"/>
                <xsd:element ref="ns1:_ip_UnifiedCompliancePolicyProperties" minOccurs="0"/>
                <xsd:element ref="ns1:_ip_UnifiedCompliancePolicyUIAction"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8" nillable="true" ma:displayName="Unified Compliance Policy Properties" ma:hidden="true" ma:internalName="_ip_UnifiedCompliancePolicyProperties">
      <xsd:simpleType>
        <xsd:restriction base="dms:Note"/>
      </xsd:simpleType>
    </xsd:element>
    <xsd:element name="_ip_UnifiedCompliancePolicyUIAction" ma:index="3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76170c-25f9-450c-a299-4b309c68ccc7" elementFormDefault="qualified">
    <xsd:import namespace="http://schemas.microsoft.com/office/2006/documentManagement/types"/>
    <xsd:import namespace="http://schemas.microsoft.com/office/infopath/2007/PartnerControls"/>
    <xsd:element name="ToArchive" ma:index="8" nillable="true" ma:displayName="ToArchive" ma:default="0" ma:internalName="ToArchive">
      <xsd:simpleType>
        <xsd:restriction base="dms:Boolean"/>
      </xsd:simpleType>
    </xsd:element>
    <xsd:element name="RestoredTime" ma:index="9" nillable="true" ma:displayName="Restored Time" ma:format="DateOnly" ma:internalName="RestoredTime">
      <xsd:simpleType>
        <xsd:restriction base="dms:DateTime"/>
      </xsd:simpleType>
    </xsd:element>
    <xsd:element name="p6a2e2bb9ec34a39bb97ebff737aaa7f" ma:index="11" nillable="true" ma:taxonomy="true" ma:internalName="p6a2e2bb9ec34a39bb97ebff737aaa7f" ma:taxonomyFieldName="Classification" ma:displayName="Classification" ma:default="" ma:fieldId="{96a2e2bb-9ec3-4a39-bb97-ebff737aaa7f}" ma:sspId="813546f4-3126-4e28-8c0b-36c372829904" ma:termSetId="09e01869-594a-408f-b119-f05ae485071d"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6de86b12-b603-4e92-86cc-7e643ea82204}" ma:internalName="TaxCatchAll" ma:showField="CatchAllData" ma:web="1d0d7058-d0ee-4e5c-9cb6-0e912c3f7d41">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6de86b12-b603-4e92-86cc-7e643ea82204}" ma:internalName="TaxCatchAllLabel" ma:readOnly="true" ma:showField="CatchAllDataLabel" ma:web="1d0d7058-d0ee-4e5c-9cb6-0e912c3f7d4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07f048d-df0f-45fc-a7f6-4973c1436fc0" elementFormDefault="qualified">
    <xsd:import namespace="http://schemas.microsoft.com/office/2006/documentManagement/types"/>
    <xsd:import namespace="http://schemas.microsoft.com/office/infopath/2007/PartnerControls"/>
    <xsd:element name="d31488ebcce2436995942f035079cfb4" ma:index="15" nillable="true" ma:taxonomy="true" ma:internalName="d31488ebcce2436995942f035079cfb4" ma:taxonomyFieldName="Doc_x0020_Types" ma:displayName="Doc Types" ma:default="" ma:fieldId="{d31488eb-cce2-4369-9594-2f035079cfb4}" ma:taxonomyMulti="true" ma:sspId="813546f4-3126-4e28-8c0b-36c372829904" ma:termSetId="4c12f969-cf4b-4206-af07-223c87ce7068" ma:anchorId="00000000-0000-0000-0000-000000000000" ma:open="false" ma:isKeyword="false">
      <xsd:complexType>
        <xsd:sequence>
          <xsd:element ref="pc:Terms" minOccurs="0" maxOccurs="1"/>
        </xsd:sequence>
      </xsd:complexType>
    </xsd:element>
    <xsd:element name="MediaServiceLocation" ma:index="16" nillable="true" ma:displayName="Location" ma:internalName="MediaServiceLocation" ma:readOnly="true">
      <xsd:simpleType>
        <xsd:restriction base="dms:Text"/>
      </xsd:simpleType>
    </xsd:element>
    <xsd:element name="fbbb66a8cc3e473d97c6e7b773054b75" ma:index="18" nillable="true" ma:taxonomy="true" ma:internalName="fbbb66a8cc3e473d97c6e7b773054b75" ma:taxonomyFieldName="Activities" ma:displayName="Activities" ma:default="" ma:fieldId="{fbbb66a8-cc3e-473d-97c6-e7b773054b75}" ma:taxonomyMulti="true" ma:sspId="813546f4-3126-4e28-8c0b-36c372829904" ma:termSetId="e7108bd8-48d5-408d-940e-02301373a8f0" ma:anchorId="00000000-0000-0000-0000-000000000000" ma:open="false" ma:isKeyword="false">
      <xsd:complexType>
        <xsd:sequence>
          <xsd:element ref="pc:Terms" minOccurs="0" maxOccurs="1"/>
        </xsd:sequence>
      </xsd:complexType>
    </xsd:element>
    <xsd:element name="i4582241b28a445db07e4efe6ec56504" ma:index="20" nillable="true" ma:taxonomy="true" ma:internalName="i4582241b28a445db07e4efe6ec56504" ma:taxonomyFieldName="Entities" ma:displayName="Entities" ma:default="" ma:fieldId="{24582241-b28a-445d-b07e-4efe6ec56504}" ma:taxonomyMulti="true" ma:sspId="813546f4-3126-4e28-8c0b-36c372829904" ma:termSetId="811b52f4-7fe5-4cc7-b45a-fb8ec110d05a" ma:anchorId="00000000-0000-0000-0000-000000000000" ma:open="false" ma:isKeyword="false">
      <xsd:complexType>
        <xsd:sequence>
          <xsd:element ref="pc:Terms" minOccurs="0" maxOccurs="1"/>
        </xsd:sequence>
      </xsd:complexType>
    </xsd:element>
    <xsd:element name="eedd14699cd04f088a0336927ba60335" ma:index="22" nillable="true" ma:taxonomy="true" ma:internalName="eedd14699cd04f088a0336927ba60335" ma:taxonomyFieldName="Stage_x0020_Gates" ma:displayName="Stage Gates" ma:default="" ma:fieldId="{eedd1469-9cd0-4f08-8a03-36927ba60335}" ma:taxonomyMulti="true" ma:sspId="813546f4-3126-4e28-8c0b-36c372829904" ma:termSetId="7398e338-47c3-4531-83f6-a1b4364e1aaf" ma:anchorId="00000000-0000-0000-0000-000000000000" ma:open="false" ma:isKeyword="false">
      <xsd:complexType>
        <xsd:sequence>
          <xsd:element ref="pc:Terms" minOccurs="0" maxOccurs="1"/>
        </xsd:sequence>
      </xsd:complexType>
    </xsd:element>
    <xsd:element name="pbcb67c65d964cdc92a09b9c716855db" ma:index="24" nillable="true" ma:taxonomy="true" ma:internalName="pbcb67c65d964cdc92a09b9c716855db" ma:taxonomyFieldName="Sub_x002d_programmes" ma:displayName="Sub-programmes" ma:default="" ma:fieldId="{9bcb67c6-5d96-4cdc-92a0-9b9c716855db}" ma:sspId="813546f4-3126-4e28-8c0b-36c372829904" ma:termSetId="8ddba574-534d-430e-bf52-b4a6709158ea" ma:anchorId="00000000-0000-0000-0000-000000000000" ma:open="false" ma:isKeyword="false">
      <xsd:complexType>
        <xsd:sequence>
          <xsd:element ref="pc:Terms" minOccurs="0" maxOccurs="1"/>
        </xsd:sequence>
      </xsd:complex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AutoKeyPoints" ma:index="29" nillable="true" ma:displayName="MediaServiceAutoKeyPoints" ma:hidden="true" ma:internalName="MediaServiceAutoKeyPoints" ma:readOnly="true">
      <xsd:simpleType>
        <xsd:restriction base="dms:Note"/>
      </xsd:simpleType>
    </xsd:element>
    <xsd:element name="MediaServiceKeyPoints" ma:index="30" nillable="true" ma:displayName="KeyPoints" ma:internalName="MediaServiceKeyPoints" ma:readOnly="true">
      <xsd:simpleType>
        <xsd:restriction base="dms:Note">
          <xsd:maxLength value="255"/>
        </xsd:restriction>
      </xsd:simpleType>
    </xsd:element>
    <xsd:element name="access" ma:index="31" nillable="true" ma:displayName="access" ma:format="Dropdown" ma:list="UserInfo" ma:SharePointGroup="0" ma:internalName="acces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Flow_SignoffStatus" ma:index="32" nillable="true" ma:displayName="Sign-off status" ma:internalName="Sign_x002d_off_x0020_status">
      <xsd:simpleType>
        <xsd:restriction base="dms:Text"/>
      </xsd:simpleType>
    </xsd:element>
    <xsd:element name="MediaServiceMetadata" ma:index="33" nillable="true" ma:displayName="MediaServiceMetadata" ma:hidden="true" ma:internalName="MediaServiceMetadata" ma:readOnly="true">
      <xsd:simpleType>
        <xsd:restriction base="dms:Note"/>
      </xsd:simpleType>
    </xsd:element>
    <xsd:element name="MediaServiceFastMetadata" ma:index="34" nillable="true" ma:displayName="MediaServiceFastMetadata" ma:hidden="true" ma:internalName="MediaServiceFastMetadata" ma:readOnly="true">
      <xsd:simpleType>
        <xsd:restriction base="dms:Note"/>
      </xsd:simpleType>
    </xsd:element>
    <xsd:element name="MediaServiceAutoTags" ma:index="35" nillable="true" ma:displayName="Tags" ma:internalName="MediaServiceAutoTags"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DateTaken" ma:index="37" nillable="true" ma:displayName="MediaServiceDateTaken" ma:hidden="true" ma:internalName="MediaServiceDateTaken" ma:readOnly="true">
      <xsd:simpleType>
        <xsd:restriction base="dms:Text"/>
      </xsd:simpleType>
    </xsd:element>
    <xsd:element name="MediaLengthInSeconds" ma:index="41" nillable="true" ma:displayName="Length (seconds)" ma:internalName="MediaLengthInSeconds" ma:readOnly="true">
      <xsd:simpleType>
        <xsd:restriction base="dms:Unknown"/>
      </xsd:simpleType>
    </xsd:element>
    <xsd:element name="lcf76f155ced4ddcb4097134ff3c332f" ma:index="43" nillable="true" ma:taxonomy="true" ma:internalName="lcf76f155ced4ddcb4097134ff3c332f" ma:taxonomyFieldName="MediaServiceImageTags" ma:displayName="Image Tags" ma:readOnly="false" ma:fieldId="{5cf76f15-5ced-4ddc-b409-7134ff3c332f}" ma:taxonomyMulti="true" ma:sspId="813546f4-3126-4e28-8c0b-36c37282990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0d7058-d0ee-4e5c-9cb6-0e912c3f7d41" elementFormDefault="qualified">
    <xsd:import namespace="http://schemas.microsoft.com/office/2006/documentManagement/types"/>
    <xsd:import namespace="http://schemas.microsoft.com/office/infopath/2007/PartnerControls"/>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F405D1031B29D246A6FCDF7A770FB136" ma:contentTypeVersion="20" ma:contentTypeDescription="Create a new document." ma:contentTypeScope="" ma:versionID="ae9f638fecbcc2d13e1fbd0e19b951b6">
  <xsd:schema xmlns:xsd="http://www.w3.org/2001/XMLSchema" xmlns:xs="http://www.w3.org/2001/XMLSchema" xmlns:p="http://schemas.microsoft.com/office/2006/metadata/properties" xmlns:ns1="http://schemas.microsoft.com/sharepoint/v3" xmlns:ns2="253218bf-3291-4aa3-adbd-b0c0bd5bbc9d" xmlns:ns3="6fe0f842-53b5-4558-bb54-e6c4b2afb399" targetNamespace="http://schemas.microsoft.com/office/2006/metadata/properties" ma:root="true" ma:fieldsID="c3117c482e2b9341888773b54425ab06" ns1:_="" ns2:_="" ns3:_="">
    <xsd:import namespace="http://schemas.microsoft.com/sharepoint/v3"/>
    <xsd:import namespace="253218bf-3291-4aa3-adbd-b0c0bd5bbc9d"/>
    <xsd:import namespace="6fe0f842-53b5-4558-bb54-e6c4b2afb39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3218bf-3291-4aa3-adbd-b0c0bd5bb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3a3947c-d1c3-4fda-977a-e863c858a9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e0f842-53b5-4558-bb54-e6c4b2afb3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b22f90c1-cda2-45e6-839c-2856fa8de9d6}" ma:internalName="TaxCatchAll" ma:showField="CatchAllData" ma:web="6fe0f842-53b5-4558-bb54-e6c4b2afb3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253218bf-3291-4aa3-adbd-b0c0bd5bbc9d">
      <Terms xmlns="http://schemas.microsoft.com/office/infopath/2007/PartnerControls"/>
    </lcf76f155ced4ddcb4097134ff3c332f>
    <_ip_UnifiedCompliancePolicyUIAction xmlns="http://schemas.microsoft.com/sharepoint/v3" xsi:nil="true"/>
    <TaxCatchAll xmlns="6fe0f842-53b5-4558-bb54-e6c4b2afb399"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B34B623-41FF-48A1-8D49-E3B42E1598D5}">
  <ds:schemaRefs>
    <ds:schemaRef ds:uri="0976170c-25f9-450c-a299-4b309c68ccc7"/>
    <ds:schemaRef ds:uri="1d0d7058-d0ee-4e5c-9cb6-0e912c3f7d41"/>
    <ds:schemaRef ds:uri="307f048d-df0f-45fc-a7f6-4973c1436f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76B2E94-C933-4E25-81B6-5F17C707DF9B}"/>
</file>

<file path=customXml/itemProps3.xml><?xml version="1.0" encoding="utf-8"?>
<ds:datastoreItem xmlns:ds="http://schemas.openxmlformats.org/officeDocument/2006/customXml" ds:itemID="{B658EB43-66EE-49EF-876F-23C673D8FE7A}">
  <ds:schemaRefs>
    <ds:schemaRef ds:uri="http://schemas.microsoft.com/sharepoint/v3/contenttype/forms"/>
  </ds:schemaRefs>
</ds:datastoreItem>
</file>

<file path=customXml/itemProps4.xml><?xml version="1.0" encoding="utf-8"?>
<ds:datastoreItem xmlns:ds="http://schemas.openxmlformats.org/officeDocument/2006/customXml" ds:itemID="{99FA116F-22B9-43EC-B3BF-E37FE30F08F2}"/>
</file>

<file path=docProps/app.xml><?xml version="1.0" encoding="utf-8"?>
<Properties xmlns="http://schemas.openxmlformats.org/officeDocument/2006/extended-properties" xmlns:vt="http://schemas.openxmlformats.org/officeDocument/2006/docPropsVTypes">
  <TotalTime>73</TotalTime>
  <Words>2382</Words>
  <Application>Microsoft Macintosh PowerPoint</Application>
  <PresentationFormat>Widescreen</PresentationFormat>
  <Paragraphs>205</Paragraphs>
  <Slides>16</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16</vt:i4>
      </vt:variant>
    </vt:vector>
  </HeadingPairs>
  <TitlesOfParts>
    <vt:vector size="30" baseType="lpstr">
      <vt:lpstr>微软雅黑</vt:lpstr>
      <vt:lpstr>Aptos</vt:lpstr>
      <vt:lpstr>Arial</vt:lpstr>
      <vt:lpstr>Calibri</vt:lpstr>
      <vt:lpstr>Calibri Light</vt:lpstr>
      <vt:lpstr>Century Gothic</vt:lpstr>
      <vt:lpstr>Courier New</vt:lpstr>
      <vt:lpstr>Roboto</vt:lpstr>
      <vt:lpstr>Symbol</vt:lpstr>
      <vt:lpstr>Times New Roman</vt:lpstr>
      <vt:lpstr>Verdana</vt:lpstr>
      <vt:lpstr>Whitney-Medium</vt:lpstr>
      <vt:lpstr>Wingdings</vt:lpstr>
      <vt:lpstr>Office Theme</vt:lpstr>
      <vt:lpstr>PowerPoint Presentation</vt:lpstr>
      <vt:lpstr>PowerPoint Presentation</vt:lpstr>
      <vt:lpstr>PowerPoint Presentation</vt:lpstr>
      <vt:lpstr>PowerPoint Presentation</vt:lpstr>
      <vt:lpstr>PowerPoint Presentation</vt:lpstr>
      <vt:lpstr>Example</vt:lpstr>
      <vt:lpstr>PowerPoint Presentation</vt:lpstr>
      <vt:lpstr>Inventors who are located in both the US and China</vt:lpstr>
      <vt:lpstr>PowerPoint Presentation</vt:lpstr>
      <vt:lpstr>PowerPoint Presentation</vt:lpstr>
      <vt:lpstr>PowerPoint Presentation</vt:lpstr>
      <vt:lpstr>Security and First Filing Issues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Low Zi Shuo Shawn</dc:creator>
  <cp:lastModifiedBy>Marcus Sim</cp:lastModifiedBy>
  <cp:revision>26</cp:revision>
  <cp:lastPrinted>2024-04-24T08:12:54Z</cp:lastPrinted>
  <dcterms:created xsi:type="dcterms:W3CDTF">2023-09-25T08:09:51Z</dcterms:created>
  <dcterms:modified xsi:type="dcterms:W3CDTF">2024-05-09T01:35:42Z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0x010100F405D1031B29D246A6FCDF7A770FB136</vt:lpwstr>
  </property>
</Properties>
</file>