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52"/>
  </p:notesMasterIdLst>
  <p:handoutMasterIdLst>
    <p:handoutMasterId r:id="rId53"/>
  </p:handoutMasterIdLst>
  <p:sldIdLst>
    <p:sldId id="340" r:id="rId5"/>
    <p:sldId id="280" r:id="rId6"/>
    <p:sldId id="2145706966" r:id="rId7"/>
    <p:sldId id="2145706969" r:id="rId8"/>
    <p:sldId id="2145706970" r:id="rId9"/>
    <p:sldId id="2145706965" r:id="rId10"/>
    <p:sldId id="590" r:id="rId11"/>
    <p:sldId id="537" r:id="rId12"/>
    <p:sldId id="553" r:id="rId13"/>
    <p:sldId id="541" r:id="rId14"/>
    <p:sldId id="569" r:id="rId15"/>
    <p:sldId id="554" r:id="rId16"/>
    <p:sldId id="588" r:id="rId17"/>
    <p:sldId id="559" r:id="rId18"/>
    <p:sldId id="589" r:id="rId19"/>
    <p:sldId id="570" r:id="rId20"/>
    <p:sldId id="539" r:id="rId21"/>
    <p:sldId id="555" r:id="rId22"/>
    <p:sldId id="556" r:id="rId23"/>
    <p:sldId id="565" r:id="rId24"/>
    <p:sldId id="566" r:id="rId25"/>
    <p:sldId id="574" r:id="rId26"/>
    <p:sldId id="3518" r:id="rId27"/>
    <p:sldId id="578" r:id="rId28"/>
    <p:sldId id="579" r:id="rId29"/>
    <p:sldId id="2145706953" r:id="rId30"/>
    <p:sldId id="2145706957" r:id="rId31"/>
    <p:sldId id="580" r:id="rId32"/>
    <p:sldId id="2145706954" r:id="rId33"/>
    <p:sldId id="585" r:id="rId34"/>
    <p:sldId id="586" r:id="rId35"/>
    <p:sldId id="581" r:id="rId36"/>
    <p:sldId id="2145706955" r:id="rId37"/>
    <p:sldId id="2145706971" r:id="rId38"/>
    <p:sldId id="550" r:id="rId39"/>
    <p:sldId id="564" r:id="rId40"/>
    <p:sldId id="561" r:id="rId41"/>
    <p:sldId id="2145706960" r:id="rId42"/>
    <p:sldId id="562" r:id="rId43"/>
    <p:sldId id="568" r:id="rId44"/>
    <p:sldId id="2145706962" r:id="rId45"/>
    <p:sldId id="584" r:id="rId46"/>
    <p:sldId id="583" r:id="rId47"/>
    <p:sldId id="563" r:id="rId48"/>
    <p:sldId id="567" r:id="rId49"/>
    <p:sldId id="2145706945" r:id="rId50"/>
    <p:sldId id="214570694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ks, Taycae" initials="ST" lastIdx="4" clrIdx="0">
    <p:extLst>
      <p:ext uri="{19B8F6BF-5375-455C-9EA6-DF929625EA0E}">
        <p15:presenceInfo xmlns:p15="http://schemas.microsoft.com/office/powerpoint/2012/main" userId="S::tshanks@fisherphillips.com::92c05f8e-3757-4ce4-97e1-7801e8607f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8F9"/>
    <a:srgbClr val="FFEF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75206" autoAdjust="0"/>
  </p:normalViewPr>
  <p:slideViewPr>
    <p:cSldViewPr snapToGrid="0">
      <p:cViewPr varScale="1">
        <p:scale>
          <a:sx n="86" d="100"/>
          <a:sy n="86" d="100"/>
        </p:scale>
        <p:origin x="1428"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openxmlformats.org/officeDocument/2006/relationships/slide" Target="slides/slide35.xml" Id="rId39" /><Relationship Type="http://schemas.openxmlformats.org/officeDocument/2006/relationships/slide" Target="slides/slide17.xml" Id="rId21" /><Relationship Type="http://schemas.openxmlformats.org/officeDocument/2006/relationships/slide" Target="slides/slide30.xml" Id="rId34" /><Relationship Type="http://schemas.openxmlformats.org/officeDocument/2006/relationships/slide" Target="slides/slide38.xml" Id="rId42" /><Relationship Type="http://schemas.openxmlformats.org/officeDocument/2006/relationships/slide" Target="slides/slide43.xml" Id="rId47" /><Relationship Type="http://schemas.openxmlformats.org/officeDocument/2006/relationships/slide" Target="slides/slide46.xml" Id="rId50" /><Relationship Type="http://schemas.openxmlformats.org/officeDocument/2006/relationships/presProps" Target="presProps.xml" Id="rId55" /><Relationship Type="http://schemas.openxmlformats.org/officeDocument/2006/relationships/slide" Target="slides/slide3.xml" Id="rId7"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25.xml" Id="rId29"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slide" Target="slides/slide28.xml" Id="rId32" /><Relationship Type="http://schemas.openxmlformats.org/officeDocument/2006/relationships/slide" Target="slides/slide33.xml" Id="rId37" /><Relationship Type="http://schemas.openxmlformats.org/officeDocument/2006/relationships/slide" Target="slides/slide36.xml" Id="rId40" /><Relationship Type="http://schemas.openxmlformats.org/officeDocument/2006/relationships/slide" Target="slides/slide41.xml" Id="rId45" /><Relationship Type="http://schemas.openxmlformats.org/officeDocument/2006/relationships/handoutMaster" Target="handoutMasters/handoutMaster1.xml" Id="rId53" /><Relationship Type="http://schemas.openxmlformats.org/officeDocument/2006/relationships/tableStyles" Target="tableStyles.xml" Id="rId58" /><Relationship Type="http://schemas.openxmlformats.org/officeDocument/2006/relationships/slide" Target="slides/slide1.xml" Id="rId5" /><Relationship Type="http://schemas.openxmlformats.org/officeDocument/2006/relationships/slide" Target="slides/slide15.xml" Id="rId19"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slide" Target="slides/slide31.xml" Id="rId35" /><Relationship Type="http://schemas.openxmlformats.org/officeDocument/2006/relationships/slide" Target="slides/slide39.xml" Id="rId43" /><Relationship Type="http://schemas.openxmlformats.org/officeDocument/2006/relationships/slide" Target="slides/slide44.xml" Id="rId48" /><Relationship Type="http://schemas.openxmlformats.org/officeDocument/2006/relationships/viewProps" Target="viewProps.xml" Id="rId56" /><Relationship Type="http://schemas.openxmlformats.org/officeDocument/2006/relationships/slide" Target="slides/slide4.xml" Id="rId8" /><Relationship Type="http://schemas.openxmlformats.org/officeDocument/2006/relationships/slide" Target="slides/slide47.xml" Id="rId51" /><Relationship Type="http://schemas.openxmlformats.org/officeDocument/2006/relationships/customXml" Target="../customXml/item3.xml" Id="rId3"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slide" Target="slides/slide29.xml" Id="rId33" /><Relationship Type="http://schemas.openxmlformats.org/officeDocument/2006/relationships/slide" Target="slides/slide34.xml" Id="rId38" /><Relationship Type="http://schemas.openxmlformats.org/officeDocument/2006/relationships/slide" Target="slides/slide42.xml" Id="rId46" /><Relationship Type="http://schemas.openxmlformats.org/officeDocument/2006/relationships/slide" Target="slides/slide16.xml" Id="rId20" /><Relationship Type="http://schemas.openxmlformats.org/officeDocument/2006/relationships/slide" Target="slides/slide37.xml" Id="rId41" /><Relationship Type="http://schemas.openxmlformats.org/officeDocument/2006/relationships/commentAuthors" Target="commentAuthors.xml" Id="rId54"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slide" Target="slides/slide32.xml" Id="rId36" /><Relationship Type="http://schemas.openxmlformats.org/officeDocument/2006/relationships/slide" Target="slides/slide45.xml" Id="rId49" /><Relationship Type="http://schemas.openxmlformats.org/officeDocument/2006/relationships/theme" Target="theme/theme1.xml" Id="rId57" /><Relationship Type="http://schemas.openxmlformats.org/officeDocument/2006/relationships/slide" Target="slides/slide6.xml" Id="rId10" /><Relationship Type="http://schemas.openxmlformats.org/officeDocument/2006/relationships/slide" Target="slides/slide27.xml" Id="rId31" /><Relationship Type="http://schemas.openxmlformats.org/officeDocument/2006/relationships/slide" Target="slides/slide40.xml" Id="rId44" /><Relationship Type="http://schemas.openxmlformats.org/officeDocument/2006/relationships/notesMaster" Target="notesMasters/notesMaster1.xml" Id="rId52" /><Relationship Type="http://schemas.openxmlformats.org/officeDocument/2006/relationships/customXml" Target="/customXML/item4.xml" Id="imanage.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21D290-2D3A-46CF-A7C5-3CD169C687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4B8E31-3FF5-4BAD-8940-3E7E00500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89EF11-6C38-4E87-86E9-43C5A5640AAE}" type="datetimeFigureOut">
              <a:rPr lang="en-US" smtClean="0"/>
              <a:t>8/26/2024</a:t>
            </a:fld>
            <a:endParaRPr lang="en-US"/>
          </a:p>
        </p:txBody>
      </p:sp>
      <p:sp>
        <p:nvSpPr>
          <p:cNvPr id="4" name="Footer Placeholder 3">
            <a:extLst>
              <a:ext uri="{FF2B5EF4-FFF2-40B4-BE49-F238E27FC236}">
                <a16:creationId xmlns:a16="http://schemas.microsoft.com/office/drawing/2014/main" id="{6376438C-6B82-4028-8F79-B066E61379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0D0C3A-CEA1-4390-87AF-54BDD8658D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0BFF8B-8396-4219-9816-97EC75F3A4D2}" type="slidenum">
              <a:rPr lang="en-US" smtClean="0"/>
              <a:t>‹#›</a:t>
            </a:fld>
            <a:endParaRPr lang="en-US"/>
          </a:p>
        </p:txBody>
      </p:sp>
    </p:spTree>
    <p:extLst>
      <p:ext uri="{BB962C8B-B14F-4D97-AF65-F5344CB8AC3E}">
        <p14:creationId xmlns:p14="http://schemas.microsoft.com/office/powerpoint/2010/main" val="2103163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B0620-BB79-4FF5-8CF1-3FD0D256412F}"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8E779-9D57-41A8-81A8-D5EAEC74C364}" type="slidenum">
              <a:rPr lang="en-US" smtClean="0"/>
              <a:t>‹#›</a:t>
            </a:fld>
            <a:endParaRPr lang="en-US"/>
          </a:p>
        </p:txBody>
      </p:sp>
    </p:spTree>
    <p:extLst>
      <p:ext uri="{BB962C8B-B14F-4D97-AF65-F5344CB8AC3E}">
        <p14:creationId xmlns:p14="http://schemas.microsoft.com/office/powerpoint/2010/main" val="353638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pps.nlrb.gov/link/document.aspx/09031d4583506e0c"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8E779-9D57-41A8-81A8-D5EAEC74C364}" type="slidenum">
              <a:rPr lang="en-US" smtClean="0"/>
              <a:t>1</a:t>
            </a:fld>
            <a:endParaRPr lang="en-US"/>
          </a:p>
        </p:txBody>
      </p:sp>
    </p:spTree>
    <p:extLst>
      <p:ext uri="{BB962C8B-B14F-4D97-AF65-F5344CB8AC3E}">
        <p14:creationId xmlns:p14="http://schemas.microsoft.com/office/powerpoint/2010/main" val="2321024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br>
            <a:r>
              <a:rPr lang="en-US" sz="1200" dirty="0"/>
              <a:t>Activities considered protected under the NLRA include </a:t>
            </a:r>
            <a:r>
              <a:rPr lang="en-US" sz="1200" b="1" dirty="0"/>
              <a:t>discussions about working conditions and wages between co-workers</a:t>
            </a:r>
            <a:r>
              <a:rPr lang="en-US" sz="1200" dirty="0"/>
              <a:t>, wearing of union insignia and filing of grievances about work issues.</a:t>
            </a:r>
          </a:p>
          <a:p>
            <a:endParaRPr lang="en-US" dirty="0"/>
          </a:p>
        </p:txBody>
      </p:sp>
      <p:sp>
        <p:nvSpPr>
          <p:cNvPr id="4" name="Slide Number Placeholder 3"/>
          <p:cNvSpPr>
            <a:spLocks noGrp="1"/>
          </p:cNvSpPr>
          <p:nvPr>
            <p:ph type="sldNum" sz="quarter" idx="10"/>
          </p:nvPr>
        </p:nvSpPr>
        <p:spPr/>
        <p:txBody>
          <a:bodyPr/>
          <a:lstStyle/>
          <a:p>
            <a:fld id="{5B9535E7-8DAE-474E-B469-B921D7D68426}" type="slidenum">
              <a:rPr lang="en-US" smtClean="0"/>
              <a:t>10</a:t>
            </a:fld>
            <a:endParaRPr lang="en-US" dirty="0"/>
          </a:p>
        </p:txBody>
      </p:sp>
    </p:spTree>
    <p:extLst>
      <p:ext uri="{BB962C8B-B14F-4D97-AF65-F5344CB8AC3E}">
        <p14:creationId xmlns:p14="http://schemas.microsoft.com/office/powerpoint/2010/main" val="957064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a:t>
            </a:r>
          </a:p>
        </p:txBody>
      </p:sp>
      <p:sp>
        <p:nvSpPr>
          <p:cNvPr id="4" name="Slide Number Placeholder 3"/>
          <p:cNvSpPr>
            <a:spLocks noGrp="1"/>
          </p:cNvSpPr>
          <p:nvPr>
            <p:ph type="sldNum" sz="quarter" idx="5"/>
          </p:nvPr>
        </p:nvSpPr>
        <p:spPr/>
        <p:txBody>
          <a:bodyPr/>
          <a:lstStyle/>
          <a:p>
            <a:fld id="{5B9535E7-8DAE-474E-B469-B921D7D68426}" type="slidenum">
              <a:rPr lang="en-US" smtClean="0"/>
              <a:t>11</a:t>
            </a:fld>
            <a:endParaRPr lang="en-US" dirty="0"/>
          </a:p>
        </p:txBody>
      </p:sp>
    </p:spTree>
    <p:extLst>
      <p:ext uri="{BB962C8B-B14F-4D97-AF65-F5344CB8AC3E}">
        <p14:creationId xmlns:p14="http://schemas.microsoft.com/office/powerpoint/2010/main" val="1977883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a:t>
            </a:r>
          </a:p>
          <a:p>
            <a:r>
              <a:rPr lang="en-US" dirty="0"/>
              <a:t>26 Regional Board offices through out the country. </a:t>
            </a:r>
          </a:p>
          <a:p>
            <a:endParaRPr lang="en-US" dirty="0"/>
          </a:p>
          <a:p>
            <a:r>
              <a:rPr lang="en-US" dirty="0"/>
              <a:t>Five-Member Board – Appointed for 5 year term, with one Board member term expiring each year. So no more that three members can be from the same political party. </a:t>
            </a:r>
          </a:p>
          <a:p>
            <a:endParaRPr lang="en-US" dirty="0"/>
          </a:p>
          <a:p>
            <a:pPr lvl="1"/>
            <a:r>
              <a:rPr lang="en-US" dirty="0"/>
              <a:t>Exercises rule and decision-making authority – they decide cases which establish labor laws. </a:t>
            </a:r>
          </a:p>
          <a:p>
            <a:pPr lvl="1"/>
            <a:r>
              <a:rPr lang="en-US" dirty="0"/>
              <a:t>Establishes doctrine governing representation and </a:t>
            </a:r>
            <a:r>
              <a:rPr lang="en-US" dirty="0" err="1"/>
              <a:t>ULP</a:t>
            </a:r>
            <a:r>
              <a:rPr lang="en-US" dirty="0"/>
              <a:t> cases</a:t>
            </a:r>
          </a:p>
          <a:p>
            <a:endParaRPr lang="en-US" dirty="0"/>
          </a:p>
          <a:p>
            <a:endParaRPr lang="en-US" dirty="0"/>
          </a:p>
        </p:txBody>
      </p:sp>
      <p:sp>
        <p:nvSpPr>
          <p:cNvPr id="4" name="Slide Number Placeholder 3"/>
          <p:cNvSpPr>
            <a:spLocks noGrp="1"/>
          </p:cNvSpPr>
          <p:nvPr>
            <p:ph type="sldNum" sz="quarter" idx="10"/>
          </p:nvPr>
        </p:nvSpPr>
        <p:spPr/>
        <p:txBody>
          <a:bodyPr/>
          <a:lstStyle/>
          <a:p>
            <a:fld id="{5B9535E7-8DAE-474E-B469-B921D7D68426}" type="slidenum">
              <a:rPr lang="en-US" smtClean="0"/>
              <a:t>12</a:t>
            </a:fld>
            <a:endParaRPr lang="en-US" dirty="0"/>
          </a:p>
        </p:txBody>
      </p:sp>
    </p:spTree>
    <p:extLst>
      <p:ext uri="{BB962C8B-B14F-4D97-AF65-F5344CB8AC3E}">
        <p14:creationId xmlns:p14="http://schemas.microsoft.com/office/powerpoint/2010/main" val="2682975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B9535E7-8DAE-474E-B469-B921D7D68426}" type="slidenum">
              <a:rPr lang="en-US" smtClean="0"/>
              <a:t>13</a:t>
            </a:fld>
            <a:endParaRPr lang="en-US" dirty="0"/>
          </a:p>
        </p:txBody>
      </p:sp>
    </p:spTree>
    <p:extLst>
      <p:ext uri="{BB962C8B-B14F-4D97-AF65-F5344CB8AC3E}">
        <p14:creationId xmlns:p14="http://schemas.microsoft.com/office/powerpoint/2010/main" val="2942150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Raeann</a:t>
            </a:r>
          </a:p>
          <a:p>
            <a:pPr marL="0" lvl="0" indent="0">
              <a:lnSpc>
                <a:spcPct val="100000"/>
              </a:lnSpc>
              <a:spcBef>
                <a:spcPts val="0"/>
              </a:spcBef>
              <a:spcAft>
                <a:spcPts val="600"/>
              </a:spcAft>
              <a:buNone/>
            </a:pPr>
            <a:endParaRPr lang="en-US" sz="1400" b="1" dirty="0">
              <a:solidFill>
                <a:srgbClr val="FFFF00"/>
              </a:solidFill>
            </a:endParaRPr>
          </a:p>
          <a:p>
            <a:pPr marL="0" lvl="0" indent="0">
              <a:lnSpc>
                <a:spcPct val="100000"/>
              </a:lnSpc>
              <a:spcBef>
                <a:spcPts val="0"/>
              </a:spcBef>
              <a:spcAft>
                <a:spcPts val="600"/>
              </a:spcAft>
              <a:buNone/>
            </a:pPr>
            <a:r>
              <a:rPr lang="en-US" sz="1400" b="1" dirty="0">
                <a:solidFill>
                  <a:srgbClr val="FFFF00"/>
                </a:solidFill>
              </a:rPr>
              <a:t>General Counsel - Jennifer Abruzzo</a:t>
            </a:r>
          </a:p>
          <a:p>
            <a:pPr lvl="0">
              <a:lnSpc>
                <a:spcPct val="100000"/>
              </a:lnSpc>
              <a:spcBef>
                <a:spcPts val="0"/>
              </a:spcBef>
              <a:spcAft>
                <a:spcPts val="600"/>
              </a:spcAft>
              <a:buFont typeface="Avenir Next LT Pro" panose="020B0504020202020204" pitchFamily="34" charset="0"/>
              <a:buChar char="›"/>
            </a:pPr>
            <a:r>
              <a:rPr lang="en-US" sz="1200" dirty="0">
                <a:solidFill>
                  <a:schemeClr val="bg1"/>
                </a:solidFill>
              </a:rPr>
              <a:t>Confirmed July 28, 2021 to be NLRB’s General Counsel</a:t>
            </a:r>
          </a:p>
          <a:p>
            <a:pPr lvl="0">
              <a:lnSpc>
                <a:spcPct val="100000"/>
              </a:lnSpc>
              <a:spcBef>
                <a:spcPts val="0"/>
              </a:spcBef>
              <a:spcAft>
                <a:spcPts val="600"/>
              </a:spcAft>
              <a:buFont typeface="Avenir Next LT Pro" panose="020B0504020202020204" pitchFamily="34" charset="0"/>
              <a:buChar char="›"/>
            </a:pPr>
            <a:r>
              <a:rPr lang="en-US" sz="1200" dirty="0">
                <a:solidFill>
                  <a:schemeClr val="bg1"/>
                </a:solidFill>
              </a:rPr>
              <a:t>Special Counsel of the CWA</a:t>
            </a:r>
          </a:p>
          <a:p>
            <a:pPr lvl="0">
              <a:lnSpc>
                <a:spcPct val="100000"/>
              </a:lnSpc>
              <a:spcBef>
                <a:spcPts val="0"/>
              </a:spcBef>
              <a:spcAft>
                <a:spcPts val="600"/>
              </a:spcAft>
              <a:buFont typeface="Avenir Next LT Pro" panose="020B0504020202020204" pitchFamily="34" charset="0"/>
              <a:buChar char="›"/>
            </a:pPr>
            <a:r>
              <a:rPr lang="en-US" sz="1200" dirty="0">
                <a:solidFill>
                  <a:schemeClr val="bg1"/>
                </a:solidFill>
              </a:rPr>
              <a:t>Prior experience with NLRB under Lafe Solomon &amp; Dick Griffin</a:t>
            </a:r>
          </a:p>
          <a:p>
            <a:pPr lvl="0">
              <a:lnSpc>
                <a:spcPct val="100000"/>
              </a:lnSpc>
              <a:spcBef>
                <a:spcPts val="0"/>
              </a:spcBef>
              <a:spcAft>
                <a:spcPts val="600"/>
              </a:spcAft>
              <a:buFont typeface="Avenir Next LT Pro" panose="020B0504020202020204" pitchFamily="34" charset="0"/>
              <a:buChar char="›"/>
            </a:pPr>
            <a:r>
              <a:rPr lang="en-US" sz="1200" dirty="0">
                <a:solidFill>
                  <a:schemeClr val="bg1"/>
                </a:solidFill>
              </a:rPr>
              <a:t>Agency’s “top sheriff”</a:t>
            </a:r>
          </a:p>
          <a:p>
            <a:pPr lvl="0">
              <a:lnSpc>
                <a:spcPct val="100000"/>
              </a:lnSpc>
              <a:spcBef>
                <a:spcPts val="0"/>
              </a:spcBef>
              <a:spcAft>
                <a:spcPts val="600"/>
              </a:spcAft>
              <a:buFont typeface="Avenir Next LT Pro" panose="020B0504020202020204" pitchFamily="34" charset="0"/>
              <a:buChar char="›"/>
            </a:pPr>
            <a:r>
              <a:rPr lang="en-US" sz="1200" dirty="0">
                <a:solidFill>
                  <a:schemeClr val="bg1"/>
                </a:solidFill>
              </a:rPr>
              <a:t>4-year term  - independent from the Board and is responsible for the investigation and prosecution of unfair labor practice cases and for the general supervision of the NLRB field offices in the processing of cases.</a:t>
            </a:r>
          </a:p>
          <a:p>
            <a:pPr lvl="0">
              <a:lnSpc>
                <a:spcPct val="100000"/>
              </a:lnSpc>
              <a:spcBef>
                <a:spcPts val="0"/>
              </a:spcBef>
              <a:spcAft>
                <a:spcPts val="600"/>
              </a:spcAft>
              <a:buFont typeface="Avenir Next LT Pro" panose="020B0504020202020204" pitchFamily="34" charset="0"/>
              <a:buChar char="›"/>
            </a:pPr>
            <a:r>
              <a:rPr lang="en-US" b="0" i="0" dirty="0">
                <a:solidFill>
                  <a:srgbClr val="1B1B1B"/>
                </a:solidFill>
                <a:effectLst/>
                <a:latin typeface="Source Sans Pro Web"/>
              </a:rPr>
              <a:t>Discuss some of the HR topics impacted by her memos. General Counsel Abruzzo released GC 21-04, </a:t>
            </a:r>
            <a:r>
              <a:rPr lang="en-US" b="0" i="0" dirty="0">
                <a:solidFill>
                  <a:srgbClr val="005EA2"/>
                </a:solidFill>
                <a:effectLst/>
                <a:latin typeface="Source Sans Pro Web"/>
                <a:hlinkClick r:id="rId3"/>
              </a:rPr>
              <a:t>Mandatory Submissions to Advice, </a:t>
            </a:r>
            <a:r>
              <a:rPr lang="en-US" b="0" i="0" dirty="0">
                <a:solidFill>
                  <a:srgbClr val="1B1B1B"/>
                </a:solidFill>
                <a:effectLst/>
                <a:latin typeface="Source Sans Pro Web"/>
              </a:rPr>
              <a:t> as her first memo, which identified Board decisions that she believed were contrary to the Agency’s Congressional mandate, as they improperly compromised the statutory rights of workers that the NLRB is required to protect. Updated it again.  </a:t>
            </a:r>
            <a:endParaRPr lang="en-US" sz="1200" dirty="0">
              <a:solidFill>
                <a:schemeClr val="bg1"/>
              </a:solidFill>
            </a:endParaRPr>
          </a:p>
          <a:p>
            <a:r>
              <a:rPr lang="en-US" dirty="0"/>
              <a:t>Wants the Regions to take up these issues to change the law relating to the NLRA. </a:t>
            </a:r>
          </a:p>
        </p:txBody>
      </p:sp>
      <p:sp>
        <p:nvSpPr>
          <p:cNvPr id="4" name="Slide Number Placeholder 3"/>
          <p:cNvSpPr>
            <a:spLocks noGrp="1"/>
          </p:cNvSpPr>
          <p:nvPr>
            <p:ph type="sldNum" sz="quarter" idx="5"/>
          </p:nvPr>
        </p:nvSpPr>
        <p:spPr/>
        <p:txBody>
          <a:bodyPr/>
          <a:lstStyle/>
          <a:p>
            <a:fld id="{5B9535E7-8DAE-474E-B469-B921D7D68426}" type="slidenum">
              <a:rPr lang="en-US" smtClean="0"/>
              <a:t>14</a:t>
            </a:fld>
            <a:endParaRPr lang="en-US" dirty="0"/>
          </a:p>
        </p:txBody>
      </p:sp>
    </p:spTree>
    <p:extLst>
      <p:ext uri="{BB962C8B-B14F-4D97-AF65-F5344CB8AC3E}">
        <p14:creationId xmlns:p14="http://schemas.microsoft.com/office/powerpoint/2010/main" val="2349412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areas of Employment that the GC Memo </a:t>
            </a:r>
          </a:p>
        </p:txBody>
      </p:sp>
      <p:sp>
        <p:nvSpPr>
          <p:cNvPr id="4" name="Slide Number Placeholder 3"/>
          <p:cNvSpPr>
            <a:spLocks noGrp="1"/>
          </p:cNvSpPr>
          <p:nvPr>
            <p:ph type="sldNum" sz="quarter" idx="5"/>
          </p:nvPr>
        </p:nvSpPr>
        <p:spPr/>
        <p:txBody>
          <a:bodyPr/>
          <a:lstStyle/>
          <a:p>
            <a:fld id="{5B9535E7-8DAE-474E-B469-B921D7D68426}" type="slidenum">
              <a:rPr lang="en-US" smtClean="0"/>
              <a:t>15</a:t>
            </a:fld>
            <a:endParaRPr lang="en-US" dirty="0"/>
          </a:p>
        </p:txBody>
      </p:sp>
    </p:spTree>
    <p:extLst>
      <p:ext uri="{BB962C8B-B14F-4D97-AF65-F5344CB8AC3E}">
        <p14:creationId xmlns:p14="http://schemas.microsoft.com/office/powerpoint/2010/main" val="117399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Raeann</a:t>
            </a:r>
          </a:p>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16</a:t>
            </a:fld>
            <a:endParaRPr lang="en-US" dirty="0"/>
          </a:p>
        </p:txBody>
      </p:sp>
    </p:spTree>
    <p:extLst>
      <p:ext uri="{BB962C8B-B14F-4D97-AF65-F5344CB8AC3E}">
        <p14:creationId xmlns:p14="http://schemas.microsoft.com/office/powerpoint/2010/main" val="513615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a:t>
            </a:r>
          </a:p>
          <a:p>
            <a:endParaRPr lang="en-US" dirty="0"/>
          </a:p>
          <a:p>
            <a:r>
              <a:rPr lang="en-US" dirty="0"/>
              <a:t>Workers can act together to try to improve their workplace.  This includes talking to each other about their pay and working conditions and how to fix what they perceive as problems.  The NLRA makes it an unfair labor practice for an employer  “to interfere with, restrain, or coerce employees in the exercise of the rights guaranteed in Section 7” of the NLRA. Employers with non-unionized workforces often unknowingly engage in activities that unlawfully interfere with, restrain, or coerce employees in the exercise of their Section 7 rights.  We will discuss in more detail later on. </a:t>
            </a:r>
          </a:p>
        </p:txBody>
      </p:sp>
      <p:sp>
        <p:nvSpPr>
          <p:cNvPr id="4" name="Slide Number Placeholder 3"/>
          <p:cNvSpPr>
            <a:spLocks noGrp="1"/>
          </p:cNvSpPr>
          <p:nvPr>
            <p:ph type="sldNum" sz="quarter" idx="5"/>
          </p:nvPr>
        </p:nvSpPr>
        <p:spPr/>
        <p:txBody>
          <a:bodyPr/>
          <a:lstStyle/>
          <a:p>
            <a:fld id="{5B9535E7-8DAE-474E-B469-B921D7D68426}" type="slidenum">
              <a:rPr lang="en-US" smtClean="0"/>
              <a:t>17</a:t>
            </a:fld>
            <a:endParaRPr lang="en-US" dirty="0"/>
          </a:p>
        </p:txBody>
      </p:sp>
    </p:spTree>
    <p:extLst>
      <p:ext uri="{BB962C8B-B14F-4D97-AF65-F5344CB8AC3E}">
        <p14:creationId xmlns:p14="http://schemas.microsoft.com/office/powerpoint/2010/main" val="1254866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in a non-unionized work force you think how is this relevant to me.  As Alba mentioned, nonunion workforces still face liability under the NLRA.</a:t>
            </a:r>
          </a:p>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18</a:t>
            </a:fld>
            <a:endParaRPr lang="en-US" dirty="0"/>
          </a:p>
        </p:txBody>
      </p:sp>
    </p:spTree>
    <p:extLst>
      <p:ext uri="{BB962C8B-B14F-4D97-AF65-F5344CB8AC3E}">
        <p14:creationId xmlns:p14="http://schemas.microsoft.com/office/powerpoint/2010/main" val="3682407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a:t>
            </a:r>
          </a:p>
          <a:p>
            <a:endParaRPr lang="en-US" b="1" dirty="0">
              <a:solidFill>
                <a:srgbClr val="C00000"/>
              </a:solidFill>
            </a:endParaRPr>
          </a:p>
          <a:p>
            <a:r>
              <a:rPr lang="en-US" b="1" dirty="0">
                <a:solidFill>
                  <a:srgbClr val="C00000"/>
                </a:solidFill>
              </a:rPr>
              <a:t>Beware the new water cooler</a:t>
            </a:r>
          </a:p>
          <a:p>
            <a:r>
              <a:rPr lang="en-US" dirty="0"/>
              <a:t>Employees have the right to engage in something called concerted activity, when "two or more employees take action for their mutual aid or protection regarding terms and conditions of employment</a:t>
            </a:r>
          </a:p>
          <a:p>
            <a:r>
              <a:rPr lang="en-US" dirty="0"/>
              <a:t>These days, this can happen online. Facebook has become the water cooler.</a:t>
            </a:r>
          </a:p>
          <a:p>
            <a:r>
              <a:rPr lang="en-US" dirty="0"/>
              <a:t>And when these conversations happen online, it's still considered concerted activity; </a:t>
            </a:r>
            <a:r>
              <a:rPr lang="en-US" b="1" dirty="0">
                <a:solidFill>
                  <a:srgbClr val="C00000"/>
                </a:solidFill>
              </a:rPr>
              <a:t>Section 7</a:t>
            </a:r>
            <a:r>
              <a:rPr lang="en-US" dirty="0"/>
              <a:t> protections extend to online conduct.  Online conversation was the means used by our employee John in the story we shared earlier in the presentation. </a:t>
            </a:r>
          </a:p>
          <a:p>
            <a:endParaRPr lang="en-US" dirty="0"/>
          </a:p>
          <a:p>
            <a:endParaRPr lang="en-US" dirty="0"/>
          </a:p>
          <a:p>
            <a:pPr>
              <a:spcBef>
                <a:spcPts val="0"/>
              </a:spcBef>
              <a:spcAft>
                <a:spcPts val="800"/>
              </a:spcAft>
            </a:pPr>
            <a:r>
              <a:rPr lang="en-US" sz="1200" dirty="0"/>
              <a:t>During the “Obama Board” years, the NLRB dramatically expanded application of Section 7</a:t>
            </a:r>
          </a:p>
          <a:p>
            <a:pPr>
              <a:spcBef>
                <a:spcPts val="0"/>
              </a:spcBef>
              <a:spcAft>
                <a:spcPts val="800"/>
              </a:spcAft>
            </a:pPr>
            <a:r>
              <a:rPr lang="en-US" sz="1200" dirty="0"/>
              <a:t>Lawfulness of handbook policies and work rules governing </a:t>
            </a:r>
            <a:br>
              <a:rPr lang="en-US" sz="1200" dirty="0"/>
            </a:br>
            <a:r>
              <a:rPr lang="en-US" sz="1200" dirty="0">
                <a:solidFill>
                  <a:srgbClr val="FF0000"/>
                </a:solidFill>
              </a:rPr>
              <a:t>non-union</a:t>
            </a:r>
            <a:r>
              <a:rPr lang="en-US" sz="1200" b="1" dirty="0">
                <a:solidFill>
                  <a:srgbClr val="C00000"/>
                </a:solidFill>
              </a:rPr>
              <a:t> </a:t>
            </a:r>
            <a:r>
              <a:rPr lang="en-US" sz="1200" dirty="0"/>
              <a:t>employees</a:t>
            </a:r>
          </a:p>
          <a:p>
            <a:pPr>
              <a:spcBef>
                <a:spcPts val="0"/>
              </a:spcBef>
              <a:spcAft>
                <a:spcPts val="800"/>
              </a:spcAft>
            </a:pPr>
            <a:r>
              <a:rPr lang="en-US" sz="1200" dirty="0"/>
              <a:t>During the “Trump Board” period, the NLRB aggressively rolled back many of the prior Board’s changes</a:t>
            </a:r>
          </a:p>
          <a:p>
            <a:pPr>
              <a:spcBef>
                <a:spcPts val="0"/>
              </a:spcBef>
              <a:spcAft>
                <a:spcPts val="800"/>
              </a:spcAft>
            </a:pPr>
            <a:r>
              <a:rPr lang="en-US" sz="1200" dirty="0"/>
              <a:t>Under Biden, we see a return to Obama Board doctrine (and potentially an even further pendulum swing toward labor)</a:t>
            </a:r>
          </a:p>
          <a:p>
            <a:endParaRPr lang="en-US" dirty="0"/>
          </a:p>
          <a:p>
            <a:endParaRPr lang="en-US" dirty="0"/>
          </a:p>
          <a:p>
            <a:r>
              <a:rPr lang="en-US" dirty="0"/>
              <a:t>the current NLRB is actively expanding the scope of Section 7 protections.  Section 7 rights are very broad and employers should assume that when presented with a question of whether an employee is engaging in Section 7 rights, the answer with this particular Board will lean towards yes. </a:t>
            </a:r>
          </a:p>
          <a:p>
            <a:endParaRPr lang="en-US" dirty="0"/>
          </a:p>
          <a:p>
            <a:r>
              <a:rPr lang="en-US" dirty="0"/>
              <a:t>Recent rulings emphasize that even well-intentioned workplace rules can violate Section 7 if employees might reasonably perceive them as restrictive of their rights.</a:t>
            </a:r>
          </a:p>
          <a:p>
            <a:pPr>
              <a:spcBef>
                <a:spcPts val="0"/>
              </a:spcBef>
              <a:spcAft>
                <a:spcPts val="800"/>
              </a:spcAft>
            </a:pPr>
            <a:endParaRPr lang="en-US" sz="1200" dirty="0"/>
          </a:p>
          <a:p>
            <a:endParaRPr lang="en-US" dirty="0"/>
          </a:p>
        </p:txBody>
      </p:sp>
      <p:sp>
        <p:nvSpPr>
          <p:cNvPr id="4" name="Slide Number Placeholder 3"/>
          <p:cNvSpPr>
            <a:spLocks noGrp="1"/>
          </p:cNvSpPr>
          <p:nvPr>
            <p:ph type="sldNum" sz="quarter" idx="10"/>
          </p:nvPr>
        </p:nvSpPr>
        <p:spPr/>
        <p:txBody>
          <a:bodyPr/>
          <a:lstStyle/>
          <a:p>
            <a:fld id="{5B9535E7-8DAE-474E-B469-B921D7D68426}" type="slidenum">
              <a:rPr lang="en-US" smtClean="0"/>
              <a:t>19</a:t>
            </a:fld>
            <a:endParaRPr lang="en-US" dirty="0"/>
          </a:p>
        </p:txBody>
      </p:sp>
    </p:spTree>
    <p:extLst>
      <p:ext uri="{BB962C8B-B14F-4D97-AF65-F5344CB8AC3E}">
        <p14:creationId xmlns:p14="http://schemas.microsoft.com/office/powerpoint/2010/main" val="258451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2</a:t>
            </a:fld>
            <a:endParaRPr lang="en-US" dirty="0"/>
          </a:p>
        </p:txBody>
      </p:sp>
    </p:spTree>
    <p:extLst>
      <p:ext uri="{BB962C8B-B14F-4D97-AF65-F5344CB8AC3E}">
        <p14:creationId xmlns:p14="http://schemas.microsoft.com/office/powerpoint/2010/main" val="4012120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p:txBody>
      </p:sp>
      <p:sp>
        <p:nvSpPr>
          <p:cNvPr id="4" name="Slide Number Placeholder 3"/>
          <p:cNvSpPr>
            <a:spLocks noGrp="1"/>
          </p:cNvSpPr>
          <p:nvPr>
            <p:ph type="sldNum" sz="quarter" idx="5"/>
          </p:nvPr>
        </p:nvSpPr>
        <p:spPr/>
        <p:txBody>
          <a:bodyPr/>
          <a:lstStyle/>
          <a:p>
            <a:fld id="{5B9535E7-8DAE-474E-B469-B921D7D68426}" type="slidenum">
              <a:rPr lang="en-US" smtClean="0"/>
              <a:t>20</a:t>
            </a:fld>
            <a:endParaRPr lang="en-US" dirty="0"/>
          </a:p>
        </p:txBody>
      </p:sp>
    </p:spTree>
    <p:extLst>
      <p:ext uri="{BB962C8B-B14F-4D97-AF65-F5344CB8AC3E}">
        <p14:creationId xmlns:p14="http://schemas.microsoft.com/office/powerpoint/2010/main" val="47174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Alba</a:t>
            </a:r>
          </a:p>
          <a:p>
            <a:endParaRPr lang="en-US" dirty="0"/>
          </a:p>
          <a:p>
            <a:r>
              <a:rPr lang="en-US" dirty="0"/>
              <a:t>Is it protected concerted activity?  Yes</a:t>
            </a:r>
          </a:p>
          <a:p>
            <a:endParaRPr lang="en-US" dirty="0"/>
          </a:p>
          <a:p>
            <a:r>
              <a:rPr lang="en-US" dirty="0"/>
              <a:t>Can you take down the post?  Taking down the post is risky because it is protected, and the action could be deemed as interfering with an employee’s Section 7 rights.</a:t>
            </a:r>
          </a:p>
        </p:txBody>
      </p:sp>
      <p:sp>
        <p:nvSpPr>
          <p:cNvPr id="4" name="Slide Number Placeholder 3"/>
          <p:cNvSpPr>
            <a:spLocks noGrp="1"/>
          </p:cNvSpPr>
          <p:nvPr>
            <p:ph type="sldNum" sz="quarter" idx="5"/>
          </p:nvPr>
        </p:nvSpPr>
        <p:spPr/>
        <p:txBody>
          <a:bodyPr/>
          <a:lstStyle/>
          <a:p>
            <a:fld id="{5B9535E7-8DAE-474E-B469-B921D7D68426}" type="slidenum">
              <a:rPr lang="en-US" smtClean="0"/>
              <a:t>21</a:t>
            </a:fld>
            <a:endParaRPr lang="en-US" dirty="0"/>
          </a:p>
        </p:txBody>
      </p:sp>
    </p:spTree>
    <p:extLst>
      <p:ext uri="{BB962C8B-B14F-4D97-AF65-F5344CB8AC3E}">
        <p14:creationId xmlns:p14="http://schemas.microsoft.com/office/powerpoint/2010/main" val="538672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a:p>
            <a:endParaRPr lang="en-US" dirty="0"/>
          </a:p>
          <a:p>
            <a:r>
              <a:rPr lang="en-US" dirty="0"/>
              <a:t>Be mindful of instant messaging systems</a:t>
            </a:r>
          </a:p>
          <a:p>
            <a:endParaRPr lang="en-US" dirty="0"/>
          </a:p>
          <a:p>
            <a:r>
              <a:rPr lang="en-US" dirty="0"/>
              <a:t>Reminder regarding case where employee commented to manager and others liked it.</a:t>
            </a:r>
          </a:p>
        </p:txBody>
      </p:sp>
      <p:sp>
        <p:nvSpPr>
          <p:cNvPr id="4" name="Slide Number Placeholder 3"/>
          <p:cNvSpPr>
            <a:spLocks noGrp="1"/>
          </p:cNvSpPr>
          <p:nvPr>
            <p:ph type="sldNum" sz="quarter" idx="5"/>
          </p:nvPr>
        </p:nvSpPr>
        <p:spPr/>
        <p:txBody>
          <a:bodyPr/>
          <a:lstStyle/>
          <a:p>
            <a:fld id="{5B9535E7-8DAE-474E-B469-B921D7D68426}" type="slidenum">
              <a:rPr lang="en-US" smtClean="0"/>
              <a:t>22</a:t>
            </a:fld>
            <a:endParaRPr lang="en-US" dirty="0"/>
          </a:p>
        </p:txBody>
      </p:sp>
    </p:spTree>
    <p:extLst>
      <p:ext uri="{BB962C8B-B14F-4D97-AF65-F5344CB8AC3E}">
        <p14:creationId xmlns:p14="http://schemas.microsoft.com/office/powerpoint/2010/main" val="1499637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Brian – what considerations should you add to your employee conduct analysis before you discipline. </a:t>
            </a:r>
          </a:p>
          <a:p>
            <a:endParaRPr lang="en-US" dirty="0"/>
          </a:p>
          <a:p>
            <a:r>
              <a:rPr lang="en-US" dirty="0" err="1"/>
              <a:t>PCA</a:t>
            </a:r>
            <a:r>
              <a:rPr lang="en-US" dirty="0"/>
              <a:t> usually don’t happen on its own.  The </a:t>
            </a:r>
            <a:r>
              <a:rPr lang="en-US" dirty="0" err="1"/>
              <a:t>PCA</a:t>
            </a:r>
            <a:r>
              <a:rPr lang="en-US" dirty="0"/>
              <a:t> happen with other conduct.  Yelling at customer.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D93CA-9ACF-4EB0-9BB7-313BC2484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964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a:t>
            </a:r>
            <a:endParaRPr dirty="0"/>
          </a:p>
        </p:txBody>
      </p:sp>
      <p:sp>
        <p:nvSpPr>
          <p:cNvPr id="4" name="Slide Number Placeholder 3"/>
          <p:cNvSpPr>
            <a:spLocks noGrp="1"/>
          </p:cNvSpPr>
          <p:nvPr>
            <p:ph type="sldNum" sz="quarter" idx="10"/>
          </p:nvPr>
        </p:nvSpPr>
        <p:spPr/>
        <p:txBody>
          <a:bodyPr/>
          <a:lstStyle/>
          <a:p>
            <a:fld id="{AC301681-AC09-4166-A1A3-B14919B280D8}" type="slidenum">
              <a:rPr lang="en-US" smtClean="0"/>
              <a:t>24</a:t>
            </a:fld>
            <a:endParaRPr lang="en-US" dirty="0"/>
          </a:p>
        </p:txBody>
      </p:sp>
    </p:spTree>
    <p:extLst>
      <p:ext uri="{BB962C8B-B14F-4D97-AF65-F5344CB8AC3E}">
        <p14:creationId xmlns:p14="http://schemas.microsoft.com/office/powerpoint/2010/main" val="3842349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Raeann</a:t>
            </a:r>
          </a:p>
          <a:p>
            <a:endParaRPr lang="en-US" dirty="0"/>
          </a:p>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25</a:t>
            </a:fld>
            <a:endParaRPr lang="en-US" dirty="0"/>
          </a:p>
        </p:txBody>
      </p:sp>
    </p:spTree>
    <p:extLst>
      <p:ext uri="{BB962C8B-B14F-4D97-AF65-F5344CB8AC3E}">
        <p14:creationId xmlns:p14="http://schemas.microsoft.com/office/powerpoint/2010/main" val="2275124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 </a:t>
            </a:r>
          </a:p>
          <a:p>
            <a:endParaRPr lang="en-US" dirty="0"/>
          </a:p>
          <a:p>
            <a:pPr marL="457200" indent="-365760" algn="l">
              <a:buFont typeface="+mj-lt"/>
              <a:buAutoNum type="arabicPeriod"/>
            </a:pPr>
            <a:r>
              <a:rPr lang="en-US" sz="2400" b="0" i="0" dirty="0">
                <a:solidFill>
                  <a:srgbClr val="1C1C1C"/>
                </a:solidFill>
                <a:effectLst/>
                <a:latin typeface="+mn-lt"/>
                <a:ea typeface="Cambria" panose="02040503050406030204" pitchFamily="18" charset="0"/>
              </a:rPr>
              <a:t>Broad protections for LGBTQ+ workers, providing the following examples:</a:t>
            </a:r>
          </a:p>
          <a:p>
            <a:pPr marL="914400" lvl="1" indent="-365760">
              <a:buFont typeface="+mj-lt"/>
              <a:buAutoNum type="alphaLcPeriod"/>
            </a:pPr>
            <a:r>
              <a:rPr lang="en-US" sz="2000" b="0" i="0" dirty="0">
                <a:solidFill>
                  <a:srgbClr val="1C1C1C"/>
                </a:solidFill>
                <a:effectLst/>
                <a:latin typeface="+mn-lt"/>
                <a:ea typeface="Cambria" panose="02040503050406030204" pitchFamily="18" charset="0"/>
              </a:rPr>
              <a:t>Denial of bathroom usage consistent with gender identity</a:t>
            </a:r>
          </a:p>
          <a:p>
            <a:pPr marL="914400" lvl="1" indent="-365760">
              <a:buFont typeface="+mj-lt"/>
              <a:buAutoNum type="alphaLcPeriod"/>
            </a:pPr>
            <a:r>
              <a:rPr lang="en-US" sz="2000" dirty="0">
                <a:solidFill>
                  <a:srgbClr val="1C1C1C"/>
                </a:solidFill>
                <a:latin typeface="+mn-lt"/>
                <a:ea typeface="Cambria" panose="02040503050406030204" pitchFamily="18" charset="0"/>
              </a:rPr>
              <a:t>Intentional and repeated misgendering – including use of pronouns</a:t>
            </a:r>
            <a:endParaRPr lang="en-US" sz="2000" b="0" i="0" dirty="0">
              <a:solidFill>
                <a:srgbClr val="1C1C1C"/>
              </a:solidFill>
              <a:effectLst/>
              <a:latin typeface="+mn-lt"/>
              <a:ea typeface="Cambria" panose="02040503050406030204" pitchFamily="18" charset="0"/>
            </a:endParaRPr>
          </a:p>
          <a:p>
            <a:pPr marL="457200" indent="-365760" algn="l">
              <a:buFont typeface="+mj-lt"/>
              <a:buAutoNum type="arabicPeriod"/>
            </a:pPr>
            <a:r>
              <a:rPr lang="en-US" sz="2400" b="0" i="0" dirty="0">
                <a:solidFill>
                  <a:srgbClr val="1C1C1C"/>
                </a:solidFill>
                <a:effectLst/>
                <a:latin typeface="+mn-lt"/>
                <a:ea typeface="Cambria" panose="02040503050406030204" pitchFamily="18" charset="0"/>
              </a:rPr>
              <a:t>Sexual harassment includes pregnancy, childbirth and “related conditions”:</a:t>
            </a:r>
          </a:p>
          <a:p>
            <a:pPr marL="914400" lvl="1" indent="-365760">
              <a:buFont typeface="+mj-lt"/>
              <a:buAutoNum type="alphaLcPeriod"/>
            </a:pPr>
            <a:r>
              <a:rPr lang="en-US" sz="2000" dirty="0">
                <a:solidFill>
                  <a:srgbClr val="1C1C1C"/>
                </a:solidFill>
                <a:latin typeface="+mn-lt"/>
                <a:ea typeface="Cambria" panose="02040503050406030204" pitchFamily="18" charset="0"/>
              </a:rPr>
              <a:t>Includes lactation, contraception and abortion decisions</a:t>
            </a:r>
            <a:endParaRPr lang="en-US" sz="2000" b="0" i="0" dirty="0">
              <a:solidFill>
                <a:srgbClr val="1C1C1C"/>
              </a:solidFill>
              <a:effectLst/>
              <a:latin typeface="+mn-lt"/>
              <a:ea typeface="Cambria" panose="02040503050406030204" pitchFamily="18" charset="0"/>
            </a:endParaRPr>
          </a:p>
          <a:p>
            <a:pPr marL="457200" indent="-365760" algn="l">
              <a:buFont typeface="+mj-lt"/>
              <a:buAutoNum type="arabicPeriod"/>
            </a:pPr>
            <a:r>
              <a:rPr lang="en-US" sz="2400" b="0" i="0" dirty="0">
                <a:solidFill>
                  <a:srgbClr val="1C1C1C"/>
                </a:solidFill>
                <a:effectLst/>
                <a:latin typeface="+mn-lt"/>
                <a:ea typeface="Cambria" panose="02040503050406030204" pitchFamily="18" charset="0"/>
              </a:rPr>
              <a:t>Clarifies Protection on Religious Expression:</a:t>
            </a:r>
          </a:p>
          <a:p>
            <a:pPr marL="914400" lvl="1" indent="-365760">
              <a:buFont typeface="+mj-lt"/>
              <a:buAutoNum type="alphaLcPeriod"/>
            </a:pPr>
            <a:r>
              <a:rPr lang="en-US" sz="2000" b="0" i="0" dirty="0">
                <a:solidFill>
                  <a:srgbClr val="1C1C1C"/>
                </a:solidFill>
                <a:effectLst/>
                <a:latin typeface="+mn-lt"/>
                <a:ea typeface="Cambria" panose="02040503050406030204" pitchFamily="18" charset="0"/>
              </a:rPr>
              <a:t>Duty to protect workers against religiously motivated harassment</a:t>
            </a:r>
          </a:p>
          <a:p>
            <a:pPr marL="914400" lvl="1" indent="-365760">
              <a:buFont typeface="+mj-lt"/>
              <a:buAutoNum type="alphaLcPeriod"/>
            </a:pPr>
            <a:r>
              <a:rPr lang="en-US" sz="2000" dirty="0">
                <a:solidFill>
                  <a:srgbClr val="1C1C1C"/>
                </a:solidFill>
                <a:latin typeface="+mn-lt"/>
                <a:ea typeface="Cambria" panose="02040503050406030204" pitchFamily="18" charset="0"/>
              </a:rPr>
              <a:t>Not required to accommodate religious expression that creates or “reasonably threatens to create” a hostile work environment – attempts to persuade if objected to</a:t>
            </a:r>
          </a:p>
          <a:p>
            <a:pPr marL="457200" indent="-365760" algn="l">
              <a:buFont typeface="+mj-lt"/>
              <a:buAutoNum type="arabicPeriod" startAt="4"/>
            </a:pPr>
            <a:r>
              <a:rPr lang="en-US" sz="2400" b="0" i="0" dirty="0">
                <a:solidFill>
                  <a:srgbClr val="1C1C1C"/>
                </a:solidFill>
                <a:effectLst/>
                <a:latin typeface="+mn-lt"/>
                <a:ea typeface="Cambria" panose="02040503050406030204" pitchFamily="18" charset="0"/>
              </a:rPr>
              <a:t>Harassment can occur virtually:</a:t>
            </a:r>
          </a:p>
          <a:p>
            <a:pPr marL="914400" lvl="1" indent="-365760">
              <a:buFont typeface="+mj-lt"/>
              <a:buAutoNum type="alphaLcPeriod"/>
            </a:pPr>
            <a:r>
              <a:rPr lang="en-US" sz="2000" b="0" i="0" dirty="0">
                <a:solidFill>
                  <a:srgbClr val="1C1C1C"/>
                </a:solidFill>
                <a:effectLst/>
                <a:latin typeface="+mn-lt"/>
                <a:ea typeface="Cambria" panose="02040503050406030204" pitchFamily="18" charset="0"/>
              </a:rPr>
              <a:t>Harassment can include communication by email, instant message, videoconference, etc.</a:t>
            </a:r>
          </a:p>
          <a:p>
            <a:pPr marL="457200" indent="-365760" algn="l">
              <a:buFont typeface="+mj-lt"/>
              <a:buAutoNum type="arabicPeriod" startAt="4"/>
            </a:pPr>
            <a:r>
              <a:rPr lang="en-US" sz="2400" b="0" i="0" dirty="0">
                <a:solidFill>
                  <a:srgbClr val="1C1C1C"/>
                </a:solidFill>
                <a:effectLst/>
                <a:latin typeface="+mn-lt"/>
                <a:ea typeface="Cambria" panose="02040503050406030204" pitchFamily="18" charset="0"/>
              </a:rPr>
              <a:t>Guidance for you to update your policies:</a:t>
            </a:r>
          </a:p>
          <a:p>
            <a:pPr marL="914400" lvl="1" indent="-365760">
              <a:buFont typeface="+mj-lt"/>
              <a:buAutoNum type="alphaLcPeriod"/>
            </a:pPr>
            <a:r>
              <a:rPr lang="en-US" sz="2000" dirty="0">
                <a:solidFill>
                  <a:srgbClr val="1C1C1C"/>
                </a:solidFill>
                <a:latin typeface="+mn-lt"/>
                <a:ea typeface="Cambria" panose="02040503050406030204" pitchFamily="18" charset="0"/>
              </a:rPr>
              <a:t>Includes resources to assist employers in reviewing and updating harassment policies</a:t>
            </a:r>
          </a:p>
          <a:p>
            <a:pPr marL="914400" lvl="1" indent="-365760">
              <a:buFont typeface="+mj-lt"/>
              <a:buAutoNum type="alphaLcPeriod"/>
            </a:pPr>
            <a:r>
              <a:rPr lang="en-US" sz="2000" b="0" i="0" dirty="0">
                <a:solidFill>
                  <a:srgbClr val="1C1C1C"/>
                </a:solidFill>
                <a:effectLst/>
                <a:latin typeface="+mn-lt"/>
                <a:ea typeface="Cambria" panose="02040503050406030204" pitchFamily="18" charset="0"/>
              </a:rPr>
              <a:t>Provides useful key points on complaint/investigation process and training</a:t>
            </a:r>
          </a:p>
          <a:p>
            <a:endParaRPr lang="en-US" dirty="0"/>
          </a:p>
          <a:p>
            <a:endParaRPr lang="en-US" dirty="0"/>
          </a:p>
          <a:p>
            <a:endParaRPr lang="en-US" dirty="0"/>
          </a:p>
          <a:p>
            <a:r>
              <a:rPr lang="en-US" dirty="0"/>
              <a:t>Highlight Complaint/Investigation Process--The guidance provides several factors to be considered in determining whether an employer failed to act reasonably to prevent the unlawful harassment from occurring, including the adequacy of the employer’s anti-harassment policy, complaint procedures, and training; the nature and degree of authority the alleged harasser exercised over the complainant; </a:t>
            </a:r>
            <a:r>
              <a:rPr lang="en-US" b="1" dirty="0"/>
              <a:t>the adequacy of the employer’s efforts to monitor the workplace</a:t>
            </a:r>
            <a:r>
              <a:rPr lang="en-US" dirty="0"/>
              <a:t>; and the adequacy of the employer’s steps to minimize known or obvious risks of harassment. The guidance goes on to state that even if the employer acted reasonably to prevent unlawful harassment, it may still be liable for the harassment if it did not act reasonably to correct harassment about which it knew or should have known.</a:t>
            </a:r>
          </a:p>
        </p:txBody>
      </p:sp>
      <p:sp>
        <p:nvSpPr>
          <p:cNvPr id="4" name="Slide Number Placeholder 3"/>
          <p:cNvSpPr>
            <a:spLocks noGrp="1"/>
          </p:cNvSpPr>
          <p:nvPr>
            <p:ph type="sldNum" sz="quarter" idx="5"/>
          </p:nvPr>
        </p:nvSpPr>
        <p:spPr/>
        <p:txBody>
          <a:bodyPr/>
          <a:lstStyle/>
          <a:p>
            <a:fld id="{5B9535E7-8DAE-474E-B469-B921D7D68426}" type="slidenum">
              <a:rPr lang="en-US" smtClean="0"/>
              <a:t>26</a:t>
            </a:fld>
            <a:endParaRPr lang="en-US" dirty="0"/>
          </a:p>
        </p:txBody>
      </p:sp>
    </p:spTree>
    <p:extLst>
      <p:ext uri="{BB962C8B-B14F-4D97-AF65-F5344CB8AC3E}">
        <p14:creationId xmlns:p14="http://schemas.microsoft.com/office/powerpoint/2010/main" val="1058617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 </a:t>
            </a:r>
          </a:p>
          <a:p>
            <a:endParaRPr lang="en-US" dirty="0"/>
          </a:p>
          <a:p>
            <a:pPr marL="457200" indent="-365760" algn="l">
              <a:buFont typeface="+mj-lt"/>
              <a:buAutoNum type="arabicPeriod"/>
            </a:pPr>
            <a:r>
              <a:rPr lang="en-US" sz="2400" b="0" i="0" dirty="0">
                <a:solidFill>
                  <a:srgbClr val="1C1C1C"/>
                </a:solidFill>
                <a:effectLst/>
                <a:latin typeface="+mn-lt"/>
                <a:ea typeface="Cambria" panose="02040503050406030204" pitchFamily="18" charset="0"/>
              </a:rPr>
              <a:t>Broad protections for LGBTQ+ workers, providing the following examples:</a:t>
            </a:r>
          </a:p>
          <a:p>
            <a:pPr marL="914400" lvl="1" indent="-365760">
              <a:buFont typeface="+mj-lt"/>
              <a:buAutoNum type="alphaLcPeriod"/>
            </a:pPr>
            <a:r>
              <a:rPr lang="en-US" sz="2000" b="0" i="0" dirty="0">
                <a:solidFill>
                  <a:srgbClr val="1C1C1C"/>
                </a:solidFill>
                <a:effectLst/>
                <a:latin typeface="+mn-lt"/>
                <a:ea typeface="Cambria" panose="02040503050406030204" pitchFamily="18" charset="0"/>
              </a:rPr>
              <a:t>Denial of bathroom usage consistent with gender identity</a:t>
            </a:r>
          </a:p>
          <a:p>
            <a:pPr marL="914400" lvl="1" indent="-365760">
              <a:buFont typeface="+mj-lt"/>
              <a:buAutoNum type="alphaLcPeriod"/>
            </a:pPr>
            <a:r>
              <a:rPr lang="en-US" sz="2000" dirty="0">
                <a:solidFill>
                  <a:srgbClr val="1C1C1C"/>
                </a:solidFill>
                <a:latin typeface="+mn-lt"/>
                <a:ea typeface="Cambria" panose="02040503050406030204" pitchFamily="18" charset="0"/>
              </a:rPr>
              <a:t>Intentional and repeated misgendering – including use of pronouns</a:t>
            </a:r>
            <a:endParaRPr lang="en-US" sz="2000" b="0" i="0" dirty="0">
              <a:solidFill>
                <a:srgbClr val="1C1C1C"/>
              </a:solidFill>
              <a:effectLst/>
              <a:latin typeface="+mn-lt"/>
              <a:ea typeface="Cambria" panose="02040503050406030204" pitchFamily="18" charset="0"/>
            </a:endParaRPr>
          </a:p>
          <a:p>
            <a:pPr marL="457200" indent="-365760" algn="l">
              <a:buFont typeface="+mj-lt"/>
              <a:buAutoNum type="arabicPeriod"/>
            </a:pPr>
            <a:r>
              <a:rPr lang="en-US" sz="2400" b="0" i="0" dirty="0">
                <a:solidFill>
                  <a:srgbClr val="1C1C1C"/>
                </a:solidFill>
                <a:effectLst/>
                <a:latin typeface="+mn-lt"/>
                <a:ea typeface="Cambria" panose="02040503050406030204" pitchFamily="18" charset="0"/>
              </a:rPr>
              <a:t>Sexual harassment includes pregnancy, childbirth and “related conditions”:</a:t>
            </a:r>
          </a:p>
          <a:p>
            <a:pPr marL="914400" lvl="1" indent="-365760">
              <a:buFont typeface="+mj-lt"/>
              <a:buAutoNum type="alphaLcPeriod"/>
            </a:pPr>
            <a:r>
              <a:rPr lang="en-US" sz="2000" dirty="0">
                <a:solidFill>
                  <a:srgbClr val="1C1C1C"/>
                </a:solidFill>
                <a:latin typeface="+mn-lt"/>
                <a:ea typeface="Cambria" panose="02040503050406030204" pitchFamily="18" charset="0"/>
              </a:rPr>
              <a:t>Includes lactation, contraception and abortion decisions</a:t>
            </a:r>
            <a:endParaRPr lang="en-US" sz="2000" b="0" i="0" dirty="0">
              <a:solidFill>
                <a:srgbClr val="1C1C1C"/>
              </a:solidFill>
              <a:effectLst/>
              <a:latin typeface="+mn-lt"/>
              <a:ea typeface="Cambria" panose="02040503050406030204" pitchFamily="18" charset="0"/>
            </a:endParaRPr>
          </a:p>
          <a:p>
            <a:pPr marL="457200" indent="-365760" algn="l">
              <a:buFont typeface="+mj-lt"/>
              <a:buAutoNum type="arabicPeriod"/>
            </a:pPr>
            <a:r>
              <a:rPr lang="en-US" sz="2400" b="0" i="0" dirty="0">
                <a:solidFill>
                  <a:srgbClr val="1C1C1C"/>
                </a:solidFill>
                <a:effectLst/>
                <a:latin typeface="+mn-lt"/>
                <a:ea typeface="Cambria" panose="02040503050406030204" pitchFamily="18" charset="0"/>
              </a:rPr>
              <a:t>Clarifies Protection on Religious Expression:</a:t>
            </a:r>
          </a:p>
          <a:p>
            <a:pPr marL="914400" lvl="1" indent="-365760">
              <a:buFont typeface="+mj-lt"/>
              <a:buAutoNum type="alphaLcPeriod"/>
            </a:pPr>
            <a:r>
              <a:rPr lang="en-US" sz="2000" b="0" i="0" dirty="0">
                <a:solidFill>
                  <a:srgbClr val="1C1C1C"/>
                </a:solidFill>
                <a:effectLst/>
                <a:latin typeface="+mn-lt"/>
                <a:ea typeface="Cambria" panose="02040503050406030204" pitchFamily="18" charset="0"/>
              </a:rPr>
              <a:t>Duty to protect workers against religiously motivated harassment</a:t>
            </a:r>
          </a:p>
          <a:p>
            <a:pPr marL="914400" lvl="1" indent="-365760">
              <a:buFont typeface="+mj-lt"/>
              <a:buAutoNum type="alphaLcPeriod"/>
            </a:pPr>
            <a:r>
              <a:rPr lang="en-US" sz="2000" dirty="0">
                <a:solidFill>
                  <a:srgbClr val="1C1C1C"/>
                </a:solidFill>
                <a:latin typeface="+mn-lt"/>
                <a:ea typeface="Cambria" panose="02040503050406030204" pitchFamily="18" charset="0"/>
              </a:rPr>
              <a:t>Not required to accommodate religious expression that creates or “reasonably threatens to create” a hostile work environment – attempts to persuade if objected to</a:t>
            </a:r>
          </a:p>
          <a:p>
            <a:pPr marL="457200" indent="-365760" algn="l">
              <a:buFont typeface="+mj-lt"/>
              <a:buAutoNum type="arabicPeriod" startAt="4"/>
            </a:pPr>
            <a:r>
              <a:rPr lang="en-US" sz="2400" b="0" i="0" dirty="0">
                <a:solidFill>
                  <a:srgbClr val="1C1C1C"/>
                </a:solidFill>
                <a:effectLst/>
                <a:latin typeface="+mn-lt"/>
                <a:ea typeface="Cambria" panose="02040503050406030204" pitchFamily="18" charset="0"/>
              </a:rPr>
              <a:t>Harassment can occur virtually:</a:t>
            </a:r>
          </a:p>
          <a:p>
            <a:pPr marL="914400" lvl="1" indent="-365760">
              <a:buFont typeface="+mj-lt"/>
              <a:buAutoNum type="alphaLcPeriod"/>
            </a:pPr>
            <a:r>
              <a:rPr lang="en-US" sz="2000" b="0" i="0" dirty="0">
                <a:solidFill>
                  <a:srgbClr val="1C1C1C"/>
                </a:solidFill>
                <a:effectLst/>
                <a:latin typeface="+mn-lt"/>
                <a:ea typeface="Cambria" panose="02040503050406030204" pitchFamily="18" charset="0"/>
              </a:rPr>
              <a:t>Harassment can include communication by email, instant message, videoconference, etc.</a:t>
            </a:r>
          </a:p>
          <a:p>
            <a:pPr marL="457200" indent="-365760" algn="l">
              <a:buFont typeface="+mj-lt"/>
              <a:buAutoNum type="arabicPeriod" startAt="4"/>
            </a:pPr>
            <a:r>
              <a:rPr lang="en-US" sz="2400" b="0" i="0" dirty="0">
                <a:solidFill>
                  <a:srgbClr val="1C1C1C"/>
                </a:solidFill>
                <a:effectLst/>
                <a:latin typeface="+mn-lt"/>
                <a:ea typeface="Cambria" panose="02040503050406030204" pitchFamily="18" charset="0"/>
              </a:rPr>
              <a:t>Guidance for you to update your policies:</a:t>
            </a:r>
          </a:p>
          <a:p>
            <a:pPr marL="914400" lvl="1" indent="-365760">
              <a:buFont typeface="+mj-lt"/>
              <a:buAutoNum type="alphaLcPeriod"/>
            </a:pPr>
            <a:r>
              <a:rPr lang="en-US" sz="2000" dirty="0">
                <a:solidFill>
                  <a:srgbClr val="1C1C1C"/>
                </a:solidFill>
                <a:latin typeface="+mn-lt"/>
                <a:ea typeface="Cambria" panose="02040503050406030204" pitchFamily="18" charset="0"/>
              </a:rPr>
              <a:t>Includes resources to assist employers in reviewing and updating harassment policies</a:t>
            </a:r>
          </a:p>
          <a:p>
            <a:pPr marL="914400" lvl="1" indent="-365760">
              <a:buFont typeface="+mj-lt"/>
              <a:buAutoNum type="alphaLcPeriod"/>
            </a:pPr>
            <a:r>
              <a:rPr lang="en-US" sz="2000" b="0" i="0" dirty="0">
                <a:solidFill>
                  <a:srgbClr val="1C1C1C"/>
                </a:solidFill>
                <a:effectLst/>
                <a:latin typeface="+mn-lt"/>
                <a:ea typeface="Cambria" panose="02040503050406030204" pitchFamily="18" charset="0"/>
              </a:rPr>
              <a:t>Provides useful key points on complaint/investigation process and training</a:t>
            </a:r>
          </a:p>
          <a:p>
            <a:endParaRPr lang="en-US" dirty="0"/>
          </a:p>
          <a:p>
            <a:r>
              <a:rPr lang="en-US" dirty="0"/>
              <a:t>The Board’s rulings on workplace policies will/may limit an employer’s ability to monitor the workplace and minimize risk. </a:t>
            </a:r>
          </a:p>
          <a:p>
            <a:endParaRPr lang="en-US" dirty="0"/>
          </a:p>
          <a:p>
            <a:r>
              <a:rPr lang="en-US" dirty="0"/>
              <a:t>Highlight Complaint/Investigation Process--The guidance provides several factors to be considered in determining whether an employer failed to act reasonably to prevent the unlawful harassment from occurring, including the adequacy of the employer’s anti-harassment policy, complaint procedures, and training; the nature and degree of authority the alleged harasser exercised over the complainant; </a:t>
            </a:r>
            <a:r>
              <a:rPr lang="en-US" b="0" dirty="0"/>
              <a:t>the adequacy of the employer’s efforts to monitor the workplace</a:t>
            </a:r>
            <a:r>
              <a:rPr lang="en-US" dirty="0"/>
              <a:t>; and the adequacy of the employer’s steps to minimize known or obvious risks of harassment. </a:t>
            </a:r>
            <a:r>
              <a:rPr lang="en-US" b="1" dirty="0"/>
              <a:t>The guidance goes on to state that even if the employer acted reasonably to prevent unlawful harassment, it may still be liable for the harassment if it did not act reasonably to correct harassment about which it knew or should have known.</a:t>
            </a:r>
          </a:p>
        </p:txBody>
      </p:sp>
      <p:sp>
        <p:nvSpPr>
          <p:cNvPr id="4" name="Slide Number Placeholder 3"/>
          <p:cNvSpPr>
            <a:spLocks noGrp="1"/>
          </p:cNvSpPr>
          <p:nvPr>
            <p:ph type="sldNum" sz="quarter" idx="5"/>
          </p:nvPr>
        </p:nvSpPr>
        <p:spPr/>
        <p:txBody>
          <a:bodyPr/>
          <a:lstStyle/>
          <a:p>
            <a:fld id="{5B9535E7-8DAE-474E-B469-B921D7D68426}" type="slidenum">
              <a:rPr lang="en-US" smtClean="0"/>
              <a:t>27</a:t>
            </a:fld>
            <a:endParaRPr lang="en-US" dirty="0"/>
          </a:p>
        </p:txBody>
      </p:sp>
    </p:spTree>
    <p:extLst>
      <p:ext uri="{BB962C8B-B14F-4D97-AF65-F5344CB8AC3E}">
        <p14:creationId xmlns:p14="http://schemas.microsoft.com/office/powerpoint/2010/main" val="2795131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1681-AC09-4166-A1A3-B14919B280D8}" type="slidenum">
              <a:rPr lang="en-US" smtClean="0"/>
              <a:t>28</a:t>
            </a:fld>
            <a:endParaRPr lang="en-US" dirty="0"/>
          </a:p>
        </p:txBody>
      </p:sp>
    </p:spTree>
    <p:extLst>
      <p:ext uri="{BB962C8B-B14F-4D97-AF65-F5344CB8AC3E}">
        <p14:creationId xmlns:p14="http://schemas.microsoft.com/office/powerpoint/2010/main" val="953339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29</a:t>
            </a:fld>
            <a:endParaRPr lang="en-US" dirty="0"/>
          </a:p>
        </p:txBody>
      </p:sp>
    </p:spTree>
    <p:extLst>
      <p:ext uri="{BB962C8B-B14F-4D97-AF65-F5344CB8AC3E}">
        <p14:creationId xmlns:p14="http://schemas.microsoft.com/office/powerpoint/2010/main" val="22263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8E779-9D57-41A8-81A8-D5EAEC74C364}" type="slidenum">
              <a:rPr lang="en-US" smtClean="0"/>
              <a:t>3</a:t>
            </a:fld>
            <a:endParaRPr lang="en-US"/>
          </a:p>
        </p:txBody>
      </p:sp>
    </p:spTree>
    <p:extLst>
      <p:ext uri="{BB962C8B-B14F-4D97-AF65-F5344CB8AC3E}">
        <p14:creationId xmlns:p14="http://schemas.microsoft.com/office/powerpoint/2010/main" val="2792580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 Focus is on what is protected activity and whether the workplace rules chill employees Section 7 rights. </a:t>
            </a:r>
          </a:p>
          <a:p>
            <a:endParaRPr lang="en-US" dirty="0"/>
          </a:p>
          <a:p>
            <a:r>
              <a:rPr lang="en-US" i="0" dirty="0"/>
              <a:t>On August 2, 2023, the NLRB changed the legal standard on workplace misconduct rules. </a:t>
            </a:r>
            <a:r>
              <a:rPr lang="en-US" b="0" i="0" dirty="0">
                <a:solidFill>
                  <a:srgbClr val="000000"/>
                </a:solidFill>
                <a:effectLst/>
                <a:latin typeface="DIN Regular"/>
              </a:rPr>
              <a:t>Under the new standard, the Board analyzes whether an employee “would reasonably construe” the applicable rule or policy as chilling protected conduct under Section 7 of the National Labor Relations Act. To avoid a violation, employers must now show that workplace conduct rules are narrowly tailored to special circumstances justifying any infringement on employee rights. </a:t>
            </a:r>
          </a:p>
          <a:p>
            <a:endParaRPr lang="en-US" b="0" i="0" dirty="0">
              <a:solidFill>
                <a:srgbClr val="000000"/>
              </a:solidFill>
              <a:effectLst/>
              <a:latin typeface="DIN Regular"/>
            </a:endParaRPr>
          </a:p>
          <a:p>
            <a:r>
              <a:rPr lang="en-US" b="0" i="0" dirty="0">
                <a:solidFill>
                  <a:srgbClr val="000000"/>
                </a:solidFill>
                <a:effectLst/>
                <a:latin typeface="DIN Regular"/>
              </a:rPr>
              <a:t>The new standard subjectively examines </a:t>
            </a:r>
            <a:r>
              <a:rPr lang="en-US" b="0" i="0" dirty="0">
                <a:solidFill>
                  <a:srgbClr val="000000"/>
                </a:solidFill>
                <a:effectLst/>
                <a:latin typeface="DIN Bold"/>
              </a:rPr>
              <a:t>whether a workplace rule or policy has a reasonable tendency to interfere with employees’ exercise of Section 7 rights</a:t>
            </a:r>
            <a:r>
              <a:rPr lang="en-US" b="0" i="0" dirty="0">
                <a:solidFill>
                  <a:srgbClr val="000000"/>
                </a:solidFill>
                <a:effectLst/>
                <a:latin typeface="DIN Regular"/>
              </a:rPr>
              <a:t>. In other words, if an employee could reasonably interpret the rule to be coercive (even if a noncoercive interpretation is also reasonable), then the burden shifts to the employer to justify it.</a:t>
            </a:r>
          </a:p>
          <a:p>
            <a:endParaRPr lang="en-US" b="0" i="0" dirty="0">
              <a:solidFill>
                <a:srgbClr val="000000"/>
              </a:solidFill>
              <a:effectLst/>
              <a:latin typeface="DIN Regular"/>
            </a:endParaRPr>
          </a:p>
          <a:p>
            <a:r>
              <a:rPr lang="en-US" b="0" i="0" dirty="0">
                <a:solidFill>
                  <a:srgbClr val="000000"/>
                </a:solidFill>
                <a:effectLst/>
                <a:latin typeface="DIN Regular"/>
              </a:rPr>
              <a:t>Investigations </a:t>
            </a:r>
          </a:p>
          <a:p>
            <a:r>
              <a:rPr lang="en-US" b="0" i="0" dirty="0">
                <a:solidFill>
                  <a:srgbClr val="000000"/>
                </a:solidFill>
                <a:effectLst/>
                <a:latin typeface="DIN Regular"/>
              </a:rPr>
              <a:t>-Review your policies related to confidentiality related to complaints about harassment and discrimination.  Broad confidential policies may be construed by an employee as interfering with their Section 7 rights.  Some companies have employees sign confidentiality agreements, but they could be deemed likely unlawful under the current standard.</a:t>
            </a:r>
            <a:endParaRPr lang="en-US" i="0" dirty="0"/>
          </a:p>
          <a:p>
            <a:endParaRPr lang="en-US" dirty="0"/>
          </a:p>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30</a:t>
            </a:fld>
            <a:endParaRPr lang="en-US" dirty="0"/>
          </a:p>
        </p:txBody>
      </p:sp>
    </p:spTree>
    <p:extLst>
      <p:ext uri="{BB962C8B-B14F-4D97-AF65-F5344CB8AC3E}">
        <p14:creationId xmlns:p14="http://schemas.microsoft.com/office/powerpoint/2010/main" val="2492901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Raeann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 Employee yells at the manager and HR because he/she is upset about the salary for all women in the same title and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Title VII – </a:t>
            </a:r>
          </a:p>
          <a:p>
            <a:pPr lvl="1"/>
            <a:r>
              <a:rPr lang="en-US" dirty="0">
                <a:ea typeface="Cambria" panose="02040503050406030204" pitchFamily="18" charset="0"/>
              </a:rPr>
              <a:t>R</a:t>
            </a:r>
            <a:r>
              <a:rPr lang="en-US" b="0" i="0" dirty="0">
                <a:effectLst/>
                <a:ea typeface="Cambria" panose="02040503050406030204" pitchFamily="18" charset="0"/>
              </a:rPr>
              <a:t>equiring civility and courtesy or prohibiting offensive behavior</a:t>
            </a:r>
          </a:p>
          <a:p>
            <a:pPr lvl="1"/>
            <a:r>
              <a:rPr lang="en-US" dirty="0"/>
              <a:t>Discipline of workers for racist, sexist, and other profane speech or conduct</a:t>
            </a:r>
          </a:p>
          <a:p>
            <a:r>
              <a:rPr lang="en-US" dirty="0"/>
              <a:t>Current Political Climate  </a:t>
            </a:r>
          </a:p>
          <a:p>
            <a:pPr lvl="1"/>
            <a:r>
              <a:rPr lang="en-US" dirty="0">
                <a:ea typeface="Cambria" panose="02040503050406030204" pitchFamily="18" charset="0"/>
              </a:rPr>
              <a:t>R</a:t>
            </a:r>
            <a:r>
              <a:rPr lang="en-US" b="0" i="0" dirty="0">
                <a:effectLst/>
                <a:ea typeface="Cambria" panose="02040503050406030204" pitchFamily="18" charset="0"/>
              </a:rPr>
              <a:t>estricting political activities that may have a nexus to employee interests</a:t>
            </a:r>
            <a:endParaRPr lang="en-US" sz="2800" b="0" i="0" dirty="0">
              <a:effectLst/>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dirty="0">
                <a:solidFill>
                  <a:srgbClr val="000000"/>
                </a:solidFill>
                <a:effectLst/>
                <a:latin typeface="DIN Regular"/>
                <a:ea typeface="Cambria" panose="02040503050406030204" pitchFamily="18" charset="0"/>
              </a:rPr>
              <a:t>While picketing outside the employer’s place of business, a locked-out employee makes racially offensive comments to or</a:t>
            </a:r>
          </a:p>
          <a:p>
            <a:r>
              <a:rPr lang="en-US" sz="1200" b="0" i="0" dirty="0">
                <a:solidFill>
                  <a:srgbClr val="000000"/>
                </a:solidFill>
                <a:effectLst/>
                <a:latin typeface="DIN Regular"/>
                <a:ea typeface="Cambria" panose="02040503050406030204" pitchFamily="18" charset="0"/>
              </a:rPr>
              <a:t>about replacement workers. The company fired him for violating its workplace anti-harassment policies by making racist remarks on a picket line, but Board has ordered to give him his job back with back pay plus interest. They were not violent in character, and they did not contain any overt or implied threats to replacement workers or their property and there waw no threatening behavior or physical acts of intimidation towards the replacement workers.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sz="1200" b="0" i="0" dirty="0">
                <a:solidFill>
                  <a:schemeClr val="tx1"/>
                </a:solidFill>
                <a:effectLst/>
                <a:latin typeface="+mn-lt"/>
                <a:ea typeface="Cambria" panose="02040503050406030204" pitchFamily="18" charset="0"/>
              </a:rPr>
              <a:t>Yet, </a:t>
            </a:r>
            <a:r>
              <a:rPr lang="en-US" b="0" i="0" dirty="0">
                <a:solidFill>
                  <a:srgbClr val="4F3996"/>
                </a:solidFill>
                <a:effectLst/>
                <a:latin typeface="HCoWhitney"/>
              </a:rPr>
              <a:t>Board ruled an employee’s Black Lives Matter uniform marking was protected by labor law—</a:t>
            </a:r>
            <a:r>
              <a:rPr lang="en-US" b="0" i="0" dirty="0">
                <a:solidFill>
                  <a:srgbClr val="000000"/>
                </a:solidFill>
                <a:effectLst/>
                <a:latin typeface="DIN Regular"/>
              </a:rPr>
              <a:t>the employer maintained a company-wide dress code policy that said, “the apron is not an appropriate place to promote or display religious beliefs, causes or political messages unrelated to workplace matters.”</a:t>
            </a:r>
          </a:p>
          <a:p>
            <a:pPr algn="l"/>
            <a:r>
              <a:rPr lang="en-US" b="0" i="0" dirty="0">
                <a:solidFill>
                  <a:srgbClr val="000000"/>
                </a:solidFill>
                <a:effectLst/>
                <a:latin typeface="DIN Regular"/>
              </a:rPr>
              <a:t>Starting in August 2020, a customer facing employee donned an apron prominently displaying a Black Lives Matter slogan. Six months later, the employee and a small group of coworkers made complaints that they were subjected to racial harassment at work. The employee emailed company officials requesting further action to protect employees of color. The company subsequently advised the employee that his apron was in violation of the dress code policy and directed him to either remove it or resign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F3996"/>
              </a:solidFill>
              <a:effectLst/>
              <a:latin typeface="HCoWhitne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14042"/>
                </a:solidFill>
                <a:effectLst/>
                <a:latin typeface="HCoWhitney"/>
              </a:rPr>
              <a:t>The NLRB held that a customer-facing employee who wrote “BLM,” an initialism for “Black Lives Matter,” on his work uniform apron was engaged in protected concerted activity under the National Labor Relations Act (NLRA). As a result, the company directive for him to comply with the dress code policy  and remove the marking violated labor law, and the employee’s resulting decision to resign over the directive amounted to a “constructive discharge” entitling him to backpay and reinstatement.</a:t>
            </a:r>
            <a:endParaRPr lang="en-US" sz="1200" dirty="0"/>
          </a:p>
          <a:p>
            <a:endParaRPr lang="en-US" sz="1200" dirty="0">
              <a:ea typeface="Cambria" panose="02040503050406030204" pitchFamily="18" charset="0"/>
            </a:endParaRPr>
          </a:p>
          <a:p>
            <a:r>
              <a:rPr lang="en-US" b="0" i="0" dirty="0">
                <a:solidFill>
                  <a:srgbClr val="000000"/>
                </a:solidFill>
                <a:effectLst/>
                <a:latin typeface="DIN Regular"/>
              </a:rPr>
              <a:t>The Region initially concluded that the employee’s actions were a “logical outgrowth” of ongoing concerted activities culminating in a group request for protection from alleged racial harassment. Employee discussions in the workplace regarding racism should be deemed inherently concerted because systemic racism, including an employer’s racial discrimination or racial harassment, and/or tolerance of such discrimination or harassment, necessarily implicates significant terms and condition of employment and is of vital importance to employees.”</a:t>
            </a:r>
          </a:p>
          <a:p>
            <a:endParaRPr lang="en-US" sz="1200" b="0" i="0" dirty="0">
              <a:solidFill>
                <a:srgbClr val="000000"/>
              </a:solidFill>
              <a:effectLst/>
              <a:latin typeface="DIN Regular"/>
              <a:ea typeface="Cambria" panose="02040503050406030204" pitchFamily="18" charset="0"/>
            </a:endParaRPr>
          </a:p>
          <a:p>
            <a:r>
              <a:rPr lang="en-US" sz="1200" b="0" i="0" dirty="0">
                <a:solidFill>
                  <a:srgbClr val="000000"/>
                </a:solidFill>
                <a:effectLst/>
                <a:latin typeface="DIN Regular"/>
                <a:ea typeface="Cambria" panose="02040503050406030204" pitchFamily="18" charset="0"/>
              </a:rPr>
              <a:t>Yet -</a:t>
            </a:r>
          </a:p>
          <a:p>
            <a:r>
              <a:rPr lang="en-US" sz="1200" b="0" i="0" dirty="0">
                <a:solidFill>
                  <a:srgbClr val="000000"/>
                </a:solidFill>
                <a:effectLst/>
                <a:latin typeface="DIN Regular"/>
                <a:ea typeface="Cambria" panose="02040503050406030204" pitchFamily="18" charset="0"/>
              </a:rPr>
              <a:t>Boards umbrella covers all behavior by employees --  Those in which they complain about harassment and when they engage in harassment.  </a:t>
            </a:r>
            <a:endParaRPr lang="en-US" sz="1200" dirty="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31</a:t>
            </a:fld>
            <a:endParaRPr lang="en-US" dirty="0"/>
          </a:p>
        </p:txBody>
      </p:sp>
    </p:spTree>
    <p:extLst>
      <p:ext uri="{BB962C8B-B14F-4D97-AF65-F5344CB8AC3E}">
        <p14:creationId xmlns:p14="http://schemas.microsoft.com/office/powerpoint/2010/main" val="3645097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Raeann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mbria" panose="02040503050406030204" pitchFamily="18" charset="0"/>
              </a:rPr>
              <a:t>Requiring employees to keep "customer and employee information secure," and only use it "fairly, lawfully and … for the purpose for which it was obtained," finding that a reasonable employee would construe rule to prohibit discussion of wages and terms and conditions of employment and would not read it to be confined to data privacy issues. </a:t>
            </a:r>
            <a:r>
              <a:rPr lang="en-US" sz="1200" i="1" dirty="0">
                <a:ea typeface="Cambria" panose="02040503050406030204" pitchFamily="18" charset="0"/>
              </a:rPr>
              <a:t>Fresh &amp; Easy Neighborhood Mkt. &amp; United Food &amp; Com. Workers Int'l Union</a:t>
            </a:r>
            <a:r>
              <a:rPr lang="en-US" sz="1200" dirty="0">
                <a:ea typeface="Cambria" panose="02040503050406030204" pitchFamily="18" charset="0"/>
              </a:rPr>
              <a:t>, 361 </a:t>
            </a:r>
            <a:r>
              <a:rPr lang="en-US" sz="1200" b="0" i="0" strike="noStrike" baseline="0" dirty="0">
                <a:ea typeface="Cambria" panose="02040503050406030204" pitchFamily="18" charset="0"/>
              </a:rPr>
              <a:t>NLRB 72, 73 (2014).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strike="noStrike" baseline="0" dirty="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mbria" panose="02040503050406030204" pitchFamily="18" charset="0"/>
              </a:rPr>
              <a:t>“Disclosure of confidential information, including Company, customer information and employee information maintained in confidential personnel files" was deemed to prohibit employees from discussing wages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mbria" panose="02040503050406030204" pitchFamily="18" charset="0"/>
              </a:rPr>
              <a:t>Example of Colorado Pay Transparency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strike="noStrike" baseline="0" dirty="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32</a:t>
            </a:fld>
            <a:endParaRPr lang="en-US" dirty="0"/>
          </a:p>
        </p:txBody>
      </p:sp>
    </p:spTree>
    <p:extLst>
      <p:ext uri="{BB962C8B-B14F-4D97-AF65-F5344CB8AC3E}">
        <p14:creationId xmlns:p14="http://schemas.microsoft.com/office/powerpoint/2010/main" val="4280615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a:p>
            <a:r>
              <a:rPr lang="en-US" dirty="0"/>
              <a:t>Setting-specific standards aimed at deciding whether an employee has lost the protection of the Act. </a:t>
            </a:r>
          </a:p>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33</a:t>
            </a:fld>
            <a:endParaRPr lang="en-US" dirty="0"/>
          </a:p>
        </p:txBody>
      </p:sp>
    </p:spTree>
    <p:extLst>
      <p:ext uri="{BB962C8B-B14F-4D97-AF65-F5344CB8AC3E}">
        <p14:creationId xmlns:p14="http://schemas.microsoft.com/office/powerpoint/2010/main" val="2333251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34</a:t>
            </a:fld>
            <a:endParaRPr lang="en-US" dirty="0"/>
          </a:p>
        </p:txBody>
      </p:sp>
    </p:spTree>
    <p:extLst>
      <p:ext uri="{BB962C8B-B14F-4D97-AF65-F5344CB8AC3E}">
        <p14:creationId xmlns:p14="http://schemas.microsoft.com/office/powerpoint/2010/main" val="285707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endParaRPr dirty="0"/>
          </a:p>
        </p:txBody>
      </p:sp>
      <p:sp>
        <p:nvSpPr>
          <p:cNvPr id="4" name="Slide Number Placeholder 3"/>
          <p:cNvSpPr>
            <a:spLocks noGrp="1"/>
          </p:cNvSpPr>
          <p:nvPr>
            <p:ph type="sldNum" sz="quarter" idx="10"/>
          </p:nvPr>
        </p:nvSpPr>
        <p:spPr/>
        <p:txBody>
          <a:bodyPr/>
          <a:lstStyle/>
          <a:p>
            <a:fld id="{AC301681-AC09-4166-A1A3-B14919B280D8}" type="slidenum">
              <a:rPr lang="en-US" smtClean="0"/>
              <a:t>35</a:t>
            </a:fld>
            <a:endParaRPr lang="en-US" dirty="0"/>
          </a:p>
        </p:txBody>
      </p:sp>
    </p:spTree>
    <p:extLst>
      <p:ext uri="{BB962C8B-B14F-4D97-AF65-F5344CB8AC3E}">
        <p14:creationId xmlns:p14="http://schemas.microsoft.com/office/powerpoint/2010/main" val="3327866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p:txBody>
      </p:sp>
      <p:sp>
        <p:nvSpPr>
          <p:cNvPr id="4" name="Slide Number Placeholder 3"/>
          <p:cNvSpPr>
            <a:spLocks noGrp="1"/>
          </p:cNvSpPr>
          <p:nvPr>
            <p:ph type="sldNum" sz="quarter" idx="5"/>
          </p:nvPr>
        </p:nvSpPr>
        <p:spPr/>
        <p:txBody>
          <a:bodyPr/>
          <a:lstStyle/>
          <a:p>
            <a:fld id="{5B9535E7-8DAE-474E-B469-B921D7D68426}" type="slidenum">
              <a:rPr lang="en-US" smtClean="0"/>
              <a:t>36</a:t>
            </a:fld>
            <a:endParaRPr lang="en-US" dirty="0"/>
          </a:p>
        </p:txBody>
      </p:sp>
    </p:spTree>
    <p:extLst>
      <p:ext uri="{BB962C8B-B14F-4D97-AF65-F5344CB8AC3E}">
        <p14:creationId xmlns:p14="http://schemas.microsoft.com/office/powerpoint/2010/main" val="3271408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a:p>
            <a:endParaRPr lang="en-US" dirty="0"/>
          </a:p>
          <a:p>
            <a:r>
              <a:rPr lang="en-US" dirty="0"/>
              <a:t>https://www.nlrb.gov/sites/default/files/attachments/pages/node-195/501_3-21.pdf</a:t>
            </a:r>
          </a:p>
          <a:p>
            <a:endParaRPr lang="en-US" dirty="0"/>
          </a:p>
          <a:p>
            <a:pPr>
              <a:spcBef>
                <a:spcPts val="0"/>
              </a:spcBef>
              <a:spcAft>
                <a:spcPts val="1800"/>
              </a:spcAft>
            </a:pPr>
            <a:r>
              <a:rPr lang="en-US" dirty="0">
                <a:latin typeface="Avenir Next LT Pro" panose="020B0504020202020204" pitchFamily="34" charset="0"/>
              </a:rPr>
              <a:t>Charges initiated by Unions, Employers or individuals</a:t>
            </a:r>
          </a:p>
          <a:p>
            <a:pPr>
              <a:spcBef>
                <a:spcPts val="0"/>
              </a:spcBef>
              <a:spcAft>
                <a:spcPts val="1800"/>
              </a:spcAft>
            </a:pPr>
            <a:r>
              <a:rPr lang="en-US" dirty="0">
                <a:latin typeface="Avenir Next LT Pro" panose="020B0504020202020204" pitchFamily="34" charset="0"/>
              </a:rPr>
              <a:t>Overseen by General Counsel, delegated to Counsel for General Counsel</a:t>
            </a:r>
          </a:p>
          <a:p>
            <a:pPr>
              <a:spcBef>
                <a:spcPts val="0"/>
              </a:spcBef>
              <a:spcAft>
                <a:spcPts val="1200"/>
              </a:spcAft>
            </a:pPr>
            <a:r>
              <a:rPr lang="en-US" dirty="0">
                <a:latin typeface="Avenir Next LT Pro" panose="020B0504020202020204" pitchFamily="34" charset="0"/>
              </a:rPr>
              <a:t>Investigated at Regional level</a:t>
            </a:r>
          </a:p>
          <a:p>
            <a:pPr lvl="1">
              <a:spcBef>
                <a:spcPts val="0"/>
              </a:spcBef>
              <a:spcAft>
                <a:spcPts val="1200"/>
              </a:spcAft>
            </a:pPr>
            <a:r>
              <a:rPr lang="en-US" dirty="0">
                <a:latin typeface="Avenir Next LT Pro" panose="020B0504020202020204" pitchFamily="34" charset="0"/>
              </a:rPr>
              <a:t>Board Agent/Field Examiner reporting up to Regional Director</a:t>
            </a:r>
          </a:p>
          <a:p>
            <a:pPr lvl="1">
              <a:spcBef>
                <a:spcPts val="0"/>
              </a:spcBef>
              <a:spcAft>
                <a:spcPts val="1200"/>
              </a:spcAft>
            </a:pPr>
            <a:r>
              <a:rPr lang="en-US" i="1" dirty="0">
                <a:latin typeface="Avenir Next LT Pro" panose="020B0504020202020204" pitchFamily="34" charset="0"/>
              </a:rPr>
              <a:t>Prima facie </a:t>
            </a:r>
            <a:r>
              <a:rPr lang="en-US" dirty="0">
                <a:latin typeface="Avenir Next LT Pro" panose="020B0504020202020204" pitchFamily="34" charset="0"/>
              </a:rPr>
              <a:t>case</a:t>
            </a:r>
          </a:p>
          <a:p>
            <a:pPr lvl="1">
              <a:spcBef>
                <a:spcPts val="0"/>
              </a:spcBef>
              <a:spcAft>
                <a:spcPts val="1200"/>
              </a:spcAft>
            </a:pPr>
            <a:r>
              <a:rPr lang="en-US" dirty="0"/>
              <a:t>Detailed allegations letter w/i</a:t>
            </a:r>
            <a:r>
              <a:rPr lang="en-US" dirty="0">
                <a:latin typeface="Avenir Next LT Pro" panose="020B0504020202020204" pitchFamily="34" charset="0"/>
              </a:rPr>
              <a:t>nformation/</a:t>
            </a:r>
            <a:r>
              <a:rPr lang="en-US" dirty="0" err="1">
                <a:latin typeface="Avenir Next LT Pro" panose="020B0504020202020204" pitchFamily="34" charset="0"/>
              </a:rPr>
              <a:t>ESI</a:t>
            </a:r>
            <a:r>
              <a:rPr lang="en-US" dirty="0">
                <a:latin typeface="Avenir Next LT Pro" panose="020B0504020202020204" pitchFamily="34" charset="0"/>
              </a:rPr>
              <a:t> request</a:t>
            </a:r>
          </a:p>
          <a:p>
            <a:pPr lvl="1">
              <a:spcBef>
                <a:spcPts val="0"/>
              </a:spcBef>
              <a:spcAft>
                <a:spcPts val="1200"/>
              </a:spcAft>
            </a:pPr>
            <a:r>
              <a:rPr lang="en-US" dirty="0">
                <a:latin typeface="Avenir Next LT Pro" panose="020B0504020202020204" pitchFamily="34" charset="0"/>
              </a:rPr>
              <a:t>Position Statement</a:t>
            </a:r>
          </a:p>
          <a:p>
            <a:pPr lvl="1">
              <a:spcBef>
                <a:spcPts val="0"/>
              </a:spcBef>
              <a:spcAft>
                <a:spcPts val="1200"/>
              </a:spcAft>
            </a:pPr>
            <a:r>
              <a:rPr lang="en-US" dirty="0">
                <a:latin typeface="Avenir Next LT Pro" panose="020B0504020202020204" pitchFamily="34" charset="0"/>
              </a:rPr>
              <a:t>Supplemental requests/investigative subpoena</a:t>
            </a:r>
            <a:r>
              <a:rPr lang="en-US" dirty="0"/>
              <a:t>s</a:t>
            </a:r>
          </a:p>
          <a:p>
            <a:pPr lvl="1">
              <a:spcBef>
                <a:spcPts val="0"/>
              </a:spcBef>
              <a:spcAft>
                <a:spcPts val="1200"/>
              </a:spcAft>
            </a:pPr>
            <a:r>
              <a:rPr lang="en-US" dirty="0">
                <a:latin typeface="Avenir Next LT Pro" panose="020B0504020202020204" pitchFamily="34" charset="0"/>
              </a:rPr>
              <a:t>Settlement options</a:t>
            </a:r>
          </a:p>
          <a:p>
            <a:pPr lvl="1">
              <a:spcBef>
                <a:spcPts val="0"/>
              </a:spcBef>
              <a:spcAft>
                <a:spcPts val="1200"/>
              </a:spcAft>
            </a:pPr>
            <a:r>
              <a:rPr lang="en-US" dirty="0"/>
              <a:t>Injunctive relief</a:t>
            </a:r>
          </a:p>
          <a:p>
            <a:pPr lvl="1">
              <a:spcBef>
                <a:spcPts val="0"/>
              </a:spcBef>
              <a:spcAft>
                <a:spcPts val="1200"/>
              </a:spcAft>
            </a:pPr>
            <a:endParaRPr lang="en-US" dirty="0">
              <a:latin typeface="Avenir Next LT Pro" panose="020B0504020202020204" pitchFamily="34" charset="0"/>
            </a:endParaRPr>
          </a:p>
          <a:p>
            <a:pPr lvl="1">
              <a:spcBef>
                <a:spcPts val="0"/>
              </a:spcBef>
              <a:spcAft>
                <a:spcPts val="1200"/>
              </a:spcAft>
            </a:pPr>
            <a:endParaRPr lang="en-US" dirty="0">
              <a:latin typeface="Avenir Next LT Pro" panose="020B0504020202020204" pitchFamily="34" charset="0"/>
            </a:endParaRPr>
          </a:p>
          <a:p>
            <a:pPr lvl="1">
              <a:spcBef>
                <a:spcPts val="0"/>
              </a:spcBef>
              <a:spcAft>
                <a:spcPts val="1200"/>
              </a:spcAft>
            </a:pPr>
            <a:r>
              <a:rPr lang="en-US" dirty="0">
                <a:latin typeface="Avenir Next LT Pro" panose="020B0504020202020204" pitchFamily="34" charset="0"/>
              </a:rPr>
              <a:t>Tell your story in your position statement</a:t>
            </a:r>
          </a:p>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37</a:t>
            </a:fld>
            <a:endParaRPr lang="en-US" dirty="0"/>
          </a:p>
        </p:txBody>
      </p:sp>
    </p:spTree>
    <p:extLst>
      <p:ext uri="{BB962C8B-B14F-4D97-AF65-F5344CB8AC3E}">
        <p14:creationId xmlns:p14="http://schemas.microsoft.com/office/powerpoint/2010/main" val="3222410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 </a:t>
            </a:r>
          </a:p>
        </p:txBody>
      </p:sp>
      <p:sp>
        <p:nvSpPr>
          <p:cNvPr id="4" name="Slide Number Placeholder 3"/>
          <p:cNvSpPr>
            <a:spLocks noGrp="1"/>
          </p:cNvSpPr>
          <p:nvPr>
            <p:ph type="sldNum" sz="quarter" idx="5"/>
          </p:nvPr>
        </p:nvSpPr>
        <p:spPr/>
        <p:txBody>
          <a:bodyPr/>
          <a:lstStyle/>
          <a:p>
            <a:fld id="{5B9535E7-8DAE-474E-B469-B921D7D68426}" type="slidenum">
              <a:rPr lang="en-US" smtClean="0"/>
              <a:t>38</a:t>
            </a:fld>
            <a:endParaRPr lang="en-US" dirty="0"/>
          </a:p>
        </p:txBody>
      </p:sp>
    </p:spTree>
    <p:extLst>
      <p:ext uri="{BB962C8B-B14F-4D97-AF65-F5344CB8AC3E}">
        <p14:creationId xmlns:p14="http://schemas.microsoft.com/office/powerpoint/2010/main" val="2329411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39</a:t>
            </a:fld>
            <a:endParaRPr lang="en-US" dirty="0"/>
          </a:p>
        </p:txBody>
      </p:sp>
    </p:spTree>
    <p:extLst>
      <p:ext uri="{BB962C8B-B14F-4D97-AF65-F5344CB8AC3E}">
        <p14:creationId xmlns:p14="http://schemas.microsoft.com/office/powerpoint/2010/main" val="96295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8E779-9D57-41A8-81A8-D5EAEC74C364}" type="slidenum">
              <a:rPr lang="en-US" smtClean="0"/>
              <a:t>4</a:t>
            </a:fld>
            <a:endParaRPr lang="en-US"/>
          </a:p>
        </p:txBody>
      </p:sp>
    </p:spTree>
    <p:extLst>
      <p:ext uri="{BB962C8B-B14F-4D97-AF65-F5344CB8AC3E}">
        <p14:creationId xmlns:p14="http://schemas.microsoft.com/office/powerpoint/2010/main" val="3052859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a:p>
            <a:r>
              <a:rPr lang="en-US" dirty="0"/>
              <a:t>Also, highlight GC-Memo on Settlements and other terms in the agreement.</a:t>
            </a:r>
          </a:p>
        </p:txBody>
      </p:sp>
      <p:sp>
        <p:nvSpPr>
          <p:cNvPr id="4" name="Slide Number Placeholder 3"/>
          <p:cNvSpPr>
            <a:spLocks noGrp="1"/>
          </p:cNvSpPr>
          <p:nvPr>
            <p:ph type="sldNum" sz="quarter" idx="5"/>
          </p:nvPr>
        </p:nvSpPr>
        <p:spPr/>
        <p:txBody>
          <a:bodyPr/>
          <a:lstStyle/>
          <a:p>
            <a:fld id="{5B9535E7-8DAE-474E-B469-B921D7D68426}" type="slidenum">
              <a:rPr lang="en-US" smtClean="0"/>
              <a:t>40</a:t>
            </a:fld>
            <a:endParaRPr lang="en-US" dirty="0"/>
          </a:p>
        </p:txBody>
      </p:sp>
    </p:spTree>
    <p:extLst>
      <p:ext uri="{BB962C8B-B14F-4D97-AF65-F5344CB8AC3E}">
        <p14:creationId xmlns:p14="http://schemas.microsoft.com/office/powerpoint/2010/main" val="3725434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p:txBody>
      </p:sp>
      <p:sp>
        <p:nvSpPr>
          <p:cNvPr id="4" name="Slide Number Placeholder 3"/>
          <p:cNvSpPr>
            <a:spLocks noGrp="1"/>
          </p:cNvSpPr>
          <p:nvPr>
            <p:ph type="sldNum" sz="quarter" idx="5"/>
          </p:nvPr>
        </p:nvSpPr>
        <p:spPr/>
        <p:txBody>
          <a:bodyPr/>
          <a:lstStyle/>
          <a:p>
            <a:fld id="{5B9535E7-8DAE-474E-B469-B921D7D68426}" type="slidenum">
              <a:rPr lang="en-US" smtClean="0"/>
              <a:t>41</a:t>
            </a:fld>
            <a:endParaRPr lang="en-US" dirty="0"/>
          </a:p>
        </p:txBody>
      </p:sp>
    </p:spTree>
    <p:extLst>
      <p:ext uri="{BB962C8B-B14F-4D97-AF65-F5344CB8AC3E}">
        <p14:creationId xmlns:p14="http://schemas.microsoft.com/office/powerpoint/2010/main" val="1229610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p:txBody>
      </p:sp>
      <p:sp>
        <p:nvSpPr>
          <p:cNvPr id="4" name="Slide Number Placeholder 3"/>
          <p:cNvSpPr>
            <a:spLocks noGrp="1"/>
          </p:cNvSpPr>
          <p:nvPr>
            <p:ph type="sldNum" sz="quarter" idx="5"/>
          </p:nvPr>
        </p:nvSpPr>
        <p:spPr/>
        <p:txBody>
          <a:bodyPr/>
          <a:lstStyle/>
          <a:p>
            <a:fld id="{5B9535E7-8DAE-474E-B469-B921D7D68426}" type="slidenum">
              <a:rPr lang="en-US" smtClean="0"/>
              <a:t>42</a:t>
            </a:fld>
            <a:endParaRPr lang="en-US" dirty="0"/>
          </a:p>
        </p:txBody>
      </p:sp>
    </p:spTree>
    <p:extLst>
      <p:ext uri="{BB962C8B-B14F-4D97-AF65-F5344CB8AC3E}">
        <p14:creationId xmlns:p14="http://schemas.microsoft.com/office/powerpoint/2010/main" val="1128558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 </a:t>
            </a:r>
          </a:p>
        </p:txBody>
      </p:sp>
      <p:sp>
        <p:nvSpPr>
          <p:cNvPr id="4" name="Slide Number Placeholder 3"/>
          <p:cNvSpPr>
            <a:spLocks noGrp="1"/>
          </p:cNvSpPr>
          <p:nvPr>
            <p:ph type="sldNum" sz="quarter" idx="5"/>
          </p:nvPr>
        </p:nvSpPr>
        <p:spPr/>
        <p:txBody>
          <a:bodyPr/>
          <a:lstStyle/>
          <a:p>
            <a:fld id="{5B9535E7-8DAE-474E-B469-B921D7D68426}" type="slidenum">
              <a:rPr lang="en-US" smtClean="0"/>
              <a:t>43</a:t>
            </a:fld>
            <a:endParaRPr lang="en-US" dirty="0"/>
          </a:p>
        </p:txBody>
      </p:sp>
    </p:spTree>
    <p:extLst>
      <p:ext uri="{BB962C8B-B14F-4D97-AF65-F5344CB8AC3E}">
        <p14:creationId xmlns:p14="http://schemas.microsoft.com/office/powerpoint/2010/main" val="2270058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Raeann</a:t>
            </a:r>
          </a:p>
          <a:p>
            <a:endParaRPr dirty="0"/>
          </a:p>
        </p:txBody>
      </p:sp>
      <p:sp>
        <p:nvSpPr>
          <p:cNvPr id="4" name="Slide Number Placeholder 3"/>
          <p:cNvSpPr>
            <a:spLocks noGrp="1"/>
          </p:cNvSpPr>
          <p:nvPr>
            <p:ph type="sldNum" sz="quarter" idx="10"/>
          </p:nvPr>
        </p:nvSpPr>
        <p:spPr/>
        <p:txBody>
          <a:bodyPr/>
          <a:lstStyle/>
          <a:p>
            <a:fld id="{AC301681-AC09-4166-A1A3-B14919B280D8}" type="slidenum">
              <a:rPr lang="en-US" smtClean="0"/>
              <a:t>44</a:t>
            </a:fld>
            <a:endParaRPr lang="en-US" dirty="0"/>
          </a:p>
        </p:txBody>
      </p:sp>
    </p:spTree>
    <p:extLst>
      <p:ext uri="{BB962C8B-B14F-4D97-AF65-F5344CB8AC3E}">
        <p14:creationId xmlns:p14="http://schemas.microsoft.com/office/powerpoint/2010/main" val="2532656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45</a:t>
            </a:fld>
            <a:endParaRPr lang="en-US" dirty="0"/>
          </a:p>
        </p:txBody>
      </p:sp>
    </p:spTree>
    <p:extLst>
      <p:ext uri="{BB962C8B-B14F-4D97-AF65-F5344CB8AC3E}">
        <p14:creationId xmlns:p14="http://schemas.microsoft.com/office/powerpoint/2010/main" val="164818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8E779-9D57-41A8-81A8-D5EAEC74C364}" type="slidenum">
              <a:rPr lang="en-US" smtClean="0"/>
              <a:t>5</a:t>
            </a:fld>
            <a:endParaRPr lang="en-US"/>
          </a:p>
        </p:txBody>
      </p:sp>
    </p:spTree>
    <p:extLst>
      <p:ext uri="{BB962C8B-B14F-4D97-AF65-F5344CB8AC3E}">
        <p14:creationId xmlns:p14="http://schemas.microsoft.com/office/powerpoint/2010/main" val="94095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Alba</a:t>
            </a:r>
          </a:p>
        </p:txBody>
      </p:sp>
      <p:sp>
        <p:nvSpPr>
          <p:cNvPr id="4" name="Slide Number Placeholder 3"/>
          <p:cNvSpPr>
            <a:spLocks noGrp="1"/>
          </p:cNvSpPr>
          <p:nvPr>
            <p:ph type="sldNum" sz="quarter" idx="5"/>
          </p:nvPr>
        </p:nvSpPr>
        <p:spPr/>
        <p:txBody>
          <a:bodyPr/>
          <a:lstStyle/>
          <a:p>
            <a:fld id="{77BE497E-5731-4973-A5E7-1D2849ED337F}" type="slidenum">
              <a:rPr lang="en-US" smtClean="0"/>
              <a:t>6</a:t>
            </a:fld>
            <a:endParaRPr lang="en-US"/>
          </a:p>
        </p:txBody>
      </p:sp>
    </p:spTree>
    <p:extLst>
      <p:ext uri="{BB962C8B-B14F-4D97-AF65-F5344CB8AC3E}">
        <p14:creationId xmlns:p14="http://schemas.microsoft.com/office/powerpoint/2010/main" val="448449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Raeann </a:t>
            </a:r>
          </a:p>
        </p:txBody>
      </p:sp>
      <p:sp>
        <p:nvSpPr>
          <p:cNvPr id="4" name="Slide Number Placeholder 3"/>
          <p:cNvSpPr>
            <a:spLocks noGrp="1"/>
          </p:cNvSpPr>
          <p:nvPr>
            <p:ph type="sldNum" sz="quarter" idx="5"/>
          </p:nvPr>
        </p:nvSpPr>
        <p:spPr/>
        <p:txBody>
          <a:bodyPr/>
          <a:lstStyle/>
          <a:p>
            <a:fld id="{5B9535E7-8DAE-474E-B469-B921D7D68426}" type="slidenum">
              <a:rPr lang="en-US" smtClean="0"/>
              <a:t>7</a:t>
            </a:fld>
            <a:endParaRPr lang="en-US" dirty="0"/>
          </a:p>
        </p:txBody>
      </p:sp>
    </p:spTree>
    <p:extLst>
      <p:ext uri="{BB962C8B-B14F-4D97-AF65-F5344CB8AC3E}">
        <p14:creationId xmlns:p14="http://schemas.microsoft.com/office/powerpoint/2010/main" val="48508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9535E7-8DAE-474E-B469-B921D7D68426}" type="slidenum">
              <a:rPr lang="en-US" smtClean="0"/>
              <a:t>8</a:t>
            </a:fld>
            <a:endParaRPr lang="en-US" dirty="0"/>
          </a:p>
        </p:txBody>
      </p:sp>
    </p:spTree>
    <p:extLst>
      <p:ext uri="{BB962C8B-B14F-4D97-AF65-F5344CB8AC3E}">
        <p14:creationId xmlns:p14="http://schemas.microsoft.com/office/powerpoint/2010/main" val="4163975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p:txBody>
      </p:sp>
      <p:sp>
        <p:nvSpPr>
          <p:cNvPr id="4" name="Slide Number Placeholder 3"/>
          <p:cNvSpPr>
            <a:spLocks noGrp="1"/>
          </p:cNvSpPr>
          <p:nvPr>
            <p:ph type="sldNum" sz="quarter" idx="5"/>
          </p:nvPr>
        </p:nvSpPr>
        <p:spPr/>
        <p:txBody>
          <a:bodyPr/>
          <a:lstStyle/>
          <a:p>
            <a:fld id="{5B9535E7-8DAE-474E-B469-B921D7D68426}" type="slidenum">
              <a:rPr lang="en-US" smtClean="0"/>
              <a:t>9</a:t>
            </a:fld>
            <a:endParaRPr lang="en-US" dirty="0"/>
          </a:p>
        </p:txBody>
      </p:sp>
    </p:spTree>
    <p:extLst>
      <p:ext uri="{BB962C8B-B14F-4D97-AF65-F5344CB8AC3E}">
        <p14:creationId xmlns:p14="http://schemas.microsoft.com/office/powerpoint/2010/main" val="2152414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CBB779-A8C0-4166-B0C1-345E3E9561EE}"/>
              </a:ext>
            </a:extLst>
          </p:cNvPr>
          <p:cNvSpPr/>
          <p:nvPr userDrawn="1"/>
        </p:nvSpPr>
        <p:spPr>
          <a:xfrm>
            <a:off x="0" y="4970637"/>
            <a:ext cx="12192000" cy="19274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85E8D6E8-2AA0-4E2E-9E89-24BB73855A09}"/>
              </a:ext>
            </a:extLst>
          </p:cNvPr>
          <p:cNvSpPr>
            <a:spLocks noGrp="1"/>
          </p:cNvSpPr>
          <p:nvPr>
            <p:ph type="ctrTitle"/>
          </p:nvPr>
        </p:nvSpPr>
        <p:spPr>
          <a:xfrm>
            <a:off x="545843" y="1883285"/>
            <a:ext cx="5016758" cy="2538221"/>
          </a:xfrm>
        </p:spPr>
        <p:txBody>
          <a:bodyPr anchor="b">
            <a:normAutofit/>
          </a:bodyPr>
          <a:lstStyle>
            <a:lvl1pPr algn="l">
              <a:defRPr sz="4400" b="1">
                <a:latin typeface="Cambria" panose="02040503050406030204" pitchFamily="18" charset="0"/>
                <a:ea typeface="Cambria" panose="02040503050406030204" pitchFamily="18" charset="0"/>
                <a:cs typeface="Arial" panose="020B0604020202020204" pitchFamily="34" charset="0"/>
              </a:defRPr>
            </a:lvl1pPr>
          </a:lstStyle>
          <a:p>
            <a:r>
              <a:rPr lang="en-US" dirty="0"/>
              <a:t>Click to edit Master title style</a:t>
            </a:r>
          </a:p>
        </p:txBody>
      </p:sp>
      <p:sp>
        <p:nvSpPr>
          <p:cNvPr id="9" name="Rectangle 8">
            <a:extLst>
              <a:ext uri="{FF2B5EF4-FFF2-40B4-BE49-F238E27FC236}">
                <a16:creationId xmlns:a16="http://schemas.microsoft.com/office/drawing/2014/main" id="{5ADE5EAD-A57F-4052-97AE-009EFB897383}"/>
              </a:ext>
            </a:extLst>
          </p:cNvPr>
          <p:cNvSpPr/>
          <p:nvPr userDrawn="1"/>
        </p:nvSpPr>
        <p:spPr>
          <a:xfrm>
            <a:off x="0" y="4956404"/>
            <a:ext cx="12192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Picture Placeholder 2">
            <a:extLst>
              <a:ext uri="{FF2B5EF4-FFF2-40B4-BE49-F238E27FC236}">
                <a16:creationId xmlns:a16="http://schemas.microsoft.com/office/drawing/2014/main" id="{F3FF8258-53F4-4645-91C9-863D8510DCF5}"/>
              </a:ext>
            </a:extLst>
          </p:cNvPr>
          <p:cNvSpPr>
            <a:spLocks noGrp="1"/>
          </p:cNvSpPr>
          <p:nvPr>
            <p:ph type="pic" sz="quarter" idx="10"/>
          </p:nvPr>
        </p:nvSpPr>
        <p:spPr>
          <a:xfrm>
            <a:off x="6095999" y="486530"/>
            <a:ext cx="5781675" cy="4268354"/>
          </a:xfrm>
        </p:spPr>
        <p:txBody>
          <a:bodyPr/>
          <a:lstStyle/>
          <a:p>
            <a:endParaRPr lang="en-US"/>
          </a:p>
        </p:txBody>
      </p:sp>
      <p:pic>
        <p:nvPicPr>
          <p:cNvPr id="6" name="Picture 5">
            <a:extLst>
              <a:ext uri="{FF2B5EF4-FFF2-40B4-BE49-F238E27FC236}">
                <a16:creationId xmlns:a16="http://schemas.microsoft.com/office/drawing/2014/main" id="{C0D7C648-9B6E-465B-B0AF-6158077E54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421" y="385769"/>
            <a:ext cx="1093728" cy="1102053"/>
          </a:xfrm>
          <a:prstGeom prst="rect">
            <a:avLst/>
          </a:prstGeom>
        </p:spPr>
      </p:pic>
    </p:spTree>
    <p:extLst>
      <p:ext uri="{BB962C8B-B14F-4D97-AF65-F5344CB8AC3E}">
        <p14:creationId xmlns:p14="http://schemas.microsoft.com/office/powerpoint/2010/main" val="903603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A629782-8D54-4CCB-867E-F352A6D76C7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684" t="11033" r="5507" b="6231"/>
          <a:stretch/>
        </p:blipFill>
        <p:spPr>
          <a:xfrm rot="16200000">
            <a:off x="5334000" y="-1"/>
            <a:ext cx="6857999" cy="6858000"/>
          </a:xfrm>
          <a:prstGeom prst="rect">
            <a:avLst/>
          </a:prstGeom>
        </p:spPr>
      </p:pic>
      <p:sp>
        <p:nvSpPr>
          <p:cNvPr id="10" name="TextBox 9">
            <a:extLst>
              <a:ext uri="{FF2B5EF4-FFF2-40B4-BE49-F238E27FC236}">
                <a16:creationId xmlns:a16="http://schemas.microsoft.com/office/drawing/2014/main" id="{8385EBC3-9F8D-4B22-804A-61A5D3193F68}"/>
              </a:ext>
            </a:extLst>
          </p:cNvPr>
          <p:cNvSpPr txBox="1"/>
          <p:nvPr userDrawn="1"/>
        </p:nvSpPr>
        <p:spPr>
          <a:xfrm>
            <a:off x="10392921" y="6480658"/>
            <a:ext cx="1634247" cy="261610"/>
          </a:xfrm>
          <a:prstGeom prst="rect">
            <a:avLst/>
          </a:prstGeom>
          <a:noFill/>
        </p:spPr>
        <p:txBody>
          <a:bodyPr wrap="square" rtlCol="0">
            <a:spAutoFit/>
          </a:bodyPr>
          <a:lstStyle/>
          <a:p>
            <a:pPr algn="r"/>
            <a:r>
              <a:rPr lang="en-US" sz="1100" b="1" spc="50" baseline="0" dirty="0">
                <a:latin typeface="Arial" panose="020B0604020202020204" pitchFamily="34" charset="0"/>
                <a:cs typeface="Arial" panose="020B0604020202020204" pitchFamily="34" charset="0"/>
              </a:rPr>
              <a:t>fisherphillips.com</a:t>
            </a:r>
          </a:p>
        </p:txBody>
      </p:sp>
      <p:cxnSp>
        <p:nvCxnSpPr>
          <p:cNvPr id="11" name="Straight Connector 10">
            <a:extLst>
              <a:ext uri="{FF2B5EF4-FFF2-40B4-BE49-F238E27FC236}">
                <a16:creationId xmlns:a16="http://schemas.microsoft.com/office/drawing/2014/main" id="{8BFBCA2C-526A-4110-9683-E73E7DDE0D9B}"/>
              </a:ext>
            </a:extLst>
          </p:cNvPr>
          <p:cNvCxnSpPr/>
          <p:nvPr userDrawn="1"/>
        </p:nvCxnSpPr>
        <p:spPr>
          <a:xfrm>
            <a:off x="338667" y="6611463"/>
            <a:ext cx="10193866" cy="0"/>
          </a:xfrm>
          <a:prstGeom prst="line">
            <a:avLst/>
          </a:prstGeom>
          <a:ln w="34925"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4B004703-E0F5-407B-BE2F-728E0EDE55A1}"/>
              </a:ext>
            </a:extLst>
          </p:cNvPr>
          <p:cNvSpPr>
            <a:spLocks noGrp="1"/>
          </p:cNvSpPr>
          <p:nvPr>
            <p:ph type="pic" sz="quarter" idx="11"/>
          </p:nvPr>
        </p:nvSpPr>
        <p:spPr>
          <a:xfrm>
            <a:off x="0" y="0"/>
            <a:ext cx="12192000" cy="3989388"/>
          </a:xfrm>
        </p:spPr>
        <p:txBody>
          <a:bodyPr/>
          <a:lstStyle/>
          <a:p>
            <a:endParaRPr lang="en-US"/>
          </a:p>
        </p:txBody>
      </p:sp>
      <p:sp>
        <p:nvSpPr>
          <p:cNvPr id="5" name="Text Placeholder 4">
            <a:extLst>
              <a:ext uri="{FF2B5EF4-FFF2-40B4-BE49-F238E27FC236}">
                <a16:creationId xmlns:a16="http://schemas.microsoft.com/office/drawing/2014/main" id="{BF021E7C-C5EE-4206-A1CC-C87EB5212BD9}"/>
              </a:ext>
            </a:extLst>
          </p:cNvPr>
          <p:cNvSpPr>
            <a:spLocks noGrp="1"/>
          </p:cNvSpPr>
          <p:nvPr>
            <p:ph type="body" sz="quarter" idx="12"/>
          </p:nvPr>
        </p:nvSpPr>
        <p:spPr>
          <a:xfrm>
            <a:off x="274638" y="4564063"/>
            <a:ext cx="11512550" cy="1287462"/>
          </a:xfrm>
        </p:spPr>
        <p:txBody>
          <a:bodyPr>
            <a:normAutofit/>
          </a:bodyPr>
          <a:lstStyle>
            <a:lvl1pPr marL="0" indent="0">
              <a:buFontTx/>
              <a:buNone/>
              <a:defRPr sz="4200" b="1">
                <a:solidFill>
                  <a:schemeClr val="tx2"/>
                </a:solidFill>
                <a:latin typeface="Rockwell" panose="02060603020205020403" pitchFamily="18" charset="0"/>
              </a:defRPr>
            </a:lvl1pPr>
          </a:lstStyle>
          <a:p>
            <a:pPr lvl="0"/>
            <a:r>
              <a:rPr lang="en-US" dirty="0"/>
              <a:t>Click to edit Master text styles</a:t>
            </a:r>
          </a:p>
        </p:txBody>
      </p:sp>
    </p:spTree>
    <p:extLst>
      <p:ext uri="{BB962C8B-B14F-4D97-AF65-F5344CB8AC3E}">
        <p14:creationId xmlns:p14="http://schemas.microsoft.com/office/powerpoint/2010/main" val="3784006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647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8C06-6533-484B-92F5-41AB77FB4E44}"/>
              </a:ext>
            </a:extLst>
          </p:cNvPr>
          <p:cNvSpPr>
            <a:spLocks noGrp="1"/>
          </p:cNvSpPr>
          <p:nvPr>
            <p:ph type="title"/>
          </p:nvPr>
        </p:nvSpPr>
        <p:spPr>
          <a:xfrm>
            <a:off x="656216" y="457200"/>
            <a:ext cx="4115810"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DF819AC-5395-41F0-A50B-81AA1471F8B9}"/>
              </a:ext>
            </a:extLst>
          </p:cNvPr>
          <p:cNvSpPr>
            <a:spLocks noGrp="1"/>
          </p:cNvSpPr>
          <p:nvPr>
            <p:ph idx="1"/>
          </p:nvPr>
        </p:nvSpPr>
        <p:spPr>
          <a:xfrm>
            <a:off x="5183188" y="987425"/>
            <a:ext cx="6272736"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45E56-2F19-43FE-98C9-15E1641724C1}"/>
              </a:ext>
            </a:extLst>
          </p:cNvPr>
          <p:cNvSpPr>
            <a:spLocks noGrp="1"/>
          </p:cNvSpPr>
          <p:nvPr>
            <p:ph type="body" sz="half" idx="2"/>
          </p:nvPr>
        </p:nvSpPr>
        <p:spPr>
          <a:xfrm>
            <a:off x="656216" y="2057400"/>
            <a:ext cx="411581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EA3203E-E0C1-465F-9526-B169032C4259}"/>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8" name="Date Placeholder 3">
            <a:extLst>
              <a:ext uri="{FF2B5EF4-FFF2-40B4-BE49-F238E27FC236}">
                <a16:creationId xmlns:a16="http://schemas.microsoft.com/office/drawing/2014/main" id="{0B1F8CC6-CB4A-44A2-81A1-33833046F002}"/>
              </a:ext>
            </a:extLst>
          </p:cNvPr>
          <p:cNvSpPr>
            <a:spLocks noGrp="1"/>
          </p:cNvSpPr>
          <p:nvPr>
            <p:ph type="dt" sz="half" idx="13"/>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
        <p:nvSpPr>
          <p:cNvPr id="9" name="Slide Number Placeholder 5">
            <a:extLst>
              <a:ext uri="{FF2B5EF4-FFF2-40B4-BE49-F238E27FC236}">
                <a16:creationId xmlns:a16="http://schemas.microsoft.com/office/drawing/2014/main" id="{CD166643-EA10-44CF-9B7F-98DAD8DEEFA2}"/>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Tree>
    <p:extLst>
      <p:ext uri="{BB962C8B-B14F-4D97-AF65-F5344CB8AC3E}">
        <p14:creationId xmlns:p14="http://schemas.microsoft.com/office/powerpoint/2010/main" val="642059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1A78-5CC6-4498-949A-A30CD3E6EBD1}"/>
              </a:ext>
            </a:extLst>
          </p:cNvPr>
          <p:cNvSpPr>
            <a:spLocks noGrp="1"/>
          </p:cNvSpPr>
          <p:nvPr>
            <p:ph type="title"/>
          </p:nvPr>
        </p:nvSpPr>
        <p:spPr>
          <a:xfrm>
            <a:off x="656216" y="457200"/>
            <a:ext cx="4115810"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FA207C1-B581-4AA2-92BC-D58D4B648C8F}"/>
              </a:ext>
            </a:extLst>
          </p:cNvPr>
          <p:cNvSpPr>
            <a:spLocks noGrp="1"/>
          </p:cNvSpPr>
          <p:nvPr>
            <p:ph type="pic" idx="1"/>
          </p:nvPr>
        </p:nvSpPr>
        <p:spPr>
          <a:xfrm>
            <a:off x="5183188" y="987425"/>
            <a:ext cx="6272736"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71AF291-78D8-4190-995C-9298BB84757E}"/>
              </a:ext>
            </a:extLst>
          </p:cNvPr>
          <p:cNvSpPr>
            <a:spLocks noGrp="1"/>
          </p:cNvSpPr>
          <p:nvPr>
            <p:ph type="body" sz="half" idx="2"/>
          </p:nvPr>
        </p:nvSpPr>
        <p:spPr>
          <a:xfrm>
            <a:off x="656216" y="2057400"/>
            <a:ext cx="411581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50B316C-D3DD-4B7F-A831-C51DBD52E87E}"/>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8" name="Date Placeholder 3">
            <a:extLst>
              <a:ext uri="{FF2B5EF4-FFF2-40B4-BE49-F238E27FC236}">
                <a16:creationId xmlns:a16="http://schemas.microsoft.com/office/drawing/2014/main" id="{C709A7C8-9CB1-4063-BB5B-DA79FF95E898}"/>
              </a:ext>
            </a:extLst>
          </p:cNvPr>
          <p:cNvSpPr>
            <a:spLocks noGrp="1"/>
          </p:cNvSpPr>
          <p:nvPr>
            <p:ph type="dt" sz="half" idx="13"/>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
        <p:nvSpPr>
          <p:cNvPr id="9" name="Slide Number Placeholder 5">
            <a:extLst>
              <a:ext uri="{FF2B5EF4-FFF2-40B4-BE49-F238E27FC236}">
                <a16:creationId xmlns:a16="http://schemas.microsoft.com/office/drawing/2014/main" id="{FD8E3575-50CA-4657-8B60-952913DBFC04}"/>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Tree>
    <p:extLst>
      <p:ext uri="{BB962C8B-B14F-4D97-AF65-F5344CB8AC3E}">
        <p14:creationId xmlns:p14="http://schemas.microsoft.com/office/powerpoint/2010/main" val="780370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5D105-49D6-4EA0-AF7F-21759E26DBDE}"/>
              </a:ext>
            </a:extLst>
          </p:cNvPr>
          <p:cNvSpPr>
            <a:spLocks noGrp="1"/>
          </p:cNvSpPr>
          <p:nvPr>
            <p:ph type="title"/>
          </p:nvPr>
        </p:nvSpPr>
        <p:spPr>
          <a:xfrm>
            <a:off x="656215" y="365125"/>
            <a:ext cx="10799709" cy="13255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9A98C23-5739-460A-8666-08470229D761}"/>
              </a:ext>
            </a:extLst>
          </p:cNvPr>
          <p:cNvSpPr>
            <a:spLocks noGrp="1"/>
          </p:cNvSpPr>
          <p:nvPr>
            <p:ph type="body" orient="vert" idx="1"/>
          </p:nvPr>
        </p:nvSpPr>
        <p:spPr>
          <a:xfrm>
            <a:off x="656215" y="1825625"/>
            <a:ext cx="10799709"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6699134-82DC-4A77-BEF0-9DC078C53D3A}"/>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7" name="Date Placeholder 3">
            <a:extLst>
              <a:ext uri="{FF2B5EF4-FFF2-40B4-BE49-F238E27FC236}">
                <a16:creationId xmlns:a16="http://schemas.microsoft.com/office/drawing/2014/main" id="{C478069E-28E5-4256-9DAA-41D5546D1F4B}"/>
              </a:ext>
            </a:extLst>
          </p:cNvPr>
          <p:cNvSpPr>
            <a:spLocks noGrp="1"/>
          </p:cNvSpPr>
          <p:nvPr>
            <p:ph type="dt" sz="half" idx="2"/>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
        <p:nvSpPr>
          <p:cNvPr id="8" name="Slide Number Placeholder 5">
            <a:extLst>
              <a:ext uri="{FF2B5EF4-FFF2-40B4-BE49-F238E27FC236}">
                <a16:creationId xmlns:a16="http://schemas.microsoft.com/office/drawing/2014/main" id="{467045A3-29F3-4E05-B427-144804926116}"/>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Tree>
    <p:extLst>
      <p:ext uri="{BB962C8B-B14F-4D97-AF65-F5344CB8AC3E}">
        <p14:creationId xmlns:p14="http://schemas.microsoft.com/office/powerpoint/2010/main" val="2974308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794EBF-06F7-407D-A947-7A40B3232D4A}"/>
              </a:ext>
            </a:extLst>
          </p:cNvPr>
          <p:cNvSpPr>
            <a:spLocks noGrp="1"/>
          </p:cNvSpPr>
          <p:nvPr>
            <p:ph type="title" orient="vert"/>
          </p:nvPr>
        </p:nvSpPr>
        <p:spPr>
          <a:xfrm>
            <a:off x="8724900" y="365125"/>
            <a:ext cx="2731024"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F1A80A-BF4C-4029-B715-D4DEAEED5F32}"/>
              </a:ext>
            </a:extLst>
          </p:cNvPr>
          <p:cNvSpPr>
            <a:spLocks noGrp="1"/>
          </p:cNvSpPr>
          <p:nvPr>
            <p:ph type="body" orient="vert" idx="1"/>
          </p:nvPr>
        </p:nvSpPr>
        <p:spPr>
          <a:xfrm>
            <a:off x="656215" y="365125"/>
            <a:ext cx="791628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1260B9B-D54D-4A1A-AB7A-5D3AA251E126}"/>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7" name="Date Placeholder 3">
            <a:extLst>
              <a:ext uri="{FF2B5EF4-FFF2-40B4-BE49-F238E27FC236}">
                <a16:creationId xmlns:a16="http://schemas.microsoft.com/office/drawing/2014/main" id="{FB1D3238-4BB6-4332-9EAA-51486CD23EB5}"/>
              </a:ext>
            </a:extLst>
          </p:cNvPr>
          <p:cNvSpPr>
            <a:spLocks noGrp="1"/>
          </p:cNvSpPr>
          <p:nvPr>
            <p:ph type="dt" sz="half" idx="2"/>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
        <p:nvSpPr>
          <p:cNvPr id="8" name="Slide Number Placeholder 5">
            <a:extLst>
              <a:ext uri="{FF2B5EF4-FFF2-40B4-BE49-F238E27FC236}">
                <a16:creationId xmlns:a16="http://schemas.microsoft.com/office/drawing/2014/main" id="{C91BBE23-02D2-4D23-9D37-9DBC909532F1}"/>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Tree>
    <p:extLst>
      <p:ext uri="{BB962C8B-B14F-4D97-AF65-F5344CB8AC3E}">
        <p14:creationId xmlns:p14="http://schemas.microsoft.com/office/powerpoint/2010/main" val="340103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DF6C-FF4A-4F8D-9CA4-C156284432B2}"/>
              </a:ext>
            </a:extLst>
          </p:cNvPr>
          <p:cNvSpPr>
            <a:spLocks noGrp="1"/>
          </p:cNvSpPr>
          <p:nvPr>
            <p:ph type="title"/>
          </p:nvPr>
        </p:nvSpPr>
        <p:spPr>
          <a:xfrm>
            <a:off x="656215" y="365125"/>
            <a:ext cx="1079970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561379-CF38-40A9-93D4-7D7C39122915}"/>
              </a:ext>
            </a:extLst>
          </p:cNvPr>
          <p:cNvSpPr>
            <a:spLocks noGrp="1"/>
          </p:cNvSpPr>
          <p:nvPr>
            <p:ph sz="half" idx="1"/>
          </p:nvPr>
        </p:nvSpPr>
        <p:spPr>
          <a:xfrm>
            <a:off x="641420" y="1825625"/>
            <a:ext cx="534513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3122F6-74E9-456D-B1DA-80FBC23642C4}"/>
              </a:ext>
            </a:extLst>
          </p:cNvPr>
          <p:cNvSpPr>
            <a:spLocks noGrp="1"/>
          </p:cNvSpPr>
          <p:nvPr>
            <p:ph sz="half" idx="2"/>
          </p:nvPr>
        </p:nvSpPr>
        <p:spPr>
          <a:xfrm>
            <a:off x="6110788" y="1825625"/>
            <a:ext cx="534513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D45DE7-9C71-4209-86D9-15442E44B8BD}"/>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8" name="Date Placeholder 3">
            <a:extLst>
              <a:ext uri="{FF2B5EF4-FFF2-40B4-BE49-F238E27FC236}">
                <a16:creationId xmlns:a16="http://schemas.microsoft.com/office/drawing/2014/main" id="{6027F056-6651-4720-B41A-ECF1F44F00E9}"/>
              </a:ext>
            </a:extLst>
          </p:cNvPr>
          <p:cNvSpPr>
            <a:spLocks noGrp="1"/>
          </p:cNvSpPr>
          <p:nvPr>
            <p:ph type="dt" sz="half" idx="13"/>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a:p>
        </p:txBody>
      </p:sp>
      <p:sp>
        <p:nvSpPr>
          <p:cNvPr id="9" name="Slide Number Placeholder 5">
            <a:extLst>
              <a:ext uri="{FF2B5EF4-FFF2-40B4-BE49-F238E27FC236}">
                <a16:creationId xmlns:a16="http://schemas.microsoft.com/office/drawing/2014/main" id="{70BF1C91-622E-4511-9082-D5D1202F5A3B}"/>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Tree>
    <p:extLst>
      <p:ext uri="{BB962C8B-B14F-4D97-AF65-F5344CB8AC3E}">
        <p14:creationId xmlns:p14="http://schemas.microsoft.com/office/powerpoint/2010/main" val="1927238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112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9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9F418C-94A9-4B3C-A2B0-8BE099E3E3DB}"/>
              </a:ext>
            </a:extLst>
          </p:cNvPr>
          <p:cNvPicPr>
            <a:picLocks noChangeAspect="1"/>
          </p:cNvPicPr>
          <p:nvPr userDrawn="1"/>
        </p:nvPicPr>
        <p:blipFill>
          <a:blip r:embed="rId2">
            <a:extLst>
              <a:ext uri="{28A0092B-C50C-407E-A947-70E740481C1C}">
                <a14:useLocalDpi xmlns:a14="http://schemas.microsoft.com/office/drawing/2010/main" val="0"/>
              </a:ext>
            </a:extLst>
          </a:blip>
          <a:srcRect l="11584" r="11584"/>
          <a:stretch/>
        </p:blipFill>
        <p:spPr>
          <a:xfrm>
            <a:off x="-30229" y="0"/>
            <a:ext cx="12192000" cy="6178731"/>
          </a:xfrm>
          <a:prstGeom prst="rect">
            <a:avLst/>
          </a:prstGeom>
          <a:noFill/>
        </p:spPr>
      </p:pic>
      <p:sp>
        <p:nvSpPr>
          <p:cNvPr id="6" name="Rectangle 5">
            <a:extLst>
              <a:ext uri="{FF2B5EF4-FFF2-40B4-BE49-F238E27FC236}">
                <a16:creationId xmlns:a16="http://schemas.microsoft.com/office/drawing/2014/main" id="{C5AB0968-A60D-4BFC-A902-B5F52F9C8C0F}"/>
              </a:ext>
            </a:extLst>
          </p:cNvPr>
          <p:cNvSpPr/>
          <p:nvPr userDrawn="1"/>
        </p:nvSpPr>
        <p:spPr>
          <a:xfrm rot="16200000">
            <a:off x="3899887" y="-2427891"/>
            <a:ext cx="4361998" cy="12222229"/>
          </a:xfrm>
          <a:prstGeom prst="rect">
            <a:avLst/>
          </a:prstGeom>
          <a:gradFill>
            <a:gsLst>
              <a:gs pos="0">
                <a:schemeClr val="accent1">
                  <a:lumMod val="5000"/>
                  <a:lumOff val="95000"/>
                  <a:alpha val="0"/>
                </a:schemeClr>
              </a:gs>
              <a:gs pos="62000">
                <a:schemeClr val="bg1">
                  <a:alpha val="3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5A888DC2-C8AF-4BFB-8259-352C46E8CFBB}"/>
              </a:ext>
            </a:extLst>
          </p:cNvPr>
          <p:cNvSpPr/>
          <p:nvPr userDrawn="1"/>
        </p:nvSpPr>
        <p:spPr>
          <a:xfrm rot="5400000">
            <a:off x="1030413" y="441587"/>
            <a:ext cx="4361996" cy="6483280"/>
          </a:xfrm>
          <a:prstGeom prst="rect">
            <a:avLst/>
          </a:prstGeom>
          <a:gradFill>
            <a:gsLst>
              <a:gs pos="0">
                <a:schemeClr val="accent1">
                  <a:lumMod val="5000"/>
                  <a:lumOff val="95000"/>
                  <a:alpha val="0"/>
                </a:schemeClr>
              </a:gs>
              <a:gs pos="62000">
                <a:schemeClr val="bg1">
                  <a:alpha val="9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13347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EE003F-3F5A-405D-B399-6167EB237A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83" b="398"/>
          <a:stretch/>
        </p:blipFill>
        <p:spPr>
          <a:xfrm>
            <a:off x="0" y="-3"/>
            <a:ext cx="12192000" cy="4513814"/>
          </a:xfrm>
          <a:prstGeom prst="rect">
            <a:avLst/>
          </a:prstGeom>
          <a:noFill/>
        </p:spPr>
      </p:pic>
      <p:sp>
        <p:nvSpPr>
          <p:cNvPr id="6" name="Rectangle 5">
            <a:extLst>
              <a:ext uri="{FF2B5EF4-FFF2-40B4-BE49-F238E27FC236}">
                <a16:creationId xmlns:a16="http://schemas.microsoft.com/office/drawing/2014/main" id="{6F7D88A0-54BD-4524-B9BD-66BD609FD0F6}"/>
              </a:ext>
            </a:extLst>
          </p:cNvPr>
          <p:cNvSpPr/>
          <p:nvPr userDrawn="1"/>
        </p:nvSpPr>
        <p:spPr>
          <a:xfrm rot="16200000">
            <a:off x="3880658" y="-3797536"/>
            <a:ext cx="4513812" cy="12108874"/>
          </a:xfrm>
          <a:prstGeom prst="rect">
            <a:avLst/>
          </a:prstGeom>
          <a:gradFill>
            <a:gsLst>
              <a:gs pos="0">
                <a:schemeClr val="accent1">
                  <a:lumMod val="5000"/>
                  <a:lumOff val="95000"/>
                  <a:alpha val="0"/>
                </a:schemeClr>
              </a:gs>
              <a:gs pos="5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a:extLst>
              <a:ext uri="{FF2B5EF4-FFF2-40B4-BE49-F238E27FC236}">
                <a16:creationId xmlns:a16="http://schemas.microsoft.com/office/drawing/2014/main" id="{A6581F12-73BC-4157-A395-45850F55C4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420" y="494057"/>
            <a:ext cx="1348545" cy="1358810"/>
          </a:xfrm>
          <a:prstGeom prst="rect">
            <a:avLst/>
          </a:prstGeom>
        </p:spPr>
      </p:pic>
    </p:spTree>
    <p:extLst>
      <p:ext uri="{BB962C8B-B14F-4D97-AF65-F5344CB8AC3E}">
        <p14:creationId xmlns:p14="http://schemas.microsoft.com/office/powerpoint/2010/main" val="320224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94A04D-A409-404D-A213-1DF806D8CD6D}"/>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9" name="Date Placeholder 3">
            <a:extLst>
              <a:ext uri="{FF2B5EF4-FFF2-40B4-BE49-F238E27FC236}">
                <a16:creationId xmlns:a16="http://schemas.microsoft.com/office/drawing/2014/main" id="{87063A3D-7F70-448A-8C3E-5333D6776B56}"/>
              </a:ext>
            </a:extLst>
          </p:cNvPr>
          <p:cNvSpPr>
            <a:spLocks noGrp="1"/>
          </p:cNvSpPr>
          <p:nvPr>
            <p:ph type="dt" sz="half" idx="2"/>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
        <p:nvSpPr>
          <p:cNvPr id="10" name="Title Placeholder 1">
            <a:extLst>
              <a:ext uri="{FF2B5EF4-FFF2-40B4-BE49-F238E27FC236}">
                <a16:creationId xmlns:a16="http://schemas.microsoft.com/office/drawing/2014/main" id="{4F594872-7F18-4591-87B0-361485D383EA}"/>
              </a:ext>
            </a:extLst>
          </p:cNvPr>
          <p:cNvSpPr>
            <a:spLocks noGrp="1"/>
          </p:cNvSpPr>
          <p:nvPr>
            <p:ph type="title"/>
          </p:nvPr>
        </p:nvSpPr>
        <p:spPr>
          <a:xfrm>
            <a:off x="656214" y="365125"/>
            <a:ext cx="1079970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EA22BF9B-FCD9-4AFE-A592-968388C1C954}"/>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
        <p:nvSpPr>
          <p:cNvPr id="16" name="Text Placeholder 15">
            <a:extLst>
              <a:ext uri="{FF2B5EF4-FFF2-40B4-BE49-F238E27FC236}">
                <a16:creationId xmlns:a16="http://schemas.microsoft.com/office/drawing/2014/main" id="{83BCB240-6ACB-4AA4-B3CD-DEF1566E806B}"/>
              </a:ext>
            </a:extLst>
          </p:cNvPr>
          <p:cNvSpPr>
            <a:spLocks noGrp="1"/>
          </p:cNvSpPr>
          <p:nvPr>
            <p:ph type="body" sz="quarter" idx="12"/>
          </p:nvPr>
        </p:nvSpPr>
        <p:spPr>
          <a:xfrm>
            <a:off x="655637" y="1817687"/>
            <a:ext cx="10799709" cy="417432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1100A27-D147-442D-A040-A89B27B9BC0F}"/>
              </a:ext>
            </a:extLst>
          </p:cNvPr>
          <p:cNvSpPr/>
          <p:nvPr userDrawn="1"/>
        </p:nvSpPr>
        <p:spPr>
          <a:xfrm>
            <a:off x="768160" y="1427745"/>
            <a:ext cx="1267326" cy="802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29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ine 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94A04D-A409-404D-A213-1DF806D8CD6D}"/>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9" name="Date Placeholder 3">
            <a:extLst>
              <a:ext uri="{FF2B5EF4-FFF2-40B4-BE49-F238E27FC236}">
                <a16:creationId xmlns:a16="http://schemas.microsoft.com/office/drawing/2014/main" id="{87063A3D-7F70-448A-8C3E-5333D6776B56}"/>
              </a:ext>
            </a:extLst>
          </p:cNvPr>
          <p:cNvSpPr>
            <a:spLocks noGrp="1"/>
          </p:cNvSpPr>
          <p:nvPr>
            <p:ph type="dt" sz="half" idx="2"/>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
        <p:nvSpPr>
          <p:cNvPr id="10" name="Title Placeholder 1">
            <a:extLst>
              <a:ext uri="{FF2B5EF4-FFF2-40B4-BE49-F238E27FC236}">
                <a16:creationId xmlns:a16="http://schemas.microsoft.com/office/drawing/2014/main" id="{4F594872-7F18-4591-87B0-361485D383EA}"/>
              </a:ext>
            </a:extLst>
          </p:cNvPr>
          <p:cNvSpPr>
            <a:spLocks noGrp="1"/>
          </p:cNvSpPr>
          <p:nvPr>
            <p:ph type="title"/>
          </p:nvPr>
        </p:nvSpPr>
        <p:spPr>
          <a:xfrm>
            <a:off x="656214" y="365125"/>
            <a:ext cx="1079970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EA22BF9B-FCD9-4AFE-A592-968388C1C954}"/>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
        <p:nvSpPr>
          <p:cNvPr id="16" name="Text Placeholder 15">
            <a:extLst>
              <a:ext uri="{FF2B5EF4-FFF2-40B4-BE49-F238E27FC236}">
                <a16:creationId xmlns:a16="http://schemas.microsoft.com/office/drawing/2014/main" id="{83BCB240-6ACB-4AA4-B3CD-DEF1566E806B}"/>
              </a:ext>
            </a:extLst>
          </p:cNvPr>
          <p:cNvSpPr>
            <a:spLocks noGrp="1"/>
          </p:cNvSpPr>
          <p:nvPr>
            <p:ph type="body" sz="quarter" idx="12"/>
          </p:nvPr>
        </p:nvSpPr>
        <p:spPr>
          <a:xfrm>
            <a:off x="655637" y="1817687"/>
            <a:ext cx="10799709" cy="41743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1100A27-D147-442D-A040-A89B27B9BC0F}"/>
              </a:ext>
            </a:extLst>
          </p:cNvPr>
          <p:cNvSpPr/>
          <p:nvPr userDrawn="1"/>
        </p:nvSpPr>
        <p:spPr>
          <a:xfrm>
            <a:off x="768160" y="1523997"/>
            <a:ext cx="1267326" cy="802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99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DD4EC-2F8D-446C-847C-9758FDC0C2DB}"/>
              </a:ext>
            </a:extLst>
          </p:cNvPr>
          <p:cNvSpPr>
            <a:spLocks noGrp="1"/>
          </p:cNvSpPr>
          <p:nvPr>
            <p:ph type="title"/>
          </p:nvPr>
        </p:nvSpPr>
        <p:spPr>
          <a:xfrm>
            <a:off x="656215" y="1709738"/>
            <a:ext cx="10879569"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2B10597-9F31-4B88-B304-5CBAB9087955}"/>
              </a:ext>
            </a:extLst>
          </p:cNvPr>
          <p:cNvSpPr>
            <a:spLocks noGrp="1"/>
          </p:cNvSpPr>
          <p:nvPr>
            <p:ph type="body" idx="1"/>
          </p:nvPr>
        </p:nvSpPr>
        <p:spPr>
          <a:xfrm>
            <a:off x="656215" y="4589463"/>
            <a:ext cx="1087956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7EA372B-CA26-492E-98B2-8647C6B00008}"/>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97B158-EDDA-41A0-84D8-38419EFA870A}"/>
              </a:ext>
            </a:extLst>
          </p:cNvPr>
          <p:cNvSpPr>
            <a:spLocks noGrp="1"/>
          </p:cNvSpPr>
          <p:nvPr>
            <p:ph type="sldNum" sz="quarter" idx="12"/>
          </p:nvPr>
        </p:nvSpPr>
        <p:spPr>
          <a:xfrm>
            <a:off x="8610599" y="6243474"/>
            <a:ext cx="2925185" cy="365125"/>
          </a:xfrm>
          <a:prstGeom prst="rect">
            <a:avLst/>
          </a:prstGeom>
        </p:spPr>
        <p:txBody>
          <a:bodyPr/>
          <a:lstStyle/>
          <a:p>
            <a:fld id="{670EA550-FAB6-43D7-8238-4BC78C54607D}" type="slidenum">
              <a:rPr lang="en-US" smtClean="0"/>
              <a:t>‹#›</a:t>
            </a:fld>
            <a:endParaRPr lang="en-US" dirty="0"/>
          </a:p>
        </p:txBody>
      </p:sp>
      <p:sp>
        <p:nvSpPr>
          <p:cNvPr id="7" name="Date Placeholder 3">
            <a:extLst>
              <a:ext uri="{FF2B5EF4-FFF2-40B4-BE49-F238E27FC236}">
                <a16:creationId xmlns:a16="http://schemas.microsoft.com/office/drawing/2014/main" id="{21A8FDCE-9A8C-443F-AEC2-E1E4CD9E881C}"/>
              </a:ext>
            </a:extLst>
          </p:cNvPr>
          <p:cNvSpPr>
            <a:spLocks noGrp="1"/>
          </p:cNvSpPr>
          <p:nvPr>
            <p:ph type="dt" sz="half" idx="2"/>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Tree>
    <p:extLst>
      <p:ext uri="{BB962C8B-B14F-4D97-AF65-F5344CB8AC3E}">
        <p14:creationId xmlns:p14="http://schemas.microsoft.com/office/powerpoint/2010/main" val="62034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49FDD99-522A-4581-9340-2B9DBA174C50}"/>
              </a:ext>
            </a:extLst>
          </p:cNvPr>
          <p:cNvSpPr>
            <a:spLocks noGrp="1"/>
          </p:cNvSpPr>
          <p:nvPr>
            <p:ph type="pic" sz="quarter" idx="14"/>
          </p:nvPr>
        </p:nvSpPr>
        <p:spPr>
          <a:xfrm>
            <a:off x="655638" y="1825625"/>
            <a:ext cx="5330825" cy="4351338"/>
          </a:xfrm>
        </p:spPr>
        <p:txBody>
          <a:bodyPr/>
          <a:lstStyle/>
          <a:p>
            <a:endParaRPr lang="en-US"/>
          </a:p>
        </p:txBody>
      </p:sp>
      <p:sp>
        <p:nvSpPr>
          <p:cNvPr id="2" name="Title 1">
            <a:extLst>
              <a:ext uri="{FF2B5EF4-FFF2-40B4-BE49-F238E27FC236}">
                <a16:creationId xmlns:a16="http://schemas.microsoft.com/office/drawing/2014/main" id="{0447DF6C-FF4A-4F8D-9CA4-C156284432B2}"/>
              </a:ext>
            </a:extLst>
          </p:cNvPr>
          <p:cNvSpPr>
            <a:spLocks noGrp="1"/>
          </p:cNvSpPr>
          <p:nvPr>
            <p:ph type="title"/>
          </p:nvPr>
        </p:nvSpPr>
        <p:spPr>
          <a:xfrm>
            <a:off x="656215" y="365125"/>
            <a:ext cx="10799709" cy="1325563"/>
          </a:xfrm>
          <a:prstGeom prst="rect">
            <a:avLst/>
          </a:prstGeom>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F3122F6-74E9-456D-B1DA-80FBC23642C4}"/>
              </a:ext>
            </a:extLst>
          </p:cNvPr>
          <p:cNvSpPr>
            <a:spLocks noGrp="1"/>
          </p:cNvSpPr>
          <p:nvPr>
            <p:ph sz="half" idx="2"/>
          </p:nvPr>
        </p:nvSpPr>
        <p:spPr>
          <a:xfrm>
            <a:off x="6110788" y="1825625"/>
            <a:ext cx="534513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D45DE7-9C71-4209-86D9-15442E44B8BD}"/>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8" name="Date Placeholder 3">
            <a:extLst>
              <a:ext uri="{FF2B5EF4-FFF2-40B4-BE49-F238E27FC236}">
                <a16:creationId xmlns:a16="http://schemas.microsoft.com/office/drawing/2014/main" id="{6027F056-6651-4720-B41A-ECF1F44F00E9}"/>
              </a:ext>
            </a:extLst>
          </p:cNvPr>
          <p:cNvSpPr>
            <a:spLocks noGrp="1"/>
          </p:cNvSpPr>
          <p:nvPr>
            <p:ph type="dt" sz="half" idx="13"/>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
        <p:nvSpPr>
          <p:cNvPr id="9" name="Slide Number Placeholder 5">
            <a:extLst>
              <a:ext uri="{FF2B5EF4-FFF2-40B4-BE49-F238E27FC236}">
                <a16:creationId xmlns:a16="http://schemas.microsoft.com/office/drawing/2014/main" id="{70BF1C91-622E-4511-9082-D5D1202F5A3B}"/>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
        <p:nvSpPr>
          <p:cNvPr id="10" name="Rectangle 9">
            <a:extLst>
              <a:ext uri="{FF2B5EF4-FFF2-40B4-BE49-F238E27FC236}">
                <a16:creationId xmlns:a16="http://schemas.microsoft.com/office/drawing/2014/main" id="{EFB0D923-37AA-4276-86AE-FAB1FC220D18}"/>
              </a:ext>
            </a:extLst>
          </p:cNvPr>
          <p:cNvSpPr/>
          <p:nvPr userDrawn="1"/>
        </p:nvSpPr>
        <p:spPr>
          <a:xfrm>
            <a:off x="768160" y="1427745"/>
            <a:ext cx="1267326" cy="802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516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E08F-8A63-43B4-9258-29EA04FCC1E6}"/>
              </a:ext>
            </a:extLst>
          </p:cNvPr>
          <p:cNvSpPr>
            <a:spLocks noGrp="1"/>
          </p:cNvSpPr>
          <p:nvPr>
            <p:ph type="title"/>
          </p:nvPr>
        </p:nvSpPr>
        <p:spPr>
          <a:xfrm>
            <a:off x="656215" y="365125"/>
            <a:ext cx="10799709"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B1C1CCC-E021-40AF-8CD4-16CA20DB98A6}"/>
              </a:ext>
            </a:extLst>
          </p:cNvPr>
          <p:cNvSpPr>
            <a:spLocks noGrp="1"/>
          </p:cNvSpPr>
          <p:nvPr>
            <p:ph type="body" idx="1"/>
          </p:nvPr>
        </p:nvSpPr>
        <p:spPr>
          <a:xfrm>
            <a:off x="656216" y="1681163"/>
            <a:ext cx="5283724"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EBD76-8B1D-40DF-9DA0-3FCB05C117EE}"/>
              </a:ext>
            </a:extLst>
          </p:cNvPr>
          <p:cNvSpPr>
            <a:spLocks noGrp="1"/>
          </p:cNvSpPr>
          <p:nvPr>
            <p:ph sz="half" idx="2"/>
          </p:nvPr>
        </p:nvSpPr>
        <p:spPr>
          <a:xfrm>
            <a:off x="656216" y="2505075"/>
            <a:ext cx="5283724"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D85AD49-9C69-418E-8153-5379F2A891D3}"/>
              </a:ext>
            </a:extLst>
          </p:cNvPr>
          <p:cNvSpPr>
            <a:spLocks noGrp="1"/>
          </p:cNvSpPr>
          <p:nvPr>
            <p:ph type="body" sz="quarter" idx="3"/>
          </p:nvPr>
        </p:nvSpPr>
        <p:spPr>
          <a:xfrm>
            <a:off x="6172200" y="1681163"/>
            <a:ext cx="5283724"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3BA49C-88AB-48B4-B85D-97035310F5B3}"/>
              </a:ext>
            </a:extLst>
          </p:cNvPr>
          <p:cNvSpPr>
            <a:spLocks noGrp="1"/>
          </p:cNvSpPr>
          <p:nvPr>
            <p:ph sz="quarter" idx="4"/>
          </p:nvPr>
        </p:nvSpPr>
        <p:spPr>
          <a:xfrm>
            <a:off x="6172200" y="2505075"/>
            <a:ext cx="5283724"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F5BCA42-2D25-412B-B874-DD6ADE027EE6}"/>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10" name="Date Placeholder 3">
            <a:extLst>
              <a:ext uri="{FF2B5EF4-FFF2-40B4-BE49-F238E27FC236}">
                <a16:creationId xmlns:a16="http://schemas.microsoft.com/office/drawing/2014/main" id="{7DF3CBC2-6341-46E6-B769-9D0760680C1E}"/>
              </a:ext>
            </a:extLst>
          </p:cNvPr>
          <p:cNvSpPr>
            <a:spLocks noGrp="1"/>
          </p:cNvSpPr>
          <p:nvPr>
            <p:ph type="dt" sz="half" idx="13"/>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
        <p:nvSpPr>
          <p:cNvPr id="11" name="Slide Number Placeholder 5">
            <a:extLst>
              <a:ext uri="{FF2B5EF4-FFF2-40B4-BE49-F238E27FC236}">
                <a16:creationId xmlns:a16="http://schemas.microsoft.com/office/drawing/2014/main" id="{7D13FE6C-B5FB-4A9B-B5F1-C30F5FC80D24}"/>
              </a:ext>
            </a:extLst>
          </p:cNvPr>
          <p:cNvSpPr>
            <a:spLocks noGrp="1"/>
          </p:cNvSpPr>
          <p:nvPr>
            <p:ph type="sldNum" sz="quarter" idx="1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
        <p:nvSpPr>
          <p:cNvPr id="12" name="Rectangle 11">
            <a:extLst>
              <a:ext uri="{FF2B5EF4-FFF2-40B4-BE49-F238E27FC236}">
                <a16:creationId xmlns:a16="http://schemas.microsoft.com/office/drawing/2014/main" id="{A94BEE3C-C6A9-47C1-9012-3F009E9225EE}"/>
              </a:ext>
            </a:extLst>
          </p:cNvPr>
          <p:cNvSpPr/>
          <p:nvPr userDrawn="1"/>
        </p:nvSpPr>
        <p:spPr>
          <a:xfrm>
            <a:off x="768160" y="1427745"/>
            <a:ext cx="1267326" cy="802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828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88AE-8DD3-4EC3-9AF5-8870EB3DE68F}"/>
              </a:ext>
            </a:extLst>
          </p:cNvPr>
          <p:cNvSpPr>
            <a:spLocks noGrp="1"/>
          </p:cNvSpPr>
          <p:nvPr>
            <p:ph type="title"/>
          </p:nvPr>
        </p:nvSpPr>
        <p:spPr>
          <a:xfrm>
            <a:off x="656215" y="365125"/>
            <a:ext cx="10799709" cy="1325563"/>
          </a:xfrm>
          <a:prstGeom prst="rect">
            <a:avLst/>
          </a:prstGeo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8387BCC-646B-460C-B13F-57C3762F14F0}"/>
              </a:ext>
            </a:extLst>
          </p:cNvPr>
          <p:cNvSpPr>
            <a:spLocks noGrp="1"/>
          </p:cNvSpPr>
          <p:nvPr>
            <p:ph type="ftr" sz="quarter" idx="11"/>
          </p:nvPr>
        </p:nvSpPr>
        <p:spPr>
          <a:xfrm>
            <a:off x="4038600" y="6243474"/>
            <a:ext cx="4114800" cy="365125"/>
          </a:xfrm>
          <a:prstGeom prst="rect">
            <a:avLst/>
          </a:prstGeom>
        </p:spPr>
        <p:txBody>
          <a:bodyPr/>
          <a:lstStyle/>
          <a:p>
            <a:endParaRPr lang="en-US"/>
          </a:p>
        </p:txBody>
      </p:sp>
      <p:sp>
        <p:nvSpPr>
          <p:cNvPr id="6" name="Date Placeholder 3">
            <a:extLst>
              <a:ext uri="{FF2B5EF4-FFF2-40B4-BE49-F238E27FC236}">
                <a16:creationId xmlns:a16="http://schemas.microsoft.com/office/drawing/2014/main" id="{EEC5A715-7BD4-4C3A-8C5B-6D3360412D0B}"/>
              </a:ext>
            </a:extLst>
          </p:cNvPr>
          <p:cNvSpPr>
            <a:spLocks noGrp="1"/>
          </p:cNvSpPr>
          <p:nvPr>
            <p:ph type="dt" sz="half" idx="2"/>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
        <p:nvSpPr>
          <p:cNvPr id="7" name="Slide Number Placeholder 5">
            <a:extLst>
              <a:ext uri="{FF2B5EF4-FFF2-40B4-BE49-F238E27FC236}">
                <a16:creationId xmlns:a16="http://schemas.microsoft.com/office/drawing/2014/main" id="{685B22E5-49DA-4947-A101-CAB311A7F539}"/>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Tree>
    <p:extLst>
      <p:ext uri="{BB962C8B-B14F-4D97-AF65-F5344CB8AC3E}">
        <p14:creationId xmlns:p14="http://schemas.microsoft.com/office/powerpoint/2010/main" val="1119399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A629782-8D54-4CCB-867E-F352A6D76C7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684" t="11033" r="5507" b="6231"/>
          <a:stretch/>
        </p:blipFill>
        <p:spPr>
          <a:xfrm rot="16200000">
            <a:off x="5334000" y="-1"/>
            <a:ext cx="6857999" cy="6858000"/>
          </a:xfrm>
          <a:prstGeom prst="rect">
            <a:avLst/>
          </a:prstGeom>
        </p:spPr>
      </p:pic>
      <p:pic>
        <p:nvPicPr>
          <p:cNvPr id="7" name="Picture 6">
            <a:extLst>
              <a:ext uri="{FF2B5EF4-FFF2-40B4-BE49-F238E27FC236}">
                <a16:creationId xmlns:a16="http://schemas.microsoft.com/office/drawing/2014/main" id="{A78590FC-2597-49AE-8967-5EFFDECCE6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8667" y="5303170"/>
            <a:ext cx="948786" cy="1061758"/>
          </a:xfrm>
          <a:prstGeom prst="rect">
            <a:avLst/>
          </a:prstGeom>
        </p:spPr>
      </p:pic>
      <p:sp>
        <p:nvSpPr>
          <p:cNvPr id="10" name="TextBox 9">
            <a:extLst>
              <a:ext uri="{FF2B5EF4-FFF2-40B4-BE49-F238E27FC236}">
                <a16:creationId xmlns:a16="http://schemas.microsoft.com/office/drawing/2014/main" id="{8385EBC3-9F8D-4B22-804A-61A5D3193F68}"/>
              </a:ext>
            </a:extLst>
          </p:cNvPr>
          <p:cNvSpPr txBox="1"/>
          <p:nvPr userDrawn="1"/>
        </p:nvSpPr>
        <p:spPr>
          <a:xfrm>
            <a:off x="10392921" y="6480658"/>
            <a:ext cx="1634247" cy="261610"/>
          </a:xfrm>
          <a:prstGeom prst="rect">
            <a:avLst/>
          </a:prstGeom>
          <a:noFill/>
        </p:spPr>
        <p:txBody>
          <a:bodyPr wrap="square" rtlCol="0">
            <a:spAutoFit/>
          </a:bodyPr>
          <a:lstStyle/>
          <a:p>
            <a:pPr algn="r"/>
            <a:r>
              <a:rPr lang="en-US" sz="1100" b="1" spc="50" baseline="0" dirty="0">
                <a:latin typeface="Arial" panose="020B0604020202020204" pitchFamily="34" charset="0"/>
                <a:cs typeface="Arial" panose="020B0604020202020204" pitchFamily="34" charset="0"/>
              </a:rPr>
              <a:t>fisherphillips.com</a:t>
            </a:r>
          </a:p>
        </p:txBody>
      </p:sp>
      <p:cxnSp>
        <p:nvCxnSpPr>
          <p:cNvPr id="11" name="Straight Connector 10">
            <a:extLst>
              <a:ext uri="{FF2B5EF4-FFF2-40B4-BE49-F238E27FC236}">
                <a16:creationId xmlns:a16="http://schemas.microsoft.com/office/drawing/2014/main" id="{8BFBCA2C-526A-4110-9683-E73E7DDE0D9B}"/>
              </a:ext>
            </a:extLst>
          </p:cNvPr>
          <p:cNvCxnSpPr/>
          <p:nvPr userDrawn="1"/>
        </p:nvCxnSpPr>
        <p:spPr>
          <a:xfrm>
            <a:off x="338667" y="6611463"/>
            <a:ext cx="10193866" cy="0"/>
          </a:xfrm>
          <a:prstGeom prst="line">
            <a:avLst/>
          </a:prstGeom>
          <a:ln w="34925"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24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A120D18-8326-4CA6-8C11-F7597243DFB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23684" t="11033" r="5507" b="6231"/>
          <a:stretch/>
        </p:blipFill>
        <p:spPr>
          <a:xfrm rot="16200000">
            <a:off x="5334000" y="-1"/>
            <a:ext cx="6857999" cy="6858000"/>
          </a:xfrm>
          <a:prstGeom prst="rect">
            <a:avLst/>
          </a:prstGeom>
        </p:spPr>
      </p:pic>
      <p:sp>
        <p:nvSpPr>
          <p:cNvPr id="2" name="Title Placeholder 1">
            <a:extLst>
              <a:ext uri="{FF2B5EF4-FFF2-40B4-BE49-F238E27FC236}">
                <a16:creationId xmlns:a16="http://schemas.microsoft.com/office/drawing/2014/main" id="{110A3691-869A-4BB0-A9EC-51978B7A8631}"/>
              </a:ext>
            </a:extLst>
          </p:cNvPr>
          <p:cNvSpPr>
            <a:spLocks noGrp="1"/>
          </p:cNvSpPr>
          <p:nvPr>
            <p:ph type="title"/>
          </p:nvPr>
        </p:nvSpPr>
        <p:spPr>
          <a:xfrm>
            <a:off x="656214" y="466725"/>
            <a:ext cx="10799709"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A2E2455E-D59A-4AB6-8A39-100CDDE692B1}"/>
              </a:ext>
            </a:extLst>
          </p:cNvPr>
          <p:cNvSpPr>
            <a:spLocks noGrp="1"/>
          </p:cNvSpPr>
          <p:nvPr>
            <p:ph type="dt" sz="half" idx="2"/>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367-0AD2-4CBD-8CDC-9FA8A4E96151}" type="datetimeFigureOut">
              <a:rPr lang="en-US" smtClean="0"/>
              <a:t>8/26/2024</a:t>
            </a:fld>
            <a:endParaRPr lang="en-US" dirty="0"/>
          </a:p>
        </p:txBody>
      </p:sp>
      <p:sp>
        <p:nvSpPr>
          <p:cNvPr id="5" name="Footer Placeholder 4">
            <a:extLst>
              <a:ext uri="{FF2B5EF4-FFF2-40B4-BE49-F238E27FC236}">
                <a16:creationId xmlns:a16="http://schemas.microsoft.com/office/drawing/2014/main" id="{F048D8F0-6FFC-44EC-A586-DD40FAF056CF}"/>
              </a:ext>
            </a:extLst>
          </p:cNvPr>
          <p:cNvSpPr>
            <a:spLocks noGrp="1"/>
          </p:cNvSpPr>
          <p:nvPr>
            <p:ph type="ftr" sz="quarter" idx="3"/>
          </p:nvPr>
        </p:nvSpPr>
        <p:spPr>
          <a:xfrm>
            <a:off x="4038600" y="62434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191B40-A76E-4766-B728-37831AC2B208}"/>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a:p>
        </p:txBody>
      </p:sp>
      <p:sp>
        <p:nvSpPr>
          <p:cNvPr id="3" name="Text Placeholder 2">
            <a:extLst>
              <a:ext uri="{FF2B5EF4-FFF2-40B4-BE49-F238E27FC236}">
                <a16:creationId xmlns:a16="http://schemas.microsoft.com/office/drawing/2014/main" id="{4738CA61-28B3-4007-BA04-B0EADC1C642B}"/>
              </a:ext>
            </a:extLst>
          </p:cNvPr>
          <p:cNvSpPr>
            <a:spLocks noGrp="1"/>
          </p:cNvSpPr>
          <p:nvPr>
            <p:ph type="body" idx="1"/>
          </p:nvPr>
        </p:nvSpPr>
        <p:spPr>
          <a:xfrm>
            <a:off x="838200" y="19272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2C9B5121-765A-44BC-BFF9-BF642693BB96}"/>
              </a:ext>
            </a:extLst>
          </p:cNvPr>
          <p:cNvSpPr txBox="1"/>
          <p:nvPr userDrawn="1"/>
        </p:nvSpPr>
        <p:spPr>
          <a:xfrm>
            <a:off x="10392921" y="6480658"/>
            <a:ext cx="1634247" cy="261610"/>
          </a:xfrm>
          <a:prstGeom prst="rect">
            <a:avLst/>
          </a:prstGeom>
          <a:noFill/>
        </p:spPr>
        <p:txBody>
          <a:bodyPr wrap="square" rtlCol="0">
            <a:spAutoFit/>
          </a:bodyPr>
          <a:lstStyle/>
          <a:p>
            <a:pPr algn="r"/>
            <a:r>
              <a:rPr lang="en-US" sz="1100" b="1" spc="50" baseline="0" dirty="0">
                <a:latin typeface="Arial" panose="020B0604020202020204" pitchFamily="34" charset="0"/>
                <a:cs typeface="Arial" panose="020B0604020202020204" pitchFamily="34" charset="0"/>
              </a:rPr>
              <a:t>fisherphillips.com</a:t>
            </a:r>
          </a:p>
        </p:txBody>
      </p:sp>
      <p:cxnSp>
        <p:nvCxnSpPr>
          <p:cNvPr id="15" name="Straight Connector 14">
            <a:extLst>
              <a:ext uri="{FF2B5EF4-FFF2-40B4-BE49-F238E27FC236}">
                <a16:creationId xmlns:a16="http://schemas.microsoft.com/office/drawing/2014/main" id="{13219ACB-E4C1-4487-9F57-45319635942A}"/>
              </a:ext>
            </a:extLst>
          </p:cNvPr>
          <p:cNvCxnSpPr/>
          <p:nvPr userDrawn="1"/>
        </p:nvCxnSpPr>
        <p:spPr>
          <a:xfrm>
            <a:off x="338667" y="6611463"/>
            <a:ext cx="10193866" cy="0"/>
          </a:xfrm>
          <a:prstGeom prst="line">
            <a:avLst/>
          </a:prstGeom>
          <a:ln w="34925"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982061"/>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64" r:id="rId3"/>
    <p:sldLayoutId id="2147483677" r:id="rId4"/>
    <p:sldLayoutId id="2147483665" r:id="rId5"/>
    <p:sldLayoutId id="2147483666" r:id="rId6"/>
    <p:sldLayoutId id="2147483667" r:id="rId7"/>
    <p:sldLayoutId id="2147483668" r:id="rId8"/>
    <p:sldLayoutId id="2147483669" r:id="rId9"/>
    <p:sldLayoutId id="2147483676" r:id="rId10"/>
    <p:sldLayoutId id="2147483670" r:id="rId11"/>
    <p:sldLayoutId id="2147483671" r:id="rId12"/>
    <p:sldLayoutId id="2147483672" r:id="rId13"/>
    <p:sldLayoutId id="2147483673" r:id="rId14"/>
    <p:sldLayoutId id="2147483674" r:id="rId15"/>
    <p:sldLayoutId id="2147483679" r:id="rId16"/>
    <p:sldLayoutId id="2147483680" r:id="rId17"/>
    <p:sldLayoutId id="2147483681" r:id="rId18"/>
    <p:sldLayoutId id="2147483682" r:id="rId19"/>
  </p:sldLayoutIdLst>
  <p:txStyles>
    <p:titleStyle>
      <a:lvl1pPr algn="l" defTabSz="914400" rtl="0" eaLnBrk="1" latinLnBrk="0" hangingPunct="1">
        <a:lnSpc>
          <a:spcPct val="90000"/>
        </a:lnSpc>
        <a:spcBef>
          <a:spcPct val="0"/>
        </a:spcBef>
        <a:buNone/>
        <a:defRPr sz="3470" b="1" kern="1200">
          <a:solidFill>
            <a:schemeClr val="tx1"/>
          </a:solidFill>
          <a:latin typeface="Cambria" panose="02040503050406030204"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hyperlink" Target="https://www.nlrb.gov/about-nlrb/rights-we-protect/the-law/jurisdictional-standard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23.sv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518D3D-97F4-4009-8981-FB06B683EAC6}"/>
              </a:ext>
            </a:extLst>
          </p:cNvPr>
          <p:cNvPicPr>
            <a:picLocks noChangeAspect="1"/>
          </p:cNvPicPr>
          <p:nvPr/>
        </p:nvPicPr>
        <p:blipFill rotWithShape="1">
          <a:blip r:embed="rId3">
            <a:extLst>
              <a:ext uri="{28A0092B-C50C-407E-A947-70E740481C1C}">
                <a14:useLocalDpi xmlns:a14="http://schemas.microsoft.com/office/drawing/2010/main" val="0"/>
              </a:ext>
            </a:extLst>
          </a:blip>
          <a:srcRect l="9930" t="2833" r="19001" b="3190"/>
          <a:stretch/>
        </p:blipFill>
        <p:spPr>
          <a:xfrm>
            <a:off x="341772" y="4828151"/>
            <a:ext cx="1560654" cy="1560654"/>
          </a:xfrm>
          <a:prstGeom prst="ellipse">
            <a:avLst/>
          </a:prstGeom>
          <a:ln w="38100">
            <a:solidFill>
              <a:schemeClr val="bg1">
                <a:lumMod val="75000"/>
              </a:schemeClr>
            </a:solidFill>
          </a:ln>
        </p:spPr>
      </p:pic>
      <p:sp>
        <p:nvSpPr>
          <p:cNvPr id="6" name="TextBox 5">
            <a:extLst>
              <a:ext uri="{FF2B5EF4-FFF2-40B4-BE49-F238E27FC236}">
                <a16:creationId xmlns:a16="http://schemas.microsoft.com/office/drawing/2014/main" id="{6DD9CD7E-FB34-4E99-A406-0137E869A68A}"/>
              </a:ext>
            </a:extLst>
          </p:cNvPr>
          <p:cNvSpPr txBox="1"/>
          <p:nvPr/>
        </p:nvSpPr>
        <p:spPr>
          <a:xfrm>
            <a:off x="2016359" y="5227485"/>
            <a:ext cx="4206026" cy="1362886"/>
          </a:xfrm>
          <a:prstGeom prst="rect">
            <a:avLst/>
          </a:prstGeom>
        </p:spPr>
        <p:txBody>
          <a:bodyPr vert="horz" lIns="91440" tIns="45720" rIns="91440" bIns="45720" rtlCol="0">
            <a:normAutofit/>
          </a:bodyPr>
          <a:lstStyle/>
          <a:p>
            <a:pPr marR="0" fontAlgn="auto">
              <a:lnSpc>
                <a:spcPct val="90000"/>
              </a:lnSpc>
              <a:spcBef>
                <a:spcPts val="1000"/>
              </a:spcBef>
              <a:spcAft>
                <a:spcPts val="1000"/>
              </a:spcAft>
              <a:buClrTx/>
              <a:buSzTx/>
              <a:tabLst/>
              <a:defRPr/>
            </a:pPr>
            <a:r>
              <a:rPr kumimoji="0" lang="en-US" sz="2200" b="1" i="0" u="none" strike="noStrike" kern="1200" spc="0" normalizeH="0" baseline="0" noProof="0" dirty="0">
                <a:ln>
                  <a:noFill/>
                </a:ln>
                <a:solidFill>
                  <a:schemeClr val="tx2"/>
                </a:solidFill>
                <a:effectLst/>
                <a:uLnTx/>
                <a:uFillTx/>
                <a:latin typeface="Rockwell" panose="02060603020205020403" pitchFamily="18" charset="0"/>
                <a:cs typeface="Arial" panose="020B0604020202020204" pitchFamily="34" charset="0"/>
              </a:rPr>
              <a:t>Raeann Burgo</a:t>
            </a:r>
            <a:br>
              <a:rPr kumimoji="0" lang="en-US" sz="2200" b="1" i="0" u="none" strike="noStrike" kern="1200" spc="0" normalizeH="0" baseline="0" noProof="0" dirty="0">
                <a:ln>
                  <a:noFill/>
                </a:ln>
                <a:solidFill>
                  <a:schemeClr val="tx2"/>
                </a:solidFill>
                <a:effectLst/>
                <a:uLnTx/>
                <a:uFillTx/>
                <a:latin typeface="Rockwell" panose="02060603020205020403" pitchFamily="18" charset="0"/>
                <a:cs typeface="Arial" panose="020B0604020202020204" pitchFamily="34" charset="0"/>
              </a:rPr>
            </a:br>
            <a:br>
              <a:rPr kumimoji="0" lang="en-US" sz="500" b="1"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700"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t>Partner, Pittsburgh</a:t>
            </a:r>
            <a:br>
              <a:rPr kumimoji="0" lang="en-US" sz="1700" b="1"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br>
            <a:r>
              <a:rPr lang="en-US" sz="1700" b="0" i="0" kern="1200" dirty="0">
                <a:effectLst/>
                <a:latin typeface="Arial" panose="020B0604020202020204" pitchFamily="34" charset="0"/>
                <a:ea typeface="+mn-ea"/>
                <a:cs typeface="Arial" panose="020B0604020202020204" pitchFamily="34" charset="0"/>
              </a:rPr>
              <a:t>rburgo@fisherphillips.com</a:t>
            </a:r>
            <a:br>
              <a:rPr lang="en-US" sz="1700" b="0" i="0" kern="1200" dirty="0">
                <a:effectLst/>
                <a:latin typeface="Arial" panose="020B0604020202020204" pitchFamily="34" charset="0"/>
                <a:ea typeface="+mn-ea"/>
                <a:cs typeface="Arial" panose="020B0604020202020204" pitchFamily="34" charset="0"/>
              </a:rPr>
            </a:br>
            <a:r>
              <a:rPr lang="en-US" sz="1700" b="0" i="0" kern="1200" dirty="0">
                <a:effectLst/>
                <a:latin typeface="Arial" panose="020B0604020202020204" pitchFamily="34" charset="0"/>
                <a:ea typeface="+mn-ea"/>
                <a:cs typeface="Arial" panose="020B0604020202020204" pitchFamily="34" charset="0"/>
              </a:rPr>
              <a:t>412.822.6630</a:t>
            </a:r>
            <a:endParaRPr lang="en-US" sz="1700" kern="1200" dirty="0">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3ADF0458-484E-4858-B421-0B36281BCBF0}"/>
              </a:ext>
            </a:extLst>
          </p:cNvPr>
          <p:cNvSpPr>
            <a:spLocks noGrp="1"/>
          </p:cNvSpPr>
          <p:nvPr>
            <p:ph type="title" idx="4294967295"/>
          </p:nvPr>
        </p:nvSpPr>
        <p:spPr>
          <a:xfrm>
            <a:off x="5205522" y="1269846"/>
            <a:ext cx="6668297" cy="742950"/>
          </a:xfrm>
        </p:spPr>
        <p:txBody>
          <a:bodyPr vert="horz" lIns="91440" tIns="45720" rIns="91440" bIns="45720" rtlCol="0" anchor="t">
            <a:noAutofit/>
          </a:bodyPr>
          <a:lstStyle/>
          <a:p>
            <a:r>
              <a:rPr lang="en-US" sz="3400" b="1" kern="1200" dirty="0">
                <a:solidFill>
                  <a:schemeClr val="tx2"/>
                </a:solidFill>
                <a:latin typeface="Rockwell" panose="02060603020205020403" pitchFamily="18" charset="0"/>
              </a:rPr>
              <a:t>The Overlap of the National Labor Relations Act, Title VII, and other Employment Laws: </a:t>
            </a:r>
            <a:br>
              <a:rPr lang="en-US" sz="3400" b="1" kern="1200" dirty="0">
                <a:solidFill>
                  <a:schemeClr val="tx2"/>
                </a:solidFill>
                <a:latin typeface="Rockwell" panose="02060603020205020403" pitchFamily="18" charset="0"/>
              </a:rPr>
            </a:br>
            <a:endParaRPr lang="en-US" sz="3400" b="1" kern="1200" dirty="0">
              <a:solidFill>
                <a:schemeClr val="tx2"/>
              </a:solidFill>
              <a:latin typeface="Rockwell" panose="02060603020205020403" pitchFamily="18" charset="0"/>
            </a:endParaRPr>
          </a:p>
        </p:txBody>
      </p:sp>
      <p:sp>
        <p:nvSpPr>
          <p:cNvPr id="8" name="Title 3">
            <a:extLst>
              <a:ext uri="{FF2B5EF4-FFF2-40B4-BE49-F238E27FC236}">
                <a16:creationId xmlns:a16="http://schemas.microsoft.com/office/drawing/2014/main" id="{CFE1FD00-C4C7-4CC9-90E4-51A102B38236}"/>
              </a:ext>
            </a:extLst>
          </p:cNvPr>
          <p:cNvSpPr txBox="1">
            <a:spLocks/>
          </p:cNvSpPr>
          <p:nvPr/>
        </p:nvSpPr>
        <p:spPr>
          <a:xfrm>
            <a:off x="5205522" y="2752415"/>
            <a:ext cx="5789874" cy="8677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tx1"/>
                </a:solidFill>
                <a:latin typeface="Cambria" panose="02040503050406030204" pitchFamily="18" charset="0"/>
                <a:ea typeface="+mj-ea"/>
                <a:cs typeface="Arial" panose="020B0604020202020204" pitchFamily="34" charset="0"/>
              </a:defRPr>
            </a:lvl1pPr>
          </a:lstStyle>
          <a:p>
            <a:r>
              <a:rPr lang="en-US" sz="3400" b="0" dirty="0">
                <a:solidFill>
                  <a:schemeClr val="tx2"/>
                </a:solidFill>
                <a:latin typeface="Rockwell" panose="02060603020205020403" pitchFamily="18" charset="0"/>
              </a:rPr>
              <a:t>What Every Legal Professional Should Know.</a:t>
            </a:r>
          </a:p>
        </p:txBody>
      </p:sp>
      <p:sp>
        <p:nvSpPr>
          <p:cNvPr id="13" name="Rectangle 12">
            <a:extLst>
              <a:ext uri="{FF2B5EF4-FFF2-40B4-BE49-F238E27FC236}">
                <a16:creationId xmlns:a16="http://schemas.microsoft.com/office/drawing/2014/main" id="{6E6CF954-9C84-47FC-B3A6-E83977454352}"/>
              </a:ext>
            </a:extLst>
          </p:cNvPr>
          <p:cNvSpPr/>
          <p:nvPr/>
        </p:nvSpPr>
        <p:spPr>
          <a:xfrm flipH="1">
            <a:off x="5159802" y="1347043"/>
            <a:ext cx="45719" cy="22730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717804-D205-4C73-A559-255AE1FA7C2B}"/>
              </a:ext>
            </a:extLst>
          </p:cNvPr>
          <p:cNvSpPr txBox="1"/>
          <p:nvPr/>
        </p:nvSpPr>
        <p:spPr>
          <a:xfrm>
            <a:off x="7788972" y="5227485"/>
            <a:ext cx="4007205" cy="1273676"/>
          </a:xfrm>
          <a:prstGeom prst="rect">
            <a:avLst/>
          </a:prstGeom>
        </p:spPr>
        <p:txBody>
          <a:bodyPr vert="horz" lIns="91440" tIns="45720" rIns="91440" bIns="45720" rtlCol="0">
            <a:normAutofit/>
          </a:bodyPr>
          <a:lstStyle/>
          <a:p>
            <a:pPr marR="0" fontAlgn="auto">
              <a:lnSpc>
                <a:spcPct val="90000"/>
              </a:lnSpc>
              <a:spcBef>
                <a:spcPts val="2200"/>
              </a:spcBef>
              <a:spcAft>
                <a:spcPts val="600"/>
              </a:spcAft>
              <a:buClrTx/>
              <a:buSzTx/>
              <a:tabLst/>
              <a:defRPr/>
            </a:pPr>
            <a:r>
              <a:rPr kumimoji="0" lang="en-US" sz="2200" b="1" i="0" u="none" strike="noStrike" kern="1200" spc="0" normalizeH="0" baseline="0" noProof="0" dirty="0">
                <a:ln>
                  <a:noFill/>
                </a:ln>
                <a:solidFill>
                  <a:schemeClr val="tx2"/>
                </a:solidFill>
                <a:effectLst/>
                <a:uLnTx/>
                <a:uFillTx/>
                <a:latin typeface="Rockwell" panose="02060603020205020403" pitchFamily="18" charset="0"/>
                <a:cs typeface="Arial" panose="020B0604020202020204" pitchFamily="34" charset="0"/>
              </a:rPr>
              <a:t>Brian </a:t>
            </a:r>
            <a:r>
              <a:rPr kumimoji="0" lang="en-US" sz="2200" b="1" i="0" u="none" strike="noStrike" kern="1200" spc="0" normalizeH="0" baseline="0" noProof="0" dirty="0" err="1">
                <a:ln>
                  <a:noFill/>
                </a:ln>
                <a:solidFill>
                  <a:schemeClr val="tx2"/>
                </a:solidFill>
                <a:effectLst/>
                <a:uLnTx/>
                <a:uFillTx/>
                <a:latin typeface="Rockwell" panose="02060603020205020403" pitchFamily="18" charset="0"/>
                <a:cs typeface="Arial" panose="020B0604020202020204" pitchFamily="34" charset="0"/>
              </a:rPr>
              <a:t>Balonick</a:t>
            </a:r>
            <a:br>
              <a:rPr kumimoji="0" lang="en-US" sz="2200" b="1" i="0" u="none" strike="noStrike" kern="1200" spc="0" normalizeH="0" baseline="0" noProof="0" dirty="0">
                <a:ln>
                  <a:noFill/>
                </a:ln>
                <a:solidFill>
                  <a:schemeClr val="tx2"/>
                </a:solidFill>
                <a:effectLst/>
                <a:uLnTx/>
                <a:uFillTx/>
                <a:latin typeface="Rockwell" panose="02060603020205020403" pitchFamily="18" charset="0"/>
                <a:cs typeface="Arial" panose="020B0604020202020204" pitchFamily="34" charset="0"/>
              </a:rPr>
            </a:br>
            <a:br>
              <a:rPr kumimoji="0" lang="en-US" sz="500" b="1"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700"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t>Regional Managing Partner, Pittsburgh</a:t>
            </a:r>
            <a:br>
              <a:rPr kumimoji="0" lang="en-US" sz="1700" b="1"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br>
            <a:r>
              <a:rPr lang="en-US" sz="1700" b="0" i="0" kern="1200" dirty="0">
                <a:effectLst/>
                <a:latin typeface="Arial" panose="020B0604020202020204" pitchFamily="34" charset="0"/>
                <a:ea typeface="+mn-ea"/>
                <a:cs typeface="Arial" panose="020B0604020202020204" pitchFamily="34" charset="0"/>
              </a:rPr>
              <a:t>bbalonick@fisherphillips.com</a:t>
            </a:r>
            <a:br>
              <a:rPr lang="en-US" sz="1700" b="0" i="0" kern="1200" dirty="0">
                <a:effectLst/>
                <a:latin typeface="Arial" panose="020B0604020202020204" pitchFamily="34" charset="0"/>
                <a:ea typeface="+mn-ea"/>
                <a:cs typeface="Arial" panose="020B0604020202020204" pitchFamily="34" charset="0"/>
              </a:rPr>
            </a:br>
            <a:r>
              <a:rPr lang="en-US" sz="1700" b="0" i="0" kern="1200" dirty="0">
                <a:effectLst/>
                <a:latin typeface="Arial" panose="020B0604020202020204" pitchFamily="34" charset="0"/>
                <a:ea typeface="+mn-ea"/>
                <a:cs typeface="Arial" panose="020B0604020202020204" pitchFamily="34" charset="0"/>
              </a:rPr>
              <a:t>412.822.6633</a:t>
            </a:r>
            <a:endParaRPr lang="en-US" sz="1700" kern="1200" dirty="0">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04346C93-4944-4387-83A7-EC14062D37F6}"/>
              </a:ext>
            </a:extLst>
          </p:cNvPr>
          <p:cNvPicPr>
            <a:picLocks noChangeAspect="1"/>
          </p:cNvPicPr>
          <p:nvPr/>
        </p:nvPicPr>
        <p:blipFill rotWithShape="1">
          <a:blip r:embed="rId4">
            <a:extLst>
              <a:ext uri="{28A0092B-C50C-407E-A947-70E740481C1C}">
                <a14:useLocalDpi xmlns:a14="http://schemas.microsoft.com/office/drawing/2010/main" val="0"/>
              </a:ext>
            </a:extLst>
          </a:blip>
          <a:srcRect l="13565" t="717" r="19949" b="11367"/>
          <a:stretch/>
        </p:blipFill>
        <p:spPr>
          <a:xfrm>
            <a:off x="6108003" y="4831121"/>
            <a:ext cx="1560654" cy="1560654"/>
          </a:xfrm>
          <a:prstGeom prst="ellipse">
            <a:avLst/>
          </a:prstGeom>
          <a:ln w="38100">
            <a:solidFill>
              <a:schemeClr val="bg1">
                <a:lumMod val="75000"/>
              </a:schemeClr>
            </a:solidFill>
          </a:ln>
        </p:spPr>
      </p:pic>
    </p:spTree>
    <p:extLst>
      <p:ext uri="{BB962C8B-B14F-4D97-AF65-F5344CB8AC3E}">
        <p14:creationId xmlns:p14="http://schemas.microsoft.com/office/powerpoint/2010/main" val="3687338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Covered by the </a:t>
            </a:r>
            <a:r>
              <a:rPr lang="en-US" dirty="0" err="1"/>
              <a:t>NLRA</a:t>
            </a:r>
            <a:r>
              <a:rPr lang="en-US" dirty="0"/>
              <a:t>?</a:t>
            </a:r>
          </a:p>
        </p:txBody>
      </p:sp>
      <p:sp>
        <p:nvSpPr>
          <p:cNvPr id="3" name="Text Placeholder 2"/>
          <p:cNvSpPr>
            <a:spLocks noGrp="1"/>
          </p:cNvSpPr>
          <p:nvPr>
            <p:ph type="body" sz="quarter" idx="12"/>
          </p:nvPr>
        </p:nvSpPr>
        <p:spPr>
          <a:xfrm>
            <a:off x="655637" y="1817687"/>
            <a:ext cx="10799709" cy="4530104"/>
          </a:xfrm>
        </p:spPr>
        <p:txBody>
          <a:bodyPr>
            <a:noAutofit/>
          </a:bodyPr>
          <a:lstStyle/>
          <a:p>
            <a:pPr>
              <a:spcBef>
                <a:spcPts val="0"/>
              </a:spcBef>
              <a:spcAft>
                <a:spcPts val="1000"/>
              </a:spcAft>
            </a:pPr>
            <a:r>
              <a:rPr lang="en-US" sz="2400" dirty="0"/>
              <a:t>The NLRA applies to </a:t>
            </a:r>
            <a:r>
              <a:rPr lang="en-US" sz="2400" b="1" dirty="0"/>
              <a:t>most private sector employers</a:t>
            </a:r>
            <a:r>
              <a:rPr lang="en-US" sz="2400" dirty="0"/>
              <a:t>, including manufacturers, retailers, private universities, and health care facilities.</a:t>
            </a:r>
          </a:p>
          <a:p>
            <a:pPr>
              <a:spcBef>
                <a:spcPts val="0"/>
              </a:spcBef>
              <a:spcAft>
                <a:spcPts val="1000"/>
              </a:spcAft>
            </a:pPr>
            <a:r>
              <a:rPr lang="en-US" sz="2400" dirty="0"/>
              <a:t>The NLRA does not cover public-sector employees, agricultural and domestic workers, independent contractors, employees working for their parents or spouses, workers for air and rail carriers covered by the Railway Labor Act, and supervisors.</a:t>
            </a:r>
          </a:p>
          <a:p>
            <a:pPr>
              <a:spcBef>
                <a:spcPts val="0"/>
              </a:spcBef>
              <a:spcAft>
                <a:spcPts val="1000"/>
              </a:spcAft>
            </a:pPr>
            <a:r>
              <a:rPr lang="en-US" sz="2400" dirty="0">
                <a:hlinkClick r:id="rId3"/>
              </a:rPr>
              <a:t>https://www.nlrb.gov/about-nlrb/rights-we-protect/the-law/jurisdictional-standards</a:t>
            </a:r>
            <a:r>
              <a:rPr lang="en-US" sz="2400" dirty="0"/>
              <a:t> </a:t>
            </a:r>
          </a:p>
        </p:txBody>
      </p:sp>
    </p:spTree>
    <p:extLst>
      <p:ext uri="{BB962C8B-B14F-4D97-AF65-F5344CB8AC3E}">
        <p14:creationId xmlns:p14="http://schemas.microsoft.com/office/powerpoint/2010/main" val="3638098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2E33795-7500-4630-B3FC-B6B57AB8D794}"/>
              </a:ext>
            </a:extLst>
          </p:cNvPr>
          <p:cNvSpPr txBox="1"/>
          <p:nvPr/>
        </p:nvSpPr>
        <p:spPr>
          <a:xfrm>
            <a:off x="4888871" y="1136540"/>
            <a:ext cx="6542943" cy="51465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marL="0" indent="0">
              <a:buNone/>
            </a:pPr>
            <a:endParaRPr lang="en-US" sz="2400" dirty="0">
              <a:solidFill>
                <a:srgbClr val="C00000"/>
              </a:solidFill>
            </a:endParaRPr>
          </a:p>
        </p:txBody>
      </p:sp>
      <p:pic>
        <p:nvPicPr>
          <p:cNvPr id="4" name="Picture Placeholder 3">
            <a:extLst>
              <a:ext uri="{FF2B5EF4-FFF2-40B4-BE49-F238E27FC236}">
                <a16:creationId xmlns:a16="http://schemas.microsoft.com/office/drawing/2014/main" id="{AF6EDB86-269E-499D-BC23-E5A8B93D4E6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31628" b="11650"/>
          <a:stretch/>
        </p:blipFill>
        <p:spPr>
          <a:xfrm>
            <a:off x="0" y="0"/>
            <a:ext cx="12192000" cy="3989388"/>
          </a:xfrm>
        </p:spPr>
      </p:pic>
      <p:sp>
        <p:nvSpPr>
          <p:cNvPr id="8" name="Text Placeholder 2">
            <a:extLst>
              <a:ext uri="{FF2B5EF4-FFF2-40B4-BE49-F238E27FC236}">
                <a16:creationId xmlns:a16="http://schemas.microsoft.com/office/drawing/2014/main" id="{B0859305-EB49-43E3-BC97-DA13EC1E8D4C}"/>
              </a:ext>
            </a:extLst>
          </p:cNvPr>
          <p:cNvSpPr>
            <a:spLocks noGrp="1"/>
          </p:cNvSpPr>
          <p:nvPr>
            <p:ph type="body" sz="quarter" idx="12"/>
          </p:nvPr>
        </p:nvSpPr>
        <p:spPr/>
        <p:txBody>
          <a:bodyPr/>
          <a:lstStyle/>
          <a:p>
            <a:r>
              <a:rPr lang="en-US" dirty="0"/>
              <a:t>Who’s Who At The NLRB And Why </a:t>
            </a:r>
            <a:br>
              <a:rPr lang="en-US" dirty="0"/>
            </a:br>
            <a:r>
              <a:rPr lang="en-US" dirty="0"/>
              <a:t>It Matters</a:t>
            </a:r>
          </a:p>
        </p:txBody>
      </p:sp>
    </p:spTree>
    <p:extLst>
      <p:ext uri="{BB962C8B-B14F-4D97-AF65-F5344CB8AC3E}">
        <p14:creationId xmlns:p14="http://schemas.microsoft.com/office/powerpoint/2010/main" val="611766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E9B9-6B78-4B6C-9482-0455BE1A7145}"/>
              </a:ext>
            </a:extLst>
          </p:cNvPr>
          <p:cNvSpPr>
            <a:spLocks noGrp="1"/>
          </p:cNvSpPr>
          <p:nvPr>
            <p:ph type="title"/>
          </p:nvPr>
        </p:nvSpPr>
        <p:spPr/>
        <p:txBody>
          <a:bodyPr/>
          <a:lstStyle/>
          <a:p>
            <a:r>
              <a:rPr lang="en-US" dirty="0"/>
              <a:t>The NLRB And Its General Counsel</a:t>
            </a:r>
          </a:p>
        </p:txBody>
      </p:sp>
      <p:sp>
        <p:nvSpPr>
          <p:cNvPr id="3" name="Text Placeholder 2">
            <a:extLst>
              <a:ext uri="{FF2B5EF4-FFF2-40B4-BE49-F238E27FC236}">
                <a16:creationId xmlns:a16="http://schemas.microsoft.com/office/drawing/2014/main" id="{8F96DB84-A75A-4649-B859-1C369434B5F4}"/>
              </a:ext>
            </a:extLst>
          </p:cNvPr>
          <p:cNvSpPr>
            <a:spLocks noGrp="1"/>
          </p:cNvSpPr>
          <p:nvPr>
            <p:ph type="body" sz="quarter" idx="12"/>
          </p:nvPr>
        </p:nvSpPr>
        <p:spPr/>
        <p:txBody>
          <a:bodyPr>
            <a:noAutofit/>
          </a:bodyPr>
          <a:lstStyle/>
          <a:p>
            <a:pPr>
              <a:lnSpc>
                <a:spcPct val="100000"/>
              </a:lnSpc>
              <a:spcAft>
                <a:spcPts val="800"/>
              </a:spcAft>
            </a:pPr>
            <a:r>
              <a:rPr lang="en-US" sz="2400" dirty="0"/>
              <a:t>Five-Member Board</a:t>
            </a:r>
          </a:p>
          <a:p>
            <a:pPr marL="457200" lvl="1">
              <a:lnSpc>
                <a:spcPct val="100000"/>
              </a:lnSpc>
              <a:spcAft>
                <a:spcPts val="800"/>
              </a:spcAft>
              <a:buFont typeface="Candara" panose="020E0502030303020204" pitchFamily="34" charset="0"/>
              <a:buChar char="»"/>
            </a:pPr>
            <a:r>
              <a:rPr lang="en-US" sz="2400" dirty="0"/>
              <a:t>Adjudicates cases</a:t>
            </a:r>
          </a:p>
          <a:p>
            <a:pPr marL="457200" lvl="1">
              <a:lnSpc>
                <a:spcPct val="100000"/>
              </a:lnSpc>
              <a:spcAft>
                <a:spcPts val="800"/>
              </a:spcAft>
              <a:buFont typeface="Candara" panose="020E0502030303020204" pitchFamily="34" charset="0"/>
              <a:buChar char="»"/>
            </a:pPr>
            <a:r>
              <a:rPr lang="en-US" sz="2400" dirty="0"/>
              <a:t>Appointed by the Party in office</a:t>
            </a:r>
          </a:p>
          <a:p>
            <a:pPr marL="685800" lvl="2">
              <a:lnSpc>
                <a:spcPct val="100000"/>
              </a:lnSpc>
              <a:spcAft>
                <a:spcPts val="800"/>
              </a:spcAft>
              <a:buSzPct val="80000"/>
              <a:buFont typeface="Wingdings" panose="05000000000000000000" pitchFamily="2" charset="2"/>
              <a:buChar char="§"/>
            </a:pPr>
            <a:r>
              <a:rPr lang="en-US" sz="2400" dirty="0"/>
              <a:t>Two Democrats</a:t>
            </a:r>
          </a:p>
          <a:p>
            <a:pPr marL="685800" lvl="2">
              <a:lnSpc>
                <a:spcPct val="100000"/>
              </a:lnSpc>
              <a:spcAft>
                <a:spcPts val="800"/>
              </a:spcAft>
              <a:buSzPct val="80000"/>
              <a:buFont typeface="Wingdings" panose="05000000000000000000" pitchFamily="2" charset="2"/>
              <a:buChar char="§"/>
            </a:pPr>
            <a:r>
              <a:rPr lang="en-US" sz="2400" dirty="0"/>
              <a:t>Two Republicans</a:t>
            </a:r>
          </a:p>
          <a:p>
            <a:pPr marL="685800" lvl="2">
              <a:lnSpc>
                <a:spcPct val="100000"/>
              </a:lnSpc>
              <a:spcAft>
                <a:spcPts val="800"/>
              </a:spcAft>
              <a:buSzPct val="80000"/>
              <a:buFont typeface="Wingdings" panose="05000000000000000000" pitchFamily="2" charset="2"/>
              <a:buChar char="§"/>
            </a:pPr>
            <a:r>
              <a:rPr lang="en-US" sz="2400" dirty="0"/>
              <a:t>One member from the political party of the President</a:t>
            </a:r>
          </a:p>
          <a:p>
            <a:pPr>
              <a:lnSpc>
                <a:spcPct val="100000"/>
              </a:lnSpc>
              <a:spcAft>
                <a:spcPts val="800"/>
              </a:spcAft>
            </a:pPr>
            <a:r>
              <a:rPr lang="en-US" sz="2400" dirty="0"/>
              <a:t>Office of the General Counsel</a:t>
            </a:r>
          </a:p>
          <a:p>
            <a:pPr marL="457200" lvl="1">
              <a:lnSpc>
                <a:spcPct val="100000"/>
              </a:lnSpc>
              <a:spcAft>
                <a:spcPts val="800"/>
              </a:spcAft>
              <a:buFont typeface="Candara" panose="020E0502030303020204" pitchFamily="34" charset="0"/>
              <a:buChar char="»"/>
            </a:pPr>
            <a:r>
              <a:rPr lang="en-US" sz="2400" dirty="0"/>
              <a:t>Investigates and Prosecutes Unfair Labor Practice Charges</a:t>
            </a:r>
          </a:p>
        </p:txBody>
      </p:sp>
    </p:spTree>
    <p:extLst>
      <p:ext uri="{BB962C8B-B14F-4D97-AF65-F5344CB8AC3E}">
        <p14:creationId xmlns:p14="http://schemas.microsoft.com/office/powerpoint/2010/main" val="3240290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endulum&#10;&#10;Description automatically generated">
            <a:extLst>
              <a:ext uri="{FF2B5EF4-FFF2-40B4-BE49-F238E27FC236}">
                <a16:creationId xmlns:a16="http://schemas.microsoft.com/office/drawing/2014/main" id="{EDFEFDC3-DEA5-487D-9B38-8B38B245F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100" y="0"/>
            <a:ext cx="5950900" cy="5701053"/>
          </a:xfrm>
          <a:prstGeom prst="rect">
            <a:avLst/>
          </a:prstGeom>
        </p:spPr>
      </p:pic>
      <p:sp>
        <p:nvSpPr>
          <p:cNvPr id="2" name="Title 1">
            <a:extLst>
              <a:ext uri="{FF2B5EF4-FFF2-40B4-BE49-F238E27FC236}">
                <a16:creationId xmlns:a16="http://schemas.microsoft.com/office/drawing/2014/main" id="{587BE9B9-6B78-4B6C-9482-0455BE1A7145}"/>
              </a:ext>
            </a:extLst>
          </p:cNvPr>
          <p:cNvSpPr>
            <a:spLocks noGrp="1"/>
          </p:cNvSpPr>
          <p:nvPr>
            <p:ph type="title"/>
          </p:nvPr>
        </p:nvSpPr>
        <p:spPr/>
        <p:txBody>
          <a:bodyPr/>
          <a:lstStyle/>
          <a:p>
            <a:r>
              <a:rPr lang="en-US" dirty="0"/>
              <a:t>Biden and his Board </a:t>
            </a:r>
          </a:p>
        </p:txBody>
      </p:sp>
      <p:sp>
        <p:nvSpPr>
          <p:cNvPr id="6" name="Text Placeholder 5">
            <a:extLst>
              <a:ext uri="{FF2B5EF4-FFF2-40B4-BE49-F238E27FC236}">
                <a16:creationId xmlns:a16="http://schemas.microsoft.com/office/drawing/2014/main" id="{31222ADA-904B-454B-B460-D8A896691715}"/>
              </a:ext>
            </a:extLst>
          </p:cNvPr>
          <p:cNvSpPr>
            <a:spLocks noGrp="1"/>
          </p:cNvSpPr>
          <p:nvPr>
            <p:ph type="body" sz="quarter" idx="12"/>
          </p:nvPr>
        </p:nvSpPr>
        <p:spPr>
          <a:xfrm>
            <a:off x="655637" y="1817687"/>
            <a:ext cx="5828290" cy="2763549"/>
          </a:xfrm>
        </p:spPr>
        <p:txBody>
          <a:bodyPr>
            <a:normAutofit/>
          </a:bodyPr>
          <a:lstStyle/>
          <a:p>
            <a:pPr>
              <a:spcBef>
                <a:spcPts val="0"/>
              </a:spcBef>
              <a:spcAft>
                <a:spcPts val="1000"/>
              </a:spcAft>
            </a:pPr>
            <a:r>
              <a:rPr lang="en-US" sz="2400" dirty="0"/>
              <a:t>Biden pushes to be the “most pro-union president you’ve ever seen”</a:t>
            </a:r>
          </a:p>
          <a:p>
            <a:pPr>
              <a:spcBef>
                <a:spcPts val="0"/>
              </a:spcBef>
              <a:spcAft>
                <a:spcPts val="1000"/>
              </a:spcAft>
            </a:pPr>
            <a:r>
              <a:rPr lang="en-US" sz="2400" dirty="0"/>
              <a:t>Significant swing back in favor of employees and organized labor</a:t>
            </a:r>
          </a:p>
        </p:txBody>
      </p:sp>
    </p:spTree>
    <p:extLst>
      <p:ext uri="{BB962C8B-B14F-4D97-AF65-F5344CB8AC3E}">
        <p14:creationId xmlns:p14="http://schemas.microsoft.com/office/powerpoint/2010/main" val="2688251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EA74-0164-4E25-9C62-1D3E17B99880}"/>
              </a:ext>
            </a:extLst>
          </p:cNvPr>
          <p:cNvSpPr>
            <a:spLocks noGrp="1"/>
          </p:cNvSpPr>
          <p:nvPr>
            <p:ph type="title"/>
          </p:nvPr>
        </p:nvSpPr>
        <p:spPr>
          <a:xfrm>
            <a:off x="656215" y="365125"/>
            <a:ext cx="10799709" cy="1325563"/>
          </a:xfrm>
        </p:spPr>
        <p:txBody>
          <a:bodyPr anchor="ctr">
            <a:normAutofit/>
          </a:bodyPr>
          <a:lstStyle/>
          <a:p>
            <a:r>
              <a:rPr lang="en-US" dirty="0"/>
              <a:t>NLRB General Counsel</a:t>
            </a:r>
          </a:p>
        </p:txBody>
      </p:sp>
      <p:pic>
        <p:nvPicPr>
          <p:cNvPr id="8" name="Picture 6" descr="Punching In: What Marty Walsh Didn&amp;#39;t Say About Gig-Worker Status">
            <a:extLst>
              <a:ext uri="{FF2B5EF4-FFF2-40B4-BE49-F238E27FC236}">
                <a16:creationId xmlns:a16="http://schemas.microsoft.com/office/drawing/2014/main" id="{CB750EB2-6728-4CC5-8CB4-55301DC1C2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03" r="8002" b="-1"/>
          <a:stretch/>
        </p:blipFill>
        <p:spPr bwMode="auto">
          <a:xfrm>
            <a:off x="641420" y="1825625"/>
            <a:ext cx="5345135" cy="4351338"/>
          </a:xfrm>
          <a:prstGeom prst="rect">
            <a:avLst/>
          </a:prstGeom>
          <a:solidFill>
            <a:srgbClr val="FFFFFF"/>
          </a:solidFill>
        </p:spPr>
      </p:pic>
      <p:sp>
        <p:nvSpPr>
          <p:cNvPr id="13" name="Content Placeholder 3">
            <a:extLst>
              <a:ext uri="{FF2B5EF4-FFF2-40B4-BE49-F238E27FC236}">
                <a16:creationId xmlns:a16="http://schemas.microsoft.com/office/drawing/2014/main" id="{C596392B-D1EC-E293-C438-7ADD16E656E5}"/>
              </a:ext>
            </a:extLst>
          </p:cNvPr>
          <p:cNvSpPr>
            <a:spLocks noGrp="1"/>
          </p:cNvSpPr>
          <p:nvPr>
            <p:ph sz="half" idx="2"/>
          </p:nvPr>
        </p:nvSpPr>
        <p:spPr>
          <a:xfrm>
            <a:off x="6110788" y="1825625"/>
            <a:ext cx="5345136" cy="4351338"/>
          </a:xfrm>
        </p:spPr>
        <p:txBody>
          <a:bodyPr>
            <a:normAutofit/>
          </a:bodyPr>
          <a:lstStyle/>
          <a:p>
            <a:pPr marL="0" indent="0">
              <a:spcBef>
                <a:spcPts val="0"/>
              </a:spcBef>
              <a:spcAft>
                <a:spcPts val="1000"/>
              </a:spcAft>
              <a:buNone/>
            </a:pPr>
            <a:r>
              <a:rPr lang="en-US" sz="2400" b="1" dirty="0"/>
              <a:t>Jennifer Abruzzo</a:t>
            </a:r>
          </a:p>
          <a:p>
            <a:pPr>
              <a:spcBef>
                <a:spcPts val="0"/>
              </a:spcBef>
              <a:spcAft>
                <a:spcPts val="1000"/>
              </a:spcAft>
            </a:pPr>
            <a:r>
              <a:rPr lang="en-US" sz="2400" dirty="0"/>
              <a:t>Nominated by Biden and confirmed on July 28, 2021 to be NLRB’s General Counsel</a:t>
            </a:r>
          </a:p>
          <a:p>
            <a:pPr>
              <a:spcBef>
                <a:spcPts val="0"/>
              </a:spcBef>
              <a:spcAft>
                <a:spcPts val="1000"/>
              </a:spcAft>
            </a:pPr>
            <a:r>
              <a:rPr lang="en-US" sz="2400" dirty="0"/>
              <a:t>Agency’s “top sheriff”</a:t>
            </a:r>
          </a:p>
          <a:p>
            <a:pPr>
              <a:spcBef>
                <a:spcPts val="0"/>
              </a:spcBef>
              <a:spcAft>
                <a:spcPts val="1000"/>
              </a:spcAft>
            </a:pPr>
            <a:r>
              <a:rPr lang="en-US" sz="2400" dirty="0"/>
              <a:t>Issues GC Memos to the </a:t>
            </a:r>
            <a:br>
              <a:rPr lang="en-US" sz="2400" dirty="0"/>
            </a:br>
            <a:r>
              <a:rPr lang="en-US" sz="2400" dirty="0"/>
              <a:t>Board’s Regions </a:t>
            </a:r>
          </a:p>
          <a:p>
            <a:pPr>
              <a:spcBef>
                <a:spcPts val="0"/>
              </a:spcBef>
              <a:spcAft>
                <a:spcPts val="1000"/>
              </a:spcAft>
            </a:pPr>
            <a:r>
              <a:rPr lang="en-US" sz="2400" dirty="0"/>
              <a:t>Campaign to Overturn </a:t>
            </a:r>
            <a:br>
              <a:rPr lang="en-US" sz="2400" dirty="0"/>
            </a:br>
            <a:r>
              <a:rPr lang="en-US" sz="2400" dirty="0"/>
              <a:t>Pro-Employer Rulings</a:t>
            </a:r>
          </a:p>
        </p:txBody>
      </p:sp>
    </p:spTree>
    <p:extLst>
      <p:ext uri="{BB962C8B-B14F-4D97-AF65-F5344CB8AC3E}">
        <p14:creationId xmlns:p14="http://schemas.microsoft.com/office/powerpoint/2010/main" val="630054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65B164-AA9C-388C-386E-14453FCF2D3C}"/>
              </a:ext>
            </a:extLst>
          </p:cNvPr>
          <p:cNvSpPr>
            <a:spLocks noGrp="1"/>
          </p:cNvSpPr>
          <p:nvPr>
            <p:ph type="title"/>
          </p:nvPr>
        </p:nvSpPr>
        <p:spPr>
          <a:xfrm>
            <a:off x="656216" y="365125"/>
            <a:ext cx="6502574" cy="1325563"/>
          </a:xfrm>
        </p:spPr>
        <p:txBody>
          <a:bodyPr anchor="ctr">
            <a:normAutofit/>
          </a:bodyPr>
          <a:lstStyle/>
          <a:p>
            <a:r>
              <a:rPr lang="en-US" dirty="0"/>
              <a:t>Employment Areas Impacted by GC Memos</a:t>
            </a:r>
          </a:p>
        </p:txBody>
      </p:sp>
      <p:sp>
        <p:nvSpPr>
          <p:cNvPr id="14" name="Text Placeholder 5">
            <a:extLst>
              <a:ext uri="{FF2B5EF4-FFF2-40B4-BE49-F238E27FC236}">
                <a16:creationId xmlns:a16="http://schemas.microsoft.com/office/drawing/2014/main" id="{6566647A-C6D3-A127-27FB-F945635DF815}"/>
              </a:ext>
            </a:extLst>
          </p:cNvPr>
          <p:cNvSpPr>
            <a:spLocks noGrp="1"/>
          </p:cNvSpPr>
          <p:nvPr>
            <p:ph sz="half" idx="1"/>
          </p:nvPr>
        </p:nvSpPr>
        <p:spPr>
          <a:xfrm>
            <a:off x="641420" y="1825625"/>
            <a:ext cx="5345135" cy="4351338"/>
          </a:xfrm>
        </p:spPr>
        <p:txBody>
          <a:bodyPr>
            <a:normAutofit/>
          </a:bodyPr>
          <a:lstStyle/>
          <a:p>
            <a:pPr>
              <a:spcBef>
                <a:spcPts val="0"/>
              </a:spcBef>
              <a:spcAft>
                <a:spcPts val="1000"/>
              </a:spcAft>
            </a:pPr>
            <a:r>
              <a:rPr lang="en-US" sz="2400" dirty="0"/>
              <a:t>Workplace Investigations </a:t>
            </a:r>
          </a:p>
          <a:p>
            <a:pPr>
              <a:spcBef>
                <a:spcPts val="0"/>
              </a:spcBef>
              <a:spcAft>
                <a:spcPts val="1000"/>
              </a:spcAft>
            </a:pPr>
            <a:r>
              <a:rPr lang="en-US" sz="2400" dirty="0"/>
              <a:t>Handbooks</a:t>
            </a:r>
          </a:p>
          <a:p>
            <a:pPr>
              <a:spcBef>
                <a:spcPts val="0"/>
              </a:spcBef>
              <a:spcAft>
                <a:spcPts val="1000"/>
              </a:spcAft>
            </a:pPr>
            <a:r>
              <a:rPr lang="en-US" sz="2400" dirty="0"/>
              <a:t>Confidentiality</a:t>
            </a:r>
          </a:p>
          <a:p>
            <a:pPr>
              <a:spcBef>
                <a:spcPts val="0"/>
              </a:spcBef>
              <a:spcAft>
                <a:spcPts val="1000"/>
              </a:spcAft>
            </a:pPr>
            <a:r>
              <a:rPr lang="en-US" sz="2400" dirty="0"/>
              <a:t>Non-disparagement  </a:t>
            </a:r>
          </a:p>
          <a:p>
            <a:pPr>
              <a:spcBef>
                <a:spcPts val="0"/>
              </a:spcBef>
              <a:spcAft>
                <a:spcPts val="1000"/>
              </a:spcAft>
            </a:pPr>
            <a:r>
              <a:rPr lang="en-US" sz="2400" dirty="0"/>
              <a:t>Non-solicitation </a:t>
            </a:r>
          </a:p>
          <a:p>
            <a:pPr>
              <a:spcBef>
                <a:spcPts val="0"/>
              </a:spcBef>
              <a:spcAft>
                <a:spcPts val="1000"/>
              </a:spcAft>
            </a:pPr>
            <a:r>
              <a:rPr lang="en-US" sz="2400" dirty="0"/>
              <a:t>Conflicts </a:t>
            </a:r>
          </a:p>
        </p:txBody>
      </p:sp>
      <p:pic>
        <p:nvPicPr>
          <p:cNvPr id="7" name="Picture 6">
            <a:extLst>
              <a:ext uri="{FF2B5EF4-FFF2-40B4-BE49-F238E27FC236}">
                <a16:creationId xmlns:a16="http://schemas.microsoft.com/office/drawing/2014/main" id="{37ED1AE9-6BEA-444E-AAE3-063B313FD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r="9033"/>
          <a:stretch/>
        </p:blipFill>
        <p:spPr bwMode="auto">
          <a:xfrm>
            <a:off x="6096000" y="1455423"/>
            <a:ext cx="5345135" cy="4351338"/>
          </a:xfrm>
          <a:prstGeom prst="rect">
            <a:avLst/>
          </a:prstGeom>
          <a:solidFill>
            <a:srgbClr val="FFFFFF"/>
          </a:solidFill>
        </p:spPr>
      </p:pic>
    </p:spTree>
    <p:extLst>
      <p:ext uri="{BB962C8B-B14F-4D97-AF65-F5344CB8AC3E}">
        <p14:creationId xmlns:p14="http://schemas.microsoft.com/office/powerpoint/2010/main" val="3060598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2E33795-7500-4630-B3FC-B6B57AB8D794}"/>
              </a:ext>
            </a:extLst>
          </p:cNvPr>
          <p:cNvSpPr txBox="1"/>
          <p:nvPr/>
        </p:nvSpPr>
        <p:spPr>
          <a:xfrm>
            <a:off x="4888871" y="1136540"/>
            <a:ext cx="6542943" cy="51465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marL="0" indent="0">
              <a:buNone/>
            </a:pPr>
            <a:endParaRPr lang="en-US" sz="2400" dirty="0">
              <a:solidFill>
                <a:srgbClr val="C00000"/>
              </a:solidFill>
            </a:endParaRPr>
          </a:p>
        </p:txBody>
      </p:sp>
      <p:pic>
        <p:nvPicPr>
          <p:cNvPr id="4" name="Picture Placeholder 3">
            <a:extLst>
              <a:ext uri="{FF2B5EF4-FFF2-40B4-BE49-F238E27FC236}">
                <a16:creationId xmlns:a16="http://schemas.microsoft.com/office/drawing/2014/main" id="{41127F3F-31ED-41C1-9F5F-9CA6844CC1A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3058" b="20564"/>
          <a:stretch/>
        </p:blipFill>
        <p:spPr>
          <a:xfrm>
            <a:off x="0" y="0"/>
            <a:ext cx="12192000" cy="3989388"/>
          </a:xfrm>
        </p:spPr>
      </p:pic>
      <p:sp>
        <p:nvSpPr>
          <p:cNvPr id="8" name="Text Placeholder 2">
            <a:extLst>
              <a:ext uri="{FF2B5EF4-FFF2-40B4-BE49-F238E27FC236}">
                <a16:creationId xmlns:a16="http://schemas.microsoft.com/office/drawing/2014/main" id="{59E85370-8366-415A-AFF1-A1DB8560D4B9}"/>
              </a:ext>
            </a:extLst>
          </p:cNvPr>
          <p:cNvSpPr>
            <a:spLocks noGrp="1"/>
          </p:cNvSpPr>
          <p:nvPr>
            <p:ph type="body" sz="quarter" idx="12"/>
          </p:nvPr>
        </p:nvSpPr>
        <p:spPr/>
        <p:txBody>
          <a:bodyPr/>
          <a:lstStyle/>
          <a:p>
            <a:r>
              <a:rPr lang="en-US" dirty="0"/>
              <a:t>Section 7 Of The NLRA</a:t>
            </a:r>
          </a:p>
        </p:txBody>
      </p:sp>
    </p:spTree>
    <p:extLst>
      <p:ext uri="{BB962C8B-B14F-4D97-AF65-F5344CB8AC3E}">
        <p14:creationId xmlns:p14="http://schemas.microsoft.com/office/powerpoint/2010/main" val="3155324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Labor Relations Act Section 7</a:t>
            </a:r>
          </a:p>
        </p:txBody>
      </p:sp>
      <p:sp>
        <p:nvSpPr>
          <p:cNvPr id="3" name="Text Placeholder 2"/>
          <p:cNvSpPr>
            <a:spLocks noGrp="1"/>
          </p:cNvSpPr>
          <p:nvPr>
            <p:ph type="body" sz="quarter" idx="12"/>
          </p:nvPr>
        </p:nvSpPr>
        <p:spPr/>
        <p:txBody>
          <a:bodyPr>
            <a:normAutofit/>
          </a:bodyPr>
          <a:lstStyle/>
          <a:p>
            <a:pPr marL="0" indent="0">
              <a:spcBef>
                <a:spcPts val="0"/>
              </a:spcBef>
              <a:spcAft>
                <a:spcPts val="1200"/>
              </a:spcAft>
              <a:buNone/>
            </a:pPr>
            <a:r>
              <a:rPr lang="en-US" sz="2400" b="1" dirty="0"/>
              <a:t>Employees Shall Have The Right To:</a:t>
            </a:r>
          </a:p>
          <a:p>
            <a:pPr>
              <a:spcBef>
                <a:spcPts val="0"/>
              </a:spcBef>
              <a:spcAft>
                <a:spcPts val="1200"/>
              </a:spcAft>
              <a:buClr>
                <a:schemeClr val="tx1"/>
              </a:buClr>
            </a:pPr>
            <a:r>
              <a:rPr lang="en-US" sz="2400" dirty="0"/>
              <a:t>Self-organize, form, join, or assist labor organizations</a:t>
            </a:r>
          </a:p>
          <a:p>
            <a:pPr>
              <a:spcBef>
                <a:spcPts val="0"/>
              </a:spcBef>
              <a:spcAft>
                <a:spcPts val="1200"/>
              </a:spcAft>
              <a:buClr>
                <a:schemeClr val="tx1"/>
              </a:buClr>
            </a:pPr>
            <a:r>
              <a:rPr lang="en-US" sz="2400" dirty="0"/>
              <a:t>Bargain collectively through their chosen representatives</a:t>
            </a:r>
          </a:p>
          <a:p>
            <a:pPr>
              <a:spcBef>
                <a:spcPts val="0"/>
              </a:spcBef>
              <a:spcAft>
                <a:spcPts val="1200"/>
              </a:spcAft>
              <a:buClr>
                <a:schemeClr val="tx1"/>
              </a:buClr>
            </a:pPr>
            <a:r>
              <a:rPr lang="en-US" sz="2400" dirty="0"/>
              <a:t>Engage in other concerted activities for the purpose of collective bargaining or other mutual aid or protection; or</a:t>
            </a:r>
          </a:p>
          <a:p>
            <a:pPr>
              <a:spcBef>
                <a:spcPts val="0"/>
              </a:spcBef>
              <a:spcAft>
                <a:spcPts val="1200"/>
              </a:spcAft>
              <a:buClr>
                <a:schemeClr val="tx1"/>
              </a:buClr>
            </a:pPr>
            <a:r>
              <a:rPr lang="en-US" sz="2400" dirty="0"/>
              <a:t>Refrain from any or all such activities….</a:t>
            </a:r>
          </a:p>
        </p:txBody>
      </p:sp>
    </p:spTree>
    <p:extLst>
      <p:ext uri="{BB962C8B-B14F-4D97-AF65-F5344CB8AC3E}">
        <p14:creationId xmlns:p14="http://schemas.microsoft.com/office/powerpoint/2010/main" val="1723322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D311-C82C-433E-973A-795E966E7869}"/>
              </a:ext>
            </a:extLst>
          </p:cNvPr>
          <p:cNvSpPr>
            <a:spLocks noGrp="1"/>
          </p:cNvSpPr>
          <p:nvPr>
            <p:ph type="title"/>
          </p:nvPr>
        </p:nvSpPr>
        <p:spPr/>
        <p:txBody>
          <a:bodyPr/>
          <a:lstStyle/>
          <a:p>
            <a:pPr>
              <a:spcAft>
                <a:spcPts val="1000"/>
              </a:spcAft>
            </a:pPr>
            <a:r>
              <a:rPr lang="en-US" dirty="0"/>
              <a:t>Section 7 Rights</a:t>
            </a:r>
          </a:p>
        </p:txBody>
      </p:sp>
      <p:sp>
        <p:nvSpPr>
          <p:cNvPr id="3" name="Text Placeholder 2">
            <a:extLst>
              <a:ext uri="{FF2B5EF4-FFF2-40B4-BE49-F238E27FC236}">
                <a16:creationId xmlns:a16="http://schemas.microsoft.com/office/drawing/2014/main" id="{948E4F4C-D996-43CB-87C7-BD28F016E713}"/>
              </a:ext>
            </a:extLst>
          </p:cNvPr>
          <p:cNvSpPr>
            <a:spLocks noGrp="1"/>
          </p:cNvSpPr>
          <p:nvPr>
            <p:ph type="body" sz="quarter" idx="12"/>
          </p:nvPr>
        </p:nvSpPr>
        <p:spPr/>
        <p:txBody>
          <a:bodyPr>
            <a:noAutofit/>
          </a:bodyPr>
          <a:lstStyle/>
          <a:p>
            <a:pPr marL="0" indent="0">
              <a:spcAft>
                <a:spcPts val="800"/>
              </a:spcAft>
              <a:buNone/>
            </a:pPr>
            <a:r>
              <a:rPr lang="en-US" sz="2400" dirty="0"/>
              <a:t>Traditional examples of the rights protected by Section 7:</a:t>
            </a:r>
          </a:p>
          <a:p>
            <a:pPr marL="228600" lvl="1">
              <a:spcBef>
                <a:spcPts val="2400"/>
              </a:spcBef>
              <a:spcAft>
                <a:spcPts val="800"/>
              </a:spcAft>
            </a:pPr>
            <a:r>
              <a:rPr lang="en-US" sz="2400" dirty="0"/>
              <a:t>Forming or attempting to form a union among the employees of a company</a:t>
            </a:r>
          </a:p>
          <a:p>
            <a:pPr marL="228600" lvl="1">
              <a:spcBef>
                <a:spcPts val="1200"/>
              </a:spcBef>
              <a:spcAft>
                <a:spcPts val="800"/>
              </a:spcAft>
            </a:pPr>
            <a:r>
              <a:rPr lang="en-US" sz="2400" dirty="0"/>
              <a:t>Joining a union whether the union is recognized by the employer or not</a:t>
            </a:r>
          </a:p>
          <a:p>
            <a:pPr marL="228600" lvl="1">
              <a:spcBef>
                <a:spcPts val="1200"/>
              </a:spcBef>
              <a:spcAft>
                <a:spcPts val="800"/>
              </a:spcAft>
            </a:pPr>
            <a:r>
              <a:rPr lang="en-US" sz="2400" dirty="0"/>
              <a:t>Assisting a union to organize the employees of an employer</a:t>
            </a:r>
          </a:p>
          <a:p>
            <a:pPr marL="228600" lvl="1">
              <a:spcBef>
                <a:spcPts val="1200"/>
              </a:spcBef>
              <a:spcAft>
                <a:spcPts val="800"/>
              </a:spcAft>
            </a:pPr>
            <a:r>
              <a:rPr lang="en-US" sz="2400" dirty="0"/>
              <a:t>Going out on strike to secure better working conditions</a:t>
            </a:r>
          </a:p>
          <a:p>
            <a:pPr marL="228600" lvl="1">
              <a:spcBef>
                <a:spcPts val="1200"/>
              </a:spcBef>
              <a:spcAft>
                <a:spcPts val="800"/>
              </a:spcAft>
            </a:pPr>
            <a:r>
              <a:rPr lang="en-US" sz="2400" dirty="0"/>
              <a:t>Refraining from activity on behalf of a union</a:t>
            </a:r>
          </a:p>
        </p:txBody>
      </p:sp>
    </p:spTree>
    <p:extLst>
      <p:ext uri="{BB962C8B-B14F-4D97-AF65-F5344CB8AC3E}">
        <p14:creationId xmlns:p14="http://schemas.microsoft.com/office/powerpoint/2010/main" val="370715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003D-27A8-4377-BE45-4FDD4AA8A347}"/>
              </a:ext>
            </a:extLst>
          </p:cNvPr>
          <p:cNvSpPr>
            <a:spLocks noGrp="1"/>
          </p:cNvSpPr>
          <p:nvPr>
            <p:ph type="title"/>
          </p:nvPr>
        </p:nvSpPr>
        <p:spPr/>
        <p:txBody>
          <a:bodyPr/>
          <a:lstStyle/>
          <a:p>
            <a:r>
              <a:rPr lang="en-US" dirty="0"/>
              <a:t>Section 7 Rights</a:t>
            </a:r>
          </a:p>
        </p:txBody>
      </p:sp>
      <p:sp>
        <p:nvSpPr>
          <p:cNvPr id="3" name="Text Placeholder 2">
            <a:extLst>
              <a:ext uri="{FF2B5EF4-FFF2-40B4-BE49-F238E27FC236}">
                <a16:creationId xmlns:a16="http://schemas.microsoft.com/office/drawing/2014/main" id="{B316A8EF-F603-4404-A09E-27F2B063F83F}"/>
              </a:ext>
            </a:extLst>
          </p:cNvPr>
          <p:cNvSpPr>
            <a:spLocks noGrp="1"/>
          </p:cNvSpPr>
          <p:nvPr>
            <p:ph type="body" sz="quarter" idx="12"/>
          </p:nvPr>
        </p:nvSpPr>
        <p:spPr/>
        <p:txBody>
          <a:bodyPr>
            <a:noAutofit/>
          </a:bodyPr>
          <a:lstStyle/>
          <a:p>
            <a:pPr marL="0" indent="0">
              <a:spcAft>
                <a:spcPts val="800"/>
              </a:spcAft>
              <a:buNone/>
            </a:pPr>
            <a:r>
              <a:rPr lang="en-US" sz="2400" dirty="0"/>
              <a:t>Modern examples of rights protected by Section 7:</a:t>
            </a:r>
          </a:p>
          <a:p>
            <a:pPr marL="228600" lvl="1">
              <a:spcBef>
                <a:spcPts val="2400"/>
              </a:spcBef>
              <a:spcAft>
                <a:spcPts val="800"/>
              </a:spcAft>
            </a:pPr>
            <a:r>
              <a:rPr lang="en-US" sz="2400" dirty="0"/>
              <a:t>Complaints via email and social media </a:t>
            </a:r>
          </a:p>
          <a:p>
            <a:pPr marL="228600" lvl="1">
              <a:spcBef>
                <a:spcPts val="1200"/>
              </a:spcBef>
              <a:spcAft>
                <a:spcPts val="800"/>
              </a:spcAft>
            </a:pPr>
            <a:r>
              <a:rPr lang="en-US" sz="2400" dirty="0"/>
              <a:t>Repeated disruptive complaints regarding pay and benefits</a:t>
            </a:r>
          </a:p>
          <a:p>
            <a:pPr marL="228600" lvl="1">
              <a:spcBef>
                <a:spcPts val="1200"/>
              </a:spcBef>
              <a:spcAft>
                <a:spcPts val="800"/>
              </a:spcAft>
            </a:pPr>
            <a:r>
              <a:rPr lang="en-US" sz="2400" dirty="0"/>
              <a:t>Discussions of confidential internal investigations</a:t>
            </a:r>
          </a:p>
          <a:p>
            <a:pPr marL="228600" lvl="1">
              <a:spcBef>
                <a:spcPts val="1200"/>
              </a:spcBef>
              <a:spcAft>
                <a:spcPts val="800"/>
              </a:spcAft>
            </a:pPr>
            <a:r>
              <a:rPr lang="en-US" sz="2400" dirty="0"/>
              <a:t>The right to not being discriminated or retaliated against for engaging </a:t>
            </a:r>
            <a:br>
              <a:rPr lang="en-US" sz="2400" dirty="0"/>
            </a:br>
            <a:r>
              <a:rPr lang="en-US" sz="2400" dirty="0"/>
              <a:t>in protected concerted activities </a:t>
            </a:r>
          </a:p>
          <a:p>
            <a:pPr marL="228600" lvl="1">
              <a:spcBef>
                <a:spcPts val="1200"/>
              </a:spcBef>
              <a:spcAft>
                <a:spcPts val="800"/>
              </a:spcAft>
            </a:pPr>
            <a:r>
              <a:rPr lang="en-US" sz="2400" dirty="0">
                <a:ea typeface="Cambria" panose="02040503050406030204" pitchFamily="18" charset="0"/>
              </a:rPr>
              <a:t>Social Justice </a:t>
            </a:r>
            <a:endParaRPr lang="en-US" sz="2400" dirty="0"/>
          </a:p>
          <a:p>
            <a:pPr marL="228600" lvl="1">
              <a:spcBef>
                <a:spcPts val="1200"/>
              </a:spcBef>
              <a:spcAft>
                <a:spcPts val="800"/>
              </a:spcAft>
            </a:pPr>
            <a:r>
              <a:rPr lang="en-US" sz="2400" dirty="0"/>
              <a:t>Other activities commonly regulated by handbook policies</a:t>
            </a:r>
          </a:p>
        </p:txBody>
      </p:sp>
    </p:spTree>
    <p:extLst>
      <p:ext uri="{BB962C8B-B14F-4D97-AF65-F5344CB8AC3E}">
        <p14:creationId xmlns:p14="http://schemas.microsoft.com/office/powerpoint/2010/main" val="2585291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548842-AD1D-401D-8A47-7C44A4F23E03}"/>
              </a:ext>
            </a:extLst>
          </p:cNvPr>
          <p:cNvSpPr/>
          <p:nvPr/>
        </p:nvSpPr>
        <p:spPr>
          <a:xfrm>
            <a:off x="4454305" y="1136540"/>
            <a:ext cx="3267293" cy="4996405"/>
          </a:xfrm>
          <a:prstGeom prst="rect">
            <a:avLst/>
          </a:prstGeom>
          <a:solidFill>
            <a:schemeClr val="bg1"/>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D173F61-1C76-4B81-96A4-53C2878BF99A}"/>
              </a:ext>
            </a:extLst>
          </p:cNvPr>
          <p:cNvSpPr>
            <a:spLocks noGrp="1"/>
          </p:cNvSpPr>
          <p:nvPr>
            <p:ph type="title"/>
          </p:nvPr>
        </p:nvSpPr>
        <p:spPr/>
        <p:txBody>
          <a:bodyPr/>
          <a:lstStyle/>
          <a:p>
            <a:r>
              <a:rPr lang="en-US" dirty="0"/>
              <a:t>Disclaimer</a:t>
            </a:r>
          </a:p>
        </p:txBody>
      </p:sp>
      <p:sp>
        <p:nvSpPr>
          <p:cNvPr id="6" name="Text Placeholder 5">
            <a:extLst>
              <a:ext uri="{FF2B5EF4-FFF2-40B4-BE49-F238E27FC236}">
                <a16:creationId xmlns:a16="http://schemas.microsoft.com/office/drawing/2014/main" id="{495BEF6C-0134-4B21-B7FA-CF2A5913543E}"/>
              </a:ext>
            </a:extLst>
          </p:cNvPr>
          <p:cNvSpPr>
            <a:spLocks noGrp="1"/>
          </p:cNvSpPr>
          <p:nvPr>
            <p:ph type="body" sz="quarter" idx="12"/>
          </p:nvPr>
        </p:nvSpPr>
        <p:spPr>
          <a:xfrm>
            <a:off x="655638" y="1817687"/>
            <a:ext cx="11030840" cy="4174321"/>
          </a:xfrm>
        </p:spPr>
        <p:txBody>
          <a:bodyPr>
            <a:normAutofit/>
          </a:bodyPr>
          <a:lstStyle/>
          <a:p>
            <a:pPr marL="0" indent="0">
              <a:buNone/>
            </a:pPr>
            <a:r>
              <a:rPr lang="en-US" sz="2400" dirty="0"/>
              <a:t>The information in this presentation is provided for informational purposes only.</a:t>
            </a:r>
          </a:p>
          <a:p>
            <a:pPr marL="0" indent="0">
              <a:buNone/>
            </a:pPr>
            <a:r>
              <a:rPr lang="en-US" sz="1200" dirty="0"/>
              <a:t>  </a:t>
            </a:r>
          </a:p>
          <a:p>
            <a:pPr marL="0" indent="0">
              <a:buNone/>
            </a:pPr>
            <a:r>
              <a:rPr lang="en-US" sz="2400" dirty="0"/>
              <a:t>It does not necessarily represent the position or opinions of the firm or its partners or attorneys collectively, and does not constitute legal advice or the establishment of an attorney-client relationship.</a:t>
            </a:r>
          </a:p>
        </p:txBody>
      </p:sp>
      <p:pic>
        <p:nvPicPr>
          <p:cNvPr id="5" name="Picture 4">
            <a:extLst>
              <a:ext uri="{FF2B5EF4-FFF2-40B4-BE49-F238E27FC236}">
                <a16:creationId xmlns:a16="http://schemas.microsoft.com/office/drawing/2014/main" id="{F0E6198D-FAB3-416A-B57E-5C7FAC6A2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5303170"/>
            <a:ext cx="948786" cy="1061758"/>
          </a:xfrm>
          <a:prstGeom prst="rect">
            <a:avLst/>
          </a:prstGeom>
        </p:spPr>
      </p:pic>
    </p:spTree>
    <p:extLst>
      <p:ext uri="{BB962C8B-B14F-4D97-AF65-F5344CB8AC3E}">
        <p14:creationId xmlns:p14="http://schemas.microsoft.com/office/powerpoint/2010/main" val="3049385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FEAB-9E3F-435C-AB22-0D74389448A5}"/>
              </a:ext>
            </a:extLst>
          </p:cNvPr>
          <p:cNvSpPr>
            <a:spLocks noGrp="1"/>
          </p:cNvSpPr>
          <p:nvPr>
            <p:ph type="title"/>
          </p:nvPr>
        </p:nvSpPr>
        <p:spPr/>
        <p:txBody>
          <a:bodyPr/>
          <a:lstStyle/>
          <a:p>
            <a:r>
              <a:rPr lang="en-US" dirty="0"/>
              <a:t>Protected Concerted Activity?</a:t>
            </a:r>
          </a:p>
        </p:txBody>
      </p:sp>
      <p:sp>
        <p:nvSpPr>
          <p:cNvPr id="3" name="Text Placeholder 2">
            <a:extLst>
              <a:ext uri="{FF2B5EF4-FFF2-40B4-BE49-F238E27FC236}">
                <a16:creationId xmlns:a16="http://schemas.microsoft.com/office/drawing/2014/main" id="{F894DF19-1C1E-48CC-9E06-1B3BF758C741}"/>
              </a:ext>
            </a:extLst>
          </p:cNvPr>
          <p:cNvSpPr>
            <a:spLocks noGrp="1"/>
          </p:cNvSpPr>
          <p:nvPr>
            <p:ph type="body" sz="quarter" idx="12"/>
          </p:nvPr>
        </p:nvSpPr>
        <p:spPr/>
        <p:txBody>
          <a:bodyPr>
            <a:normAutofit/>
          </a:bodyPr>
          <a:lstStyle/>
          <a:p>
            <a:pPr marL="0" indent="0">
              <a:spcBef>
                <a:spcPts val="0"/>
              </a:spcBef>
              <a:spcAft>
                <a:spcPts val="1000"/>
              </a:spcAft>
              <a:buNone/>
            </a:pPr>
            <a:r>
              <a:rPr lang="en-US" sz="2400" dirty="0"/>
              <a:t>John and his coworkers collectively met with management regarding their safety concerns related to the facility.</a:t>
            </a:r>
          </a:p>
        </p:txBody>
      </p:sp>
    </p:spTree>
    <p:extLst>
      <p:ext uri="{BB962C8B-B14F-4D97-AF65-F5344CB8AC3E}">
        <p14:creationId xmlns:p14="http://schemas.microsoft.com/office/powerpoint/2010/main" val="196638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1341-1DB8-4FB3-AFE7-3ED8C138D0DF}"/>
              </a:ext>
            </a:extLst>
          </p:cNvPr>
          <p:cNvSpPr>
            <a:spLocks noGrp="1"/>
          </p:cNvSpPr>
          <p:nvPr>
            <p:ph type="title"/>
          </p:nvPr>
        </p:nvSpPr>
        <p:spPr/>
        <p:txBody>
          <a:bodyPr/>
          <a:lstStyle/>
          <a:p>
            <a:r>
              <a:rPr lang="en-US" dirty="0"/>
              <a:t>Protected Concerted Activity?</a:t>
            </a:r>
          </a:p>
        </p:txBody>
      </p:sp>
      <p:sp>
        <p:nvSpPr>
          <p:cNvPr id="3" name="Text Placeholder 2">
            <a:extLst>
              <a:ext uri="{FF2B5EF4-FFF2-40B4-BE49-F238E27FC236}">
                <a16:creationId xmlns:a16="http://schemas.microsoft.com/office/drawing/2014/main" id="{650F5D03-1762-477A-AB9C-87CC1AE1A429}"/>
              </a:ext>
            </a:extLst>
          </p:cNvPr>
          <p:cNvSpPr>
            <a:spLocks noGrp="1"/>
          </p:cNvSpPr>
          <p:nvPr>
            <p:ph type="body" sz="quarter" idx="12"/>
          </p:nvPr>
        </p:nvSpPr>
        <p:spPr/>
        <p:txBody>
          <a:bodyPr>
            <a:normAutofit/>
          </a:bodyPr>
          <a:lstStyle/>
          <a:p>
            <a:pPr marL="0" indent="0">
              <a:spcBef>
                <a:spcPts val="0"/>
              </a:spcBef>
              <a:spcAft>
                <a:spcPts val="1000"/>
              </a:spcAft>
              <a:buNone/>
            </a:pPr>
            <a:r>
              <a:rPr lang="en-US" sz="2400" dirty="0"/>
              <a:t>Desiree and a group of co-workers discussed their salaries.  A small group of employees were upset that their salaries were lower than other coworkers.  Desiree decided to post what she learned about her coworkers’ and her salary on Change.org. In the post, she requested that the Company audit its pay practices, increase everyone’s pay, and signed the post “on behalf of employees at Company.”</a:t>
            </a:r>
          </a:p>
        </p:txBody>
      </p:sp>
    </p:spTree>
    <p:extLst>
      <p:ext uri="{BB962C8B-B14F-4D97-AF65-F5344CB8AC3E}">
        <p14:creationId xmlns:p14="http://schemas.microsoft.com/office/powerpoint/2010/main" val="2414575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1341-1DB8-4FB3-AFE7-3ED8C138D0DF}"/>
              </a:ext>
            </a:extLst>
          </p:cNvPr>
          <p:cNvSpPr>
            <a:spLocks noGrp="1"/>
          </p:cNvSpPr>
          <p:nvPr>
            <p:ph type="title"/>
          </p:nvPr>
        </p:nvSpPr>
        <p:spPr/>
        <p:txBody>
          <a:bodyPr/>
          <a:lstStyle/>
          <a:p>
            <a:r>
              <a:rPr lang="en-US" dirty="0"/>
              <a:t>Social Media, Chats, and Protected </a:t>
            </a:r>
            <a:br>
              <a:rPr lang="en-US" dirty="0"/>
            </a:br>
            <a:r>
              <a:rPr lang="en-US" dirty="0"/>
              <a:t>Concerted Activity</a:t>
            </a:r>
          </a:p>
        </p:txBody>
      </p:sp>
      <p:sp>
        <p:nvSpPr>
          <p:cNvPr id="3" name="Text Placeholder 2">
            <a:extLst>
              <a:ext uri="{FF2B5EF4-FFF2-40B4-BE49-F238E27FC236}">
                <a16:creationId xmlns:a16="http://schemas.microsoft.com/office/drawing/2014/main" id="{650F5D03-1762-477A-AB9C-87CC1AE1A429}"/>
              </a:ext>
            </a:extLst>
          </p:cNvPr>
          <p:cNvSpPr>
            <a:spLocks noGrp="1"/>
          </p:cNvSpPr>
          <p:nvPr>
            <p:ph type="body" sz="quarter" idx="12"/>
          </p:nvPr>
        </p:nvSpPr>
        <p:spPr/>
        <p:txBody>
          <a:bodyPr>
            <a:normAutofit/>
          </a:bodyPr>
          <a:lstStyle/>
          <a:p>
            <a:pPr>
              <a:spcBef>
                <a:spcPts val="0"/>
              </a:spcBef>
              <a:spcAft>
                <a:spcPts val="1000"/>
              </a:spcAft>
            </a:pPr>
            <a:r>
              <a:rPr lang="en-US" sz="2400" dirty="0"/>
              <a:t>Employee conduct on social media (</a:t>
            </a:r>
            <a:r>
              <a:rPr lang="en-US" sz="2400" i="1" dirty="0"/>
              <a:t>e.g.</a:t>
            </a:r>
            <a:r>
              <a:rPr lang="en-US" sz="2400" dirty="0"/>
              <a:t>, Facebook, Instagram, LinkedIn) can constitute protected concerted activity</a:t>
            </a:r>
          </a:p>
          <a:p>
            <a:pPr marL="457200" lvl="1">
              <a:spcAft>
                <a:spcPts val="1000"/>
              </a:spcAft>
              <a:buFont typeface="Candara" panose="020E0502030303020204" pitchFamily="34" charset="0"/>
              <a:buChar char="»"/>
            </a:pPr>
            <a:r>
              <a:rPr lang="en-US" sz="2400" dirty="0"/>
              <a:t>Individual “griping” v. group action</a:t>
            </a:r>
          </a:p>
          <a:p>
            <a:pPr>
              <a:spcAft>
                <a:spcPts val="1000"/>
              </a:spcAft>
            </a:pPr>
            <a:r>
              <a:rPr lang="en-US" sz="2400" dirty="0"/>
              <a:t>Commenting on and/or “liking” others’ posts</a:t>
            </a:r>
          </a:p>
          <a:p>
            <a:pPr>
              <a:spcAft>
                <a:spcPts val="1000"/>
              </a:spcAft>
            </a:pPr>
            <a:r>
              <a:rPr lang="en-US" sz="2400" dirty="0"/>
              <a:t>Memes and emojis</a:t>
            </a:r>
          </a:p>
        </p:txBody>
      </p:sp>
    </p:spTree>
    <p:extLst>
      <p:ext uri="{BB962C8B-B14F-4D97-AF65-F5344CB8AC3E}">
        <p14:creationId xmlns:p14="http://schemas.microsoft.com/office/powerpoint/2010/main" val="1914245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BB97F85-6C50-4E06-A1B0-040CE01131AF}"/>
              </a:ext>
            </a:extLst>
          </p:cNvPr>
          <p:cNvSpPr>
            <a:spLocks noGrp="1"/>
          </p:cNvSpPr>
          <p:nvPr>
            <p:ph type="title"/>
          </p:nvPr>
        </p:nvSpPr>
        <p:spPr/>
        <p:txBody>
          <a:bodyPr>
            <a:normAutofit/>
          </a:bodyPr>
          <a:lstStyle/>
          <a:p>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Things to Consider Before Discipline</a:t>
            </a:r>
            <a:endParaRPr lang="en-US" dirty="0"/>
          </a:p>
        </p:txBody>
      </p:sp>
      <p:sp>
        <p:nvSpPr>
          <p:cNvPr id="5" name="Content Placeholder 4">
            <a:extLst>
              <a:ext uri="{FF2B5EF4-FFF2-40B4-BE49-F238E27FC236}">
                <a16:creationId xmlns:a16="http://schemas.microsoft.com/office/drawing/2014/main" id="{21B48168-D358-4E2D-A2C3-54F2421B38A9}"/>
              </a:ext>
            </a:extLst>
          </p:cNvPr>
          <p:cNvSpPr>
            <a:spLocks noGrp="1"/>
          </p:cNvSpPr>
          <p:nvPr>
            <p:ph type="body" sz="quarter" idx="12"/>
          </p:nvPr>
        </p:nvSpPr>
        <p:spPr>
          <a:xfrm>
            <a:off x="655637" y="1817688"/>
            <a:ext cx="10799709" cy="3481144"/>
          </a:xfrm>
        </p:spPr>
        <p:txBody>
          <a:bodyPr>
            <a:normAutofit/>
          </a:bodyPr>
          <a:lstStyle/>
          <a:p>
            <a:pPr marL="512064" indent="-457200">
              <a:buFont typeface="+mj-lt"/>
              <a:buAutoNum type="arabicPeriod"/>
            </a:pPr>
            <a:r>
              <a:rPr lang="en-US" sz="2400" dirty="0"/>
              <a:t>Did co-workers join in the conversation?</a:t>
            </a:r>
          </a:p>
          <a:p>
            <a:pPr marL="512064" indent="-457200">
              <a:buFont typeface="+mj-lt"/>
              <a:buAutoNum type="arabicPeriod"/>
            </a:pPr>
            <a:r>
              <a:rPr lang="en-US" sz="2400" dirty="0"/>
              <a:t>Is it a continuation of earlier group action?</a:t>
            </a:r>
          </a:p>
          <a:p>
            <a:pPr marL="512064" indent="-457200">
              <a:buFont typeface="+mj-lt"/>
              <a:buAutoNum type="arabicPeriod"/>
            </a:pPr>
            <a:r>
              <a:rPr lang="en-US" sz="2400" dirty="0"/>
              <a:t>Did comment relate to employment terms and conditions?</a:t>
            </a:r>
          </a:p>
          <a:p>
            <a:pPr marL="512064" indent="-457200">
              <a:buFont typeface="+mj-lt"/>
              <a:buAutoNum type="arabicPeriod"/>
            </a:pPr>
            <a:r>
              <a:rPr lang="en-US" sz="2400" dirty="0"/>
              <a:t>Is the comment purely personal and did the employee seek to initiate </a:t>
            </a:r>
            <a:br>
              <a:rPr lang="en-US" sz="2400" dirty="0"/>
            </a:br>
            <a:r>
              <a:rPr lang="en-US" sz="2400" dirty="0"/>
              <a:t>or to induce or to prepare for group action?</a:t>
            </a:r>
          </a:p>
          <a:p>
            <a:pPr marL="512064" indent="-457200">
              <a:buFont typeface="+mj-lt"/>
              <a:buAutoNum type="arabicPeriod"/>
            </a:pPr>
            <a:r>
              <a:rPr lang="en-US" sz="2400" dirty="0"/>
              <a:t>Is information “maliciously false” or protected by other laws </a:t>
            </a:r>
            <a:br>
              <a:rPr lang="en-US" sz="2400" dirty="0"/>
            </a:br>
            <a:r>
              <a:rPr lang="en-US" sz="2400" dirty="0"/>
              <a:t>(i.e., HIPAA)?</a:t>
            </a:r>
          </a:p>
        </p:txBody>
      </p:sp>
    </p:spTree>
    <p:extLst>
      <p:ext uri="{BB962C8B-B14F-4D97-AF65-F5344CB8AC3E}">
        <p14:creationId xmlns:p14="http://schemas.microsoft.com/office/powerpoint/2010/main" val="2346428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wooden figures&#10;&#10;Description automatically generated">
            <a:extLst>
              <a:ext uri="{FF2B5EF4-FFF2-40B4-BE49-F238E27FC236}">
                <a16:creationId xmlns:a16="http://schemas.microsoft.com/office/drawing/2014/main" id="{6033B9EE-3019-4CE7-B1D5-3C9C377AD65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552" b="12552"/>
          <a:stretch>
            <a:fillRect/>
          </a:stretch>
        </p:blipFill>
        <p:spPr/>
      </p:pic>
      <p:sp>
        <p:nvSpPr>
          <p:cNvPr id="6" name="Text Placeholder 2">
            <a:extLst>
              <a:ext uri="{FF2B5EF4-FFF2-40B4-BE49-F238E27FC236}">
                <a16:creationId xmlns:a16="http://schemas.microsoft.com/office/drawing/2014/main" id="{70ECE88E-C362-4667-902F-2E4E3F053300}"/>
              </a:ext>
            </a:extLst>
          </p:cNvPr>
          <p:cNvSpPr>
            <a:spLocks noGrp="1"/>
          </p:cNvSpPr>
          <p:nvPr>
            <p:ph type="body" sz="quarter" idx="12"/>
          </p:nvPr>
        </p:nvSpPr>
        <p:spPr/>
        <p:txBody>
          <a:bodyPr/>
          <a:lstStyle/>
          <a:p>
            <a:r>
              <a:rPr lang="en-US" dirty="0"/>
              <a:t>Title VII, ADEA and ADA Overview</a:t>
            </a:r>
          </a:p>
        </p:txBody>
      </p:sp>
    </p:spTree>
    <p:extLst>
      <p:ext uri="{BB962C8B-B14F-4D97-AF65-F5344CB8AC3E}">
        <p14:creationId xmlns:p14="http://schemas.microsoft.com/office/powerpoint/2010/main" val="2416673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BC32-1481-4F92-BE53-B7944634A51C}"/>
              </a:ext>
            </a:extLst>
          </p:cNvPr>
          <p:cNvSpPr>
            <a:spLocks noGrp="1"/>
          </p:cNvSpPr>
          <p:nvPr>
            <p:ph type="title"/>
          </p:nvPr>
        </p:nvSpPr>
        <p:spPr/>
        <p:txBody>
          <a:bodyPr/>
          <a:lstStyle/>
          <a:p>
            <a:r>
              <a:rPr lang="en-US" dirty="0"/>
              <a:t>Title VII, ADEA and ADA </a:t>
            </a:r>
          </a:p>
        </p:txBody>
      </p:sp>
      <p:sp>
        <p:nvSpPr>
          <p:cNvPr id="3" name="Text Placeholder 2">
            <a:extLst>
              <a:ext uri="{FF2B5EF4-FFF2-40B4-BE49-F238E27FC236}">
                <a16:creationId xmlns:a16="http://schemas.microsoft.com/office/drawing/2014/main" id="{F0755925-BAB5-4C95-8CD7-F6BD0AAF01F2}"/>
              </a:ext>
            </a:extLst>
          </p:cNvPr>
          <p:cNvSpPr>
            <a:spLocks noGrp="1"/>
          </p:cNvSpPr>
          <p:nvPr>
            <p:ph type="body" sz="quarter" idx="12"/>
          </p:nvPr>
        </p:nvSpPr>
        <p:spPr/>
        <p:txBody>
          <a:bodyPr>
            <a:normAutofit/>
          </a:bodyPr>
          <a:lstStyle/>
          <a:p>
            <a:pPr>
              <a:spcBef>
                <a:spcPts val="0"/>
              </a:spcBef>
              <a:spcAft>
                <a:spcPts val="1000"/>
              </a:spcAft>
            </a:pPr>
            <a:r>
              <a:rPr lang="en-US" sz="2400" dirty="0"/>
              <a:t>Protects employees and job applicants from employment discrimination based on race, color, religion, sex, sexual orientation, gender, gender identity, national origin, age, disability</a:t>
            </a:r>
          </a:p>
          <a:p>
            <a:pPr>
              <a:spcBef>
                <a:spcPts val="0"/>
              </a:spcBef>
              <a:spcAft>
                <a:spcPts val="1000"/>
              </a:spcAft>
            </a:pPr>
            <a:r>
              <a:rPr lang="en-US" sz="2400" dirty="0"/>
              <a:t>Protects employees from being subject to a hostile work environment </a:t>
            </a:r>
          </a:p>
          <a:p>
            <a:pPr>
              <a:spcBef>
                <a:spcPts val="0"/>
              </a:spcBef>
              <a:spcAft>
                <a:spcPts val="1000"/>
              </a:spcAft>
            </a:pPr>
            <a:r>
              <a:rPr lang="en-US" sz="2400" dirty="0"/>
              <a:t>Prohibits employees from being retaliated against for engaging in </a:t>
            </a:r>
            <a:br>
              <a:rPr lang="en-US" sz="2400" dirty="0"/>
            </a:br>
            <a:r>
              <a:rPr lang="en-US" sz="2400" dirty="0"/>
              <a:t>protected activity</a:t>
            </a:r>
          </a:p>
        </p:txBody>
      </p:sp>
    </p:spTree>
    <p:extLst>
      <p:ext uri="{BB962C8B-B14F-4D97-AF65-F5344CB8AC3E}">
        <p14:creationId xmlns:p14="http://schemas.microsoft.com/office/powerpoint/2010/main" val="1166906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9B1F-FB64-15F6-82F7-107932CA41B7}"/>
              </a:ext>
            </a:extLst>
          </p:cNvPr>
          <p:cNvSpPr>
            <a:spLocks noGrp="1"/>
          </p:cNvSpPr>
          <p:nvPr>
            <p:ph type="title"/>
          </p:nvPr>
        </p:nvSpPr>
        <p:spPr/>
        <p:txBody>
          <a:bodyPr/>
          <a:lstStyle/>
          <a:p>
            <a:r>
              <a:rPr lang="en-US" dirty="0"/>
              <a:t>Enforcement Guidance on Harassment</a:t>
            </a:r>
          </a:p>
        </p:txBody>
      </p:sp>
      <p:sp>
        <p:nvSpPr>
          <p:cNvPr id="5" name="Text Placeholder 4">
            <a:extLst>
              <a:ext uri="{FF2B5EF4-FFF2-40B4-BE49-F238E27FC236}">
                <a16:creationId xmlns:a16="http://schemas.microsoft.com/office/drawing/2014/main" id="{83D38268-7818-416F-A039-B07DDAC2EE06}"/>
              </a:ext>
            </a:extLst>
          </p:cNvPr>
          <p:cNvSpPr>
            <a:spLocks noGrp="1"/>
          </p:cNvSpPr>
          <p:nvPr>
            <p:ph type="body" sz="quarter" idx="12"/>
          </p:nvPr>
        </p:nvSpPr>
        <p:spPr/>
        <p:txBody>
          <a:bodyPr>
            <a:normAutofit/>
          </a:bodyPr>
          <a:lstStyle/>
          <a:p>
            <a:pPr marL="0" indent="0">
              <a:buNone/>
            </a:pPr>
            <a:r>
              <a:rPr lang="en-US" sz="2400" b="1" i="1" dirty="0"/>
              <a:t>Released April 30, 2024 – First guidance from the EEOC on harassment since the 1990s</a:t>
            </a:r>
          </a:p>
          <a:p>
            <a:pPr marL="514350" indent="-514350">
              <a:buFont typeface="+mj-lt"/>
              <a:buAutoNum type="arabicPeriod"/>
            </a:pPr>
            <a:r>
              <a:rPr lang="en-US" sz="2400" dirty="0"/>
              <a:t>Broad protections for LGBTQ+ workers, </a:t>
            </a:r>
          </a:p>
          <a:p>
            <a:pPr marL="514350" indent="-514350">
              <a:buFont typeface="+mj-lt"/>
              <a:buAutoNum type="arabicPeriod"/>
            </a:pPr>
            <a:r>
              <a:rPr lang="en-US" sz="2400" dirty="0"/>
              <a:t>Sexual harassment includes pregnancy, childbirth and “related conditions”</a:t>
            </a:r>
          </a:p>
          <a:p>
            <a:pPr marL="514350" indent="-514350">
              <a:buFont typeface="+mj-lt"/>
              <a:buAutoNum type="arabicPeriod"/>
            </a:pPr>
            <a:r>
              <a:rPr lang="en-US" sz="2400" dirty="0"/>
              <a:t>Clarifies Protection on Religious Expression</a:t>
            </a:r>
          </a:p>
          <a:p>
            <a:pPr marL="514350" indent="-514350">
              <a:buFont typeface="+mj-lt"/>
              <a:buAutoNum type="arabicPeriod"/>
            </a:pPr>
            <a:r>
              <a:rPr lang="en-US" sz="2400" dirty="0"/>
              <a:t>Harassment can occur virtually</a:t>
            </a:r>
          </a:p>
          <a:p>
            <a:pPr marL="514350" indent="-514350">
              <a:buFont typeface="+mj-lt"/>
              <a:buAutoNum type="arabicPeriod"/>
            </a:pPr>
            <a:r>
              <a:rPr lang="en-US" sz="2400" dirty="0"/>
              <a:t>Guidance for you to update your policies</a:t>
            </a:r>
          </a:p>
          <a:p>
            <a:pPr marL="514350" indent="-514350">
              <a:buClr>
                <a:schemeClr val="tx1"/>
              </a:buClr>
              <a:buFont typeface="+mj-lt"/>
              <a:buAutoNum type="arabicPeriod"/>
            </a:pPr>
            <a:r>
              <a:rPr lang="en-US" sz="2400" dirty="0"/>
              <a:t>Provides useful key points on complaint/investigation process </a:t>
            </a:r>
            <a:br>
              <a:rPr lang="en-US" sz="2400" dirty="0"/>
            </a:br>
            <a:r>
              <a:rPr lang="en-US" sz="2400" dirty="0"/>
              <a:t>and training</a:t>
            </a:r>
          </a:p>
          <a:p>
            <a:endParaRPr lang="en-US" sz="2400" dirty="0"/>
          </a:p>
        </p:txBody>
      </p:sp>
    </p:spTree>
    <p:extLst>
      <p:ext uri="{BB962C8B-B14F-4D97-AF65-F5344CB8AC3E}">
        <p14:creationId xmlns:p14="http://schemas.microsoft.com/office/powerpoint/2010/main" val="1040676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9B1F-FB64-15F6-82F7-107932CA41B7}"/>
              </a:ext>
            </a:extLst>
          </p:cNvPr>
          <p:cNvSpPr>
            <a:spLocks noGrp="1"/>
          </p:cNvSpPr>
          <p:nvPr>
            <p:ph type="title"/>
          </p:nvPr>
        </p:nvSpPr>
        <p:spPr/>
        <p:txBody>
          <a:bodyPr/>
          <a:lstStyle/>
          <a:p>
            <a:r>
              <a:rPr lang="en-US" dirty="0"/>
              <a:t>Enforcement Guidance on Harassment</a:t>
            </a:r>
          </a:p>
        </p:txBody>
      </p:sp>
      <p:sp>
        <p:nvSpPr>
          <p:cNvPr id="5" name="Content Placeholder 4">
            <a:extLst>
              <a:ext uri="{FF2B5EF4-FFF2-40B4-BE49-F238E27FC236}">
                <a16:creationId xmlns:a16="http://schemas.microsoft.com/office/drawing/2014/main" id="{FA041A4F-60F1-41B8-8143-948F5C003098}"/>
              </a:ext>
            </a:extLst>
          </p:cNvPr>
          <p:cNvSpPr>
            <a:spLocks noGrp="1"/>
          </p:cNvSpPr>
          <p:nvPr>
            <p:ph type="body" sz="quarter" idx="12"/>
          </p:nvPr>
        </p:nvSpPr>
        <p:spPr/>
        <p:txBody>
          <a:bodyPr>
            <a:normAutofit/>
          </a:bodyPr>
          <a:lstStyle/>
          <a:p>
            <a:pPr marL="91440" indent="0" algn="l">
              <a:buNone/>
            </a:pPr>
            <a:r>
              <a:rPr lang="en-US" sz="2400" dirty="0"/>
              <a:t>Guidance provides several factors to be considered in determining whether an employer failed to act reasonably to prevent the unlawful harassment </a:t>
            </a:r>
            <a:br>
              <a:rPr lang="en-US" sz="2400" dirty="0"/>
            </a:br>
            <a:r>
              <a:rPr lang="en-US" sz="2400" dirty="0"/>
              <a:t>from occurring</a:t>
            </a:r>
          </a:p>
          <a:p>
            <a:pPr marL="548640" indent="-457200" algn="l"/>
            <a:r>
              <a:rPr lang="en-US" sz="2400" b="1" dirty="0"/>
              <a:t>the adequacy of the employer’s efforts to monitor the workplace</a:t>
            </a:r>
            <a:r>
              <a:rPr lang="en-US" sz="2400" dirty="0"/>
              <a:t> </a:t>
            </a:r>
          </a:p>
          <a:p>
            <a:pPr marL="548640" indent="-457200" algn="l"/>
            <a:r>
              <a:rPr lang="en-US" sz="2400" b="1" dirty="0"/>
              <a:t>the adequacy of the employer’s steps to minimize known or obvious risks of harassment</a:t>
            </a:r>
            <a:endParaRPr lang="en-US" sz="2400" b="1" i="0" dirty="0">
              <a:solidFill>
                <a:srgbClr val="1C1C1C"/>
              </a:solidFill>
              <a:effectLst/>
              <a:latin typeface="+mn-lt"/>
              <a:ea typeface="Cambria" panose="02040503050406030204" pitchFamily="18" charset="0"/>
            </a:endParaRPr>
          </a:p>
        </p:txBody>
      </p:sp>
    </p:spTree>
    <p:extLst>
      <p:ext uri="{BB962C8B-B14F-4D97-AF65-F5344CB8AC3E}">
        <p14:creationId xmlns:p14="http://schemas.microsoft.com/office/powerpoint/2010/main" val="3924220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99C3726-0516-440C-A473-2035645418F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3527" b="13527"/>
          <a:stretch/>
        </p:blipFill>
        <p:spPr>
          <a:xfrm>
            <a:off x="0" y="0"/>
            <a:ext cx="12192000" cy="3989388"/>
          </a:xfrm>
        </p:spPr>
      </p:pic>
      <p:sp>
        <p:nvSpPr>
          <p:cNvPr id="6" name="Text Placeholder 2">
            <a:extLst>
              <a:ext uri="{FF2B5EF4-FFF2-40B4-BE49-F238E27FC236}">
                <a16:creationId xmlns:a16="http://schemas.microsoft.com/office/drawing/2014/main" id="{BF5C8140-D5D2-40CA-9F97-D245D1529C51}"/>
              </a:ext>
            </a:extLst>
          </p:cNvPr>
          <p:cNvSpPr>
            <a:spLocks noGrp="1"/>
          </p:cNvSpPr>
          <p:nvPr>
            <p:ph type="body" sz="quarter" idx="12"/>
          </p:nvPr>
        </p:nvSpPr>
        <p:spPr/>
        <p:txBody>
          <a:bodyPr>
            <a:normAutofit lnSpcReduction="10000"/>
          </a:bodyPr>
          <a:lstStyle/>
          <a:p>
            <a:r>
              <a:rPr lang="en-US" dirty="0"/>
              <a:t>Overlap and/or Tension between NLRA,  </a:t>
            </a:r>
          </a:p>
          <a:p>
            <a:r>
              <a:rPr lang="en-US" dirty="0"/>
              <a:t>Title VII and Other Laws</a:t>
            </a:r>
          </a:p>
        </p:txBody>
      </p:sp>
    </p:spTree>
    <p:extLst>
      <p:ext uri="{BB962C8B-B14F-4D97-AF65-F5344CB8AC3E}">
        <p14:creationId xmlns:p14="http://schemas.microsoft.com/office/powerpoint/2010/main" val="1715429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7BF614D-F62E-414D-BD5B-9CA2B74E8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693" y="776205"/>
            <a:ext cx="8877258" cy="5305589"/>
          </a:xfrm>
          <a:prstGeom prst="rect">
            <a:avLst/>
          </a:prstGeom>
        </p:spPr>
      </p:pic>
      <p:sp>
        <p:nvSpPr>
          <p:cNvPr id="6" name="TextBox 5">
            <a:extLst>
              <a:ext uri="{FF2B5EF4-FFF2-40B4-BE49-F238E27FC236}">
                <a16:creationId xmlns:a16="http://schemas.microsoft.com/office/drawing/2014/main" id="{A4CBFB28-5D27-4A1C-B1DC-553528C56813}"/>
              </a:ext>
            </a:extLst>
          </p:cNvPr>
          <p:cNvSpPr txBox="1"/>
          <p:nvPr/>
        </p:nvSpPr>
        <p:spPr>
          <a:xfrm>
            <a:off x="2114049" y="2894368"/>
            <a:ext cx="2321448" cy="677108"/>
          </a:xfrm>
          <a:prstGeom prst="rect">
            <a:avLst/>
          </a:prstGeom>
          <a:noFill/>
        </p:spPr>
        <p:txBody>
          <a:bodyPr wrap="square" rtlCol="0">
            <a:spAutoFit/>
          </a:bodyPr>
          <a:lstStyle/>
          <a:p>
            <a:r>
              <a:rPr lang="en-US" sz="3800" b="1" dirty="0">
                <a:solidFill>
                  <a:schemeClr val="bg1"/>
                </a:solidFill>
                <a:latin typeface="Cambria" panose="02040503050406030204" pitchFamily="18" charset="0"/>
                <a:ea typeface="Cambria" panose="02040503050406030204" pitchFamily="18" charset="0"/>
              </a:rPr>
              <a:t>NLRA</a:t>
            </a:r>
          </a:p>
        </p:txBody>
      </p:sp>
      <p:sp>
        <p:nvSpPr>
          <p:cNvPr id="7" name="TextBox 6">
            <a:extLst>
              <a:ext uri="{FF2B5EF4-FFF2-40B4-BE49-F238E27FC236}">
                <a16:creationId xmlns:a16="http://schemas.microsoft.com/office/drawing/2014/main" id="{977326E3-5B43-4F9C-8649-83DAC8DC2D75}"/>
              </a:ext>
            </a:extLst>
          </p:cNvPr>
          <p:cNvSpPr txBox="1"/>
          <p:nvPr/>
        </p:nvSpPr>
        <p:spPr>
          <a:xfrm>
            <a:off x="6957849" y="2324981"/>
            <a:ext cx="3025509" cy="1846659"/>
          </a:xfrm>
          <a:prstGeom prst="rect">
            <a:avLst/>
          </a:prstGeom>
          <a:noFill/>
        </p:spPr>
        <p:txBody>
          <a:bodyPr wrap="square" rtlCol="0">
            <a:spAutoFit/>
          </a:bodyPr>
          <a:lstStyle/>
          <a:p>
            <a:r>
              <a:rPr lang="en-US" sz="3800" b="1" dirty="0">
                <a:solidFill>
                  <a:schemeClr val="tx2"/>
                </a:solidFill>
                <a:latin typeface="Cambria" panose="02040503050406030204" pitchFamily="18" charset="0"/>
                <a:ea typeface="Cambria" panose="02040503050406030204" pitchFamily="18" charset="0"/>
              </a:rPr>
              <a:t>Title VII, Employment Laws, Etc.</a:t>
            </a:r>
          </a:p>
        </p:txBody>
      </p:sp>
    </p:spTree>
    <p:extLst>
      <p:ext uri="{BB962C8B-B14F-4D97-AF65-F5344CB8AC3E}">
        <p14:creationId xmlns:p14="http://schemas.microsoft.com/office/powerpoint/2010/main" val="1516208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F867-6089-C564-88AC-024786549F8C}"/>
              </a:ext>
            </a:extLst>
          </p:cNvPr>
          <p:cNvSpPr>
            <a:spLocks noGrp="1"/>
          </p:cNvSpPr>
          <p:nvPr>
            <p:ph type="title"/>
          </p:nvPr>
        </p:nvSpPr>
        <p:spPr/>
        <p:txBody>
          <a:bodyPr/>
          <a:lstStyle/>
          <a:p>
            <a:r>
              <a:rPr lang="en-US" dirty="0"/>
              <a:t>Dischargeable Conduct or Protected Activity? </a:t>
            </a:r>
          </a:p>
        </p:txBody>
      </p:sp>
      <p:sp>
        <p:nvSpPr>
          <p:cNvPr id="3" name="Text Placeholder 2">
            <a:extLst>
              <a:ext uri="{FF2B5EF4-FFF2-40B4-BE49-F238E27FC236}">
                <a16:creationId xmlns:a16="http://schemas.microsoft.com/office/drawing/2014/main" id="{CD9BDB7B-5B26-616E-0879-56A8EAE8B277}"/>
              </a:ext>
            </a:extLst>
          </p:cNvPr>
          <p:cNvSpPr>
            <a:spLocks noGrp="1"/>
          </p:cNvSpPr>
          <p:nvPr>
            <p:ph type="body" sz="quarter" idx="12"/>
          </p:nvPr>
        </p:nvSpPr>
        <p:spPr/>
        <p:txBody>
          <a:bodyPr/>
          <a:lstStyle/>
          <a:p>
            <a:r>
              <a:rPr lang="en-US" dirty="0"/>
              <a:t>In a discussion in the breakroom about safety issues, a Black employee compares employees using their voices to collectively improve working conditions to the Black Lives Matter protests that resulted from the killing of black men over the last few years.</a:t>
            </a:r>
          </a:p>
          <a:p>
            <a:r>
              <a:rPr lang="en-US" dirty="0"/>
              <a:t>Another white employees responds to the black employee by saying:</a:t>
            </a:r>
          </a:p>
          <a:p>
            <a:endParaRPr lang="en-US" dirty="0"/>
          </a:p>
          <a:p>
            <a:pPr marL="457200" lvl="1" indent="0">
              <a:buNone/>
            </a:pPr>
            <a:r>
              <a:rPr lang="en-US" dirty="0"/>
              <a:t>“Nothing will be gained from mentioning Black Lives Matter in discussing safety issues.  Black Lives Matter just represents a crusade to address what happened </a:t>
            </a:r>
          </a:p>
          <a:p>
            <a:pPr marL="457200" lvl="1" indent="0">
              <a:buNone/>
            </a:pPr>
            <a:r>
              <a:rPr lang="en-US" dirty="0"/>
              <a:t>to a bunch of [racial expletive] criminals who got what they deserved.  All lives matter.” </a:t>
            </a:r>
          </a:p>
        </p:txBody>
      </p:sp>
    </p:spTree>
    <p:extLst>
      <p:ext uri="{BB962C8B-B14F-4D97-AF65-F5344CB8AC3E}">
        <p14:creationId xmlns:p14="http://schemas.microsoft.com/office/powerpoint/2010/main" val="576744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D30EB-E162-4BD0-A9E1-7188DE6D5090}"/>
              </a:ext>
            </a:extLst>
          </p:cNvPr>
          <p:cNvSpPr>
            <a:spLocks noGrp="1"/>
          </p:cNvSpPr>
          <p:nvPr>
            <p:ph type="title"/>
          </p:nvPr>
        </p:nvSpPr>
        <p:spPr>
          <a:xfrm>
            <a:off x="656215" y="365125"/>
            <a:ext cx="10799709" cy="1325563"/>
          </a:xfrm>
        </p:spPr>
        <p:txBody>
          <a:bodyPr anchor="ctr">
            <a:normAutofit/>
          </a:bodyPr>
          <a:lstStyle/>
          <a:p>
            <a:r>
              <a:rPr lang="en-US" dirty="0"/>
              <a:t>Workplace Rules, Confidentiality, and the NLRA</a:t>
            </a:r>
          </a:p>
        </p:txBody>
      </p:sp>
      <p:pic>
        <p:nvPicPr>
          <p:cNvPr id="4" name="Graphic 3">
            <a:hlinkClick r:id="rId3" action="ppaction://hlinksldjump"/>
            <a:extLst>
              <a:ext uri="{FF2B5EF4-FFF2-40B4-BE49-F238E27FC236}">
                <a16:creationId xmlns:a16="http://schemas.microsoft.com/office/drawing/2014/main" id="{74C46A4B-AA41-4FD0-98DA-3A97A79EB1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642" y="1846855"/>
            <a:ext cx="2519500" cy="2248810"/>
          </a:xfrm>
          <a:prstGeom prst="rect">
            <a:avLst/>
          </a:prstGeom>
        </p:spPr>
      </p:pic>
      <p:pic>
        <p:nvPicPr>
          <p:cNvPr id="7" name="Graphic 6">
            <a:hlinkClick r:id="rId3" action="ppaction://hlinksldjump"/>
            <a:extLst>
              <a:ext uri="{FF2B5EF4-FFF2-40B4-BE49-F238E27FC236}">
                <a16:creationId xmlns:a16="http://schemas.microsoft.com/office/drawing/2014/main" id="{ABCC19A1-C310-4C5A-A6F9-7D07AD4B36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75334" y="1846855"/>
            <a:ext cx="2285376" cy="2248810"/>
          </a:xfrm>
          <a:prstGeom prst="rect">
            <a:avLst/>
          </a:prstGeom>
        </p:spPr>
      </p:pic>
      <p:sp>
        <p:nvSpPr>
          <p:cNvPr id="8" name="TextBox 7">
            <a:hlinkClick r:id="rId3" action="ppaction://hlinksldjump"/>
            <a:extLst>
              <a:ext uri="{FF2B5EF4-FFF2-40B4-BE49-F238E27FC236}">
                <a16:creationId xmlns:a16="http://schemas.microsoft.com/office/drawing/2014/main" id="{486DF3BC-4B39-4059-82B7-3EDB896380D0}"/>
              </a:ext>
            </a:extLst>
          </p:cNvPr>
          <p:cNvSpPr txBox="1"/>
          <p:nvPr/>
        </p:nvSpPr>
        <p:spPr>
          <a:xfrm>
            <a:off x="1344398" y="4477406"/>
            <a:ext cx="3300248" cy="707886"/>
          </a:xfrm>
          <a:prstGeom prst="rect">
            <a:avLst/>
          </a:prstGeom>
          <a:noFill/>
        </p:spPr>
        <p:txBody>
          <a:bodyPr wrap="square" rtlCol="0">
            <a:spAutoFit/>
          </a:bodyPr>
          <a:lstStyle/>
          <a:p>
            <a:pPr lvl="0"/>
            <a:r>
              <a:rPr lang="en-US" sz="4000" dirty="0">
                <a:solidFill>
                  <a:srgbClr val="02386C"/>
                </a:solidFill>
                <a:latin typeface="Arial" panose="020B0604020202020204" pitchFamily="34" charset="0"/>
                <a:cs typeface="Arial" panose="020B0604020202020204" pitchFamily="34" charset="0"/>
              </a:rPr>
              <a:t>Handbooks</a:t>
            </a:r>
          </a:p>
        </p:txBody>
      </p:sp>
      <p:sp>
        <p:nvSpPr>
          <p:cNvPr id="9" name="TextBox 8">
            <a:hlinkClick r:id="rId3" action="ppaction://hlinksldjump"/>
            <a:extLst>
              <a:ext uri="{FF2B5EF4-FFF2-40B4-BE49-F238E27FC236}">
                <a16:creationId xmlns:a16="http://schemas.microsoft.com/office/drawing/2014/main" id="{7EFC438B-0B39-4F9D-A832-F92682BFB666}"/>
              </a:ext>
            </a:extLst>
          </p:cNvPr>
          <p:cNvSpPr txBox="1"/>
          <p:nvPr/>
        </p:nvSpPr>
        <p:spPr>
          <a:xfrm>
            <a:off x="6349210" y="4477406"/>
            <a:ext cx="3876207" cy="707886"/>
          </a:xfrm>
          <a:prstGeom prst="rect">
            <a:avLst/>
          </a:prstGeom>
          <a:noFill/>
        </p:spPr>
        <p:txBody>
          <a:bodyPr wrap="square" rtlCol="0">
            <a:spAutoFit/>
          </a:bodyPr>
          <a:lstStyle/>
          <a:p>
            <a:pPr lvl="0"/>
            <a:r>
              <a:rPr lang="en-US" sz="4000" dirty="0">
                <a:solidFill>
                  <a:srgbClr val="02386C"/>
                </a:solidFill>
                <a:latin typeface="Arial" panose="020B0604020202020204" pitchFamily="34" charset="0"/>
                <a:cs typeface="Arial" panose="020B0604020202020204" pitchFamily="34" charset="0"/>
              </a:rPr>
              <a:t>Investigations</a:t>
            </a:r>
          </a:p>
        </p:txBody>
      </p:sp>
    </p:spTree>
    <p:extLst>
      <p:ext uri="{BB962C8B-B14F-4D97-AF65-F5344CB8AC3E}">
        <p14:creationId xmlns:p14="http://schemas.microsoft.com/office/powerpoint/2010/main" val="590681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D30EB-E162-4BD0-A9E1-7188DE6D5090}"/>
              </a:ext>
            </a:extLst>
          </p:cNvPr>
          <p:cNvSpPr>
            <a:spLocks noGrp="1"/>
          </p:cNvSpPr>
          <p:nvPr>
            <p:ph type="title"/>
          </p:nvPr>
        </p:nvSpPr>
        <p:spPr/>
        <p:txBody>
          <a:bodyPr/>
          <a:lstStyle/>
          <a:p>
            <a:r>
              <a:rPr lang="en-US" dirty="0"/>
              <a:t>Workplace Civility</a:t>
            </a:r>
          </a:p>
        </p:txBody>
      </p:sp>
      <p:sp>
        <p:nvSpPr>
          <p:cNvPr id="3" name="Text Placeholder 2">
            <a:extLst>
              <a:ext uri="{FF2B5EF4-FFF2-40B4-BE49-F238E27FC236}">
                <a16:creationId xmlns:a16="http://schemas.microsoft.com/office/drawing/2014/main" id="{D41372E5-A217-46DE-B195-F5575FE9E640}"/>
              </a:ext>
            </a:extLst>
          </p:cNvPr>
          <p:cNvSpPr>
            <a:spLocks noGrp="1"/>
          </p:cNvSpPr>
          <p:nvPr>
            <p:ph type="body" sz="quarter" idx="12"/>
          </p:nvPr>
        </p:nvSpPr>
        <p:spPr>
          <a:xfrm>
            <a:off x="655637" y="1817687"/>
            <a:ext cx="4877655" cy="4174321"/>
          </a:xfrm>
        </p:spPr>
        <p:txBody>
          <a:bodyPr>
            <a:normAutofit/>
          </a:bodyPr>
          <a:lstStyle/>
          <a:p>
            <a:pPr marL="0" marR="0" lvl="0" indent="0" algn="l" defTabSz="914400" rtl="0" eaLnBrk="1" fontAlgn="auto" latinLnBrk="0" hangingPunct="1">
              <a:spcBef>
                <a:spcPts val="0"/>
              </a:spcBef>
              <a:spcAft>
                <a:spcPts val="1000"/>
              </a:spcAft>
              <a:buClrTx/>
              <a:buSzTx/>
              <a:buFontTx/>
              <a:buNone/>
              <a:tabLst/>
              <a:defRPr/>
            </a:pPr>
            <a:r>
              <a:rPr lang="en-US" sz="2400" dirty="0"/>
              <a:t>Policies that likely violate </a:t>
            </a:r>
            <a:br>
              <a:rPr lang="en-US" sz="2400" dirty="0"/>
            </a:br>
            <a:r>
              <a:rPr lang="en-US" sz="2400" dirty="0"/>
              <a:t>the NLRA: </a:t>
            </a:r>
          </a:p>
          <a:p>
            <a:pPr marR="0" lvl="0" algn="l" defTabSz="914400" rtl="0" eaLnBrk="1" fontAlgn="auto" latinLnBrk="0" hangingPunct="1">
              <a:spcBef>
                <a:spcPts val="0"/>
              </a:spcBef>
              <a:spcAft>
                <a:spcPts val="1000"/>
              </a:spcAft>
              <a:buClrTx/>
              <a:buSzTx/>
              <a:tabLst/>
              <a:defRPr/>
            </a:pPr>
            <a:r>
              <a:rPr lang="en-US" sz="2400" dirty="0"/>
              <a:t>No profanity or abusive language toward </a:t>
            </a:r>
            <a:br>
              <a:rPr lang="en-US" sz="2400" dirty="0"/>
            </a:br>
            <a:r>
              <a:rPr lang="en-US" sz="2400" dirty="0"/>
              <a:t>co-workers</a:t>
            </a:r>
          </a:p>
          <a:p>
            <a:pPr marR="0" lvl="0" algn="l" defTabSz="914400" rtl="0" eaLnBrk="1" fontAlgn="auto" latinLnBrk="0" hangingPunct="1">
              <a:spcBef>
                <a:spcPts val="0"/>
              </a:spcBef>
              <a:spcAft>
                <a:spcPts val="1000"/>
              </a:spcAft>
              <a:buClrTx/>
              <a:buSzTx/>
              <a:tabLst/>
              <a:defRPr/>
            </a:pPr>
            <a:r>
              <a:rPr lang="en-US" sz="2400" dirty="0"/>
              <a:t>Employees must behave </a:t>
            </a:r>
            <a:br>
              <a:rPr lang="en-US" sz="2400" dirty="0"/>
            </a:br>
            <a:r>
              <a:rPr lang="en-US" sz="2400" dirty="0"/>
              <a:t>in a “positive and </a:t>
            </a:r>
            <a:br>
              <a:rPr lang="en-US" sz="2400" dirty="0"/>
            </a:br>
            <a:r>
              <a:rPr lang="en-US" sz="2400" dirty="0"/>
              <a:t>professional manner</a:t>
            </a:r>
          </a:p>
        </p:txBody>
      </p:sp>
      <p:pic>
        <p:nvPicPr>
          <p:cNvPr id="6" name="Picture 5">
            <a:extLst>
              <a:ext uri="{FF2B5EF4-FFF2-40B4-BE49-F238E27FC236}">
                <a16:creationId xmlns:a16="http://schemas.microsoft.com/office/drawing/2014/main" id="{7D9C5F23-3076-485F-9642-EFF7D5D7B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59" b="959"/>
          <a:stretch/>
        </p:blipFill>
        <p:spPr bwMode="auto">
          <a:xfrm>
            <a:off x="6096000" y="611362"/>
            <a:ext cx="5345135" cy="4351338"/>
          </a:xfrm>
          <a:prstGeom prst="rect">
            <a:avLst/>
          </a:prstGeom>
          <a:solidFill>
            <a:srgbClr val="FFFFFF"/>
          </a:solidFill>
        </p:spPr>
      </p:pic>
    </p:spTree>
    <p:extLst>
      <p:ext uri="{BB962C8B-B14F-4D97-AF65-F5344CB8AC3E}">
        <p14:creationId xmlns:p14="http://schemas.microsoft.com/office/powerpoint/2010/main" val="2125702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D30EB-E162-4BD0-A9E1-7188DE6D5090}"/>
              </a:ext>
            </a:extLst>
          </p:cNvPr>
          <p:cNvSpPr>
            <a:spLocks noGrp="1"/>
          </p:cNvSpPr>
          <p:nvPr>
            <p:ph type="title"/>
          </p:nvPr>
        </p:nvSpPr>
        <p:spPr/>
        <p:txBody>
          <a:bodyPr/>
          <a:lstStyle/>
          <a:p>
            <a:r>
              <a:rPr lang="en-US" dirty="0"/>
              <a:t>Money Matters </a:t>
            </a:r>
          </a:p>
        </p:txBody>
      </p:sp>
      <p:sp>
        <p:nvSpPr>
          <p:cNvPr id="3" name="Text Placeholder 2">
            <a:extLst>
              <a:ext uri="{FF2B5EF4-FFF2-40B4-BE49-F238E27FC236}">
                <a16:creationId xmlns:a16="http://schemas.microsoft.com/office/drawing/2014/main" id="{D41372E5-A217-46DE-B195-F5575FE9E640}"/>
              </a:ext>
            </a:extLst>
          </p:cNvPr>
          <p:cNvSpPr>
            <a:spLocks noGrp="1"/>
          </p:cNvSpPr>
          <p:nvPr>
            <p:ph type="body" sz="quarter" idx="12"/>
          </p:nvPr>
        </p:nvSpPr>
        <p:spPr>
          <a:xfrm>
            <a:off x="655637" y="1817687"/>
            <a:ext cx="5217625" cy="4174321"/>
          </a:xfrm>
        </p:spPr>
        <p:txBody>
          <a:bodyPr>
            <a:normAutofit/>
          </a:bodyPr>
          <a:lstStyle/>
          <a:p>
            <a:pPr>
              <a:spcBef>
                <a:spcPts val="0"/>
              </a:spcBef>
              <a:spcAft>
                <a:spcPts val="1000"/>
              </a:spcAft>
            </a:pPr>
            <a:r>
              <a:rPr lang="en-US" sz="2400" dirty="0"/>
              <a:t>Pay Equity, Pay Transparency, Discussing Salary and Wages</a:t>
            </a:r>
          </a:p>
          <a:p>
            <a:pPr>
              <a:spcBef>
                <a:spcPts val="0"/>
              </a:spcBef>
              <a:spcAft>
                <a:spcPts val="1000"/>
              </a:spcAft>
            </a:pPr>
            <a:r>
              <a:rPr lang="en-US" sz="2400" dirty="0"/>
              <a:t>Employees have the right </a:t>
            </a:r>
            <a:br>
              <a:rPr lang="en-US" sz="2400" dirty="0"/>
            </a:br>
            <a:r>
              <a:rPr lang="en-US" sz="2400" dirty="0"/>
              <a:t>to communicate with their coworkers about their </a:t>
            </a:r>
            <a:br>
              <a:rPr lang="en-US" sz="2400" dirty="0"/>
            </a:br>
            <a:r>
              <a:rPr lang="en-US" sz="2400" dirty="0"/>
              <a:t>wages, as well as with labor organizations, worker centers, </a:t>
            </a:r>
            <a:br>
              <a:rPr lang="en-US" sz="2400" dirty="0"/>
            </a:br>
            <a:r>
              <a:rPr lang="en-US" sz="2400" dirty="0"/>
              <a:t>the media, and the public.</a:t>
            </a:r>
          </a:p>
        </p:txBody>
      </p:sp>
      <p:pic>
        <p:nvPicPr>
          <p:cNvPr id="6" name="Picture 5">
            <a:extLst>
              <a:ext uri="{FF2B5EF4-FFF2-40B4-BE49-F238E27FC236}">
                <a16:creationId xmlns:a16="http://schemas.microsoft.com/office/drawing/2014/main" id="{C9B0B8B5-5507-413B-97B5-1C9BD2BDF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24" r="9924"/>
          <a:stretch/>
        </p:blipFill>
        <p:spPr bwMode="auto">
          <a:xfrm>
            <a:off x="6096000" y="611362"/>
            <a:ext cx="5345135" cy="4351338"/>
          </a:xfrm>
          <a:prstGeom prst="rect">
            <a:avLst/>
          </a:prstGeom>
          <a:solidFill>
            <a:srgbClr val="FFFFFF"/>
          </a:solidFill>
        </p:spPr>
      </p:pic>
    </p:spTree>
    <p:extLst>
      <p:ext uri="{BB962C8B-B14F-4D97-AF65-F5344CB8AC3E}">
        <p14:creationId xmlns:p14="http://schemas.microsoft.com/office/powerpoint/2010/main" val="218690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413B-0F67-3983-71D0-7FCA97F29413}"/>
              </a:ext>
            </a:extLst>
          </p:cNvPr>
          <p:cNvSpPr>
            <a:spLocks noGrp="1"/>
          </p:cNvSpPr>
          <p:nvPr>
            <p:ph type="title"/>
          </p:nvPr>
        </p:nvSpPr>
        <p:spPr/>
        <p:txBody>
          <a:bodyPr>
            <a:normAutofit/>
          </a:bodyPr>
          <a:lstStyle/>
          <a:p>
            <a:r>
              <a:rPr lang="en-US" b="0" dirty="0"/>
              <a:t>Employee Conduct During Section 7 Activity </a:t>
            </a:r>
          </a:p>
        </p:txBody>
      </p:sp>
      <p:sp>
        <p:nvSpPr>
          <p:cNvPr id="3" name="Text Placeholder 2">
            <a:extLst>
              <a:ext uri="{FF2B5EF4-FFF2-40B4-BE49-F238E27FC236}">
                <a16:creationId xmlns:a16="http://schemas.microsoft.com/office/drawing/2014/main" id="{9FE1F034-1F31-1847-AEAA-765433D22BAA}"/>
              </a:ext>
            </a:extLst>
          </p:cNvPr>
          <p:cNvSpPr>
            <a:spLocks noGrp="1"/>
          </p:cNvSpPr>
          <p:nvPr>
            <p:ph type="body" sz="quarter" idx="12"/>
          </p:nvPr>
        </p:nvSpPr>
        <p:spPr/>
        <p:txBody>
          <a:bodyPr>
            <a:normAutofit/>
          </a:bodyPr>
          <a:lstStyle/>
          <a:p>
            <a:pPr>
              <a:spcBef>
                <a:spcPts val="0"/>
              </a:spcBef>
              <a:spcAft>
                <a:spcPts val="1000"/>
              </a:spcAft>
            </a:pPr>
            <a:r>
              <a:rPr lang="en-US" sz="2400" dirty="0"/>
              <a:t>1. the place of the discussion</a:t>
            </a:r>
          </a:p>
          <a:p>
            <a:pPr>
              <a:spcBef>
                <a:spcPts val="0"/>
              </a:spcBef>
              <a:spcAft>
                <a:spcPts val="1000"/>
              </a:spcAft>
            </a:pPr>
            <a:r>
              <a:rPr lang="en-US" sz="2400" dirty="0"/>
              <a:t>2. the subject matter of the discussion </a:t>
            </a:r>
          </a:p>
          <a:p>
            <a:pPr>
              <a:spcBef>
                <a:spcPts val="0"/>
              </a:spcBef>
              <a:spcAft>
                <a:spcPts val="1000"/>
              </a:spcAft>
            </a:pPr>
            <a:r>
              <a:rPr lang="en-US" sz="2400" dirty="0"/>
              <a:t>3. the nature of the employee’s outburst</a:t>
            </a:r>
          </a:p>
          <a:p>
            <a:pPr>
              <a:spcBef>
                <a:spcPts val="0"/>
              </a:spcBef>
              <a:spcAft>
                <a:spcPts val="1000"/>
              </a:spcAft>
            </a:pPr>
            <a:r>
              <a:rPr lang="en-US" sz="2400" dirty="0"/>
              <a:t>4. whether the outburst was, in any way, provoked by an employer’s unfair labor practice </a:t>
            </a:r>
          </a:p>
        </p:txBody>
      </p:sp>
    </p:spTree>
    <p:extLst>
      <p:ext uri="{BB962C8B-B14F-4D97-AF65-F5344CB8AC3E}">
        <p14:creationId xmlns:p14="http://schemas.microsoft.com/office/powerpoint/2010/main" val="3392644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413B-0F67-3983-71D0-7FCA97F29413}"/>
              </a:ext>
            </a:extLst>
          </p:cNvPr>
          <p:cNvSpPr>
            <a:spLocks noGrp="1"/>
          </p:cNvSpPr>
          <p:nvPr>
            <p:ph type="title"/>
          </p:nvPr>
        </p:nvSpPr>
        <p:spPr/>
        <p:txBody>
          <a:bodyPr>
            <a:normAutofit/>
          </a:bodyPr>
          <a:lstStyle/>
          <a:p>
            <a:r>
              <a:rPr lang="en-US" b="0" dirty="0"/>
              <a:t>Employee Conduct During Section 7 Activity </a:t>
            </a:r>
          </a:p>
        </p:txBody>
      </p:sp>
      <p:sp>
        <p:nvSpPr>
          <p:cNvPr id="3" name="Text Placeholder 2">
            <a:extLst>
              <a:ext uri="{FF2B5EF4-FFF2-40B4-BE49-F238E27FC236}">
                <a16:creationId xmlns:a16="http://schemas.microsoft.com/office/drawing/2014/main" id="{9FE1F034-1F31-1847-AEAA-765433D22BAA}"/>
              </a:ext>
            </a:extLst>
          </p:cNvPr>
          <p:cNvSpPr>
            <a:spLocks noGrp="1"/>
          </p:cNvSpPr>
          <p:nvPr>
            <p:ph type="body" sz="quarter" idx="12"/>
          </p:nvPr>
        </p:nvSpPr>
        <p:spPr/>
        <p:txBody>
          <a:bodyPr>
            <a:normAutofit/>
          </a:bodyPr>
          <a:lstStyle/>
          <a:p>
            <a:pPr>
              <a:spcBef>
                <a:spcPts val="0"/>
              </a:spcBef>
              <a:spcAft>
                <a:spcPts val="1000"/>
              </a:spcAft>
            </a:pPr>
            <a:r>
              <a:rPr lang="en-US" sz="2400" dirty="0"/>
              <a:t>Key Premise</a:t>
            </a:r>
          </a:p>
          <a:p>
            <a:pPr lvl="1">
              <a:spcBef>
                <a:spcPts val="0"/>
              </a:spcBef>
              <a:spcAft>
                <a:spcPts val="1000"/>
              </a:spcAft>
            </a:pPr>
            <a:r>
              <a:rPr lang="en-US" sz="2400" dirty="0"/>
              <a:t>“disputes over wages, hours, and working conditions are among the disputes most likely to engender ill feelings and strong responses.” </a:t>
            </a:r>
          </a:p>
          <a:p>
            <a:pPr lvl="1">
              <a:spcBef>
                <a:spcPts val="0"/>
              </a:spcBef>
              <a:spcAft>
                <a:spcPts val="1000"/>
              </a:spcAft>
            </a:pPr>
            <a:endParaRPr lang="en-US" sz="2400" dirty="0"/>
          </a:p>
          <a:p>
            <a:pPr>
              <a:spcBef>
                <a:spcPts val="0"/>
              </a:spcBef>
              <a:spcAft>
                <a:spcPts val="1000"/>
              </a:spcAft>
            </a:pPr>
            <a:r>
              <a:rPr lang="en-US" sz="2400" dirty="0"/>
              <a:t>This is Why </a:t>
            </a:r>
          </a:p>
          <a:p>
            <a:pPr lvl="1">
              <a:spcBef>
                <a:spcPts val="0"/>
              </a:spcBef>
              <a:spcAft>
                <a:spcPts val="1000"/>
              </a:spcAft>
            </a:pPr>
            <a:r>
              <a:rPr lang="en-US" sz="2400" dirty="0"/>
              <a:t>“misconduct in the course of Section 7 activity is treated differently that misconduct in the ordinary workplace setting that is unrelated to Section 7 activity.” </a:t>
            </a:r>
          </a:p>
          <a:p>
            <a:pPr>
              <a:spcBef>
                <a:spcPts val="0"/>
              </a:spcBef>
              <a:spcAft>
                <a:spcPts val="1000"/>
              </a:spcAft>
            </a:pPr>
            <a:endParaRPr lang="en-US" sz="2400" dirty="0"/>
          </a:p>
        </p:txBody>
      </p:sp>
    </p:spTree>
    <p:extLst>
      <p:ext uri="{BB962C8B-B14F-4D97-AF65-F5344CB8AC3E}">
        <p14:creationId xmlns:p14="http://schemas.microsoft.com/office/powerpoint/2010/main" val="2431609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B5E3453-C0C1-40A4-91CD-B835E1809AB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5876" r="4924"/>
          <a:stretch/>
        </p:blipFill>
        <p:spPr>
          <a:xfrm>
            <a:off x="0" y="0"/>
            <a:ext cx="12192000" cy="3989388"/>
          </a:xfrm>
        </p:spPr>
      </p:pic>
      <p:sp>
        <p:nvSpPr>
          <p:cNvPr id="6" name="Text Placeholder 2">
            <a:extLst>
              <a:ext uri="{FF2B5EF4-FFF2-40B4-BE49-F238E27FC236}">
                <a16:creationId xmlns:a16="http://schemas.microsoft.com/office/drawing/2014/main" id="{858EAA16-5C4C-4292-8220-145C04F61B69}"/>
              </a:ext>
            </a:extLst>
          </p:cNvPr>
          <p:cNvSpPr>
            <a:spLocks noGrp="1"/>
          </p:cNvSpPr>
          <p:nvPr>
            <p:ph type="body" sz="quarter" idx="12"/>
          </p:nvPr>
        </p:nvSpPr>
        <p:spPr/>
        <p:txBody>
          <a:bodyPr/>
          <a:lstStyle/>
          <a:p>
            <a:r>
              <a:rPr lang="en-US" dirty="0"/>
              <a:t>I Received An Unfair Labor Practice Charge. Now What?</a:t>
            </a:r>
          </a:p>
        </p:txBody>
      </p:sp>
    </p:spTree>
    <p:extLst>
      <p:ext uri="{BB962C8B-B14F-4D97-AF65-F5344CB8AC3E}">
        <p14:creationId xmlns:p14="http://schemas.microsoft.com/office/powerpoint/2010/main" val="2116581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2D69-0B44-4784-A5AA-135A4DED5A16}"/>
              </a:ext>
            </a:extLst>
          </p:cNvPr>
          <p:cNvSpPr>
            <a:spLocks noGrp="1"/>
          </p:cNvSpPr>
          <p:nvPr>
            <p:ph type="title"/>
          </p:nvPr>
        </p:nvSpPr>
        <p:spPr/>
        <p:txBody>
          <a:bodyPr>
            <a:normAutofit/>
          </a:bodyPr>
          <a:lstStyle/>
          <a:p>
            <a:r>
              <a:rPr lang="en-US" dirty="0">
                <a:latin typeface="Cambria" panose="02040503050406030204" pitchFamily="18" charset="0"/>
                <a:ea typeface="Cambria" panose="02040503050406030204" pitchFamily="18" charset="0"/>
              </a:rPr>
              <a:t>Common ULP Allegations Under Section 8</a:t>
            </a:r>
            <a:endParaRPr lang="en-US" dirty="0"/>
          </a:p>
        </p:txBody>
      </p:sp>
      <p:sp>
        <p:nvSpPr>
          <p:cNvPr id="3" name="Content Placeholder 2">
            <a:extLst>
              <a:ext uri="{FF2B5EF4-FFF2-40B4-BE49-F238E27FC236}">
                <a16:creationId xmlns:a16="http://schemas.microsoft.com/office/drawing/2014/main" id="{A9BDEF9D-FA41-4BB6-A18B-ADA75EAFB26A}"/>
              </a:ext>
            </a:extLst>
          </p:cNvPr>
          <p:cNvSpPr>
            <a:spLocks noGrp="1"/>
          </p:cNvSpPr>
          <p:nvPr>
            <p:ph type="body" sz="quarter" idx="12"/>
          </p:nvPr>
        </p:nvSpPr>
        <p:spPr/>
        <p:txBody>
          <a:bodyPr>
            <a:normAutofit/>
          </a:bodyPr>
          <a:lstStyle/>
          <a:p>
            <a:pPr>
              <a:spcBef>
                <a:spcPts val="0"/>
              </a:spcBef>
              <a:spcAft>
                <a:spcPts val="1200"/>
              </a:spcAft>
            </a:pPr>
            <a:r>
              <a:rPr lang="en-US" sz="2400" dirty="0"/>
              <a:t>Protected concerted activity (with or without a union) - § 8(a)(1)</a:t>
            </a:r>
          </a:p>
          <a:p>
            <a:pPr>
              <a:spcBef>
                <a:spcPts val="0"/>
              </a:spcBef>
              <a:spcAft>
                <a:spcPts val="1200"/>
              </a:spcAft>
            </a:pPr>
            <a:r>
              <a:rPr lang="en-US" sz="2400" dirty="0"/>
              <a:t>Overbroad rules (with or without a union) - § 8(a)(1)</a:t>
            </a:r>
          </a:p>
          <a:p>
            <a:pPr>
              <a:spcBef>
                <a:spcPts val="0"/>
              </a:spcBef>
              <a:spcAft>
                <a:spcPts val="1200"/>
              </a:spcAft>
            </a:pPr>
            <a:r>
              <a:rPr lang="en-US" sz="2400" dirty="0"/>
              <a:t>Interference with employee free choice - § 8(a)(1)</a:t>
            </a:r>
          </a:p>
          <a:p>
            <a:pPr>
              <a:spcBef>
                <a:spcPts val="0"/>
              </a:spcBef>
              <a:spcAft>
                <a:spcPts val="1200"/>
              </a:spcAft>
            </a:pPr>
            <a:r>
              <a:rPr lang="en-US" sz="2400" dirty="0"/>
              <a:t>Employer domination or interference - § 8(a)(2)</a:t>
            </a:r>
          </a:p>
          <a:p>
            <a:pPr>
              <a:spcBef>
                <a:spcPts val="0"/>
              </a:spcBef>
              <a:spcAft>
                <a:spcPts val="1200"/>
              </a:spcAft>
            </a:pPr>
            <a:r>
              <a:rPr lang="en-US" sz="2400" dirty="0"/>
              <a:t>Discriminatory discharge - § 8(a)(3)</a:t>
            </a:r>
          </a:p>
          <a:p>
            <a:pPr>
              <a:spcBef>
                <a:spcPts val="0"/>
              </a:spcBef>
              <a:spcAft>
                <a:spcPts val="1200"/>
              </a:spcAft>
            </a:pPr>
            <a:r>
              <a:rPr lang="en-US" sz="2400" dirty="0"/>
              <a:t>Employer retaliation - § 8(a)(4)</a:t>
            </a:r>
          </a:p>
          <a:p>
            <a:pPr>
              <a:spcBef>
                <a:spcPts val="0"/>
              </a:spcBef>
              <a:spcAft>
                <a:spcPts val="1200"/>
              </a:spcAft>
            </a:pPr>
            <a:r>
              <a:rPr lang="en-US" sz="2400" dirty="0"/>
              <a:t>Refusal to bargain in good faith - § 8(a)(5)</a:t>
            </a:r>
          </a:p>
          <a:p>
            <a:pPr>
              <a:spcBef>
                <a:spcPts val="0"/>
              </a:spcBef>
              <a:spcAft>
                <a:spcPts val="1200"/>
              </a:spcAft>
            </a:pPr>
            <a:r>
              <a:rPr lang="en-US" sz="2400" dirty="0"/>
              <a:t>Violating the “TIPS” rules  - All of the above</a:t>
            </a:r>
          </a:p>
          <a:p>
            <a:endParaRPr lang="en-US" sz="2400" dirty="0"/>
          </a:p>
        </p:txBody>
      </p:sp>
    </p:spTree>
    <p:extLst>
      <p:ext uri="{BB962C8B-B14F-4D97-AF65-F5344CB8AC3E}">
        <p14:creationId xmlns:p14="http://schemas.microsoft.com/office/powerpoint/2010/main" val="2150270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C8B5C38-6B15-834D-6427-31C6DBA64B9F}"/>
              </a:ext>
            </a:extLst>
          </p:cNvPr>
          <p:cNvSpPr>
            <a:spLocks noGrp="1"/>
          </p:cNvSpPr>
          <p:nvPr>
            <p:ph type="title"/>
          </p:nvPr>
        </p:nvSpPr>
        <p:spPr/>
        <p:txBody>
          <a:bodyPr/>
          <a:lstStyle/>
          <a:p>
            <a:r>
              <a:rPr lang="en-US" dirty="0"/>
              <a:t>The Unfair Labor Practice Charge</a:t>
            </a:r>
          </a:p>
        </p:txBody>
      </p:sp>
      <p:sp>
        <p:nvSpPr>
          <p:cNvPr id="12" name="Content Placeholder 3">
            <a:extLst>
              <a:ext uri="{FF2B5EF4-FFF2-40B4-BE49-F238E27FC236}">
                <a16:creationId xmlns:a16="http://schemas.microsoft.com/office/drawing/2014/main" id="{AD77DAAF-934E-C5F9-3B04-D7E6CC1CA8F2}"/>
              </a:ext>
            </a:extLst>
          </p:cNvPr>
          <p:cNvSpPr>
            <a:spLocks noGrp="1"/>
          </p:cNvSpPr>
          <p:nvPr>
            <p:ph type="body" sz="quarter" idx="12"/>
          </p:nvPr>
        </p:nvSpPr>
        <p:spPr>
          <a:xfrm>
            <a:off x="4951852" y="1859338"/>
            <a:ext cx="6843463" cy="3139324"/>
          </a:xfrm>
        </p:spPr>
        <p:txBody>
          <a:bodyPr>
            <a:normAutofit/>
          </a:bodyPr>
          <a:lstStyle/>
          <a:p>
            <a:r>
              <a:rPr lang="en-US" sz="2400" dirty="0"/>
              <a:t>Simple form</a:t>
            </a:r>
          </a:p>
          <a:p>
            <a:r>
              <a:rPr lang="en-US" sz="2400" dirty="0"/>
              <a:t>Usually doesn’t contain much information </a:t>
            </a:r>
            <a:br>
              <a:rPr lang="en-US" sz="2400" dirty="0"/>
            </a:br>
            <a:r>
              <a:rPr lang="en-US" sz="2400" dirty="0"/>
              <a:t>about the factual allegations</a:t>
            </a:r>
          </a:p>
          <a:p>
            <a:r>
              <a:rPr lang="en-US" sz="2400" dirty="0"/>
              <a:t>Short turnaround time to respond</a:t>
            </a:r>
          </a:p>
          <a:p>
            <a:endParaRPr lang="en-US" sz="2400" dirty="0"/>
          </a:p>
        </p:txBody>
      </p:sp>
      <p:pic>
        <p:nvPicPr>
          <p:cNvPr id="5" name="Picture 4">
            <a:extLst>
              <a:ext uri="{FF2B5EF4-FFF2-40B4-BE49-F238E27FC236}">
                <a16:creationId xmlns:a16="http://schemas.microsoft.com/office/drawing/2014/main" id="{9DEBF63F-C7E2-44D1-89EC-5602FDFDAF52}"/>
              </a:ext>
            </a:extLst>
          </p:cNvPr>
          <p:cNvPicPr>
            <a:picLocks noChangeAspect="1"/>
          </p:cNvPicPr>
          <p:nvPr/>
        </p:nvPicPr>
        <p:blipFill rotWithShape="1">
          <a:blip r:embed="rId3"/>
          <a:srcRect l="4259" t="1244" r="5892" b="1543"/>
          <a:stretch/>
        </p:blipFill>
        <p:spPr>
          <a:xfrm>
            <a:off x="656214" y="1690688"/>
            <a:ext cx="3669632" cy="4812632"/>
          </a:xfrm>
          <a:prstGeom prst="rect">
            <a:avLst/>
          </a:prstGeom>
          <a:noFill/>
          <a:ln>
            <a:solidFill>
              <a:schemeClr val="tx1">
                <a:lumMod val="50000"/>
                <a:lumOff val="50000"/>
              </a:schemeClr>
            </a:solidFill>
          </a:ln>
        </p:spPr>
      </p:pic>
    </p:spTree>
    <p:extLst>
      <p:ext uri="{BB962C8B-B14F-4D97-AF65-F5344CB8AC3E}">
        <p14:creationId xmlns:p14="http://schemas.microsoft.com/office/powerpoint/2010/main" val="1880282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1EEE-BB28-4297-ACEE-3462808DA8EC}"/>
              </a:ext>
            </a:extLst>
          </p:cNvPr>
          <p:cNvSpPr>
            <a:spLocks noGrp="1"/>
          </p:cNvSpPr>
          <p:nvPr>
            <p:ph type="title"/>
          </p:nvPr>
        </p:nvSpPr>
        <p:spPr>
          <a:xfrm>
            <a:off x="656215" y="365125"/>
            <a:ext cx="5439786" cy="1325563"/>
          </a:xfrm>
        </p:spPr>
        <p:txBody>
          <a:bodyPr/>
          <a:lstStyle/>
          <a:p>
            <a:r>
              <a:rPr lang="en-US" dirty="0"/>
              <a:t>ULP Response Strategies </a:t>
            </a:r>
          </a:p>
        </p:txBody>
      </p:sp>
      <p:sp>
        <p:nvSpPr>
          <p:cNvPr id="3" name="Content Placeholder 2">
            <a:extLst>
              <a:ext uri="{FF2B5EF4-FFF2-40B4-BE49-F238E27FC236}">
                <a16:creationId xmlns:a16="http://schemas.microsoft.com/office/drawing/2014/main" id="{D9B78910-61BE-4887-A3B0-AFAB66F7A3F9}"/>
              </a:ext>
            </a:extLst>
          </p:cNvPr>
          <p:cNvSpPr>
            <a:spLocks noGrp="1"/>
          </p:cNvSpPr>
          <p:nvPr>
            <p:ph type="body" sz="quarter" idx="12"/>
          </p:nvPr>
        </p:nvSpPr>
        <p:spPr>
          <a:xfrm>
            <a:off x="655637" y="1817687"/>
            <a:ext cx="5159009" cy="4174321"/>
          </a:xfrm>
        </p:spPr>
        <p:txBody>
          <a:bodyPr>
            <a:normAutofit/>
          </a:bodyPr>
          <a:lstStyle/>
          <a:p>
            <a:r>
              <a:rPr lang="en-US" sz="2400" dirty="0"/>
              <a:t>Similar to a Position Statement </a:t>
            </a:r>
            <a:br>
              <a:rPr lang="en-US" sz="2400" dirty="0"/>
            </a:br>
            <a:r>
              <a:rPr lang="en-US" sz="2400" dirty="0"/>
              <a:t>to the EEOC</a:t>
            </a:r>
          </a:p>
          <a:p>
            <a:r>
              <a:rPr lang="en-US" sz="2400" dirty="0"/>
              <a:t>Consider Submitting Affidavits </a:t>
            </a:r>
            <a:br>
              <a:rPr lang="en-US" sz="2400" dirty="0"/>
            </a:br>
            <a:r>
              <a:rPr lang="en-US" sz="2400" dirty="0"/>
              <a:t>from Key Fact Witnesses</a:t>
            </a:r>
          </a:p>
          <a:p>
            <a:r>
              <a:rPr lang="en-US" sz="2400" dirty="0"/>
              <a:t>Litigation Hold</a:t>
            </a:r>
          </a:p>
          <a:p>
            <a:r>
              <a:rPr lang="en-US" sz="2400" dirty="0"/>
              <a:t>NLRB Request to </a:t>
            </a:r>
            <a:br>
              <a:rPr lang="en-US" sz="2400" dirty="0"/>
            </a:br>
            <a:r>
              <a:rPr lang="en-US" sz="2400" dirty="0"/>
              <a:t>Interview Witnesses </a:t>
            </a:r>
          </a:p>
          <a:p>
            <a:endParaRPr lang="en-US" sz="2400" dirty="0"/>
          </a:p>
        </p:txBody>
      </p:sp>
      <p:pic>
        <p:nvPicPr>
          <p:cNvPr id="5" name="Picture 4">
            <a:extLst>
              <a:ext uri="{FF2B5EF4-FFF2-40B4-BE49-F238E27FC236}">
                <a16:creationId xmlns:a16="http://schemas.microsoft.com/office/drawing/2014/main" id="{5CC21AB8-ACFB-41AE-A23D-03DBD338E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r="9033"/>
          <a:stretch/>
        </p:blipFill>
        <p:spPr bwMode="auto">
          <a:xfrm>
            <a:off x="6096000" y="611362"/>
            <a:ext cx="5345135" cy="4351338"/>
          </a:xfrm>
          <a:prstGeom prst="rect">
            <a:avLst/>
          </a:prstGeom>
          <a:solidFill>
            <a:srgbClr val="FFFFFF"/>
          </a:solidFill>
        </p:spPr>
      </p:pic>
    </p:spTree>
    <p:extLst>
      <p:ext uri="{BB962C8B-B14F-4D97-AF65-F5344CB8AC3E}">
        <p14:creationId xmlns:p14="http://schemas.microsoft.com/office/powerpoint/2010/main" val="1629767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6E01-C55A-434E-B689-805F0D73B3F5}"/>
              </a:ext>
            </a:extLst>
          </p:cNvPr>
          <p:cNvSpPr>
            <a:spLocks noGrp="1"/>
          </p:cNvSpPr>
          <p:nvPr>
            <p:ph type="title"/>
          </p:nvPr>
        </p:nvSpPr>
        <p:spPr/>
        <p:txBody>
          <a:bodyPr/>
          <a:lstStyle/>
          <a:p>
            <a:r>
              <a:rPr lang="en-US" dirty="0"/>
              <a:t>Unfair Labor Practice Investigation</a:t>
            </a:r>
          </a:p>
        </p:txBody>
      </p:sp>
      <p:sp>
        <p:nvSpPr>
          <p:cNvPr id="3" name="Content Placeholder 2">
            <a:extLst>
              <a:ext uri="{FF2B5EF4-FFF2-40B4-BE49-F238E27FC236}">
                <a16:creationId xmlns:a16="http://schemas.microsoft.com/office/drawing/2014/main" id="{41495BF6-DB66-497F-A6A3-C277A25D48E3}"/>
              </a:ext>
            </a:extLst>
          </p:cNvPr>
          <p:cNvSpPr>
            <a:spLocks noGrp="1"/>
          </p:cNvSpPr>
          <p:nvPr>
            <p:ph type="body" sz="quarter" idx="12"/>
          </p:nvPr>
        </p:nvSpPr>
        <p:spPr/>
        <p:txBody>
          <a:bodyPr>
            <a:noAutofit/>
          </a:bodyPr>
          <a:lstStyle/>
          <a:p>
            <a:pPr>
              <a:spcBef>
                <a:spcPts val="0"/>
              </a:spcBef>
              <a:spcAft>
                <a:spcPts val="1200"/>
              </a:spcAft>
            </a:pPr>
            <a:r>
              <a:rPr lang="en-US" sz="2400" dirty="0"/>
              <a:t>If meritorious, a ULP Complaint Issues</a:t>
            </a:r>
          </a:p>
          <a:p>
            <a:pPr>
              <a:spcBef>
                <a:spcPts val="0"/>
              </a:spcBef>
              <a:spcAft>
                <a:spcPts val="1200"/>
              </a:spcAft>
            </a:pPr>
            <a:r>
              <a:rPr lang="en-US" sz="2400" dirty="0"/>
              <a:t>Trial before an Administrative Law Judge</a:t>
            </a:r>
          </a:p>
          <a:p>
            <a:pPr>
              <a:spcBef>
                <a:spcPts val="0"/>
              </a:spcBef>
              <a:spcAft>
                <a:spcPts val="1200"/>
              </a:spcAft>
            </a:pPr>
            <a:r>
              <a:rPr lang="en-US" sz="2400" dirty="0"/>
              <a:t>Formal evidentiary process</a:t>
            </a:r>
          </a:p>
          <a:p>
            <a:pPr>
              <a:spcBef>
                <a:spcPts val="0"/>
              </a:spcBef>
              <a:spcAft>
                <a:spcPts val="1200"/>
              </a:spcAft>
            </a:pPr>
            <a:r>
              <a:rPr lang="en-US" sz="2400" dirty="0"/>
              <a:t>Subpoena authority</a:t>
            </a:r>
          </a:p>
          <a:p>
            <a:pPr>
              <a:spcBef>
                <a:spcPts val="0"/>
              </a:spcBef>
              <a:spcAft>
                <a:spcPts val="1200"/>
              </a:spcAft>
            </a:pPr>
            <a:r>
              <a:rPr lang="en-US" sz="2400" dirty="0"/>
              <a:t>Burden generally falls upon General Counsel</a:t>
            </a:r>
          </a:p>
          <a:p>
            <a:pPr>
              <a:spcBef>
                <a:spcPts val="0"/>
              </a:spcBef>
              <a:spcAft>
                <a:spcPts val="1200"/>
              </a:spcAft>
            </a:pPr>
            <a:r>
              <a:rPr lang="en-US" sz="2400" dirty="0"/>
              <a:t>Routes of appeal</a:t>
            </a:r>
          </a:p>
          <a:p>
            <a:pPr marL="457200" lvl="1">
              <a:spcBef>
                <a:spcPts val="0"/>
              </a:spcBef>
              <a:spcAft>
                <a:spcPts val="1200"/>
              </a:spcAft>
              <a:buFont typeface="Candara" panose="020E0502030303020204" pitchFamily="34" charset="0"/>
              <a:buChar char="»"/>
            </a:pPr>
            <a:r>
              <a:rPr lang="en-US" sz="2400" dirty="0"/>
              <a:t>Exceptions filed with NLRB (Board members)</a:t>
            </a:r>
          </a:p>
          <a:p>
            <a:pPr marL="457200" lvl="1">
              <a:spcBef>
                <a:spcPts val="0"/>
              </a:spcBef>
              <a:spcAft>
                <a:spcPts val="1200"/>
              </a:spcAft>
              <a:buFont typeface="Candara" panose="020E0502030303020204" pitchFamily="34" charset="0"/>
              <a:buChar char="»"/>
            </a:pPr>
            <a:r>
              <a:rPr lang="en-US" sz="2400" dirty="0"/>
              <a:t>Petition for Review of Final Decision &amp; Order to </a:t>
            </a:r>
            <a:br>
              <a:rPr lang="en-US" sz="2400" dirty="0"/>
            </a:br>
            <a:r>
              <a:rPr lang="en-US" sz="2400" dirty="0"/>
              <a:t>Circuit Court of Appeals</a:t>
            </a:r>
          </a:p>
          <a:p>
            <a:endParaRPr lang="en-US" sz="2400" dirty="0"/>
          </a:p>
        </p:txBody>
      </p:sp>
    </p:spTree>
    <p:extLst>
      <p:ext uri="{BB962C8B-B14F-4D97-AF65-F5344CB8AC3E}">
        <p14:creationId xmlns:p14="http://schemas.microsoft.com/office/powerpoint/2010/main" val="3054234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F867-6089-C564-88AC-024786549F8C}"/>
              </a:ext>
            </a:extLst>
          </p:cNvPr>
          <p:cNvSpPr>
            <a:spLocks noGrp="1"/>
          </p:cNvSpPr>
          <p:nvPr>
            <p:ph type="title"/>
          </p:nvPr>
        </p:nvSpPr>
        <p:spPr/>
        <p:txBody>
          <a:bodyPr/>
          <a:lstStyle/>
          <a:p>
            <a:r>
              <a:rPr lang="en-US" dirty="0"/>
              <a:t>Dischargeable Conduct or Protected Activity? </a:t>
            </a:r>
          </a:p>
        </p:txBody>
      </p:sp>
      <p:sp>
        <p:nvSpPr>
          <p:cNvPr id="3" name="Text Placeholder 2">
            <a:extLst>
              <a:ext uri="{FF2B5EF4-FFF2-40B4-BE49-F238E27FC236}">
                <a16:creationId xmlns:a16="http://schemas.microsoft.com/office/drawing/2014/main" id="{CD9BDB7B-5B26-616E-0879-56A8EAE8B277}"/>
              </a:ext>
            </a:extLst>
          </p:cNvPr>
          <p:cNvSpPr>
            <a:spLocks noGrp="1"/>
          </p:cNvSpPr>
          <p:nvPr>
            <p:ph type="body" sz="quarter" idx="12"/>
          </p:nvPr>
        </p:nvSpPr>
        <p:spPr/>
        <p:txBody>
          <a:bodyPr/>
          <a:lstStyle/>
          <a:p>
            <a:pPr marL="0" indent="0">
              <a:buNone/>
            </a:pPr>
            <a:r>
              <a:rPr lang="en-US" dirty="0"/>
              <a:t>		Member of picket line yelled to a black replacement workers who crossed the 		picket line: </a:t>
            </a:r>
          </a:p>
          <a:p>
            <a:pPr marL="0" indent="0">
              <a:buNone/>
            </a:pPr>
            <a:endParaRPr lang="en-US" sz="2800" dirty="0"/>
          </a:p>
          <a:p>
            <a:pPr marL="0" indent="0">
              <a:buNone/>
            </a:pPr>
            <a:r>
              <a:rPr lang="en-US" sz="2800" dirty="0"/>
              <a:t>		“Hey, did you bring enough KFC for everyone?”</a:t>
            </a:r>
          </a:p>
        </p:txBody>
      </p:sp>
    </p:spTree>
    <p:extLst>
      <p:ext uri="{BB962C8B-B14F-4D97-AF65-F5344CB8AC3E}">
        <p14:creationId xmlns:p14="http://schemas.microsoft.com/office/powerpoint/2010/main" val="446316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1EEE-BB28-4297-ACEE-3462808DA8EC}"/>
              </a:ext>
            </a:extLst>
          </p:cNvPr>
          <p:cNvSpPr>
            <a:spLocks noGrp="1"/>
          </p:cNvSpPr>
          <p:nvPr>
            <p:ph type="title"/>
          </p:nvPr>
        </p:nvSpPr>
        <p:spPr/>
        <p:txBody>
          <a:bodyPr/>
          <a:lstStyle/>
          <a:p>
            <a:r>
              <a:rPr lang="en-US" dirty="0"/>
              <a:t>Settlement with NLRB</a:t>
            </a:r>
          </a:p>
        </p:txBody>
      </p:sp>
      <p:sp>
        <p:nvSpPr>
          <p:cNvPr id="3" name="Content Placeholder 2">
            <a:extLst>
              <a:ext uri="{FF2B5EF4-FFF2-40B4-BE49-F238E27FC236}">
                <a16:creationId xmlns:a16="http://schemas.microsoft.com/office/drawing/2014/main" id="{D9B78910-61BE-4887-A3B0-AFAB66F7A3F9}"/>
              </a:ext>
            </a:extLst>
          </p:cNvPr>
          <p:cNvSpPr>
            <a:spLocks noGrp="1"/>
          </p:cNvSpPr>
          <p:nvPr>
            <p:ph type="body" sz="quarter" idx="12"/>
          </p:nvPr>
        </p:nvSpPr>
        <p:spPr>
          <a:xfrm>
            <a:off x="655638" y="1817687"/>
            <a:ext cx="4578100" cy="4174321"/>
          </a:xfrm>
        </p:spPr>
        <p:txBody>
          <a:bodyPr>
            <a:normAutofit/>
          </a:bodyPr>
          <a:lstStyle/>
          <a:p>
            <a:r>
              <a:rPr lang="en-US" sz="2400" dirty="0"/>
              <a:t>Notice Posting</a:t>
            </a:r>
          </a:p>
          <a:p>
            <a:r>
              <a:rPr lang="en-US" sz="2400" dirty="0"/>
              <a:t>Backpay</a:t>
            </a:r>
          </a:p>
          <a:p>
            <a:r>
              <a:rPr lang="en-US" sz="2400" dirty="0"/>
              <a:t>Reinstatement</a:t>
            </a:r>
          </a:p>
          <a:p>
            <a:r>
              <a:rPr lang="en-US" sz="2400" dirty="0"/>
              <a:t>Injunctive Relief</a:t>
            </a:r>
          </a:p>
          <a:p>
            <a:endParaRPr lang="en-US" sz="2400" dirty="0"/>
          </a:p>
        </p:txBody>
      </p:sp>
      <p:pic>
        <p:nvPicPr>
          <p:cNvPr id="4" name="Picture 3">
            <a:extLst>
              <a:ext uri="{FF2B5EF4-FFF2-40B4-BE49-F238E27FC236}">
                <a16:creationId xmlns:a16="http://schemas.microsoft.com/office/drawing/2014/main" id="{7411015A-EE50-43C2-B1DC-5C92EAD28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r="9033"/>
          <a:stretch/>
        </p:blipFill>
        <p:spPr bwMode="auto">
          <a:xfrm>
            <a:off x="6096000" y="611362"/>
            <a:ext cx="5345135" cy="4351338"/>
          </a:xfrm>
          <a:prstGeom prst="rect">
            <a:avLst/>
          </a:prstGeom>
          <a:solidFill>
            <a:srgbClr val="FFFFFF"/>
          </a:solidFill>
        </p:spPr>
      </p:pic>
    </p:spTree>
    <p:extLst>
      <p:ext uri="{BB962C8B-B14F-4D97-AF65-F5344CB8AC3E}">
        <p14:creationId xmlns:p14="http://schemas.microsoft.com/office/powerpoint/2010/main" val="1064621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1EEE-BB28-4297-ACEE-3462808DA8EC}"/>
              </a:ext>
            </a:extLst>
          </p:cNvPr>
          <p:cNvSpPr>
            <a:spLocks noGrp="1"/>
          </p:cNvSpPr>
          <p:nvPr>
            <p:ph type="title"/>
          </p:nvPr>
        </p:nvSpPr>
        <p:spPr/>
        <p:txBody>
          <a:bodyPr/>
          <a:lstStyle/>
          <a:p>
            <a:r>
              <a:rPr lang="en-US" dirty="0"/>
              <a:t>Notice Posting</a:t>
            </a:r>
          </a:p>
        </p:txBody>
      </p:sp>
      <p:pic>
        <p:nvPicPr>
          <p:cNvPr id="6" name="Picture 5">
            <a:extLst>
              <a:ext uri="{FF2B5EF4-FFF2-40B4-BE49-F238E27FC236}">
                <a16:creationId xmlns:a16="http://schemas.microsoft.com/office/drawing/2014/main" id="{52A7F852-5491-C75B-2CE4-8FD46226985F}"/>
              </a:ext>
            </a:extLst>
          </p:cNvPr>
          <p:cNvPicPr>
            <a:picLocks noChangeAspect="1"/>
          </p:cNvPicPr>
          <p:nvPr/>
        </p:nvPicPr>
        <p:blipFill rotWithShape="1">
          <a:blip r:embed="rId3"/>
          <a:srcRect l="2495" t="3239" r="1640" b="-399"/>
          <a:stretch/>
        </p:blipFill>
        <p:spPr>
          <a:xfrm>
            <a:off x="773524" y="1772463"/>
            <a:ext cx="8954429" cy="4553996"/>
          </a:xfrm>
          <a:prstGeom prst="rect">
            <a:avLst/>
          </a:prstGeom>
          <a:ln>
            <a:solidFill>
              <a:schemeClr val="bg1">
                <a:lumMod val="85000"/>
              </a:schemeClr>
            </a:solidFill>
          </a:ln>
        </p:spPr>
      </p:pic>
    </p:spTree>
    <p:extLst>
      <p:ext uri="{BB962C8B-B14F-4D97-AF65-F5344CB8AC3E}">
        <p14:creationId xmlns:p14="http://schemas.microsoft.com/office/powerpoint/2010/main" val="2866069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1EEE-BB28-4297-ACEE-3462808DA8EC}"/>
              </a:ext>
            </a:extLst>
          </p:cNvPr>
          <p:cNvSpPr>
            <a:spLocks noGrp="1"/>
          </p:cNvSpPr>
          <p:nvPr>
            <p:ph type="title"/>
          </p:nvPr>
        </p:nvSpPr>
        <p:spPr/>
        <p:txBody>
          <a:bodyPr/>
          <a:lstStyle/>
          <a:p>
            <a:r>
              <a:rPr lang="en-US" dirty="0"/>
              <a:t>Recent Settlements in NLRB Cases</a:t>
            </a:r>
          </a:p>
        </p:txBody>
      </p:sp>
      <p:sp>
        <p:nvSpPr>
          <p:cNvPr id="3" name="Content Placeholder 2">
            <a:extLst>
              <a:ext uri="{FF2B5EF4-FFF2-40B4-BE49-F238E27FC236}">
                <a16:creationId xmlns:a16="http://schemas.microsoft.com/office/drawing/2014/main" id="{D9B78910-61BE-4887-A3B0-AFAB66F7A3F9}"/>
              </a:ext>
            </a:extLst>
          </p:cNvPr>
          <p:cNvSpPr>
            <a:spLocks noGrp="1"/>
          </p:cNvSpPr>
          <p:nvPr>
            <p:ph type="body" sz="quarter" idx="12"/>
          </p:nvPr>
        </p:nvSpPr>
        <p:spPr>
          <a:xfrm>
            <a:off x="655637" y="1817687"/>
            <a:ext cx="10493009" cy="4174321"/>
          </a:xfrm>
        </p:spPr>
        <p:txBody>
          <a:bodyPr>
            <a:normAutofit/>
          </a:bodyPr>
          <a:lstStyle/>
          <a:p>
            <a:r>
              <a:rPr lang="en-US" sz="2400" dirty="0"/>
              <a:t>Apology letter</a:t>
            </a:r>
          </a:p>
          <a:p>
            <a:r>
              <a:rPr lang="en-US" sz="2400" dirty="0"/>
              <a:t>Backpay for missed car payments and credit card payments</a:t>
            </a:r>
          </a:p>
          <a:p>
            <a:r>
              <a:rPr lang="en-US" sz="2400" dirty="0"/>
              <a:t>Class Relief for Unlawful Policy</a:t>
            </a:r>
          </a:p>
          <a:p>
            <a:r>
              <a:rPr lang="en-US" sz="2400" dirty="0"/>
              <a:t>Positive Letter of Reference</a:t>
            </a:r>
          </a:p>
          <a:p>
            <a:r>
              <a:rPr lang="en-US" sz="2400" dirty="0"/>
              <a:t>Job Search Costs (including reimbursement of mileage and gas costs)</a:t>
            </a:r>
          </a:p>
          <a:p>
            <a:r>
              <a:rPr lang="en-US" sz="2400" dirty="0"/>
              <a:t>Costs associated with loans and credit card advances</a:t>
            </a:r>
          </a:p>
          <a:p>
            <a:r>
              <a:rPr lang="en-US" sz="2400" dirty="0"/>
              <a:t>Legal representation costs in evictions proceedings</a:t>
            </a:r>
          </a:p>
          <a:p>
            <a:pPr marL="0" indent="0">
              <a:buNone/>
            </a:pPr>
            <a:endParaRPr lang="en-US" sz="2400" dirty="0"/>
          </a:p>
        </p:txBody>
      </p:sp>
    </p:spTree>
    <p:extLst>
      <p:ext uri="{BB962C8B-B14F-4D97-AF65-F5344CB8AC3E}">
        <p14:creationId xmlns:p14="http://schemas.microsoft.com/office/powerpoint/2010/main" val="29340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1EEE-BB28-4297-ACEE-3462808DA8EC}"/>
              </a:ext>
            </a:extLst>
          </p:cNvPr>
          <p:cNvSpPr>
            <a:spLocks noGrp="1"/>
          </p:cNvSpPr>
          <p:nvPr>
            <p:ph type="title"/>
          </p:nvPr>
        </p:nvSpPr>
        <p:spPr/>
        <p:txBody>
          <a:bodyPr/>
          <a:lstStyle/>
          <a:p>
            <a:r>
              <a:rPr lang="en-US" dirty="0"/>
              <a:t>Avoiding Common Pitfalls</a:t>
            </a:r>
          </a:p>
        </p:txBody>
      </p:sp>
      <p:sp>
        <p:nvSpPr>
          <p:cNvPr id="3" name="Content Placeholder 2">
            <a:extLst>
              <a:ext uri="{FF2B5EF4-FFF2-40B4-BE49-F238E27FC236}">
                <a16:creationId xmlns:a16="http://schemas.microsoft.com/office/drawing/2014/main" id="{D9B78910-61BE-4887-A3B0-AFAB66F7A3F9}"/>
              </a:ext>
            </a:extLst>
          </p:cNvPr>
          <p:cNvSpPr>
            <a:spLocks noGrp="1"/>
          </p:cNvSpPr>
          <p:nvPr>
            <p:ph type="body" sz="quarter" idx="12"/>
          </p:nvPr>
        </p:nvSpPr>
        <p:spPr/>
        <p:txBody>
          <a:bodyPr>
            <a:normAutofit/>
          </a:bodyPr>
          <a:lstStyle/>
          <a:p>
            <a:r>
              <a:rPr lang="en-US" sz="2400" dirty="0"/>
              <a:t>Failing to take ULPs seriously </a:t>
            </a:r>
          </a:p>
          <a:p>
            <a:r>
              <a:rPr lang="en-US" sz="2400" dirty="0"/>
              <a:t>Inadequate documentation </a:t>
            </a:r>
          </a:p>
          <a:p>
            <a:r>
              <a:rPr lang="en-US" sz="2400" dirty="0"/>
              <a:t>Retaliating </a:t>
            </a:r>
          </a:p>
          <a:p>
            <a:r>
              <a:rPr lang="en-US" sz="2400" dirty="0"/>
              <a:t>Out of Date Handbook  </a:t>
            </a:r>
          </a:p>
          <a:p>
            <a:endParaRPr lang="en-US" sz="2400" dirty="0"/>
          </a:p>
        </p:txBody>
      </p:sp>
      <p:pic>
        <p:nvPicPr>
          <p:cNvPr id="4" name="Picture 3">
            <a:extLst>
              <a:ext uri="{FF2B5EF4-FFF2-40B4-BE49-F238E27FC236}">
                <a16:creationId xmlns:a16="http://schemas.microsoft.com/office/drawing/2014/main" id="{11191D0E-E727-46A9-8FE7-FA429103F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5" r="3935"/>
          <a:stretch/>
        </p:blipFill>
        <p:spPr bwMode="auto">
          <a:xfrm>
            <a:off x="6096000" y="611362"/>
            <a:ext cx="5345135" cy="4351338"/>
          </a:xfrm>
          <a:prstGeom prst="rect">
            <a:avLst/>
          </a:prstGeom>
          <a:solidFill>
            <a:srgbClr val="FFFFFF"/>
          </a:solidFill>
        </p:spPr>
      </p:pic>
    </p:spTree>
    <p:extLst>
      <p:ext uri="{BB962C8B-B14F-4D97-AF65-F5344CB8AC3E}">
        <p14:creationId xmlns:p14="http://schemas.microsoft.com/office/powerpoint/2010/main" val="1565988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C7B41D4-2C87-472E-8D32-D2FC5BBF270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388" b="9388"/>
          <a:stretch/>
        </p:blipFill>
        <p:spPr>
          <a:xfrm>
            <a:off x="0" y="0"/>
            <a:ext cx="12192000" cy="3989388"/>
          </a:xfrm>
        </p:spPr>
      </p:pic>
      <p:sp>
        <p:nvSpPr>
          <p:cNvPr id="6" name="Text Placeholder 2">
            <a:extLst>
              <a:ext uri="{FF2B5EF4-FFF2-40B4-BE49-F238E27FC236}">
                <a16:creationId xmlns:a16="http://schemas.microsoft.com/office/drawing/2014/main" id="{52233FD0-BF3B-4075-AF8F-B9EC5DB86D51}"/>
              </a:ext>
            </a:extLst>
          </p:cNvPr>
          <p:cNvSpPr>
            <a:spLocks noGrp="1"/>
          </p:cNvSpPr>
          <p:nvPr>
            <p:ph type="body" sz="quarter" idx="12"/>
          </p:nvPr>
        </p:nvSpPr>
        <p:spPr/>
        <p:txBody>
          <a:bodyPr/>
          <a:lstStyle/>
          <a:p>
            <a:r>
              <a:rPr lang="en-US" dirty="0"/>
              <a:t>Employer Takeaways</a:t>
            </a:r>
          </a:p>
        </p:txBody>
      </p:sp>
    </p:spTree>
    <p:extLst>
      <p:ext uri="{BB962C8B-B14F-4D97-AF65-F5344CB8AC3E}">
        <p14:creationId xmlns:p14="http://schemas.microsoft.com/office/powerpoint/2010/main" val="1475896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7997-EBF0-4000-A0BF-13C8CFFBACA7}"/>
              </a:ext>
            </a:extLst>
          </p:cNvPr>
          <p:cNvSpPr>
            <a:spLocks noGrp="1"/>
          </p:cNvSpPr>
          <p:nvPr>
            <p:ph type="title"/>
          </p:nvPr>
        </p:nvSpPr>
        <p:spPr/>
        <p:txBody>
          <a:bodyPr/>
          <a:lstStyle/>
          <a:p>
            <a:r>
              <a:rPr lang="en-US" dirty="0"/>
              <a:t>Takeaways</a:t>
            </a:r>
          </a:p>
        </p:txBody>
      </p:sp>
      <p:sp>
        <p:nvSpPr>
          <p:cNvPr id="3" name="Text Placeholder 2">
            <a:extLst>
              <a:ext uri="{FF2B5EF4-FFF2-40B4-BE49-F238E27FC236}">
                <a16:creationId xmlns:a16="http://schemas.microsoft.com/office/drawing/2014/main" id="{466E29AF-2497-449F-81F4-942DD84C5378}"/>
              </a:ext>
            </a:extLst>
          </p:cNvPr>
          <p:cNvSpPr>
            <a:spLocks noGrp="1"/>
          </p:cNvSpPr>
          <p:nvPr>
            <p:ph type="body" sz="quarter" idx="12"/>
          </p:nvPr>
        </p:nvSpPr>
        <p:spPr/>
        <p:txBody>
          <a:bodyPr>
            <a:normAutofit/>
          </a:bodyPr>
          <a:lstStyle/>
          <a:p>
            <a:r>
              <a:rPr lang="en-US" sz="2400" dirty="0"/>
              <a:t>Be mindful that an employee’s conduct may constitute protected </a:t>
            </a:r>
            <a:br>
              <a:rPr lang="en-US" sz="2400" dirty="0"/>
            </a:br>
            <a:r>
              <a:rPr lang="en-US" sz="2400" dirty="0"/>
              <a:t>concerted activity</a:t>
            </a:r>
          </a:p>
          <a:p>
            <a:r>
              <a:rPr lang="en-US" sz="2400" dirty="0"/>
              <a:t>Don’t retaliate against an employee </a:t>
            </a:r>
          </a:p>
          <a:p>
            <a:r>
              <a:rPr lang="en-US" sz="2400" dirty="0"/>
              <a:t>Review your handbooks, agreements, and stay up-to-date</a:t>
            </a:r>
          </a:p>
          <a:p>
            <a:r>
              <a:rPr lang="en-US" sz="2400" dirty="0"/>
              <a:t>Consider the context in which the inappropriate conduct occurs </a:t>
            </a:r>
          </a:p>
          <a:p>
            <a:r>
              <a:rPr lang="en-US" sz="2400" dirty="0"/>
              <a:t>Reach out to outside counsel for guidance</a:t>
            </a:r>
          </a:p>
          <a:p>
            <a:r>
              <a:rPr lang="en-US" sz="2400" dirty="0"/>
              <a:t>Stay tuned for (more) potential changes in the law </a:t>
            </a:r>
          </a:p>
        </p:txBody>
      </p:sp>
    </p:spTree>
    <p:extLst>
      <p:ext uri="{BB962C8B-B14F-4D97-AF65-F5344CB8AC3E}">
        <p14:creationId xmlns:p14="http://schemas.microsoft.com/office/powerpoint/2010/main" val="3355074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D604C8-85C6-4814-89BB-AB9AC067C042}"/>
              </a:ext>
            </a:extLst>
          </p:cNvPr>
          <p:cNvSpPr>
            <a:spLocks/>
          </p:cNvSpPr>
          <p:nvPr/>
        </p:nvSpPr>
        <p:spPr bwMode="auto">
          <a:xfrm>
            <a:off x="4601673" y="2729438"/>
            <a:ext cx="3170170" cy="8301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Source Sans Pro Bold" charset="0"/>
              </a:rPr>
              <a:t>QUESTIONS?</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Source Sans Pro Bold" charset="0"/>
            </a:endParaRPr>
          </a:p>
        </p:txBody>
      </p:sp>
      <p:cxnSp>
        <p:nvCxnSpPr>
          <p:cNvPr id="5" name="Straight Connector 4">
            <a:extLst>
              <a:ext uri="{FF2B5EF4-FFF2-40B4-BE49-F238E27FC236}">
                <a16:creationId xmlns:a16="http://schemas.microsoft.com/office/drawing/2014/main" id="{95AB1133-FB56-47D3-82FB-BDB3D3F21A5D}"/>
              </a:ext>
            </a:extLst>
          </p:cNvPr>
          <p:cNvCxnSpPr>
            <a:cxnSpLocks/>
          </p:cNvCxnSpPr>
          <p:nvPr/>
        </p:nvCxnSpPr>
        <p:spPr>
          <a:xfrm>
            <a:off x="4601673" y="3517113"/>
            <a:ext cx="2853860" cy="0"/>
          </a:xfrm>
          <a:prstGeom prst="line">
            <a:avLst/>
          </a:prstGeom>
          <a:ln w="76200">
            <a:solidFill>
              <a:srgbClr val="CC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640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D3F53F-C2F5-4B82-A3C8-630CDE0F854C}"/>
              </a:ext>
            </a:extLst>
          </p:cNvPr>
          <p:cNvSpPr>
            <a:spLocks/>
          </p:cNvSpPr>
          <p:nvPr/>
        </p:nvSpPr>
        <p:spPr bwMode="auto">
          <a:xfrm>
            <a:off x="4601673" y="1697857"/>
            <a:ext cx="2853860" cy="8301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sym typeface="Source Sans Pro Bold" charset="0"/>
              </a:rPr>
              <a:t>THANKS</a:t>
            </a:r>
            <a:endParaRPr kumimoji="0" lang="en-US" sz="3600" b="0"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sym typeface="Source Sans Pro Bold" charset="0"/>
            </a:endParaRPr>
          </a:p>
        </p:txBody>
      </p:sp>
      <p:cxnSp>
        <p:nvCxnSpPr>
          <p:cNvPr id="4" name="Straight Connector 3">
            <a:extLst>
              <a:ext uri="{FF2B5EF4-FFF2-40B4-BE49-F238E27FC236}">
                <a16:creationId xmlns:a16="http://schemas.microsoft.com/office/drawing/2014/main" id="{5A1C5ECE-D1F0-40EA-8246-EC798CA7A8D7}"/>
              </a:ext>
            </a:extLst>
          </p:cNvPr>
          <p:cNvCxnSpPr>
            <a:cxnSpLocks/>
          </p:cNvCxnSpPr>
          <p:nvPr/>
        </p:nvCxnSpPr>
        <p:spPr>
          <a:xfrm>
            <a:off x="4601673" y="2497211"/>
            <a:ext cx="2853860" cy="0"/>
          </a:xfrm>
          <a:prstGeom prst="line">
            <a:avLst/>
          </a:prstGeom>
          <a:ln w="76200">
            <a:solidFill>
              <a:srgbClr val="CC33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98AE935-3FCF-4BBE-9C84-E69B730BA799}"/>
              </a:ext>
            </a:extLst>
          </p:cNvPr>
          <p:cNvPicPr>
            <a:picLocks noChangeAspect="1"/>
          </p:cNvPicPr>
          <p:nvPr/>
        </p:nvPicPr>
        <p:blipFill rotWithShape="1">
          <a:blip r:embed="rId2">
            <a:extLst>
              <a:ext uri="{28A0092B-C50C-407E-A947-70E740481C1C}">
                <a14:useLocalDpi xmlns:a14="http://schemas.microsoft.com/office/drawing/2010/main" val="0"/>
              </a:ext>
            </a:extLst>
          </a:blip>
          <a:srcRect l="9930" t="2833" r="19001" b="3190"/>
          <a:stretch/>
        </p:blipFill>
        <p:spPr>
          <a:xfrm>
            <a:off x="486738" y="3110863"/>
            <a:ext cx="1560654" cy="1560654"/>
          </a:xfrm>
          <a:prstGeom prst="ellipse">
            <a:avLst/>
          </a:prstGeom>
          <a:ln w="38100">
            <a:solidFill>
              <a:schemeClr val="bg1">
                <a:lumMod val="75000"/>
              </a:schemeClr>
            </a:solidFill>
          </a:ln>
        </p:spPr>
      </p:pic>
      <p:sp>
        <p:nvSpPr>
          <p:cNvPr id="9" name="TextBox 8">
            <a:extLst>
              <a:ext uri="{FF2B5EF4-FFF2-40B4-BE49-F238E27FC236}">
                <a16:creationId xmlns:a16="http://schemas.microsoft.com/office/drawing/2014/main" id="{896911DD-5283-49B7-A47D-D825DCF05AD3}"/>
              </a:ext>
            </a:extLst>
          </p:cNvPr>
          <p:cNvSpPr txBox="1"/>
          <p:nvPr/>
        </p:nvSpPr>
        <p:spPr>
          <a:xfrm>
            <a:off x="2161325" y="3510197"/>
            <a:ext cx="4206026" cy="1362886"/>
          </a:xfrm>
          <a:prstGeom prst="rect">
            <a:avLst/>
          </a:prstGeom>
        </p:spPr>
        <p:txBody>
          <a:bodyPr vert="horz" lIns="91440" tIns="45720" rIns="91440" bIns="45720" rtlCol="0">
            <a:normAutofit/>
          </a:bodyPr>
          <a:lstStyle/>
          <a:p>
            <a:pPr marR="0" fontAlgn="auto">
              <a:lnSpc>
                <a:spcPct val="90000"/>
              </a:lnSpc>
              <a:spcBef>
                <a:spcPts val="1000"/>
              </a:spcBef>
              <a:spcAft>
                <a:spcPts val="1000"/>
              </a:spcAft>
              <a:buClrTx/>
              <a:buSzTx/>
              <a:tabLst/>
              <a:defRPr/>
            </a:pPr>
            <a:r>
              <a:rPr kumimoji="0" lang="en-US" sz="2200" b="1" i="0" u="none" strike="noStrike" kern="1200" spc="0" normalizeH="0" baseline="0" noProof="0" dirty="0">
                <a:ln>
                  <a:noFill/>
                </a:ln>
                <a:solidFill>
                  <a:schemeClr val="tx2"/>
                </a:solidFill>
                <a:effectLst/>
                <a:uLnTx/>
                <a:uFillTx/>
                <a:latin typeface="Rockwell" panose="02060603020205020403" pitchFamily="18" charset="0"/>
                <a:cs typeface="Arial" panose="020B0604020202020204" pitchFamily="34" charset="0"/>
              </a:rPr>
              <a:t>Raeann Burgo</a:t>
            </a:r>
            <a:br>
              <a:rPr kumimoji="0" lang="en-US" sz="2200" b="1" i="0" u="none" strike="noStrike" kern="1200" spc="0" normalizeH="0" baseline="0" noProof="0" dirty="0">
                <a:ln>
                  <a:noFill/>
                </a:ln>
                <a:solidFill>
                  <a:schemeClr val="tx2"/>
                </a:solidFill>
                <a:effectLst/>
                <a:uLnTx/>
                <a:uFillTx/>
                <a:latin typeface="Rockwell" panose="02060603020205020403" pitchFamily="18" charset="0"/>
                <a:cs typeface="Arial" panose="020B0604020202020204" pitchFamily="34" charset="0"/>
              </a:rPr>
            </a:br>
            <a:br>
              <a:rPr kumimoji="0" lang="en-US" sz="500" b="1"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700"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t>Partner, Pittsburgh</a:t>
            </a:r>
            <a:br>
              <a:rPr kumimoji="0" lang="en-US" sz="1700" b="1"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br>
            <a:r>
              <a:rPr lang="en-US" sz="1700" b="0" i="0" kern="1200" dirty="0">
                <a:effectLst/>
                <a:latin typeface="Arial" panose="020B0604020202020204" pitchFamily="34" charset="0"/>
                <a:ea typeface="+mn-ea"/>
                <a:cs typeface="Arial" panose="020B0604020202020204" pitchFamily="34" charset="0"/>
              </a:rPr>
              <a:t>rburgo@fisherphillips.com</a:t>
            </a:r>
            <a:br>
              <a:rPr lang="en-US" sz="1700" b="0" i="0" kern="1200" dirty="0">
                <a:effectLst/>
                <a:latin typeface="Arial" panose="020B0604020202020204" pitchFamily="34" charset="0"/>
                <a:ea typeface="+mn-ea"/>
                <a:cs typeface="Arial" panose="020B0604020202020204" pitchFamily="34" charset="0"/>
              </a:rPr>
            </a:br>
            <a:r>
              <a:rPr lang="en-US" sz="1700" b="0" i="0" kern="1200" dirty="0">
                <a:effectLst/>
                <a:latin typeface="Arial" panose="020B0604020202020204" pitchFamily="34" charset="0"/>
                <a:ea typeface="+mn-ea"/>
                <a:cs typeface="Arial" panose="020B0604020202020204" pitchFamily="34" charset="0"/>
              </a:rPr>
              <a:t>412.822.6630</a:t>
            </a:r>
            <a:endParaRPr lang="en-US" sz="1700" kern="1200" dirty="0">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2CE2FE71-0EBA-4D26-8254-85EACAC94ABC}"/>
              </a:ext>
            </a:extLst>
          </p:cNvPr>
          <p:cNvSpPr txBox="1"/>
          <p:nvPr/>
        </p:nvSpPr>
        <p:spPr>
          <a:xfrm>
            <a:off x="7933938" y="3510197"/>
            <a:ext cx="4007205" cy="1273676"/>
          </a:xfrm>
          <a:prstGeom prst="rect">
            <a:avLst/>
          </a:prstGeom>
        </p:spPr>
        <p:txBody>
          <a:bodyPr vert="horz" lIns="91440" tIns="45720" rIns="91440" bIns="45720" rtlCol="0">
            <a:normAutofit/>
          </a:bodyPr>
          <a:lstStyle/>
          <a:p>
            <a:pPr marR="0" fontAlgn="auto">
              <a:lnSpc>
                <a:spcPct val="90000"/>
              </a:lnSpc>
              <a:spcBef>
                <a:spcPts val="2200"/>
              </a:spcBef>
              <a:spcAft>
                <a:spcPts val="600"/>
              </a:spcAft>
              <a:buClrTx/>
              <a:buSzTx/>
              <a:tabLst/>
              <a:defRPr/>
            </a:pPr>
            <a:r>
              <a:rPr kumimoji="0" lang="en-US" sz="2200" b="1" i="0" u="none" strike="noStrike" kern="1200" spc="0" normalizeH="0" baseline="0" noProof="0" dirty="0">
                <a:ln>
                  <a:noFill/>
                </a:ln>
                <a:solidFill>
                  <a:schemeClr val="tx2"/>
                </a:solidFill>
                <a:effectLst/>
                <a:uLnTx/>
                <a:uFillTx/>
                <a:latin typeface="Rockwell" panose="02060603020205020403" pitchFamily="18" charset="0"/>
                <a:cs typeface="Arial" panose="020B0604020202020204" pitchFamily="34" charset="0"/>
              </a:rPr>
              <a:t>Brian </a:t>
            </a:r>
            <a:r>
              <a:rPr kumimoji="0" lang="en-US" sz="2200" b="1" i="0" u="none" strike="noStrike" kern="1200" spc="0" normalizeH="0" baseline="0" noProof="0" dirty="0" err="1">
                <a:ln>
                  <a:noFill/>
                </a:ln>
                <a:solidFill>
                  <a:schemeClr val="tx2"/>
                </a:solidFill>
                <a:effectLst/>
                <a:uLnTx/>
                <a:uFillTx/>
                <a:latin typeface="Rockwell" panose="02060603020205020403" pitchFamily="18" charset="0"/>
                <a:cs typeface="Arial" panose="020B0604020202020204" pitchFamily="34" charset="0"/>
              </a:rPr>
              <a:t>Balonick</a:t>
            </a:r>
            <a:br>
              <a:rPr kumimoji="0" lang="en-US" sz="2200" b="1" i="0" u="none" strike="noStrike" kern="1200" spc="0" normalizeH="0" baseline="0" noProof="0" dirty="0">
                <a:ln>
                  <a:noFill/>
                </a:ln>
                <a:solidFill>
                  <a:schemeClr val="tx2"/>
                </a:solidFill>
                <a:effectLst/>
                <a:uLnTx/>
                <a:uFillTx/>
                <a:latin typeface="Rockwell" panose="02060603020205020403" pitchFamily="18" charset="0"/>
                <a:cs typeface="Arial" panose="020B0604020202020204" pitchFamily="34" charset="0"/>
              </a:rPr>
            </a:br>
            <a:br>
              <a:rPr kumimoji="0" lang="en-US" sz="500" b="1"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700"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t>Regional Managing Partner, Pittsburgh</a:t>
            </a:r>
            <a:br>
              <a:rPr kumimoji="0" lang="en-US" sz="1700" b="1" i="0" u="none" strike="noStrike" kern="1200" spc="0" normalizeH="0" baseline="0" noProof="0" dirty="0">
                <a:ln>
                  <a:noFill/>
                </a:ln>
                <a:effectLst/>
                <a:uLnTx/>
                <a:uFillTx/>
                <a:latin typeface="Arial" panose="020B0604020202020204" pitchFamily="34" charset="0"/>
                <a:ea typeface="+mn-ea"/>
                <a:cs typeface="Arial" panose="020B0604020202020204" pitchFamily="34" charset="0"/>
              </a:rPr>
            </a:br>
            <a:r>
              <a:rPr lang="en-US" sz="1700" b="0" i="0" kern="1200" dirty="0">
                <a:effectLst/>
                <a:latin typeface="Arial" panose="020B0604020202020204" pitchFamily="34" charset="0"/>
                <a:ea typeface="+mn-ea"/>
                <a:cs typeface="Arial" panose="020B0604020202020204" pitchFamily="34" charset="0"/>
              </a:rPr>
              <a:t>bbalonick@fisherphillips.com</a:t>
            </a:r>
            <a:br>
              <a:rPr lang="en-US" sz="1700" b="0" i="0" kern="1200" dirty="0">
                <a:effectLst/>
                <a:latin typeface="Arial" panose="020B0604020202020204" pitchFamily="34" charset="0"/>
                <a:ea typeface="+mn-ea"/>
                <a:cs typeface="Arial" panose="020B0604020202020204" pitchFamily="34" charset="0"/>
              </a:rPr>
            </a:br>
            <a:r>
              <a:rPr lang="en-US" sz="1700" b="0" i="0" kern="1200" dirty="0">
                <a:effectLst/>
                <a:latin typeface="Arial" panose="020B0604020202020204" pitchFamily="34" charset="0"/>
                <a:ea typeface="+mn-ea"/>
                <a:cs typeface="Arial" panose="020B0604020202020204" pitchFamily="34" charset="0"/>
              </a:rPr>
              <a:t>412.822.6633</a:t>
            </a:r>
            <a:endParaRPr lang="en-US" sz="1700" kern="1200" dirty="0">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CB385452-8F98-47EA-9E6D-33F14B3A1D9D}"/>
              </a:ext>
            </a:extLst>
          </p:cNvPr>
          <p:cNvPicPr>
            <a:picLocks noChangeAspect="1"/>
          </p:cNvPicPr>
          <p:nvPr/>
        </p:nvPicPr>
        <p:blipFill rotWithShape="1">
          <a:blip r:embed="rId3">
            <a:extLst>
              <a:ext uri="{28A0092B-C50C-407E-A947-70E740481C1C}">
                <a14:useLocalDpi xmlns:a14="http://schemas.microsoft.com/office/drawing/2010/main" val="0"/>
              </a:ext>
            </a:extLst>
          </a:blip>
          <a:srcRect l="13565" t="717" r="19949" b="11367"/>
          <a:stretch/>
        </p:blipFill>
        <p:spPr>
          <a:xfrm>
            <a:off x="6252969" y="3113833"/>
            <a:ext cx="1560654" cy="1560654"/>
          </a:xfrm>
          <a:prstGeom prst="ellipse">
            <a:avLst/>
          </a:prstGeom>
          <a:ln w="38100">
            <a:solidFill>
              <a:schemeClr val="bg1">
                <a:lumMod val="75000"/>
              </a:schemeClr>
            </a:solidFill>
          </a:ln>
        </p:spPr>
      </p:pic>
    </p:spTree>
    <p:extLst>
      <p:ext uri="{BB962C8B-B14F-4D97-AF65-F5344CB8AC3E}">
        <p14:creationId xmlns:p14="http://schemas.microsoft.com/office/powerpoint/2010/main" val="1821707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F867-6089-C564-88AC-024786549F8C}"/>
              </a:ext>
            </a:extLst>
          </p:cNvPr>
          <p:cNvSpPr>
            <a:spLocks noGrp="1"/>
          </p:cNvSpPr>
          <p:nvPr>
            <p:ph type="title"/>
          </p:nvPr>
        </p:nvSpPr>
        <p:spPr/>
        <p:txBody>
          <a:bodyPr/>
          <a:lstStyle/>
          <a:p>
            <a:r>
              <a:rPr lang="en-US" dirty="0"/>
              <a:t>Dischargeable Conduct or Protected Activity? </a:t>
            </a:r>
          </a:p>
        </p:txBody>
      </p:sp>
      <p:sp>
        <p:nvSpPr>
          <p:cNvPr id="3" name="Text Placeholder 2">
            <a:extLst>
              <a:ext uri="{FF2B5EF4-FFF2-40B4-BE49-F238E27FC236}">
                <a16:creationId xmlns:a16="http://schemas.microsoft.com/office/drawing/2014/main" id="{CD9BDB7B-5B26-616E-0879-56A8EAE8B277}"/>
              </a:ext>
            </a:extLst>
          </p:cNvPr>
          <p:cNvSpPr>
            <a:spLocks noGrp="1"/>
          </p:cNvSpPr>
          <p:nvPr>
            <p:ph type="body" sz="quarter" idx="12"/>
          </p:nvPr>
        </p:nvSpPr>
        <p:spPr/>
        <p:txBody>
          <a:bodyPr/>
          <a:lstStyle/>
          <a:p>
            <a:pPr marL="0" indent="0">
              <a:buNone/>
            </a:pPr>
            <a:r>
              <a:rPr lang="en-US" dirty="0"/>
              <a:t>		Employee, upset with how his supervisor talked to him during an organizing 		campaign, posted on social media during a break:</a:t>
            </a:r>
          </a:p>
          <a:p>
            <a:pPr marL="0" indent="0">
              <a:buNone/>
            </a:pPr>
            <a:endParaRPr lang="en-US" sz="2800" dirty="0"/>
          </a:p>
          <a:p>
            <a:pPr marL="0" indent="0">
              <a:buNone/>
            </a:pPr>
            <a:r>
              <a:rPr lang="en-US" sz="2800" dirty="0"/>
              <a:t>“Bob is such a NASTY MOTHER F***** don’t know how to talk to people!!!!!! F*** his mother and his entire f***</a:t>
            </a:r>
            <a:r>
              <a:rPr lang="en-US" sz="2800" dirty="0" err="1"/>
              <a:t>ing</a:t>
            </a:r>
            <a:r>
              <a:rPr lang="en-US" sz="2800" dirty="0"/>
              <a:t> family!!!!! What a LOSER!!!! Vote YES for the UNION!!!!!” </a:t>
            </a:r>
          </a:p>
        </p:txBody>
      </p:sp>
    </p:spTree>
    <p:extLst>
      <p:ext uri="{BB962C8B-B14F-4D97-AF65-F5344CB8AC3E}">
        <p14:creationId xmlns:p14="http://schemas.microsoft.com/office/powerpoint/2010/main" val="219358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026F-85D4-CE87-EF20-7327F1981927}"/>
              </a:ext>
            </a:extLst>
          </p:cNvPr>
          <p:cNvSpPr>
            <a:spLocks noGrp="1"/>
          </p:cNvSpPr>
          <p:nvPr>
            <p:ph type="title" idx="4294967295"/>
          </p:nvPr>
        </p:nvSpPr>
        <p:spPr>
          <a:xfrm>
            <a:off x="658368" y="365125"/>
            <a:ext cx="10799763" cy="1325563"/>
          </a:xfrm>
        </p:spPr>
        <p:txBody>
          <a:bodyPr>
            <a:normAutofit/>
          </a:bodyPr>
          <a:lstStyle/>
          <a:p>
            <a:r>
              <a:rPr lang="en-US" dirty="0">
                <a:solidFill>
                  <a:schemeClr val="bg1"/>
                </a:solidFill>
              </a:rPr>
              <a:t>What’s On Tap</a:t>
            </a:r>
          </a:p>
        </p:txBody>
      </p:sp>
      <p:sp>
        <p:nvSpPr>
          <p:cNvPr id="3" name="Text Placeholder 2">
            <a:extLst>
              <a:ext uri="{FF2B5EF4-FFF2-40B4-BE49-F238E27FC236}">
                <a16:creationId xmlns:a16="http://schemas.microsoft.com/office/drawing/2014/main" id="{AA73E2E2-978C-7886-B9B9-0B2BFC375B6D}"/>
              </a:ext>
            </a:extLst>
          </p:cNvPr>
          <p:cNvSpPr>
            <a:spLocks noGrp="1"/>
          </p:cNvSpPr>
          <p:nvPr>
            <p:ph type="body" sz="quarter" idx="4294967295"/>
          </p:nvPr>
        </p:nvSpPr>
        <p:spPr>
          <a:xfrm>
            <a:off x="658368" y="1996440"/>
            <a:ext cx="7266432" cy="3823017"/>
          </a:xfrm>
        </p:spPr>
        <p:txBody>
          <a:bodyPr>
            <a:noAutofit/>
          </a:bodyPr>
          <a:lstStyle/>
          <a:p>
            <a:pPr>
              <a:spcAft>
                <a:spcPts val="800"/>
              </a:spcAft>
            </a:pPr>
            <a:r>
              <a:rPr lang="en-US" sz="2400" dirty="0"/>
              <a:t>NLRA Basics</a:t>
            </a:r>
          </a:p>
          <a:p>
            <a:pPr>
              <a:spcAft>
                <a:spcPts val="800"/>
              </a:spcAft>
            </a:pPr>
            <a:r>
              <a:rPr lang="en-US" sz="2400" dirty="0"/>
              <a:t>Title VII, ADEA and ADA Overview </a:t>
            </a:r>
          </a:p>
          <a:p>
            <a:pPr>
              <a:spcAft>
                <a:spcPts val="800"/>
              </a:spcAft>
            </a:pPr>
            <a:r>
              <a:rPr lang="en-US" sz="2400" dirty="0"/>
              <a:t>Overlap and/or Tension between NLRA </a:t>
            </a:r>
            <a:br>
              <a:rPr lang="en-US" sz="2400" dirty="0"/>
            </a:br>
            <a:r>
              <a:rPr lang="en-US" sz="2400" dirty="0"/>
              <a:t>and Other Employment Laws</a:t>
            </a:r>
          </a:p>
          <a:p>
            <a:pPr>
              <a:spcAft>
                <a:spcPts val="800"/>
              </a:spcAft>
            </a:pPr>
            <a:r>
              <a:rPr lang="en-US" sz="2400" dirty="0"/>
              <a:t>Unfair Labor Practice Charges</a:t>
            </a:r>
          </a:p>
          <a:p>
            <a:pPr>
              <a:spcAft>
                <a:spcPts val="800"/>
              </a:spcAft>
            </a:pPr>
            <a:r>
              <a:rPr lang="en-US" sz="2400" dirty="0"/>
              <a:t>Employer Takeaways</a:t>
            </a:r>
          </a:p>
        </p:txBody>
      </p:sp>
    </p:spTree>
    <p:extLst>
      <p:ext uri="{BB962C8B-B14F-4D97-AF65-F5344CB8AC3E}">
        <p14:creationId xmlns:p14="http://schemas.microsoft.com/office/powerpoint/2010/main" val="430203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E293C5-2EDF-4A26-8C64-4DCE623B4736}"/>
              </a:ext>
            </a:extLst>
          </p:cNvPr>
          <p:cNvSpPr>
            <a:spLocks noGrp="1"/>
          </p:cNvSpPr>
          <p:nvPr>
            <p:ph type="title"/>
          </p:nvPr>
        </p:nvSpPr>
        <p:spPr/>
        <p:txBody>
          <a:bodyPr/>
          <a:lstStyle/>
          <a:p>
            <a:r>
              <a:rPr lang="en-US" dirty="0"/>
              <a:t>Why Do You Care About the NLRA</a:t>
            </a:r>
          </a:p>
        </p:txBody>
      </p:sp>
      <p:sp>
        <p:nvSpPr>
          <p:cNvPr id="6" name="Text Placeholder 5">
            <a:extLst>
              <a:ext uri="{FF2B5EF4-FFF2-40B4-BE49-F238E27FC236}">
                <a16:creationId xmlns:a16="http://schemas.microsoft.com/office/drawing/2014/main" id="{8F0B4A92-E9CA-43C2-901B-43B926D1115D}"/>
              </a:ext>
            </a:extLst>
          </p:cNvPr>
          <p:cNvSpPr>
            <a:spLocks noGrp="1"/>
          </p:cNvSpPr>
          <p:nvPr>
            <p:ph type="body" sz="quarter" idx="12"/>
          </p:nvPr>
        </p:nvSpPr>
        <p:spPr>
          <a:xfrm>
            <a:off x="655638" y="1817687"/>
            <a:ext cx="5126326" cy="3086821"/>
          </a:xfrm>
        </p:spPr>
        <p:txBody>
          <a:bodyPr>
            <a:normAutofit/>
          </a:bodyPr>
          <a:lstStyle/>
          <a:p>
            <a:pPr>
              <a:lnSpc>
                <a:spcPct val="100000"/>
              </a:lnSpc>
              <a:spcBef>
                <a:spcPts val="0"/>
              </a:spcBef>
              <a:spcAft>
                <a:spcPts val="1000"/>
              </a:spcAft>
            </a:pPr>
            <a:r>
              <a:rPr lang="en-US" sz="2400" dirty="0"/>
              <a:t>Applies to Non-Union Workforces</a:t>
            </a:r>
          </a:p>
          <a:p>
            <a:pPr>
              <a:lnSpc>
                <a:spcPct val="100000"/>
              </a:lnSpc>
              <a:spcBef>
                <a:spcPts val="0"/>
              </a:spcBef>
              <a:spcAft>
                <a:spcPts val="1000"/>
              </a:spcAft>
            </a:pPr>
            <a:r>
              <a:rPr lang="en-US" sz="2400" dirty="0"/>
              <a:t>Employees Do Not Need Attorneys</a:t>
            </a:r>
          </a:p>
          <a:p>
            <a:pPr>
              <a:lnSpc>
                <a:spcPct val="100000"/>
              </a:lnSpc>
              <a:spcBef>
                <a:spcPts val="0"/>
              </a:spcBef>
              <a:spcAft>
                <a:spcPts val="1000"/>
              </a:spcAft>
            </a:pPr>
            <a:r>
              <a:rPr lang="en-US" sz="2400" dirty="0"/>
              <a:t>Damages Are Much More Expansive </a:t>
            </a:r>
          </a:p>
          <a:p>
            <a:endParaRPr lang="en-US" dirty="0"/>
          </a:p>
        </p:txBody>
      </p:sp>
      <p:pic>
        <p:nvPicPr>
          <p:cNvPr id="8" name="Picture 6">
            <a:extLst>
              <a:ext uri="{FF2B5EF4-FFF2-40B4-BE49-F238E27FC236}">
                <a16:creationId xmlns:a16="http://schemas.microsoft.com/office/drawing/2014/main" id="{A53739CE-9A08-4435-933C-A8B5F9828F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8" t="12017" r="46929" b="11907"/>
          <a:stretch/>
        </p:blipFill>
        <p:spPr bwMode="auto">
          <a:xfrm>
            <a:off x="6110789" y="1825625"/>
            <a:ext cx="5345135" cy="4351338"/>
          </a:xfrm>
          <a:prstGeom prst="rect">
            <a:avLst/>
          </a:prstGeom>
          <a:solidFill>
            <a:srgbClr val="FFFFFF"/>
          </a:solidFill>
        </p:spPr>
      </p:pic>
    </p:spTree>
    <p:extLst>
      <p:ext uri="{BB962C8B-B14F-4D97-AF65-F5344CB8AC3E}">
        <p14:creationId xmlns:p14="http://schemas.microsoft.com/office/powerpoint/2010/main" val="2285588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2E33795-7500-4630-B3FC-B6B57AB8D794}"/>
              </a:ext>
            </a:extLst>
          </p:cNvPr>
          <p:cNvSpPr txBox="1"/>
          <p:nvPr/>
        </p:nvSpPr>
        <p:spPr>
          <a:xfrm>
            <a:off x="4888871" y="1136540"/>
            <a:ext cx="6542943" cy="51465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marL="0" indent="0">
              <a:buNone/>
            </a:pPr>
            <a:endParaRPr lang="en-US" sz="2400" dirty="0">
              <a:solidFill>
                <a:srgbClr val="C00000"/>
              </a:solidFill>
            </a:endParaRPr>
          </a:p>
        </p:txBody>
      </p:sp>
      <p:pic>
        <p:nvPicPr>
          <p:cNvPr id="6" name="Picture Placeholder 5">
            <a:extLst>
              <a:ext uri="{FF2B5EF4-FFF2-40B4-BE49-F238E27FC236}">
                <a16:creationId xmlns:a16="http://schemas.microsoft.com/office/drawing/2014/main" id="{E88BEEE8-FA88-4B45-8B36-EBFCC15B40D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2528" b="12960"/>
          <a:stretch/>
        </p:blipFill>
        <p:spPr>
          <a:xfrm>
            <a:off x="0" y="0"/>
            <a:ext cx="12192000" cy="3989388"/>
          </a:xfrm>
        </p:spPr>
      </p:pic>
      <p:sp>
        <p:nvSpPr>
          <p:cNvPr id="3" name="Text Placeholder 2">
            <a:extLst>
              <a:ext uri="{FF2B5EF4-FFF2-40B4-BE49-F238E27FC236}">
                <a16:creationId xmlns:a16="http://schemas.microsoft.com/office/drawing/2014/main" id="{0903151A-EC2C-4E58-93EF-85897D428381}"/>
              </a:ext>
            </a:extLst>
          </p:cNvPr>
          <p:cNvSpPr>
            <a:spLocks noGrp="1"/>
          </p:cNvSpPr>
          <p:nvPr>
            <p:ph type="body" sz="quarter" idx="12"/>
          </p:nvPr>
        </p:nvSpPr>
        <p:spPr/>
        <p:txBody>
          <a:bodyPr/>
          <a:lstStyle/>
          <a:p>
            <a:r>
              <a:rPr lang="en-US" dirty="0"/>
              <a:t>The National Labor Relations Act (NLRA)</a:t>
            </a:r>
          </a:p>
          <a:p>
            <a:endParaRPr lang="en-US" dirty="0"/>
          </a:p>
        </p:txBody>
      </p:sp>
    </p:spTree>
    <p:extLst>
      <p:ext uri="{BB962C8B-B14F-4D97-AF65-F5344CB8AC3E}">
        <p14:creationId xmlns:p14="http://schemas.microsoft.com/office/powerpoint/2010/main" val="1809912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DDFB-8CDE-4E54-AB5B-5EF5CE7C8D0F}"/>
              </a:ext>
            </a:extLst>
          </p:cNvPr>
          <p:cNvSpPr>
            <a:spLocks noGrp="1"/>
          </p:cNvSpPr>
          <p:nvPr>
            <p:ph type="title"/>
          </p:nvPr>
        </p:nvSpPr>
        <p:spPr/>
        <p:txBody>
          <a:bodyPr/>
          <a:lstStyle/>
          <a:p>
            <a:r>
              <a:rPr lang="en-US" dirty="0"/>
              <a:t>National Labor Relations Act</a:t>
            </a:r>
          </a:p>
        </p:txBody>
      </p:sp>
      <p:sp>
        <p:nvSpPr>
          <p:cNvPr id="3" name="Text Placeholder 2">
            <a:extLst>
              <a:ext uri="{FF2B5EF4-FFF2-40B4-BE49-F238E27FC236}">
                <a16:creationId xmlns:a16="http://schemas.microsoft.com/office/drawing/2014/main" id="{31996EF8-8AE6-4A9B-BCD8-FB362A297AD2}"/>
              </a:ext>
            </a:extLst>
          </p:cNvPr>
          <p:cNvSpPr>
            <a:spLocks noGrp="1"/>
          </p:cNvSpPr>
          <p:nvPr>
            <p:ph type="body" sz="quarter" idx="12"/>
          </p:nvPr>
        </p:nvSpPr>
        <p:spPr/>
        <p:txBody>
          <a:bodyPr>
            <a:noAutofit/>
          </a:bodyPr>
          <a:lstStyle/>
          <a:p>
            <a:pPr marL="1588" indent="0">
              <a:lnSpc>
                <a:spcPct val="120000"/>
              </a:lnSpc>
              <a:spcAft>
                <a:spcPts val="1000"/>
              </a:spcAft>
              <a:buNone/>
            </a:pPr>
            <a:r>
              <a:rPr lang="en-US" sz="2400" dirty="0"/>
              <a:t>Passed in 1935 (Oldest federal workplace statute)</a:t>
            </a:r>
          </a:p>
          <a:p>
            <a:pPr marL="1588" indent="0">
              <a:lnSpc>
                <a:spcPct val="120000"/>
              </a:lnSpc>
              <a:spcAft>
                <a:spcPts val="1000"/>
              </a:spcAft>
              <a:buNone/>
            </a:pPr>
            <a:r>
              <a:rPr lang="en-US" sz="2400" dirty="0"/>
              <a:t>Congress declared it to be “the policy of the United States to eliminate the causes of certain substantial obstructions to the free flow of commerce and to mitigate and eliminate these obstructions when they have occurred </a:t>
            </a:r>
            <a:r>
              <a:rPr lang="en-US" sz="2400" b="1" dirty="0"/>
              <a:t>by encouraging the practice and procedure of collective bargaining</a:t>
            </a:r>
            <a:r>
              <a:rPr lang="en-US" sz="2400" dirty="0"/>
              <a:t> and </a:t>
            </a:r>
            <a:r>
              <a:rPr lang="en-US" sz="2400" b="1" dirty="0"/>
              <a:t>by protecting the exercise of workers of full freedom of association, self-organization, and designation of representatives of their own choosing</a:t>
            </a:r>
            <a:r>
              <a:rPr lang="en-US" sz="2400" dirty="0"/>
              <a:t>, for the purpose of negotiating the terms and conditions of their employment or other mutual aid or protection.”</a:t>
            </a:r>
          </a:p>
        </p:txBody>
      </p:sp>
    </p:spTree>
    <p:extLst>
      <p:ext uri="{BB962C8B-B14F-4D97-AF65-F5344CB8AC3E}">
        <p14:creationId xmlns:p14="http://schemas.microsoft.com/office/powerpoint/2010/main" val="3041978347"/>
      </p:ext>
    </p:extLst>
  </p:cSld>
  <p:clrMapOvr>
    <a:masterClrMapping/>
  </p:clrMapOvr>
</p:sld>
</file>

<file path=ppt/theme/theme1.xml><?xml version="1.0" encoding="utf-8"?>
<a:theme xmlns:a="http://schemas.openxmlformats.org/drawingml/2006/main" name="1_Office Theme">
  <a:themeElements>
    <a:clrScheme name="Custom 17">
      <a:dk1>
        <a:sysClr val="windowText" lastClr="000000"/>
      </a:dk1>
      <a:lt1>
        <a:sysClr val="window" lastClr="FFFFFF"/>
      </a:lt1>
      <a:dk2>
        <a:srgbClr val="195073"/>
      </a:dk2>
      <a:lt2>
        <a:srgbClr val="E0F8F9"/>
      </a:lt2>
      <a:accent1>
        <a:srgbClr val="85D0CF"/>
      </a:accent1>
      <a:accent2>
        <a:srgbClr val="3A9DB0"/>
      </a:accent2>
      <a:accent3>
        <a:srgbClr val="E3412B"/>
      </a:accent3>
      <a:accent4>
        <a:srgbClr val="B01116"/>
      </a:accent4>
      <a:accent5>
        <a:srgbClr val="D7EA81"/>
      </a:accent5>
      <a:accent6>
        <a:srgbClr val="FFEF29"/>
      </a:accent6>
      <a:hlink>
        <a:srgbClr val="195073"/>
      </a:hlink>
      <a:folHlink>
        <a:srgbClr val="195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sher Phillips Template 1.pptx" id="{5377401D-02A2-4C56-A613-63332D6B013C}" vid="{3335AD50-1472-402B-A7C7-B0E72EBAC2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4.xml>��< ? x m l   v e r s i o n = " 1 . 0 "   e n c o d i n g = " u t f - 1 6 " ? >  
 < p r o p e r t i e s   x m l n s = " h t t p : / / w w w . i m a n a g e . c o m / w o r k / x m l s c h e m a " >  
     < d o c u m e n t i d > F P ! 5 2 0 2 0 8 2 4 . 1 < / d o c u m e n t i d >  
     < s e n d e r i d > D I N N O C E N Z O < / s e n d e r i d >  
     < s e n d e r e m a i l > D I N N O C E N Z O @ F I S H E R P H I L L I P S . C O M < / s e n d e r e m a i l >  
     < l a s t m o d i f i e d > 2 0 2 4 - 0 8 - 2 6 T 1 5 : 5 8 : 5 7 . 0 0 0 0 0 0 0 - 0 4 : 0 0 < / l a s t m o d i f i e d >  
     < d a t a b a s e > F P < / d a t a b a s e >  
 < / p r o p e r t i e 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657b283-60f8-4123-aaee-f4a7a6858f3f">
      <Terms xmlns="http://schemas.microsoft.com/office/infopath/2007/PartnerControls"/>
    </lcf76f155ced4ddcb4097134ff3c332f>
    <TaxCatchAll xmlns="c2c935ab-0694-4d36-b043-e005e4c5372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F5274F2263164A8824BB052CD36853" ma:contentTypeVersion="15" ma:contentTypeDescription="Create a new document." ma:contentTypeScope="" ma:versionID="fe1307728c790d2f5881c508ccb40692">
  <xsd:schema xmlns:xsd="http://www.w3.org/2001/XMLSchema" xmlns:xs="http://www.w3.org/2001/XMLSchema" xmlns:p="http://schemas.microsoft.com/office/2006/metadata/properties" xmlns:ns2="a657b283-60f8-4123-aaee-f4a7a6858f3f" xmlns:ns3="c2c935ab-0694-4d36-b043-e005e4c53729" targetNamespace="http://schemas.microsoft.com/office/2006/metadata/properties" ma:root="true" ma:fieldsID="a48f323a288ebc21f335bf90c7e867c7" ns2:_="" ns3:_="">
    <xsd:import namespace="a657b283-60f8-4123-aaee-f4a7a6858f3f"/>
    <xsd:import namespace="c2c935ab-0694-4d36-b043-e005e4c5372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7b283-60f8-4123-aaee-f4a7a6858f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31c41fe-c4e0-4f9c-a920-af92ed3af46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2c935ab-0694-4d36-b043-e005e4c5372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030f445-3fc4-40f5-b872-8af188228db5}" ma:internalName="TaxCatchAll" ma:showField="CatchAllData" ma:web="c2c935ab-0694-4d36-b043-e005e4c537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C44E6C-1249-4FB9-91EC-64DB007197D5}">
  <ds:schemaRefs>
    <ds:schemaRef ds:uri="http://schemas.microsoft.com/sharepoint/v3/contenttype/forms"/>
  </ds:schemaRefs>
</ds:datastoreItem>
</file>

<file path=customXml/itemProps2.xml><?xml version="1.0" encoding="utf-8"?>
<ds:datastoreItem xmlns:ds="http://schemas.openxmlformats.org/officeDocument/2006/customXml" ds:itemID="{73D3474A-C209-4226-BC3C-37A795B795E2}">
  <ds:schemaRefs>
    <ds:schemaRef ds:uri="http://schemas.microsoft.com/office/2006/metadata/properties"/>
    <ds:schemaRef ds:uri="http://schemas.microsoft.com/office/infopath/2007/PartnerControls"/>
    <ds:schemaRef ds:uri="a657b283-60f8-4123-aaee-f4a7a6858f3f"/>
    <ds:schemaRef ds:uri="c2c935ab-0694-4d36-b043-e005e4c53729"/>
  </ds:schemaRefs>
</ds:datastoreItem>
</file>

<file path=customXml/itemProps3.xml><?xml version="1.0" encoding="utf-8"?>
<ds:datastoreItem xmlns:ds="http://schemas.openxmlformats.org/officeDocument/2006/customXml" ds:itemID="{C850D19E-BC1D-4A25-9A81-D45A8D9087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57b283-60f8-4123-aaee-f4a7a6858f3f"/>
    <ds:schemaRef ds:uri="c2c935ab-0694-4d36-b043-e005e4c537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 Template - Black - 2021</Template>
  <TotalTime>10133</TotalTime>
  <Words>4188</Words>
  <Application>Microsoft Office PowerPoint</Application>
  <PresentationFormat>Widescreen</PresentationFormat>
  <Paragraphs>422</Paragraphs>
  <Slides>47</Slides>
  <Notes>45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Arial</vt:lpstr>
      <vt:lpstr>Avenir Next LT Pro</vt:lpstr>
      <vt:lpstr>Calibri</vt:lpstr>
      <vt:lpstr>Cambria</vt:lpstr>
      <vt:lpstr>Candara</vt:lpstr>
      <vt:lpstr>DIN Bold</vt:lpstr>
      <vt:lpstr>DIN Regular</vt:lpstr>
      <vt:lpstr>HCoWhitney</vt:lpstr>
      <vt:lpstr>Rockwell</vt:lpstr>
      <vt:lpstr>Source Sans Pro Web</vt:lpstr>
      <vt:lpstr>Wingdings</vt:lpstr>
      <vt:lpstr>1_Office Theme</vt:lpstr>
      <vt:lpstr>The Overlap of the National Labor Relations Act, Title VII, and other Employment Laws:  </vt:lpstr>
      <vt:lpstr>Disclaimer</vt:lpstr>
      <vt:lpstr>Dischargeable Conduct or Protected Activity? </vt:lpstr>
      <vt:lpstr>Dischargeable Conduct or Protected Activity? </vt:lpstr>
      <vt:lpstr>Dischargeable Conduct or Protected Activity? </vt:lpstr>
      <vt:lpstr>What’s On Tap</vt:lpstr>
      <vt:lpstr>Why Do You Care About the NLRA</vt:lpstr>
      <vt:lpstr>PowerPoint Presentation</vt:lpstr>
      <vt:lpstr>National Labor Relations Act</vt:lpstr>
      <vt:lpstr>Who is Covered by the NLRA?</vt:lpstr>
      <vt:lpstr>PowerPoint Presentation</vt:lpstr>
      <vt:lpstr>The NLRB And Its General Counsel</vt:lpstr>
      <vt:lpstr>Biden and his Board </vt:lpstr>
      <vt:lpstr>NLRB General Counsel</vt:lpstr>
      <vt:lpstr>Employment Areas Impacted by GC Memos</vt:lpstr>
      <vt:lpstr>PowerPoint Presentation</vt:lpstr>
      <vt:lpstr>National Labor Relations Act Section 7</vt:lpstr>
      <vt:lpstr>Section 7 Rights</vt:lpstr>
      <vt:lpstr>Section 7 Rights</vt:lpstr>
      <vt:lpstr>Protected Concerted Activity?</vt:lpstr>
      <vt:lpstr>Protected Concerted Activity?</vt:lpstr>
      <vt:lpstr>Social Media, Chats, and Protected  Concerted Activity</vt:lpstr>
      <vt:lpstr>Things to Consider Before Discipline</vt:lpstr>
      <vt:lpstr>PowerPoint Presentation</vt:lpstr>
      <vt:lpstr>Title VII, ADEA and ADA </vt:lpstr>
      <vt:lpstr>Enforcement Guidance on Harassment</vt:lpstr>
      <vt:lpstr>Enforcement Guidance on Harassment</vt:lpstr>
      <vt:lpstr>PowerPoint Presentation</vt:lpstr>
      <vt:lpstr>PowerPoint Presentation</vt:lpstr>
      <vt:lpstr>Workplace Rules, Confidentiality, and the NLRA</vt:lpstr>
      <vt:lpstr>Workplace Civility</vt:lpstr>
      <vt:lpstr>Money Matters </vt:lpstr>
      <vt:lpstr>Employee Conduct During Section 7 Activity </vt:lpstr>
      <vt:lpstr>Employee Conduct During Section 7 Activity </vt:lpstr>
      <vt:lpstr>PowerPoint Presentation</vt:lpstr>
      <vt:lpstr>Common ULP Allegations Under Section 8</vt:lpstr>
      <vt:lpstr>The Unfair Labor Practice Charge</vt:lpstr>
      <vt:lpstr>ULP Response Strategies </vt:lpstr>
      <vt:lpstr>Unfair Labor Practice Investigation</vt:lpstr>
      <vt:lpstr>Settlement with NLRB</vt:lpstr>
      <vt:lpstr>Notice Posting</vt:lpstr>
      <vt:lpstr>Recent Settlements in NLRB Cases</vt:lpstr>
      <vt:lpstr>Avoiding Common Pitfalls</vt:lpstr>
      <vt:lpstr>PowerPoint Presentation</vt:lpstr>
      <vt:lpstr>Takeaways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Shooters and  Workplace Violence</dc:title>
  <dc:creator>Kube, Sarah</dc:creator>
  <cp:lastModifiedBy>Innocenzo, Danielle</cp:lastModifiedBy>
  <cp:revision>1161</cp:revision>
  <dcterms:created xsi:type="dcterms:W3CDTF">2023-03-29T22:09:44Z</dcterms:created>
  <dcterms:modified xsi:type="dcterms:W3CDTF">2024-08-26T19:58:57Z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0x0101009BF5274F2263164A8824BB052CD36853</vt:lpwstr>
  </property>
  <property fmtid="{D5CDD505-2E9C-101B-9397-08002B2CF9AE}" pid="3" name="MediaServiceImageTags">
    <vt:lpwstr/>
  </property>
</Properties>
</file>