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8"/>
  </p:notesMasterIdLst>
  <p:handoutMasterIdLst>
    <p:handoutMasterId r:id="rId49"/>
  </p:handoutMasterIdLst>
  <p:sldIdLst>
    <p:sldId id="1220" r:id="rId3"/>
    <p:sldId id="1217" r:id="rId4"/>
    <p:sldId id="1227" r:id="rId5"/>
    <p:sldId id="1279" r:id="rId6"/>
    <p:sldId id="1280" r:id="rId7"/>
    <p:sldId id="1277" r:id="rId8"/>
    <p:sldId id="1278" r:id="rId9"/>
    <p:sldId id="1233" r:id="rId10"/>
    <p:sldId id="1234" r:id="rId11"/>
    <p:sldId id="1235" r:id="rId12"/>
    <p:sldId id="1244" r:id="rId13"/>
    <p:sldId id="1245" r:id="rId14"/>
    <p:sldId id="1246" r:id="rId15"/>
    <p:sldId id="1236" r:id="rId16"/>
    <p:sldId id="1229" r:id="rId17"/>
    <p:sldId id="1247" r:id="rId18"/>
    <p:sldId id="1248" r:id="rId19"/>
    <p:sldId id="1249" r:id="rId20"/>
    <p:sldId id="1250" r:id="rId21"/>
    <p:sldId id="1251" r:id="rId22"/>
    <p:sldId id="1252" r:id="rId23"/>
    <p:sldId id="1253" r:id="rId24"/>
    <p:sldId id="1231" r:id="rId25"/>
    <p:sldId id="1281" r:id="rId26"/>
    <p:sldId id="1282" r:id="rId27"/>
    <p:sldId id="1286" r:id="rId28"/>
    <p:sldId id="1293" r:id="rId29"/>
    <p:sldId id="1291" r:id="rId30"/>
    <p:sldId id="1287" r:id="rId31"/>
    <p:sldId id="1290" r:id="rId32"/>
    <p:sldId id="1288" r:id="rId33"/>
    <p:sldId id="1289" r:id="rId34"/>
    <p:sldId id="1294" r:id="rId35"/>
    <p:sldId id="1285" r:id="rId36"/>
    <p:sldId id="1297" r:id="rId37"/>
    <p:sldId id="1284" r:id="rId38"/>
    <p:sldId id="1232" r:id="rId39"/>
    <p:sldId id="1237" r:id="rId40"/>
    <p:sldId id="1238" r:id="rId41"/>
    <p:sldId id="1241" r:id="rId42"/>
    <p:sldId id="1239" r:id="rId43"/>
    <p:sldId id="1240" r:id="rId44"/>
    <p:sldId id="1243" r:id="rId45"/>
    <p:sldId id="1242" r:id="rId46"/>
    <p:sldId id="1218" r:id="rId47"/>
  </p:sldIdLst>
  <p:sldSz cx="12192000" cy="6858000"/>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60" autoAdjust="0"/>
  </p:normalViewPr>
  <p:slideViewPr>
    <p:cSldViewPr snapToGrid="0">
      <p:cViewPr varScale="1">
        <p:scale>
          <a:sx n="77" d="100"/>
          <a:sy n="77" d="100"/>
        </p:scale>
        <p:origin x="1260" y="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7B9916-2B65-2177-F1B6-E92B24B933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E190340-E569-980C-5C9B-10B2EEF1A0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781D92-1349-40AC-9EDD-93874597B0C2}" type="datetimeFigureOut">
              <a:rPr lang="en-US" smtClean="0"/>
              <a:t>8/21/2024</a:t>
            </a:fld>
            <a:endParaRPr lang="en-US" dirty="0"/>
          </a:p>
        </p:txBody>
      </p:sp>
      <p:sp>
        <p:nvSpPr>
          <p:cNvPr id="4" name="Footer Placeholder 3">
            <a:extLst>
              <a:ext uri="{FF2B5EF4-FFF2-40B4-BE49-F238E27FC236}">
                <a16:creationId xmlns:a16="http://schemas.microsoft.com/office/drawing/2014/main" id="{B763713F-2F00-56C2-43C2-A8E55B9FEC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77A52E-2802-8D43-E563-C50C413455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7D97F-F3E3-41F1-B2E6-B601F4F147B8}" type="slidenum">
              <a:rPr lang="en-US" smtClean="0"/>
              <a:t>‹#›</a:t>
            </a:fld>
            <a:endParaRPr lang="en-US" dirty="0"/>
          </a:p>
        </p:txBody>
      </p:sp>
    </p:spTree>
    <p:extLst>
      <p:ext uri="{BB962C8B-B14F-4D97-AF65-F5344CB8AC3E}">
        <p14:creationId xmlns:p14="http://schemas.microsoft.com/office/powerpoint/2010/main" val="253311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FD4D9-7AAD-43D9-8090-D57BE7C5F360}" type="datetimeFigureOut">
              <a:rPr lang="en-US" smtClean="0"/>
              <a:t>8/21/2024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FE4CB-6022-45B5-A214-D593DE4380EA}" type="slidenum">
              <a:rPr lang="en-US" smtClean="0"/>
              <a:t>‹#›</a:t>
            </a:fld>
            <a:endParaRPr lang="en-US" dirty="0"/>
          </a:p>
        </p:txBody>
      </p:sp>
    </p:spTree>
    <p:extLst>
      <p:ext uri="{BB962C8B-B14F-4D97-AF65-F5344CB8AC3E}">
        <p14:creationId xmlns:p14="http://schemas.microsoft.com/office/powerpoint/2010/main" val="354130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1</a:t>
            </a:fld>
            <a:endParaRPr lang="en-US" dirty="0"/>
          </a:p>
        </p:txBody>
      </p:sp>
    </p:spTree>
    <p:extLst>
      <p:ext uri="{BB962C8B-B14F-4D97-AF65-F5344CB8AC3E}">
        <p14:creationId xmlns:p14="http://schemas.microsoft.com/office/powerpoint/2010/main" val="284097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AI Contracting</a:t>
            </a:r>
          </a:p>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20</a:t>
            </a:fld>
            <a:endParaRPr lang="en-US" dirty="0"/>
          </a:p>
        </p:txBody>
      </p:sp>
    </p:spTree>
    <p:extLst>
      <p:ext uri="{BB962C8B-B14F-4D97-AF65-F5344CB8AC3E}">
        <p14:creationId xmlns:p14="http://schemas.microsoft.com/office/powerpoint/2010/main" val="405955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23</a:t>
            </a:fld>
            <a:endParaRPr lang="en-US" dirty="0"/>
          </a:p>
        </p:txBody>
      </p:sp>
    </p:spTree>
    <p:extLst>
      <p:ext uri="{BB962C8B-B14F-4D97-AF65-F5344CB8AC3E}">
        <p14:creationId xmlns:p14="http://schemas.microsoft.com/office/powerpoint/2010/main" val="116493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Enforce Settlement Hearing</a:t>
            </a:r>
          </a:p>
          <a:p>
            <a:r>
              <a:rPr lang="en-US" dirty="0"/>
              <a:t>79 page</a:t>
            </a:r>
          </a:p>
        </p:txBody>
      </p:sp>
      <p:sp>
        <p:nvSpPr>
          <p:cNvPr id="4" name="Slide Number Placeholder 3"/>
          <p:cNvSpPr>
            <a:spLocks noGrp="1"/>
          </p:cNvSpPr>
          <p:nvPr>
            <p:ph type="sldNum" sz="quarter" idx="5"/>
          </p:nvPr>
        </p:nvSpPr>
        <p:spPr/>
        <p:txBody>
          <a:bodyPr/>
          <a:lstStyle/>
          <a:p>
            <a:fld id="{05AFE4CB-6022-45B5-A214-D593DE4380EA}" type="slidenum">
              <a:rPr lang="en-US" smtClean="0"/>
              <a:t>26</a:t>
            </a:fld>
            <a:endParaRPr lang="en-US" dirty="0"/>
          </a:p>
        </p:txBody>
      </p:sp>
    </p:spTree>
    <p:extLst>
      <p:ext uri="{BB962C8B-B14F-4D97-AF65-F5344CB8AC3E}">
        <p14:creationId xmlns:p14="http://schemas.microsoft.com/office/powerpoint/2010/main" val="362009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the model’s limitations.  For example, does it have the ability to conduct legal research? </a:t>
            </a:r>
          </a:p>
        </p:txBody>
      </p:sp>
      <p:sp>
        <p:nvSpPr>
          <p:cNvPr id="4" name="Slide Number Placeholder 3"/>
          <p:cNvSpPr>
            <a:spLocks noGrp="1"/>
          </p:cNvSpPr>
          <p:nvPr>
            <p:ph type="sldNum" sz="quarter" idx="5"/>
          </p:nvPr>
        </p:nvSpPr>
        <p:spPr/>
        <p:txBody>
          <a:bodyPr/>
          <a:lstStyle/>
          <a:p>
            <a:fld id="{05AFE4CB-6022-45B5-A214-D593DE4380EA}" type="slidenum">
              <a:rPr lang="en-US" smtClean="0"/>
              <a:t>34</a:t>
            </a:fld>
            <a:endParaRPr lang="en-US" dirty="0"/>
          </a:p>
        </p:txBody>
      </p:sp>
    </p:spTree>
    <p:extLst>
      <p:ext uri="{BB962C8B-B14F-4D97-AF65-F5344CB8AC3E}">
        <p14:creationId xmlns:p14="http://schemas.microsoft.com/office/powerpoint/2010/main" val="138261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92929"/>
                </a:solidFill>
                <a:effectLst/>
                <a:latin typeface="georgia" panose="02040502050405020303" pitchFamily="18" charset="0"/>
              </a:rPr>
              <a:t>Iovino v. Michael Stapleton Associates, Ltd.</a:t>
            </a:r>
            <a:r>
              <a:rPr lang="en-US" b="0" i="0" dirty="0">
                <a:solidFill>
                  <a:srgbClr val="292929"/>
                </a:solidFill>
                <a:effectLst/>
                <a:latin typeface="georgia" panose="02040502050405020303" pitchFamily="18" charset="0"/>
              </a:rPr>
              <a:t>, 5:21-cv-64 - </a:t>
            </a:r>
            <a:r>
              <a:rPr lang="en-US" dirty="0"/>
              <a:t>Iovino’s objections are incorrect on the merits and appear to cite fictitious cases and made-up quotations. For the reasons discussed below, the court will overrule Iovino’s objections, affirm the entry of the protective order, and require Iovino’s attorneys to show cause why they should not be sanctioned under Federal Rule of Civil Procedure 11(c). </a:t>
            </a:r>
          </a:p>
          <a:p>
            <a:r>
              <a:rPr lang="en-US" dirty="0"/>
              <a:t>Michae Cohen - </a:t>
            </a:r>
            <a:r>
              <a:rPr lang="en-US" b="0" i="0" dirty="0">
                <a:solidFill>
                  <a:srgbClr val="404040"/>
                </a:solidFill>
                <a:effectLst/>
                <a:latin typeface="knowledge-regular"/>
              </a:rPr>
              <a:t>Michael Cohen, Donald Trump's former fixer and lawyer, said in court papers unsealed on Friday that he mistakenly gave his attorney fake case citations generated by an artificial intelligence program that made their way into an official court filing.</a:t>
            </a:r>
          </a:p>
          <a:p>
            <a:r>
              <a:rPr lang="en-US" b="0" i="0" dirty="0">
                <a:solidFill>
                  <a:srgbClr val="404040"/>
                </a:solidFill>
                <a:effectLst/>
                <a:latin typeface="knowledge-regular"/>
              </a:rPr>
              <a:t>Ease of access/universality? </a:t>
            </a:r>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36</a:t>
            </a:fld>
            <a:endParaRPr lang="en-US" dirty="0"/>
          </a:p>
        </p:txBody>
      </p:sp>
    </p:spTree>
    <p:extLst>
      <p:ext uri="{BB962C8B-B14F-4D97-AF65-F5344CB8AC3E}">
        <p14:creationId xmlns:p14="http://schemas.microsoft.com/office/powerpoint/2010/main" val="35483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37</a:t>
            </a:fld>
            <a:endParaRPr lang="en-US" dirty="0"/>
          </a:p>
        </p:txBody>
      </p:sp>
    </p:spTree>
    <p:extLst>
      <p:ext uri="{BB962C8B-B14F-4D97-AF65-F5344CB8AC3E}">
        <p14:creationId xmlns:p14="http://schemas.microsoft.com/office/powerpoint/2010/main" val="4173713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45</a:t>
            </a:fld>
            <a:endParaRPr lang="en-US" dirty="0"/>
          </a:p>
        </p:txBody>
      </p:sp>
    </p:spTree>
    <p:extLst>
      <p:ext uri="{BB962C8B-B14F-4D97-AF65-F5344CB8AC3E}">
        <p14:creationId xmlns:p14="http://schemas.microsoft.com/office/powerpoint/2010/main" val="249626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2</a:t>
            </a:fld>
            <a:endParaRPr lang="en-US" dirty="0"/>
          </a:p>
        </p:txBody>
      </p:sp>
    </p:spTree>
    <p:extLst>
      <p:ext uri="{BB962C8B-B14F-4D97-AF65-F5344CB8AC3E}">
        <p14:creationId xmlns:p14="http://schemas.microsoft.com/office/powerpoint/2010/main" val="5718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3</a:t>
            </a:fld>
            <a:endParaRPr lang="en-US" dirty="0"/>
          </a:p>
        </p:txBody>
      </p:sp>
    </p:spTree>
    <p:extLst>
      <p:ext uri="{BB962C8B-B14F-4D97-AF65-F5344CB8AC3E}">
        <p14:creationId xmlns:p14="http://schemas.microsoft.com/office/powerpoint/2010/main" val="215484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number 1 and 3 – an estimated $40 billion of capital investment in data servers by the largest tech companies. Perfect storm of technology and capital</a:t>
            </a:r>
          </a:p>
        </p:txBody>
      </p:sp>
      <p:sp>
        <p:nvSpPr>
          <p:cNvPr id="4" name="Slide Number Placeholder 3"/>
          <p:cNvSpPr>
            <a:spLocks noGrp="1"/>
          </p:cNvSpPr>
          <p:nvPr>
            <p:ph type="sldNum" sz="quarter" idx="5"/>
          </p:nvPr>
        </p:nvSpPr>
        <p:spPr/>
        <p:txBody>
          <a:bodyPr/>
          <a:lstStyle/>
          <a:p>
            <a:fld id="{05AFE4CB-6022-45B5-A214-D593DE4380EA}" type="slidenum">
              <a:rPr lang="en-US" smtClean="0"/>
              <a:t>5</a:t>
            </a:fld>
            <a:endParaRPr lang="en-US" dirty="0"/>
          </a:p>
        </p:txBody>
      </p:sp>
    </p:spTree>
    <p:extLst>
      <p:ext uri="{BB962C8B-B14F-4D97-AF65-F5344CB8AC3E}">
        <p14:creationId xmlns:p14="http://schemas.microsoft.com/office/powerpoint/2010/main" val="354161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pple-system"/>
              </a:rPr>
              <a:t>The parameters of the LLM are the different features of the language model, such as the ability to generate different types of text, the ability to translate languages, and the ability to summarize text. The more parameters an LLM has, the more complex it can be and the more tasks it can perform.</a:t>
            </a:r>
          </a:p>
          <a:p>
            <a:endParaRPr lang="en-US" b="0" i="0" dirty="0">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7</a:t>
            </a:fld>
            <a:endParaRPr lang="en-US" dirty="0"/>
          </a:p>
        </p:txBody>
      </p:sp>
    </p:spTree>
    <p:extLst>
      <p:ext uri="{BB962C8B-B14F-4D97-AF65-F5344CB8AC3E}">
        <p14:creationId xmlns:p14="http://schemas.microsoft.com/office/powerpoint/2010/main" val="24073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14</a:t>
            </a:fld>
            <a:endParaRPr lang="en-US" dirty="0"/>
          </a:p>
        </p:txBody>
      </p:sp>
    </p:spTree>
    <p:extLst>
      <p:ext uri="{BB962C8B-B14F-4D97-AF65-F5344CB8AC3E}">
        <p14:creationId xmlns:p14="http://schemas.microsoft.com/office/powerpoint/2010/main" val="282771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15</a:t>
            </a:fld>
            <a:endParaRPr lang="en-US" dirty="0"/>
          </a:p>
        </p:txBody>
      </p:sp>
    </p:spTree>
    <p:extLst>
      <p:ext uri="{BB962C8B-B14F-4D97-AF65-F5344CB8AC3E}">
        <p14:creationId xmlns:p14="http://schemas.microsoft.com/office/powerpoint/2010/main" val="226863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17</a:t>
            </a:fld>
            <a:endParaRPr lang="en-US" dirty="0"/>
          </a:p>
        </p:txBody>
      </p:sp>
    </p:spTree>
    <p:extLst>
      <p:ext uri="{BB962C8B-B14F-4D97-AF65-F5344CB8AC3E}">
        <p14:creationId xmlns:p14="http://schemas.microsoft.com/office/powerpoint/2010/main" val="336060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AFE4CB-6022-45B5-A214-D593DE4380EA}" type="slidenum">
              <a:rPr lang="en-US" smtClean="0"/>
              <a:t>19</a:t>
            </a:fld>
            <a:endParaRPr lang="en-US" dirty="0"/>
          </a:p>
        </p:txBody>
      </p:sp>
    </p:spTree>
    <p:extLst>
      <p:ext uri="{BB962C8B-B14F-4D97-AF65-F5344CB8AC3E}">
        <p14:creationId xmlns:p14="http://schemas.microsoft.com/office/powerpoint/2010/main" val="365678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51314"/>
            <a:ext cx="10363200" cy="1158649"/>
          </a:xfrm>
        </p:spPr>
        <p:txBody>
          <a:bodyPr anchor="b"/>
          <a:lstStyle>
            <a:lvl1pPr algn="ctr">
              <a:defRPr sz="4800">
                <a:latin typeface="+mn-lt"/>
              </a:defRPr>
            </a:lvl1pPr>
          </a:lstStyle>
          <a:p>
            <a:r>
              <a:rPr lang="en-US" dirty="0"/>
              <a:t>Click to edit Master title style</a:t>
            </a:r>
          </a:p>
        </p:txBody>
      </p:sp>
      <p:sp>
        <p:nvSpPr>
          <p:cNvPr id="3" name="Subtitle 2"/>
          <p:cNvSpPr>
            <a:spLocks noGrp="1"/>
          </p:cNvSpPr>
          <p:nvPr>
            <p:ph type="subTitle" idx="1"/>
          </p:nvPr>
        </p:nvSpPr>
        <p:spPr>
          <a:xfrm>
            <a:off x="2133601" y="4079875"/>
            <a:ext cx="4833257" cy="1655762"/>
          </a:xfrm>
        </p:spPr>
        <p:txBody>
          <a:bodyPr>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Line 7">
            <a:extLst>
              <a:ext uri="{FF2B5EF4-FFF2-40B4-BE49-F238E27FC236}">
                <a16:creationId xmlns:a16="http://schemas.microsoft.com/office/drawing/2014/main" id="{527620B1-4C46-45CF-B0DF-C0C27EE589A6}"/>
              </a:ext>
            </a:extLst>
          </p:cNvPr>
          <p:cNvSpPr>
            <a:spLocks noChangeShapeType="1"/>
          </p:cNvSpPr>
          <p:nvPr/>
        </p:nvSpPr>
        <p:spPr bwMode="auto">
          <a:xfrm>
            <a:off x="914400" y="3810000"/>
            <a:ext cx="10363200" cy="0"/>
          </a:xfrm>
          <a:prstGeom prst="line">
            <a:avLst/>
          </a:prstGeom>
          <a:noFill/>
          <a:ln w="15875">
            <a:solidFill>
              <a:srgbClr val="96C610"/>
            </a:solidFill>
            <a:rou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8" name="Line 4">
            <a:extLst>
              <a:ext uri="{FF2B5EF4-FFF2-40B4-BE49-F238E27FC236}">
                <a16:creationId xmlns:a16="http://schemas.microsoft.com/office/drawing/2014/main" id="{7685CD3A-B60A-494D-9560-00FAC793B13B}"/>
              </a:ext>
            </a:extLst>
          </p:cNvPr>
          <p:cNvSpPr>
            <a:spLocks noChangeShapeType="1"/>
          </p:cNvSpPr>
          <p:nvPr/>
        </p:nvSpPr>
        <p:spPr bwMode="auto">
          <a:xfrm>
            <a:off x="203200" y="6553200"/>
            <a:ext cx="11785600" cy="0"/>
          </a:xfrm>
          <a:prstGeom prst="line">
            <a:avLst/>
          </a:prstGeom>
          <a:ln>
            <a:solidFill>
              <a:schemeClr val="bg2">
                <a:lumMod val="50000"/>
              </a:schemeClr>
            </a:solidFill>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1800" dirty="0">
              <a:highlight>
                <a:srgbClr val="96C610"/>
              </a:highlight>
            </a:endParaRPr>
          </a:p>
        </p:txBody>
      </p:sp>
      <p:sp>
        <p:nvSpPr>
          <p:cNvPr id="12" name="Date Placeholder 3">
            <a:extLst>
              <a:ext uri="{FF2B5EF4-FFF2-40B4-BE49-F238E27FC236}">
                <a16:creationId xmlns:a16="http://schemas.microsoft.com/office/drawing/2014/main" id="{F22AF819-2F3A-4E22-BBC3-3EDBF87F829B}"/>
              </a:ext>
            </a:extLst>
          </p:cNvPr>
          <p:cNvSpPr>
            <a:spLocks noGrp="1"/>
          </p:cNvSpPr>
          <p:nvPr>
            <p:ph type="dt" sz="half" idx="2"/>
          </p:nvPr>
        </p:nvSpPr>
        <p:spPr>
          <a:xfrm>
            <a:off x="838200" y="648326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716805F8-9B70-4BBB-8051-A0B5042AEAD1}" type="datetime1">
              <a:rPr lang="en-US" smtClean="0"/>
              <a:t>8/21/2024</a:t>
            </a:fld>
            <a:endParaRPr lang="en-US" dirty="0"/>
          </a:p>
        </p:txBody>
      </p:sp>
      <p:sp>
        <p:nvSpPr>
          <p:cNvPr id="13" name="Footer Placeholder 4">
            <a:extLst>
              <a:ext uri="{FF2B5EF4-FFF2-40B4-BE49-F238E27FC236}">
                <a16:creationId xmlns:a16="http://schemas.microsoft.com/office/drawing/2014/main" id="{2C8F7980-86E8-4FB8-B943-232E6ED8878C}"/>
              </a:ext>
            </a:extLst>
          </p:cNvPr>
          <p:cNvSpPr>
            <a:spLocks noGrp="1"/>
          </p:cNvSpPr>
          <p:nvPr>
            <p:ph type="ftr" sz="quarter" idx="3"/>
          </p:nvPr>
        </p:nvSpPr>
        <p:spPr>
          <a:xfrm>
            <a:off x="4038600" y="648326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14" name="Slide Number Placeholder 5">
            <a:extLst>
              <a:ext uri="{FF2B5EF4-FFF2-40B4-BE49-F238E27FC236}">
                <a16:creationId xmlns:a16="http://schemas.microsoft.com/office/drawing/2014/main" id="{BB364B92-5E9A-4631-BCD0-146DDD7752AB}"/>
              </a:ext>
            </a:extLst>
          </p:cNvPr>
          <p:cNvSpPr>
            <a:spLocks noGrp="1"/>
          </p:cNvSpPr>
          <p:nvPr>
            <p:ph type="sldNum" sz="quarter" idx="4"/>
          </p:nvPr>
        </p:nvSpPr>
        <p:spPr>
          <a:xfrm>
            <a:off x="8610600" y="6483259"/>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465B9F3-980C-45D8-AFD1-277228694425}" type="slidenum">
              <a:rPr lang="en-US" smtClean="0"/>
              <a:t>‹#›</a:t>
            </a:fld>
            <a:endParaRPr lang="en-US" dirty="0"/>
          </a:p>
        </p:txBody>
      </p:sp>
    </p:spTree>
    <p:extLst>
      <p:ext uri="{BB962C8B-B14F-4D97-AF65-F5344CB8AC3E}">
        <p14:creationId xmlns:p14="http://schemas.microsoft.com/office/powerpoint/2010/main" val="5285160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0501A-65C6-4140-BAE3-640FF06E28A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25084706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480E2-33C3-4CC9-9D41-001CB529DAE7}"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36776449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4546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rgbClr val="44546A"/>
                </a:solidFill>
              </a:defRPr>
            </a:lvl1pPr>
            <a:lvl2pPr>
              <a:defRPr baseline="0">
                <a:solidFill>
                  <a:srgbClr val="44546A"/>
                </a:solidFill>
              </a:defRPr>
            </a:lvl2pPr>
            <a:lvl3pPr>
              <a:defRPr baseline="0">
                <a:solidFill>
                  <a:srgbClr val="44546A"/>
                </a:solidFill>
              </a:defRPr>
            </a:lvl3pPr>
            <a:lvl4pPr>
              <a:defRPr baseline="0">
                <a:solidFill>
                  <a:srgbClr val="44546A"/>
                </a:solidFill>
              </a:defRPr>
            </a:lvl4pPr>
            <a:lvl5pPr>
              <a:defRPr baseline="0">
                <a:solidFill>
                  <a:srgbClr val="4454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4">
            <a:extLst>
              <a:ext uri="{FF2B5EF4-FFF2-40B4-BE49-F238E27FC236}">
                <a16:creationId xmlns:a16="http://schemas.microsoft.com/office/drawing/2014/main" id="{799A7BAB-37BD-466A-B6CC-67BA8A3E1EEF}"/>
              </a:ext>
            </a:extLst>
          </p:cNvPr>
          <p:cNvSpPr>
            <a:spLocks noChangeShapeType="1"/>
          </p:cNvSpPr>
          <p:nvPr/>
        </p:nvSpPr>
        <p:spPr bwMode="auto">
          <a:xfrm>
            <a:off x="203200" y="6553200"/>
            <a:ext cx="11785600" cy="0"/>
          </a:xfrm>
          <a:prstGeom prst="line">
            <a:avLst/>
          </a:prstGeom>
          <a:ln>
            <a:solidFill>
              <a:schemeClr val="bg2">
                <a:lumMod val="50000"/>
              </a:schemeClr>
            </a:solidFill>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1800" dirty="0">
              <a:highlight>
                <a:srgbClr val="96C610"/>
              </a:highlight>
            </a:endParaRPr>
          </a:p>
        </p:txBody>
      </p:sp>
      <p:sp>
        <p:nvSpPr>
          <p:cNvPr id="12" name="Date Placeholder 3">
            <a:extLst>
              <a:ext uri="{FF2B5EF4-FFF2-40B4-BE49-F238E27FC236}">
                <a16:creationId xmlns:a16="http://schemas.microsoft.com/office/drawing/2014/main" id="{84C8AF3A-29D8-429A-BE7A-8D1B0ABC9AA1}"/>
              </a:ext>
            </a:extLst>
          </p:cNvPr>
          <p:cNvSpPr>
            <a:spLocks noGrp="1"/>
          </p:cNvSpPr>
          <p:nvPr>
            <p:ph type="dt" sz="half" idx="2"/>
          </p:nvPr>
        </p:nvSpPr>
        <p:spPr>
          <a:xfrm>
            <a:off x="838200" y="648326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E5D6C5B3-98F2-4FD1-8722-3C8AFB939362}" type="datetime1">
              <a:rPr lang="en-US" smtClean="0"/>
              <a:t>8/21/2024</a:t>
            </a:fld>
            <a:endParaRPr lang="en-US" dirty="0"/>
          </a:p>
        </p:txBody>
      </p:sp>
      <p:sp>
        <p:nvSpPr>
          <p:cNvPr id="14" name="Footer Placeholder 4">
            <a:extLst>
              <a:ext uri="{FF2B5EF4-FFF2-40B4-BE49-F238E27FC236}">
                <a16:creationId xmlns:a16="http://schemas.microsoft.com/office/drawing/2014/main" id="{B2FA4952-F2F0-46CE-A67C-D1661DA48774}"/>
              </a:ext>
            </a:extLst>
          </p:cNvPr>
          <p:cNvSpPr>
            <a:spLocks noGrp="1"/>
          </p:cNvSpPr>
          <p:nvPr>
            <p:ph type="ftr" sz="quarter" idx="3"/>
          </p:nvPr>
        </p:nvSpPr>
        <p:spPr>
          <a:xfrm>
            <a:off x="4038600" y="648326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15" name="Slide Number Placeholder 5">
            <a:extLst>
              <a:ext uri="{FF2B5EF4-FFF2-40B4-BE49-F238E27FC236}">
                <a16:creationId xmlns:a16="http://schemas.microsoft.com/office/drawing/2014/main" id="{E5D4AE38-9DC8-4C4E-926D-951EC02F08E3}"/>
              </a:ext>
            </a:extLst>
          </p:cNvPr>
          <p:cNvSpPr>
            <a:spLocks noGrp="1"/>
          </p:cNvSpPr>
          <p:nvPr>
            <p:ph type="sldNum" sz="quarter" idx="4"/>
          </p:nvPr>
        </p:nvSpPr>
        <p:spPr>
          <a:xfrm>
            <a:off x="8610600" y="6483259"/>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465B9F3-980C-45D8-AFD1-277228694425}" type="slidenum">
              <a:rPr lang="en-US" smtClean="0"/>
              <a:t>‹#›</a:t>
            </a:fld>
            <a:endParaRPr lang="en-US" dirty="0"/>
          </a:p>
        </p:txBody>
      </p:sp>
    </p:spTree>
    <p:extLst>
      <p:ext uri="{BB962C8B-B14F-4D97-AF65-F5344CB8AC3E}">
        <p14:creationId xmlns:p14="http://schemas.microsoft.com/office/powerpoint/2010/main" val="3321068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0D3F97-F738-48AA-A11A-C79F0F69961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5B9F3-980C-45D8-AFD1-277228694425}" type="slidenum">
              <a:rPr lang="en-US" smtClean="0"/>
              <a:t>‹#›</a:t>
            </a:fld>
            <a:endParaRPr lang="en-US" dirty="0"/>
          </a:p>
        </p:txBody>
      </p:sp>
      <p:sp>
        <p:nvSpPr>
          <p:cNvPr id="7" name="Text Placeholder 2">
            <a:extLst>
              <a:ext uri="{FF2B5EF4-FFF2-40B4-BE49-F238E27FC236}">
                <a16:creationId xmlns:a16="http://schemas.microsoft.com/office/drawing/2014/main" id="{0183FFD9-B77D-4D73-8DE6-D4B4767E72FE}"/>
              </a:ext>
            </a:extLst>
          </p:cNvPr>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Title 1">
            <a:extLst>
              <a:ext uri="{FF2B5EF4-FFF2-40B4-BE49-F238E27FC236}">
                <a16:creationId xmlns:a16="http://schemas.microsoft.com/office/drawing/2014/main" id="{798DA664-AA49-4898-82D6-B5BA15D487FB}"/>
              </a:ext>
            </a:extLst>
          </p:cNvPr>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Tree>
    <p:extLst>
      <p:ext uri="{BB962C8B-B14F-4D97-AF65-F5344CB8AC3E}">
        <p14:creationId xmlns:p14="http://schemas.microsoft.com/office/powerpoint/2010/main" val="29155699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5FDA2D-1E71-4C65-8F9A-15729F7929D1}"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16275725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4521B4-FEA0-4811-908C-6435D23C8F38}"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7178183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aseline="0">
                <a:solidFill>
                  <a:srgbClr val="44546A"/>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4A94DF1-593F-4F1C-AA48-ACDE0070223F}"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38360254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7321F-DA14-4B2E-A8CE-049E5E7CD47C}"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36296652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EA1D20-7EBF-4CC1-8CE2-1A35E2D12486}"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40787415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8023B5-0AB6-4403-9DF1-60ED7CD7F73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5B9F3-980C-45D8-AFD1-277228694425}" type="slidenum">
              <a:rPr lang="en-US" smtClean="0"/>
              <a:t>‹#›</a:t>
            </a:fld>
            <a:endParaRPr lang="en-US" dirty="0"/>
          </a:p>
        </p:txBody>
      </p:sp>
    </p:spTree>
    <p:extLst>
      <p:ext uri="{BB962C8B-B14F-4D97-AF65-F5344CB8AC3E}">
        <p14:creationId xmlns:p14="http://schemas.microsoft.com/office/powerpoint/2010/main" val="6319755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8326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584E107D-68E7-4052-92EE-6CC5E47B8CA5}" type="datetime1">
              <a:rPr lang="en-US" smtClean="0"/>
              <a:t>8/21/2024</a:t>
            </a:fld>
            <a:endParaRPr lang="en-US" dirty="0"/>
          </a:p>
        </p:txBody>
      </p:sp>
      <p:sp>
        <p:nvSpPr>
          <p:cNvPr id="5" name="Footer Placeholder 4"/>
          <p:cNvSpPr>
            <a:spLocks noGrp="1"/>
          </p:cNvSpPr>
          <p:nvPr>
            <p:ph type="ftr" sz="quarter" idx="3"/>
          </p:nvPr>
        </p:nvSpPr>
        <p:spPr>
          <a:xfrm>
            <a:off x="4038600" y="648326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A3B2466B-E477-4275-B475-10B1D65DFC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32551" y="5664344"/>
            <a:ext cx="3055821" cy="1001476"/>
          </a:xfrm>
          <a:prstGeom prst="rect">
            <a:avLst/>
          </a:prstGeom>
        </p:spPr>
      </p:pic>
      <p:sp>
        <p:nvSpPr>
          <p:cNvPr id="10" name="Text Box 11">
            <a:extLst>
              <a:ext uri="{FF2B5EF4-FFF2-40B4-BE49-F238E27FC236}">
                <a16:creationId xmlns:a16="http://schemas.microsoft.com/office/drawing/2014/main" id="{BB0C63FC-CF5C-478E-9055-F256F4F9D914}"/>
              </a:ext>
            </a:extLst>
          </p:cNvPr>
          <p:cNvSpPr txBox="1">
            <a:spLocks noChangeArrowheads="1"/>
          </p:cNvSpPr>
          <p:nvPr/>
        </p:nvSpPr>
        <p:spPr bwMode="auto">
          <a:xfrm>
            <a:off x="99143" y="6253547"/>
            <a:ext cx="19078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a:defRPr>
            </a:lvl1pPr>
            <a:lvl2pPr marL="742950" indent="-285750" eaLnBrk="0" hangingPunct="0">
              <a:defRPr>
                <a:solidFill>
                  <a:schemeClr val="tx1"/>
                </a:solidFill>
                <a:latin typeface="Arial"/>
              </a:defRPr>
            </a:lvl2pPr>
            <a:lvl3pPr marL="1143000" indent="-228600" eaLnBrk="0" hangingPunct="0">
              <a:defRPr>
                <a:solidFill>
                  <a:schemeClr val="tx1"/>
                </a:solidFill>
                <a:latin typeface="Arial"/>
              </a:defRPr>
            </a:lvl3pPr>
            <a:lvl4pPr marL="1600200" indent="-228600" eaLnBrk="0" hangingPunct="0">
              <a:defRPr>
                <a:solidFill>
                  <a:schemeClr val="tx1"/>
                </a:solidFill>
                <a:latin typeface="Arial"/>
              </a:defRPr>
            </a:lvl4pPr>
            <a:lvl5pPr marL="2057400" indent="-228600" eaLnBrk="0" hangingPunct="0">
              <a:defRPr>
                <a:solidFill>
                  <a:schemeClr val="tx1"/>
                </a:solidFill>
                <a:latin typeface="Arial"/>
              </a:defRPr>
            </a:lvl5pPr>
            <a:lvl6pPr marL="2514600" indent="-228600" eaLnBrk="0" fontAlgn="base" hangingPunct="0">
              <a:spcBef>
                <a:spcPct val="0"/>
              </a:spcBef>
              <a:spcAft>
                <a:spcPct val="0"/>
              </a:spcAft>
              <a:defRPr>
                <a:solidFill>
                  <a:schemeClr val="tx1"/>
                </a:solidFill>
                <a:latin typeface="Arial"/>
              </a:defRPr>
            </a:lvl6pPr>
            <a:lvl7pPr marL="2971800" indent="-228600" eaLnBrk="0" fontAlgn="base" hangingPunct="0">
              <a:spcBef>
                <a:spcPct val="0"/>
              </a:spcBef>
              <a:spcAft>
                <a:spcPct val="0"/>
              </a:spcAft>
              <a:defRPr>
                <a:solidFill>
                  <a:schemeClr val="tx1"/>
                </a:solidFill>
                <a:latin typeface="Arial"/>
              </a:defRPr>
            </a:lvl7pPr>
            <a:lvl8pPr marL="3429000" indent="-228600" eaLnBrk="0" fontAlgn="base" hangingPunct="0">
              <a:spcBef>
                <a:spcPct val="0"/>
              </a:spcBef>
              <a:spcAft>
                <a:spcPct val="0"/>
              </a:spcAft>
              <a:defRPr>
                <a:solidFill>
                  <a:schemeClr val="tx1"/>
                </a:solidFill>
                <a:latin typeface="Arial"/>
              </a:defRPr>
            </a:lvl8pPr>
            <a:lvl9pPr marL="3886200" indent="-228600" eaLnBrk="0" fontAlgn="base" hangingPunct="0">
              <a:spcBef>
                <a:spcPct val="0"/>
              </a:spcBef>
              <a:spcAft>
                <a:spcPct val="0"/>
              </a:spcAft>
              <a:defRPr>
                <a:solidFill>
                  <a:schemeClr val="tx1"/>
                </a:solidFill>
                <a:latin typeface="Arial"/>
              </a:defRPr>
            </a:lvl9pPr>
          </a:lstStyle>
          <a:p>
            <a:pPr defTabSz="914400" eaLnBrk="1" fontAlgn="base" hangingPunct="1">
              <a:spcBef>
                <a:spcPct val="0"/>
              </a:spcBef>
              <a:spcAft>
                <a:spcPct val="0"/>
              </a:spcAft>
              <a:defRPr/>
            </a:pPr>
            <a:r>
              <a:rPr lang="en-US" altLang="en-US" sz="1000" b="1" dirty="0">
                <a:solidFill>
                  <a:srgbClr val="808080"/>
                </a:solidFill>
                <a:latin typeface="Calibri" panose="020F0502020204030204"/>
                <a:cs typeface="Arial"/>
              </a:rPr>
              <a:t>© </a:t>
            </a:r>
            <a:r>
              <a:rPr lang="en-US" altLang="en-US" sz="1000" dirty="0">
                <a:solidFill>
                  <a:srgbClr val="808080"/>
                </a:solidFill>
                <a:latin typeface="Calibri" panose="020F0502020204030204"/>
                <a:cs typeface="Arial"/>
              </a:rPr>
              <a:t>Copyright 2024 Saul Ewing LLP</a:t>
            </a:r>
          </a:p>
        </p:txBody>
      </p:sp>
      <p:sp>
        <p:nvSpPr>
          <p:cNvPr id="7" name="Line 4">
            <a:extLst>
              <a:ext uri="{FF2B5EF4-FFF2-40B4-BE49-F238E27FC236}">
                <a16:creationId xmlns:a16="http://schemas.microsoft.com/office/drawing/2014/main" id="{F2DEA546-5759-427B-8F74-F2BFEE5A094E}"/>
              </a:ext>
            </a:extLst>
          </p:cNvPr>
          <p:cNvSpPr>
            <a:spLocks noChangeShapeType="1"/>
          </p:cNvSpPr>
          <p:nvPr/>
        </p:nvSpPr>
        <p:spPr bwMode="auto">
          <a:xfrm>
            <a:off x="203200" y="6553200"/>
            <a:ext cx="11785600" cy="0"/>
          </a:xfrm>
          <a:prstGeom prst="line">
            <a:avLst/>
          </a:prstGeom>
          <a:ln>
            <a:solidFill>
              <a:schemeClr val="bg2">
                <a:lumMod val="50000"/>
              </a:schemeClr>
            </a:solidFill>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1800" dirty="0">
              <a:highlight>
                <a:srgbClr val="96C610"/>
              </a:highlight>
            </a:endParaRPr>
          </a:p>
        </p:txBody>
      </p:sp>
      <p:sp>
        <p:nvSpPr>
          <p:cNvPr id="6" name="Slide Number Placeholder 5"/>
          <p:cNvSpPr>
            <a:spLocks noGrp="1"/>
          </p:cNvSpPr>
          <p:nvPr>
            <p:ph type="sldNum" sz="quarter" idx="4"/>
          </p:nvPr>
        </p:nvSpPr>
        <p:spPr>
          <a:xfrm>
            <a:off x="8610600" y="6483259"/>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465B9F3-980C-45D8-AFD1-277228694425}" type="slidenum">
              <a:rPr lang="en-US" smtClean="0"/>
              <a:t>‹#›</a:t>
            </a:fld>
            <a:endParaRPr lang="en-US" dirty="0"/>
          </a:p>
        </p:txBody>
      </p:sp>
    </p:spTree>
    <p:extLst>
      <p:ext uri="{BB962C8B-B14F-4D97-AF65-F5344CB8AC3E}">
        <p14:creationId xmlns:p14="http://schemas.microsoft.com/office/powerpoint/2010/main" val="3891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defTabSz="914400" rtl="0" eaLnBrk="1" latinLnBrk="0" hangingPunct="1">
        <a:lnSpc>
          <a:spcPct val="90000"/>
        </a:lnSpc>
        <a:spcBef>
          <a:spcPct val="0"/>
        </a:spcBef>
        <a:buNone/>
        <a:defRPr sz="4400" kern="1200" baseline="0">
          <a:solidFill>
            <a:srgbClr val="44546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4454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44546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4546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4546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454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E063-60BB-CB15-9F3C-14DDFF463123}"/>
              </a:ext>
            </a:extLst>
          </p:cNvPr>
          <p:cNvSpPr>
            <a:spLocks noGrp="1"/>
          </p:cNvSpPr>
          <p:nvPr>
            <p:ph type="ctrTitle"/>
          </p:nvPr>
        </p:nvSpPr>
        <p:spPr>
          <a:xfrm>
            <a:off x="914400" y="2351314"/>
            <a:ext cx="10363200" cy="1158649"/>
          </a:xfrm>
        </p:spPr>
        <p:txBody>
          <a:bodyPr>
            <a:normAutofit fontScale="90000"/>
          </a:bodyPr>
          <a:lstStyle/>
          <a:p>
            <a:pPr algn="ctr"/>
            <a:r>
              <a:rPr lang="en-US" b="1" i="0" dirty="0">
                <a:solidFill>
                  <a:schemeClr val="tx2"/>
                </a:solidFill>
                <a:effectLst/>
              </a:rPr>
              <a:t>Robo-lawyer: When AI Serves as First Chair</a:t>
            </a:r>
            <a:endParaRPr lang="en-US" dirty="0">
              <a:solidFill>
                <a:schemeClr val="tx2"/>
              </a:solidFill>
            </a:endParaRPr>
          </a:p>
        </p:txBody>
      </p:sp>
      <p:sp>
        <p:nvSpPr>
          <p:cNvPr id="3" name="Subtitle 2">
            <a:extLst>
              <a:ext uri="{FF2B5EF4-FFF2-40B4-BE49-F238E27FC236}">
                <a16:creationId xmlns:a16="http://schemas.microsoft.com/office/drawing/2014/main" id="{07515C48-CD3F-0A5C-DFD9-5D0506A82FC5}"/>
              </a:ext>
            </a:extLst>
          </p:cNvPr>
          <p:cNvSpPr>
            <a:spLocks noGrp="1"/>
          </p:cNvSpPr>
          <p:nvPr>
            <p:ph type="subTitle" idx="1"/>
          </p:nvPr>
        </p:nvSpPr>
        <p:spPr>
          <a:xfrm>
            <a:off x="2891051" y="4120818"/>
            <a:ext cx="6409898" cy="1655762"/>
          </a:xfrm>
        </p:spPr>
        <p:txBody>
          <a:bodyPr>
            <a:normAutofit fontScale="92500"/>
          </a:bodyPr>
          <a:lstStyle/>
          <a:p>
            <a:pPr algn="ctr"/>
            <a:r>
              <a:rPr lang="en-US" dirty="0">
                <a:solidFill>
                  <a:srgbClr val="44546A"/>
                </a:solidFill>
                <a:latin typeface="Calibri" panose="020F0502020204030204" pitchFamily="34" charset="0"/>
              </a:rPr>
              <a:t>Danielle Bruno McDermott (JD, CIPP/US)</a:t>
            </a:r>
          </a:p>
          <a:p>
            <a:pPr algn="ctr"/>
            <a:r>
              <a:rPr lang="en-US" dirty="0">
                <a:solidFill>
                  <a:srgbClr val="44546A"/>
                </a:solidFill>
                <a:latin typeface="Calibri" panose="020F0502020204030204" pitchFamily="34" charset="0"/>
              </a:rPr>
              <a:t>Sunu Pillai (JD, CIPP/US)</a:t>
            </a:r>
          </a:p>
          <a:p>
            <a:pPr algn="ctr"/>
            <a:r>
              <a:rPr lang="en-US" dirty="0">
                <a:solidFill>
                  <a:srgbClr val="44546A"/>
                </a:solidFill>
                <a:latin typeface="Calibri" panose="020F0502020204030204" pitchFamily="34" charset="0"/>
              </a:rPr>
              <a:t>John Marty (JD, CIPM)</a:t>
            </a:r>
          </a:p>
        </p:txBody>
      </p:sp>
      <p:sp>
        <p:nvSpPr>
          <p:cNvPr id="4" name="Slide Number Placeholder 3">
            <a:extLst>
              <a:ext uri="{FF2B5EF4-FFF2-40B4-BE49-F238E27FC236}">
                <a16:creationId xmlns:a16="http://schemas.microsoft.com/office/drawing/2014/main" id="{9DFFB111-A3AD-212D-FF5F-4CAF46BFEFA9}"/>
              </a:ext>
            </a:extLst>
          </p:cNvPr>
          <p:cNvSpPr>
            <a:spLocks noGrp="1"/>
          </p:cNvSpPr>
          <p:nvPr>
            <p:ph type="sldNum" sz="quarter" idx="4"/>
          </p:nvPr>
        </p:nvSpPr>
        <p:spPr/>
        <p:txBody>
          <a:bodyPr/>
          <a:lstStyle/>
          <a:p>
            <a:fld id="{7465B9F3-980C-45D8-AFD1-277228694425}" type="slidenum">
              <a:rPr lang="en-US" smtClean="0"/>
              <a:t>1</a:t>
            </a:fld>
            <a:endParaRPr lang="en-US" dirty="0"/>
          </a:p>
        </p:txBody>
      </p:sp>
    </p:spTree>
    <p:extLst>
      <p:ext uri="{BB962C8B-B14F-4D97-AF65-F5344CB8AC3E}">
        <p14:creationId xmlns:p14="http://schemas.microsoft.com/office/powerpoint/2010/main" val="35905176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76A4-A8A1-EFAC-FCDF-C9E6D4CE4983}"/>
              </a:ext>
            </a:extLst>
          </p:cNvPr>
          <p:cNvSpPr>
            <a:spLocks noGrp="1"/>
          </p:cNvSpPr>
          <p:nvPr>
            <p:ph type="title"/>
          </p:nvPr>
        </p:nvSpPr>
        <p:spPr/>
        <p:txBody>
          <a:bodyPr/>
          <a:lstStyle/>
          <a:p>
            <a:pPr algn="ctr"/>
            <a:r>
              <a:rPr lang="en-US" dirty="0"/>
              <a:t>EU AI Act</a:t>
            </a:r>
          </a:p>
        </p:txBody>
      </p:sp>
      <p:sp>
        <p:nvSpPr>
          <p:cNvPr id="3" name="Content Placeholder 2">
            <a:extLst>
              <a:ext uri="{FF2B5EF4-FFF2-40B4-BE49-F238E27FC236}">
                <a16:creationId xmlns:a16="http://schemas.microsoft.com/office/drawing/2014/main" id="{0C404E66-43FD-938C-5D2A-7119A3EB9FA8}"/>
              </a:ext>
            </a:extLst>
          </p:cNvPr>
          <p:cNvSpPr>
            <a:spLocks noGrp="1"/>
          </p:cNvSpPr>
          <p:nvPr>
            <p:ph idx="1"/>
          </p:nvPr>
        </p:nvSpPr>
        <p:spPr>
          <a:xfrm>
            <a:off x="838200" y="1549859"/>
            <a:ext cx="10515600" cy="4351338"/>
          </a:xfrm>
        </p:spPr>
        <p:txBody>
          <a:bodyPr>
            <a:normAutofit fontScale="92500"/>
          </a:bodyPr>
          <a:lstStyle/>
          <a:p>
            <a:r>
              <a:rPr lang="en-US" dirty="0"/>
              <a:t>Classifies AI according to its risk:</a:t>
            </a:r>
          </a:p>
          <a:p>
            <a:pPr lvl="1"/>
            <a:r>
              <a:rPr lang="en-US" dirty="0"/>
              <a:t>Unacceptable risk is prohibited (e.g. social scoring systems and manipulative AI).</a:t>
            </a:r>
          </a:p>
          <a:p>
            <a:pPr lvl="1"/>
            <a:r>
              <a:rPr lang="en-US" dirty="0"/>
              <a:t>High-risk AI systems are regulated.</a:t>
            </a:r>
          </a:p>
          <a:p>
            <a:pPr lvl="1"/>
            <a:r>
              <a:rPr lang="en-US" dirty="0"/>
              <a:t>Limited risk AI systems, subject to lighter transparency obligations</a:t>
            </a:r>
          </a:p>
          <a:p>
            <a:pPr lvl="1"/>
            <a:r>
              <a:rPr lang="en-US" dirty="0"/>
              <a:t>Minimal risk is unregulated</a:t>
            </a:r>
          </a:p>
          <a:p>
            <a:r>
              <a:rPr lang="en-US" dirty="0"/>
              <a:t>Majority of obligations fall on providers (developers) of high-risk AI systems</a:t>
            </a:r>
          </a:p>
          <a:p>
            <a:r>
              <a:rPr lang="en-US" dirty="0"/>
              <a:t>Users (persons who deploy an AI system in a professional capacity, not affected end-users) have some obligations.</a:t>
            </a:r>
          </a:p>
          <a:p>
            <a:r>
              <a:rPr lang="en-US" dirty="0"/>
              <a:t>Requirements on General Purpose AI Model providers</a:t>
            </a:r>
          </a:p>
          <a:p>
            <a:pPr marL="0" indent="0">
              <a:buNone/>
            </a:pPr>
            <a:r>
              <a:rPr lang="en-US" sz="1900" dirty="0">
                <a:solidFill>
                  <a:srgbClr val="FF0000"/>
                </a:solidFill>
              </a:rPr>
              <a:t>https://artificialintelligenceact.eu/high-level-summary/</a:t>
            </a:r>
          </a:p>
          <a:p>
            <a:endParaRPr lang="en-US" dirty="0"/>
          </a:p>
          <a:p>
            <a:endParaRPr lang="en-US" dirty="0"/>
          </a:p>
        </p:txBody>
      </p:sp>
      <p:sp>
        <p:nvSpPr>
          <p:cNvPr id="4" name="Slide Number Placeholder 3">
            <a:extLst>
              <a:ext uri="{FF2B5EF4-FFF2-40B4-BE49-F238E27FC236}">
                <a16:creationId xmlns:a16="http://schemas.microsoft.com/office/drawing/2014/main" id="{C5DF340E-D855-0E5D-2F14-B38AE8801F55}"/>
              </a:ext>
            </a:extLst>
          </p:cNvPr>
          <p:cNvSpPr>
            <a:spLocks noGrp="1"/>
          </p:cNvSpPr>
          <p:nvPr>
            <p:ph type="sldNum" sz="quarter" idx="4"/>
          </p:nvPr>
        </p:nvSpPr>
        <p:spPr/>
        <p:txBody>
          <a:bodyPr/>
          <a:lstStyle/>
          <a:p>
            <a:fld id="{7465B9F3-980C-45D8-AFD1-277228694425}" type="slidenum">
              <a:rPr lang="en-US" smtClean="0"/>
              <a:t>10</a:t>
            </a:fld>
            <a:endParaRPr lang="en-US" dirty="0"/>
          </a:p>
        </p:txBody>
      </p:sp>
    </p:spTree>
    <p:extLst>
      <p:ext uri="{BB962C8B-B14F-4D97-AF65-F5344CB8AC3E}">
        <p14:creationId xmlns:p14="http://schemas.microsoft.com/office/powerpoint/2010/main" val="13797919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EAE5-966A-F3BD-3C30-A6C39CC6DCB5}"/>
              </a:ext>
            </a:extLst>
          </p:cNvPr>
          <p:cNvSpPr>
            <a:spLocks noGrp="1"/>
          </p:cNvSpPr>
          <p:nvPr>
            <p:ph type="title"/>
          </p:nvPr>
        </p:nvSpPr>
        <p:spPr>
          <a:xfrm>
            <a:off x="838200" y="650387"/>
            <a:ext cx="10515600" cy="784404"/>
          </a:xfrm>
        </p:spPr>
        <p:txBody>
          <a:bodyPr>
            <a:normAutofit/>
          </a:bodyPr>
          <a:lstStyle/>
          <a:p>
            <a:pPr algn="ctr"/>
            <a:r>
              <a:rPr lang="en-US" dirty="0">
                <a:solidFill>
                  <a:srgbClr val="44546A"/>
                </a:solidFill>
              </a:rPr>
              <a:t>U.S. Law and Regulations</a:t>
            </a:r>
          </a:p>
        </p:txBody>
      </p:sp>
      <p:sp>
        <p:nvSpPr>
          <p:cNvPr id="4" name="TextBox 3">
            <a:extLst>
              <a:ext uri="{FF2B5EF4-FFF2-40B4-BE49-F238E27FC236}">
                <a16:creationId xmlns:a16="http://schemas.microsoft.com/office/drawing/2014/main" id="{0F746059-88F3-C54C-5DB7-BD4D7188D49A}"/>
              </a:ext>
            </a:extLst>
          </p:cNvPr>
          <p:cNvSpPr txBox="1"/>
          <p:nvPr/>
        </p:nvSpPr>
        <p:spPr>
          <a:xfrm>
            <a:off x="838200" y="1549052"/>
            <a:ext cx="10515600" cy="2308324"/>
          </a:xfrm>
          <a:prstGeom prst="rect">
            <a:avLst/>
          </a:prstGeom>
          <a:noFill/>
        </p:spPr>
        <p:txBody>
          <a:bodyPr wrap="square">
            <a:spAutoFit/>
          </a:bodyPr>
          <a:lstStyle/>
          <a:p>
            <a:r>
              <a:rPr lang="en-US" dirty="0">
                <a:solidFill>
                  <a:srgbClr val="44546A"/>
                </a:solidFill>
              </a:rPr>
              <a:t>•	Currently, there is no overarching AI law in the United States, although some states have endeavored to begin regulating AI within their jurisdiction. </a:t>
            </a:r>
          </a:p>
          <a:p>
            <a:endParaRPr lang="en-US" dirty="0">
              <a:solidFill>
                <a:srgbClr val="44546A"/>
              </a:solidFill>
            </a:endParaRPr>
          </a:p>
          <a:p>
            <a:r>
              <a:rPr lang="en-US" dirty="0">
                <a:solidFill>
                  <a:srgbClr val="44546A"/>
                </a:solidFill>
              </a:rPr>
              <a:t>•	On the federal level, there have been various executive orders directing federal agency action, for example, the Executive Order on the Safe, Secure, and Trustworthy Development and Use of Artificial Intelligence. This EO focuses on actions administrative agencies must take to investigate AI solutions, create regulations to govern AI, and deploy AI, but does not regulate private actors.</a:t>
            </a:r>
          </a:p>
          <a:p>
            <a:endParaRPr lang="en-US" dirty="0">
              <a:solidFill>
                <a:srgbClr val="44546A"/>
              </a:solidFill>
            </a:endParaRPr>
          </a:p>
        </p:txBody>
      </p:sp>
      <p:sp>
        <p:nvSpPr>
          <p:cNvPr id="6" name="TextBox 5">
            <a:extLst>
              <a:ext uri="{FF2B5EF4-FFF2-40B4-BE49-F238E27FC236}">
                <a16:creationId xmlns:a16="http://schemas.microsoft.com/office/drawing/2014/main" id="{5C8DCCE6-85AC-2EBF-AA81-F50BDCEAF7B1}"/>
              </a:ext>
            </a:extLst>
          </p:cNvPr>
          <p:cNvSpPr txBox="1"/>
          <p:nvPr/>
        </p:nvSpPr>
        <p:spPr>
          <a:xfrm>
            <a:off x="2332809" y="3934158"/>
            <a:ext cx="7743008" cy="1264642"/>
          </a:xfrm>
          <a:prstGeom prst="rect">
            <a:avLst/>
          </a:prstGeom>
          <a:noFill/>
        </p:spPr>
        <p:txBody>
          <a:bodyPr wrap="square">
            <a:spAutoFit/>
          </a:bodyPr>
          <a:lstStyle/>
          <a:p>
            <a:pPr marR="0" lvl="1">
              <a:lnSpc>
                <a:spcPct val="107000"/>
              </a:lnSpc>
              <a:spcBef>
                <a:spcPts val="0"/>
              </a:spcBef>
              <a:spcAft>
                <a:spcPts val="800"/>
              </a:spcAft>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Big concepts here: safety, privacy, auditability, prohibitions on use of AI to create dangerous materials, protection of Americans from AI-enabled fraud, and directing further agency action on AI, like the requirement of a National Security Memorandum.  </a:t>
            </a:r>
          </a:p>
        </p:txBody>
      </p:sp>
      <p:sp>
        <p:nvSpPr>
          <p:cNvPr id="9" name="TextBox 8">
            <a:extLst>
              <a:ext uri="{FF2B5EF4-FFF2-40B4-BE49-F238E27FC236}">
                <a16:creationId xmlns:a16="http://schemas.microsoft.com/office/drawing/2014/main" id="{C53D7FB1-CDCA-4A13-29BB-A4008CF09F1F}"/>
              </a:ext>
            </a:extLst>
          </p:cNvPr>
          <p:cNvSpPr txBox="1"/>
          <p:nvPr/>
        </p:nvSpPr>
        <p:spPr>
          <a:xfrm>
            <a:off x="839833" y="3788219"/>
            <a:ext cx="2546652" cy="1323439"/>
          </a:xfrm>
          <a:prstGeom prst="rect">
            <a:avLst/>
          </a:prstGeom>
          <a:noFill/>
        </p:spPr>
        <p:txBody>
          <a:bodyPr wrap="square">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Slide Number Placeholder 2">
            <a:extLst>
              <a:ext uri="{FF2B5EF4-FFF2-40B4-BE49-F238E27FC236}">
                <a16:creationId xmlns:a16="http://schemas.microsoft.com/office/drawing/2014/main" id="{7BE3D58E-4BC7-C570-F85F-D16866F4C6D7}"/>
              </a:ext>
            </a:extLst>
          </p:cNvPr>
          <p:cNvSpPr>
            <a:spLocks noGrp="1"/>
          </p:cNvSpPr>
          <p:nvPr>
            <p:ph type="sldNum" sz="quarter" idx="12"/>
          </p:nvPr>
        </p:nvSpPr>
        <p:spPr/>
        <p:txBody>
          <a:bodyPr/>
          <a:lstStyle/>
          <a:p>
            <a:fld id="{7465B9F3-980C-45D8-AFD1-277228694425}" type="slidenum">
              <a:rPr lang="en-US" smtClean="0"/>
              <a:t>11</a:t>
            </a:fld>
            <a:endParaRPr lang="en-US" dirty="0"/>
          </a:p>
        </p:txBody>
      </p:sp>
    </p:spTree>
    <p:extLst>
      <p:ext uri="{BB962C8B-B14F-4D97-AF65-F5344CB8AC3E}">
        <p14:creationId xmlns:p14="http://schemas.microsoft.com/office/powerpoint/2010/main" val="22225896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FB6F-ECB3-99A3-8DF5-4D9EBCEC0115}"/>
              </a:ext>
            </a:extLst>
          </p:cNvPr>
          <p:cNvSpPr>
            <a:spLocks noGrp="1"/>
          </p:cNvSpPr>
          <p:nvPr>
            <p:ph type="title"/>
          </p:nvPr>
        </p:nvSpPr>
        <p:spPr/>
        <p:txBody>
          <a:bodyPr/>
          <a:lstStyle/>
          <a:p>
            <a:pPr algn="ctr"/>
            <a:r>
              <a:rPr lang="en-US" dirty="0">
                <a:solidFill>
                  <a:srgbClr val="44546A"/>
                </a:solidFill>
              </a:rPr>
              <a:t>U.S. Law and Regulations</a:t>
            </a:r>
          </a:p>
        </p:txBody>
      </p:sp>
      <p:sp>
        <p:nvSpPr>
          <p:cNvPr id="4" name="TextBox 3">
            <a:extLst>
              <a:ext uri="{FF2B5EF4-FFF2-40B4-BE49-F238E27FC236}">
                <a16:creationId xmlns:a16="http://schemas.microsoft.com/office/drawing/2014/main" id="{4894E52B-BDBB-D000-6C2B-325A868813D6}"/>
              </a:ext>
            </a:extLst>
          </p:cNvPr>
          <p:cNvSpPr txBox="1"/>
          <p:nvPr/>
        </p:nvSpPr>
        <p:spPr>
          <a:xfrm>
            <a:off x="1005839" y="1690690"/>
            <a:ext cx="9653451" cy="304282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While also not technically binding on private actors, the Blueprint for an AI Bill of Rights is a very helpful authority to consider and follow for responsible deployment of AI. </a:t>
            </a:r>
          </a:p>
          <a:p>
            <a:pPr marL="742950" marR="0" lvl="1" indent="-285750">
              <a:lnSpc>
                <a:spcPct val="107000"/>
              </a:lnSpc>
              <a:spcBef>
                <a:spcPts val="0"/>
              </a:spcBef>
              <a:spcAft>
                <a:spcPts val="0"/>
              </a:spcAft>
              <a:buFont typeface="Courier New" panose="02070309020205020404" pitchFamily="49" charset="0"/>
              <a:buChar char="o"/>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Blueprint provides guidance and five overarching principles for responsible use of AI.</a:t>
            </a:r>
          </a:p>
          <a:p>
            <a:pPr marR="0" lvl="1">
              <a:lnSpc>
                <a:spcPct val="107000"/>
              </a:lnSpc>
              <a:spcBef>
                <a:spcPts val="0"/>
              </a:spcBef>
              <a:spcAft>
                <a:spcPts val="0"/>
              </a:spcAft>
            </a:pPr>
            <a:endPar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Five Principles include: </a:t>
            </a:r>
          </a:p>
          <a:p>
            <a:pPr marL="1143000" marR="0" lvl="2" indent="-228600">
              <a:lnSpc>
                <a:spcPct val="107000"/>
              </a:lnSpc>
              <a:spcBef>
                <a:spcPts val="0"/>
              </a:spcBef>
              <a:spcAft>
                <a:spcPts val="0"/>
              </a:spcAft>
              <a:buFont typeface="Wingdings" panose="05000000000000000000" pitchFamily="2" charset="2"/>
              <a:buChar char=""/>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AI Systems should be safe and effective</a:t>
            </a: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Prohibition on Algorithmic Discrimination</a:t>
            </a:r>
            <a:endParaRPr lang="en-US" sz="1800" kern="100"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sz="18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Data Privacy Requirements </a:t>
            </a:r>
          </a:p>
          <a:p>
            <a:pPr marL="1143000" lvl="2" indent="-228600">
              <a:lnSpc>
                <a:spcPct val="107000"/>
              </a:lnSpc>
              <a:buFont typeface="Wingdings" panose="05000000000000000000" pitchFamily="2" charset="2"/>
              <a:buChar char=""/>
            </a:pPr>
            <a:r>
              <a:rPr lang="en-US" sz="18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Notice and Explanation</a:t>
            </a: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Human Alternatives and Opt-outs</a:t>
            </a:r>
            <a:endPar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robot with a face">
            <a:extLst>
              <a:ext uri="{FF2B5EF4-FFF2-40B4-BE49-F238E27FC236}">
                <a16:creationId xmlns:a16="http://schemas.microsoft.com/office/drawing/2014/main" id="{BA5A03EF-B462-D5A4-4089-786B0E4E4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509" y="2793360"/>
            <a:ext cx="3977829" cy="2784480"/>
          </a:xfrm>
          <a:prstGeom prst="rect">
            <a:avLst/>
          </a:prstGeom>
        </p:spPr>
      </p:pic>
      <p:sp>
        <p:nvSpPr>
          <p:cNvPr id="3" name="Slide Number Placeholder 2">
            <a:extLst>
              <a:ext uri="{FF2B5EF4-FFF2-40B4-BE49-F238E27FC236}">
                <a16:creationId xmlns:a16="http://schemas.microsoft.com/office/drawing/2014/main" id="{AF648008-1FC8-4D94-013D-4742F7BB61C4}"/>
              </a:ext>
            </a:extLst>
          </p:cNvPr>
          <p:cNvSpPr>
            <a:spLocks noGrp="1"/>
          </p:cNvSpPr>
          <p:nvPr>
            <p:ph type="sldNum" sz="quarter" idx="12"/>
          </p:nvPr>
        </p:nvSpPr>
        <p:spPr/>
        <p:txBody>
          <a:bodyPr/>
          <a:lstStyle/>
          <a:p>
            <a:fld id="{7465B9F3-980C-45D8-AFD1-277228694425}" type="slidenum">
              <a:rPr lang="en-US" smtClean="0"/>
              <a:t>12</a:t>
            </a:fld>
            <a:endParaRPr lang="en-US" dirty="0"/>
          </a:p>
        </p:txBody>
      </p:sp>
    </p:spTree>
    <p:extLst>
      <p:ext uri="{BB962C8B-B14F-4D97-AF65-F5344CB8AC3E}">
        <p14:creationId xmlns:p14="http://schemas.microsoft.com/office/powerpoint/2010/main" val="22684381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7" title="Cogs turning inside head outline">
            <a:hlinkClick r:id="" action="ppaction://media"/>
            <a:extLst>
              <a:ext uri="{FF2B5EF4-FFF2-40B4-BE49-F238E27FC236}">
                <a16:creationId xmlns:a16="http://schemas.microsoft.com/office/drawing/2014/main" id="{DE2B229F-DDEE-AB6C-D1AC-A371ED5A465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63394" y="0"/>
            <a:ext cx="4245429" cy="2388054"/>
          </a:xfrm>
          <a:prstGeom prst="rect">
            <a:avLst/>
          </a:prstGeom>
        </p:spPr>
      </p:pic>
      <p:sp>
        <p:nvSpPr>
          <p:cNvPr id="2" name="Title 1">
            <a:extLst>
              <a:ext uri="{FF2B5EF4-FFF2-40B4-BE49-F238E27FC236}">
                <a16:creationId xmlns:a16="http://schemas.microsoft.com/office/drawing/2014/main" id="{8A86326A-9FB6-9189-A932-DE36262A5D35}"/>
              </a:ext>
            </a:extLst>
          </p:cNvPr>
          <p:cNvSpPr>
            <a:spLocks noGrp="1"/>
          </p:cNvSpPr>
          <p:nvPr>
            <p:ph type="title"/>
          </p:nvPr>
        </p:nvSpPr>
        <p:spPr/>
        <p:txBody>
          <a:bodyPr/>
          <a:lstStyle/>
          <a:p>
            <a:r>
              <a:rPr lang="en-US" dirty="0">
                <a:solidFill>
                  <a:srgbClr val="44546A"/>
                </a:solidFill>
              </a:rPr>
              <a:t>U.S. Law and Regulations</a:t>
            </a:r>
          </a:p>
        </p:txBody>
      </p:sp>
      <p:sp>
        <p:nvSpPr>
          <p:cNvPr id="4" name="TextBox 3">
            <a:extLst>
              <a:ext uri="{FF2B5EF4-FFF2-40B4-BE49-F238E27FC236}">
                <a16:creationId xmlns:a16="http://schemas.microsoft.com/office/drawing/2014/main" id="{CB44A4BC-5F1F-57A5-F210-1805DEF71153}"/>
              </a:ext>
            </a:extLst>
          </p:cNvPr>
          <p:cNvSpPr txBox="1"/>
          <p:nvPr/>
        </p:nvSpPr>
        <p:spPr>
          <a:xfrm>
            <a:off x="718457" y="1828799"/>
            <a:ext cx="10411098" cy="4327275"/>
          </a:xfrm>
          <a:prstGeom prst="rect">
            <a:avLst/>
          </a:prstGeom>
          <a:noFill/>
        </p:spPr>
        <p:txBody>
          <a:bodyPr wrap="square">
            <a:spAutoFit/>
          </a:bodyPr>
          <a:lstStyle/>
          <a:p>
            <a:pPr marR="0" lvl="0">
              <a:lnSpc>
                <a:spcPct val="107000"/>
              </a:lnSpc>
              <a:spcBef>
                <a:spcPts val="0"/>
              </a:spcBef>
              <a:spcAft>
                <a:spcPts val="0"/>
              </a:spcAft>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States are starting to promulgate their own laws and regulations to govern AI</a:t>
            </a:r>
          </a:p>
          <a:p>
            <a:pPr marL="342900" marR="0" lvl="0" indent="-342900">
              <a:lnSpc>
                <a:spcPct val="107000"/>
              </a:lnSpc>
              <a:spcBef>
                <a:spcPts val="0"/>
              </a:spcBef>
              <a:spcAft>
                <a:spcPts val="0"/>
              </a:spcAft>
              <a:buFont typeface="Symbol" panose="05050102010706020507" pitchFamily="18" charset="2"/>
              <a:buChar char=""/>
            </a:pPr>
            <a:endPar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CCPA and proposed Automated Decision-making Technology (ADMT) regulations</a:t>
            </a:r>
          </a:p>
          <a:p>
            <a:pPr marL="1143000" marR="0" lvl="2" indent="-228600">
              <a:lnSpc>
                <a:spcPct val="107000"/>
              </a:lnSpc>
              <a:spcBef>
                <a:spcPts val="0"/>
              </a:spcBef>
              <a:spcAft>
                <a:spcPts val="80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If you are in scope for CCPA, you will likely be in scope for the ADMT regulations once passed if you use AI. </a:t>
            </a:r>
          </a:p>
          <a:p>
            <a:pPr marL="1143000" marR="0" lvl="2" indent="-228600">
              <a:lnSpc>
                <a:spcPct val="107000"/>
              </a:lnSpc>
              <a:spcBef>
                <a:spcPts val="0"/>
              </a:spcBef>
              <a:spcAft>
                <a:spcPts val="80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Draft ADMT Regulations propose establishing three requirements for businesses that use ADMT for covered uses: (1) pre-use notice, (2) opt-out rights, and (3) access rights. </a:t>
            </a:r>
          </a:p>
          <a:p>
            <a:pPr marL="742950" marR="0" lvl="1" indent="-285750">
              <a:lnSpc>
                <a:spcPct val="107000"/>
              </a:lnSpc>
              <a:spcBef>
                <a:spcPts val="0"/>
              </a:spcBef>
              <a:spcAft>
                <a:spcPts val="0"/>
              </a:spcAft>
              <a:buFont typeface="Courier New" panose="02070309020205020404" pitchFamily="49" charset="0"/>
              <a:buChar char="o"/>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Colorado Artificial Intelligence Act (SB 205)</a:t>
            </a:r>
          </a:p>
          <a:p>
            <a:pPr marL="1143000" marR="0" lvl="2" indent="-228600">
              <a:lnSpc>
                <a:spcPct val="107000"/>
              </a:lnSpc>
              <a:spcBef>
                <a:spcPts val="0"/>
              </a:spcBef>
              <a:spcAft>
                <a:spcPts val="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This was signed into law with a compliance date of February 1, 2026.</a:t>
            </a:r>
          </a:p>
          <a:p>
            <a:pPr marL="1143000" marR="0" lvl="2" indent="-228600">
              <a:lnSpc>
                <a:spcPct val="107000"/>
              </a:lnSpc>
              <a:spcBef>
                <a:spcPts val="0"/>
              </a:spcBef>
              <a:spcAft>
                <a:spcPts val="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Primarily focused on high-risk artificial intelligence systems, which is defined as any system that, when deployed, makes or is a substantial factor in making a “consequential decision” about a CO consumer.  Consequential decisions relate to those involving education, employment, financial services, housing, health care, or legal services.</a:t>
            </a:r>
          </a:p>
          <a:p>
            <a:pPr marL="1143000" marR="0" lvl="2" indent="-228600">
              <a:lnSpc>
                <a:spcPct val="107000"/>
              </a:lnSpc>
              <a:spcBef>
                <a:spcPts val="0"/>
              </a:spcBef>
              <a:spcAft>
                <a:spcPts val="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Includes protections against algorithmic discrimination.</a:t>
            </a:r>
          </a:p>
          <a:p>
            <a:pPr marL="1143000" marR="0" lvl="2" indent="-228600">
              <a:lnSpc>
                <a:spcPct val="107000"/>
              </a:lnSpc>
              <a:spcBef>
                <a:spcPts val="0"/>
              </a:spcBef>
              <a:spcAft>
                <a:spcPts val="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Imposes various obligations relating to documentation, disclosures, risk analysis and mitigation, governance, and impact assessments for developers and deployers of high-risk AI systems.</a:t>
            </a:r>
          </a:p>
          <a:p>
            <a:pPr marL="1143000" marR="0" lvl="2" indent="-228600">
              <a:lnSpc>
                <a:spcPct val="107000"/>
              </a:lnSpc>
              <a:spcBef>
                <a:spcPts val="0"/>
              </a:spcBef>
              <a:spcAft>
                <a:spcPts val="800"/>
              </a:spcAft>
              <a:buFont typeface="Wingdings" panose="05000000000000000000" pitchFamily="2" charset="2"/>
              <a:buChar char=""/>
            </a:pPr>
            <a:r>
              <a:rPr lang="en-US" sz="14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For any and all AI systems that are deployed on consumers in CO, deployers must ensure that customers are given notice of the AI. </a:t>
            </a:r>
          </a:p>
          <a:p>
            <a:pPr marR="0" lvl="2">
              <a:lnSpc>
                <a:spcPct val="107000"/>
              </a:lnSpc>
              <a:spcBef>
                <a:spcPts val="0"/>
              </a:spcBef>
              <a:spcAft>
                <a:spcPts val="800"/>
              </a:spcAft>
            </a:pPr>
            <a:endParaRPr lang="en-US" sz="1100" kern="100" dirty="0">
              <a:solidFill>
                <a:srgbClr val="44546A"/>
              </a:solidFill>
              <a:latin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EA0A4A3-18C5-4344-AB8E-BDACC7C1DAD5}"/>
              </a:ext>
            </a:extLst>
          </p:cNvPr>
          <p:cNvSpPr>
            <a:spLocks noGrp="1"/>
          </p:cNvSpPr>
          <p:nvPr>
            <p:ph type="sldNum" sz="quarter" idx="12"/>
          </p:nvPr>
        </p:nvSpPr>
        <p:spPr/>
        <p:txBody>
          <a:bodyPr/>
          <a:lstStyle/>
          <a:p>
            <a:fld id="{7465B9F3-980C-45D8-AFD1-277228694425}" type="slidenum">
              <a:rPr lang="en-US" smtClean="0"/>
              <a:t>13</a:t>
            </a:fld>
            <a:endParaRPr lang="en-US" dirty="0"/>
          </a:p>
        </p:txBody>
      </p:sp>
    </p:spTree>
    <p:extLst>
      <p:ext uri="{BB962C8B-B14F-4D97-AF65-F5344CB8AC3E}">
        <p14:creationId xmlns:p14="http://schemas.microsoft.com/office/powerpoint/2010/main" val="424601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4360-BCB8-C5C6-C4C5-492BD8DB3E83}"/>
              </a:ext>
            </a:extLst>
          </p:cNvPr>
          <p:cNvSpPr>
            <a:spLocks noGrp="1"/>
          </p:cNvSpPr>
          <p:nvPr>
            <p:ph type="title"/>
          </p:nvPr>
        </p:nvSpPr>
        <p:spPr>
          <a:xfrm>
            <a:off x="583474" y="323658"/>
            <a:ext cx="11255829" cy="1325563"/>
          </a:xfrm>
        </p:spPr>
        <p:txBody>
          <a:bodyPr/>
          <a:lstStyle/>
          <a:p>
            <a:pPr algn="ctr"/>
            <a:r>
              <a:rPr lang="en-US" dirty="0">
                <a:solidFill>
                  <a:srgbClr val="44546A"/>
                </a:solidFill>
              </a:rPr>
              <a:t>AI Enforcement (&amp; Litigation) </a:t>
            </a:r>
            <a:br>
              <a:rPr lang="en-US" dirty="0">
                <a:solidFill>
                  <a:srgbClr val="44546A"/>
                </a:solidFill>
              </a:rPr>
            </a:br>
            <a:r>
              <a:rPr lang="en-US" dirty="0">
                <a:solidFill>
                  <a:srgbClr val="44546A"/>
                </a:solidFill>
              </a:rPr>
              <a:t>Already Underway</a:t>
            </a:r>
          </a:p>
        </p:txBody>
      </p:sp>
      <p:sp>
        <p:nvSpPr>
          <p:cNvPr id="4" name="TextBox 3">
            <a:extLst>
              <a:ext uri="{FF2B5EF4-FFF2-40B4-BE49-F238E27FC236}">
                <a16:creationId xmlns:a16="http://schemas.microsoft.com/office/drawing/2014/main" id="{4B37799D-612F-455E-92A2-CC7F0EF59B10}"/>
              </a:ext>
            </a:extLst>
          </p:cNvPr>
          <p:cNvSpPr txBox="1"/>
          <p:nvPr/>
        </p:nvSpPr>
        <p:spPr>
          <a:xfrm>
            <a:off x="801189" y="1670698"/>
            <a:ext cx="10515600" cy="4296112"/>
          </a:xfrm>
          <a:prstGeom prst="rect">
            <a:avLst/>
          </a:prstGeom>
          <a:noFill/>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FTC has been the most active agency in terms of enforcement actions against companies for use of AI (so far). </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FTC Enforcement action against Rite Aid</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On December 12, 2023, The FTC filed a civil action against Rite Aid in federal court (Eastern District of Pennsylvania), alleging that Rite Aid used biometric facial recognition technology in its retail stores without taking reasonable steps to address the risks that such technology was likely to result in harm to consumers because of false-positive facial recognition match alerts. After investigating Rite Aid’s use of the technology, the FTC filed the action, including various allegations about Rite Aid’s use and failure to conduct appropriate diligence as to the technology’s deployment, including that Rite Aid: </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Failed to consider the risks that false positives had on consumers, including risks of misidentification based on race or gender;</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Did not test the system for accuracy;</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Did not enforce image quality controls;</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Failed to train its staff on appropriate use and processes for use of the technology;</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Did not monitor, test, or track the accuracy of results; and,</a:t>
            </a:r>
          </a:p>
          <a:p>
            <a:pPr marL="1600200" marR="0" lvl="3" indent="-228600">
              <a:lnSpc>
                <a:spcPct val="107000"/>
              </a:lnSpc>
              <a:spcBef>
                <a:spcPts val="0"/>
              </a:spcBef>
              <a:spcAft>
                <a:spcPts val="80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Did not keep accurate records of the outcomes of alerts or track false positives.</a:t>
            </a:r>
          </a:p>
        </p:txBody>
      </p:sp>
      <p:sp>
        <p:nvSpPr>
          <p:cNvPr id="3" name="Slide Number Placeholder 2">
            <a:extLst>
              <a:ext uri="{FF2B5EF4-FFF2-40B4-BE49-F238E27FC236}">
                <a16:creationId xmlns:a16="http://schemas.microsoft.com/office/drawing/2014/main" id="{9D19B771-8859-F506-F870-9BEA18353AF8}"/>
              </a:ext>
            </a:extLst>
          </p:cNvPr>
          <p:cNvSpPr>
            <a:spLocks noGrp="1"/>
          </p:cNvSpPr>
          <p:nvPr>
            <p:ph type="sldNum" sz="quarter" idx="12"/>
          </p:nvPr>
        </p:nvSpPr>
        <p:spPr/>
        <p:txBody>
          <a:bodyPr/>
          <a:lstStyle/>
          <a:p>
            <a:fld id="{7465B9F3-980C-45D8-AFD1-277228694425}" type="slidenum">
              <a:rPr lang="en-US" smtClean="0"/>
              <a:t>14</a:t>
            </a:fld>
            <a:endParaRPr lang="en-US" dirty="0"/>
          </a:p>
        </p:txBody>
      </p:sp>
    </p:spTree>
    <p:extLst>
      <p:ext uri="{BB962C8B-B14F-4D97-AF65-F5344CB8AC3E}">
        <p14:creationId xmlns:p14="http://schemas.microsoft.com/office/powerpoint/2010/main" val="17801619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77D4-5228-D558-0071-5FA77004837F}"/>
              </a:ext>
            </a:extLst>
          </p:cNvPr>
          <p:cNvSpPr>
            <a:spLocks noGrp="1"/>
          </p:cNvSpPr>
          <p:nvPr>
            <p:ph type="ctrTitle"/>
          </p:nvPr>
        </p:nvSpPr>
        <p:spPr>
          <a:xfrm>
            <a:off x="914400" y="2000250"/>
            <a:ext cx="10363200" cy="1585913"/>
          </a:xfrm>
        </p:spPr>
        <p:txBody>
          <a:bodyPr>
            <a:noAutofit/>
          </a:bodyPr>
          <a:lstStyle/>
          <a:p>
            <a:pPr algn="ctr"/>
            <a:r>
              <a:rPr lang="en-US" dirty="0">
                <a:solidFill>
                  <a:schemeClr val="tx2"/>
                </a:solidFill>
              </a:rPr>
              <a:t>AI Governance:</a:t>
            </a:r>
            <a:br>
              <a:rPr lang="en-US" dirty="0">
                <a:solidFill>
                  <a:schemeClr val="tx2"/>
                </a:solidFill>
              </a:rPr>
            </a:br>
            <a:r>
              <a:rPr lang="en-US" dirty="0">
                <a:solidFill>
                  <a:schemeClr val="tx2"/>
                </a:solidFill>
              </a:rPr>
              <a:t>The In-house Perspective</a:t>
            </a:r>
            <a:endParaRPr lang="en-US" dirty="0"/>
          </a:p>
        </p:txBody>
      </p:sp>
      <p:sp>
        <p:nvSpPr>
          <p:cNvPr id="6" name="Slide Number Placeholder 5">
            <a:extLst>
              <a:ext uri="{FF2B5EF4-FFF2-40B4-BE49-F238E27FC236}">
                <a16:creationId xmlns:a16="http://schemas.microsoft.com/office/drawing/2014/main" id="{DE9A5890-A10C-82AD-0904-1AA78763EC0E}"/>
              </a:ext>
            </a:extLst>
          </p:cNvPr>
          <p:cNvSpPr>
            <a:spLocks noGrp="1"/>
          </p:cNvSpPr>
          <p:nvPr>
            <p:ph type="sldNum" sz="quarter" idx="4"/>
          </p:nvPr>
        </p:nvSpPr>
        <p:spPr/>
        <p:txBody>
          <a:bodyPr/>
          <a:lstStyle/>
          <a:p>
            <a:fld id="{7465B9F3-980C-45D8-AFD1-277228694425}" type="slidenum">
              <a:rPr lang="en-US" smtClean="0"/>
              <a:t>15</a:t>
            </a:fld>
            <a:endParaRPr lang="en-US" dirty="0"/>
          </a:p>
        </p:txBody>
      </p:sp>
    </p:spTree>
    <p:extLst>
      <p:ext uri="{BB962C8B-B14F-4D97-AF65-F5344CB8AC3E}">
        <p14:creationId xmlns:p14="http://schemas.microsoft.com/office/powerpoint/2010/main" val="8136501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BC18-BC1D-B69B-76FE-9151CBDE9EF4}"/>
              </a:ext>
            </a:extLst>
          </p:cNvPr>
          <p:cNvSpPr>
            <a:spLocks noGrp="1"/>
          </p:cNvSpPr>
          <p:nvPr>
            <p:ph type="title"/>
          </p:nvPr>
        </p:nvSpPr>
        <p:spPr>
          <a:xfrm>
            <a:off x="771638" y="340342"/>
            <a:ext cx="10515600" cy="1325563"/>
          </a:xfrm>
        </p:spPr>
        <p:txBody>
          <a:bodyPr>
            <a:normAutofit/>
          </a:bodyPr>
          <a:lstStyle/>
          <a:p>
            <a:r>
              <a:rPr lang="en-US" sz="32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Good AI Governance Starts with Data Governance</a:t>
            </a:r>
            <a:endParaRPr lang="en-US" sz="3200" dirty="0">
              <a:solidFill>
                <a:srgbClr val="44546A"/>
              </a:solidFill>
            </a:endParaRPr>
          </a:p>
        </p:txBody>
      </p:sp>
      <p:sp>
        <p:nvSpPr>
          <p:cNvPr id="4" name="TextBox 3">
            <a:extLst>
              <a:ext uri="{FF2B5EF4-FFF2-40B4-BE49-F238E27FC236}">
                <a16:creationId xmlns:a16="http://schemas.microsoft.com/office/drawing/2014/main" id="{ED70C3D0-44A2-8108-695B-9F1465276267}"/>
              </a:ext>
            </a:extLst>
          </p:cNvPr>
          <p:cNvSpPr txBox="1"/>
          <p:nvPr/>
        </p:nvSpPr>
        <p:spPr>
          <a:xfrm>
            <a:off x="1541417" y="1533935"/>
            <a:ext cx="7298871" cy="4555093"/>
          </a:xfrm>
          <a:prstGeom prst="rect">
            <a:avLst/>
          </a:prstGeom>
          <a:noFill/>
        </p:spPr>
        <p:txBody>
          <a:bodyPr wrap="square">
            <a:spAutoFit/>
          </a:bodyPr>
          <a:lstStyle/>
          <a:p>
            <a:r>
              <a:rPr lang="en-US" sz="2800" dirty="0">
                <a:solidFill>
                  <a:srgbClr val="44546A"/>
                </a:solidFill>
              </a:rPr>
              <a:t>Why data governance?</a:t>
            </a:r>
          </a:p>
          <a:p>
            <a:endParaRPr lang="en-US" sz="2800" dirty="0">
              <a:solidFill>
                <a:srgbClr val="44546A"/>
              </a:solidFill>
            </a:endParaRPr>
          </a:p>
          <a:p>
            <a:r>
              <a:rPr lang="en-US" dirty="0">
                <a:solidFill>
                  <a:srgbClr val="44546A"/>
                </a:solidFill>
              </a:rPr>
              <a:t>Data governance enables organizations to better harness the power of their data, ensure data integrity/accuracy, and promote compliance by keeping records of data flowing in and out of their systems. </a:t>
            </a:r>
          </a:p>
          <a:p>
            <a:endParaRPr lang="en-US" dirty="0">
              <a:solidFill>
                <a:srgbClr val="44546A"/>
              </a:solidFill>
            </a:endParaRPr>
          </a:p>
          <a:p>
            <a:r>
              <a:rPr lang="en-US" dirty="0">
                <a:solidFill>
                  <a:srgbClr val="44546A"/>
                </a:solidFill>
              </a:rPr>
              <a:t>o	First, create a data policy, procedures/charter, and committee of cross-	functional experts to evaluate the data flowing out of your organization 	(privacy, compliance, security, legal, etc.). </a:t>
            </a:r>
          </a:p>
          <a:p>
            <a:endParaRPr lang="en-US" dirty="0">
              <a:solidFill>
                <a:srgbClr val="44546A"/>
              </a:solidFill>
            </a:endParaRPr>
          </a:p>
          <a:p>
            <a:r>
              <a:rPr lang="en-US" dirty="0">
                <a:solidFill>
                  <a:srgbClr val="44546A"/>
                </a:solidFill>
              </a:rPr>
              <a:t>o	</a:t>
            </a:r>
            <a:r>
              <a:rPr lang="en-US" sz="18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Second, employ the data governance committee to meet periodically 	to review data export (and maybe import) requests.</a:t>
            </a:r>
          </a:p>
          <a:p>
            <a:endParaRPr lang="en-US" sz="18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44546A"/>
                </a:solidFill>
              </a:rPr>
              <a:t>o	</a:t>
            </a:r>
            <a:r>
              <a:rPr lang="en-US" sz="18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Finally, keep exceptional records, review the process periodically, and 	ensure that data feeds are turned off when vendors are no longer used. </a:t>
            </a:r>
          </a:p>
        </p:txBody>
      </p:sp>
      <p:pic>
        <p:nvPicPr>
          <p:cNvPr id="28" name="Graphic 27" descr="Presentation with pie chart outline">
            <a:extLst>
              <a:ext uri="{FF2B5EF4-FFF2-40B4-BE49-F238E27FC236}">
                <a16:creationId xmlns:a16="http://schemas.microsoft.com/office/drawing/2014/main" id="{E58B535D-B70D-7DFC-0582-66DB6E1A8F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7256" y="2869770"/>
            <a:ext cx="1325563" cy="1325563"/>
          </a:xfrm>
          <a:prstGeom prst="rect">
            <a:avLst/>
          </a:prstGeom>
        </p:spPr>
      </p:pic>
      <p:pic>
        <p:nvPicPr>
          <p:cNvPr id="30" name="Graphic 29" descr="Statistics with solid fill">
            <a:extLst>
              <a:ext uri="{FF2B5EF4-FFF2-40B4-BE49-F238E27FC236}">
                <a16:creationId xmlns:a16="http://schemas.microsoft.com/office/drawing/2014/main" id="{3A09D572-0A8C-49F0-311B-21DA17D4E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1948" y="1205672"/>
            <a:ext cx="1259001" cy="1259001"/>
          </a:xfrm>
          <a:prstGeom prst="rect">
            <a:avLst/>
          </a:prstGeom>
        </p:spPr>
      </p:pic>
      <p:pic>
        <p:nvPicPr>
          <p:cNvPr id="32" name="Graphic 31" descr="Usb Stick with solid fill">
            <a:extLst>
              <a:ext uri="{FF2B5EF4-FFF2-40B4-BE49-F238E27FC236}">
                <a16:creationId xmlns:a16="http://schemas.microsoft.com/office/drawing/2014/main" id="{BAC78519-2488-5801-2720-B48D48903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2838" y="4701547"/>
            <a:ext cx="914400" cy="914400"/>
          </a:xfrm>
          <a:prstGeom prst="rect">
            <a:avLst/>
          </a:prstGeom>
        </p:spPr>
      </p:pic>
      <p:sp>
        <p:nvSpPr>
          <p:cNvPr id="3" name="Slide Number Placeholder 2">
            <a:extLst>
              <a:ext uri="{FF2B5EF4-FFF2-40B4-BE49-F238E27FC236}">
                <a16:creationId xmlns:a16="http://schemas.microsoft.com/office/drawing/2014/main" id="{BD1CC5E1-AB98-8673-FDD8-97B2BF3375C5}"/>
              </a:ext>
            </a:extLst>
          </p:cNvPr>
          <p:cNvSpPr>
            <a:spLocks noGrp="1"/>
          </p:cNvSpPr>
          <p:nvPr>
            <p:ph type="sldNum" sz="quarter" idx="12"/>
          </p:nvPr>
        </p:nvSpPr>
        <p:spPr/>
        <p:txBody>
          <a:bodyPr/>
          <a:lstStyle/>
          <a:p>
            <a:fld id="{7465B9F3-980C-45D8-AFD1-277228694425}" type="slidenum">
              <a:rPr lang="en-US" smtClean="0"/>
              <a:t>16</a:t>
            </a:fld>
            <a:endParaRPr lang="en-US" dirty="0"/>
          </a:p>
        </p:txBody>
      </p:sp>
    </p:spTree>
    <p:extLst>
      <p:ext uri="{BB962C8B-B14F-4D97-AF65-F5344CB8AC3E}">
        <p14:creationId xmlns:p14="http://schemas.microsoft.com/office/powerpoint/2010/main" val="6469895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4924-B780-A0D2-6B1B-317D4B14A5E2}"/>
              </a:ext>
            </a:extLst>
          </p:cNvPr>
          <p:cNvSpPr>
            <a:spLocks noGrp="1"/>
          </p:cNvSpPr>
          <p:nvPr>
            <p:ph type="title"/>
          </p:nvPr>
        </p:nvSpPr>
        <p:spPr>
          <a:xfrm>
            <a:off x="1027610" y="247562"/>
            <a:ext cx="10136777" cy="1325563"/>
          </a:xfrm>
        </p:spPr>
        <p:txBody>
          <a:bodyPr>
            <a:normAutofit/>
          </a:bodyPr>
          <a:lstStyle/>
          <a:p>
            <a:r>
              <a:rPr lang="en-US" sz="2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AI governance builds on data governance, since AI is powered by data and requires data for an output.</a:t>
            </a:r>
            <a:endParaRPr lang="en-US" sz="2600" dirty="0">
              <a:solidFill>
                <a:srgbClr val="44546A"/>
              </a:solidFill>
            </a:endParaRPr>
          </a:p>
        </p:txBody>
      </p:sp>
      <p:sp>
        <p:nvSpPr>
          <p:cNvPr id="4" name="TextBox 3">
            <a:extLst>
              <a:ext uri="{FF2B5EF4-FFF2-40B4-BE49-F238E27FC236}">
                <a16:creationId xmlns:a16="http://schemas.microsoft.com/office/drawing/2014/main" id="{66342D7D-1EE7-F1E7-9AC9-174EF2D83213}"/>
              </a:ext>
            </a:extLst>
          </p:cNvPr>
          <p:cNvSpPr txBox="1"/>
          <p:nvPr/>
        </p:nvSpPr>
        <p:spPr>
          <a:xfrm>
            <a:off x="1027611" y="1822269"/>
            <a:ext cx="10136777" cy="3706977"/>
          </a:xfrm>
          <a:prstGeom prst="rect">
            <a:avLst/>
          </a:prstGeom>
          <a:noFill/>
        </p:spPr>
        <p:txBody>
          <a:bodyPr wrap="square">
            <a:spAutoFit/>
          </a:bodyPr>
          <a:lstStyle/>
          <a:p>
            <a:pPr marR="0" lvl="0">
              <a:lnSpc>
                <a:spcPct val="107000"/>
              </a:lnSpc>
              <a:spcBef>
                <a:spcPts val="0"/>
              </a:spcBef>
              <a:spcAft>
                <a:spcPts val="0"/>
              </a:spcAft>
            </a:pPr>
            <a:r>
              <a:rPr lang="en-US" kern="100" dirty="0">
                <a:solidFill>
                  <a:srgbClr val="08546A"/>
                </a:solidFill>
                <a:effectLst/>
                <a:latin typeface="Calibri" panose="020F0502020204030204" pitchFamily="34" charset="0"/>
                <a:ea typeface="Calibri" panose="020F0502020204030204" pitchFamily="34" charset="0"/>
                <a:cs typeface="Times New Roman" panose="02020603050405020304" pitchFamily="18" charset="0"/>
              </a:rPr>
              <a:t>A cross functional group of experts and leaders in your organization must be designated to review use cases to use AI. </a:t>
            </a:r>
          </a:p>
          <a:p>
            <a:pPr marR="0" lvl="0">
              <a:lnSpc>
                <a:spcPct val="107000"/>
              </a:lnSpc>
              <a:spcBef>
                <a:spcPts val="0"/>
              </a:spcBef>
              <a:spcAft>
                <a:spcPts val="0"/>
              </a:spcAft>
            </a:pPr>
            <a:endParaRPr lang="en-US" kern="100" dirty="0">
              <a:solidFill>
                <a:srgbClr val="08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08546A"/>
                </a:solidFill>
                <a:effectLst/>
                <a:latin typeface="Calibri" panose="020F0502020204030204" pitchFamily="34" charset="0"/>
                <a:ea typeface="Calibri" panose="020F0502020204030204" pitchFamily="34" charset="0"/>
                <a:cs typeface="Times New Roman" panose="02020603050405020304" pitchFamily="18" charset="0"/>
              </a:rPr>
              <a:t>Your AI Review Committee should include various stakeholders including but not limited to legal, privacy, technical teams, security, ideally data science experts, and the appropriate level of leadership to review requests for use of AI</a:t>
            </a:r>
            <a:r>
              <a:rPr lang="en-US" sz="1600" kern="100" dirty="0">
                <a:solidFill>
                  <a:srgbClr val="08546A"/>
                </a:solidFill>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solidFill>
                <a:srgbClr val="08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600" kern="100" dirty="0">
                <a:solidFill>
                  <a:srgbClr val="08546A"/>
                </a:solidFill>
                <a:effectLst/>
                <a:latin typeface="Calibri" panose="020F0502020204030204" pitchFamily="34" charset="0"/>
                <a:ea typeface="Calibri" panose="020F0502020204030204" pitchFamily="34" charset="0"/>
                <a:cs typeface="Times New Roman" panose="02020603050405020304" pitchFamily="18" charset="0"/>
              </a:rPr>
              <a:t>What is the intended use of the </a:t>
            </a:r>
            <a:r>
              <a:rPr lang="en-US" sz="1600" kern="100" dirty="0">
                <a:solidFill>
                  <a:srgbClr val="08546A"/>
                </a:solidFill>
                <a:latin typeface="Calibri" panose="020F0502020204030204" pitchFamily="34" charset="0"/>
                <a:cs typeface="Times New Roman" panose="02020603050405020304" pitchFamily="18" charset="0"/>
              </a:rPr>
              <a:t>tool? What due diligence has been conducted? Do we have data flow diagrams, architecture information, or model diagrams? Are we comfortable that the tool is safe and secure? Where is the data stored? Does this use fit within our mandate or policies for safe and responsible use of AI? </a:t>
            </a:r>
          </a:p>
          <a:p>
            <a:pPr marL="742950" marR="0" lvl="1" indent="-285750">
              <a:lnSpc>
                <a:spcPct val="107000"/>
              </a:lnSpc>
              <a:spcBef>
                <a:spcPts val="0"/>
              </a:spcBef>
              <a:spcAft>
                <a:spcPts val="800"/>
              </a:spcAft>
              <a:buFont typeface="Courier New" panose="02070309020205020404" pitchFamily="49" charset="0"/>
              <a:buChar char="o"/>
            </a:pPr>
            <a:r>
              <a:rPr lang="en-US" sz="1600" kern="100" dirty="0">
                <a:solidFill>
                  <a:srgbClr val="08546A"/>
                </a:solidFill>
                <a:latin typeface="Calibri" panose="020F0502020204030204" pitchFamily="34" charset="0"/>
                <a:cs typeface="Times New Roman" panose="02020603050405020304" pitchFamily="18" charset="0"/>
              </a:rPr>
              <a:t>Legal teams (including privacy experts) must be engaged in the contracting any time data related to individuals is used in an AI tool; ideally, the AI governance committee will also review and vet that the appropriate contracting is in place prior to deployment. </a:t>
            </a:r>
            <a:endParaRPr lang="en-US" sz="1100" kern="100" dirty="0">
              <a:solidFill>
                <a:srgbClr val="08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2147523-A2E8-7CF1-AB34-8BC7754E8B4D}"/>
              </a:ext>
            </a:extLst>
          </p:cNvPr>
          <p:cNvSpPr>
            <a:spLocks noGrp="1"/>
          </p:cNvSpPr>
          <p:nvPr>
            <p:ph type="sldNum" sz="quarter" idx="12"/>
          </p:nvPr>
        </p:nvSpPr>
        <p:spPr/>
        <p:txBody>
          <a:bodyPr/>
          <a:lstStyle/>
          <a:p>
            <a:fld id="{7465B9F3-980C-45D8-AFD1-277228694425}" type="slidenum">
              <a:rPr lang="en-US" smtClean="0"/>
              <a:t>17</a:t>
            </a:fld>
            <a:endParaRPr lang="en-US" dirty="0"/>
          </a:p>
        </p:txBody>
      </p:sp>
    </p:spTree>
    <p:extLst>
      <p:ext uri="{BB962C8B-B14F-4D97-AF65-F5344CB8AC3E}">
        <p14:creationId xmlns:p14="http://schemas.microsoft.com/office/powerpoint/2010/main" val="28551621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7A5E-25A4-91EB-7A5F-DD45F8B58470}"/>
              </a:ext>
            </a:extLst>
          </p:cNvPr>
          <p:cNvSpPr>
            <a:spLocks noGrp="1"/>
          </p:cNvSpPr>
          <p:nvPr>
            <p:ph type="title"/>
          </p:nvPr>
        </p:nvSpPr>
        <p:spPr/>
        <p:txBody>
          <a:bodyPr/>
          <a:lstStyle/>
          <a:p>
            <a:pPr algn="ctr"/>
            <a:r>
              <a:rPr lang="en-US" dirty="0">
                <a:solidFill>
                  <a:srgbClr val="44546A"/>
                </a:solidFill>
                <a:latin typeface="Calibri" panose="020F0502020204030204" pitchFamily="34" charset="0"/>
              </a:rPr>
              <a:t>Additional AI Governance Considerations</a:t>
            </a:r>
          </a:p>
        </p:txBody>
      </p:sp>
      <p:sp>
        <p:nvSpPr>
          <p:cNvPr id="4" name="TextBox 3">
            <a:extLst>
              <a:ext uri="{FF2B5EF4-FFF2-40B4-BE49-F238E27FC236}">
                <a16:creationId xmlns:a16="http://schemas.microsoft.com/office/drawing/2014/main" id="{966456D0-D63B-8DE5-0F1A-E0DE28063CC5}"/>
              </a:ext>
            </a:extLst>
          </p:cNvPr>
          <p:cNvSpPr txBox="1"/>
          <p:nvPr/>
        </p:nvSpPr>
        <p:spPr>
          <a:xfrm>
            <a:off x="966652" y="1802675"/>
            <a:ext cx="9853748" cy="3156826"/>
          </a:xfrm>
          <a:prstGeom prst="rect">
            <a:avLst/>
          </a:prstGeom>
          <a:noFill/>
        </p:spPr>
        <p:txBody>
          <a:bodyPr wrap="square">
            <a:spAutoFit/>
          </a:bodyPr>
          <a:lstStyle/>
          <a:p>
            <a:pPr marR="0" lvl="1">
              <a:lnSpc>
                <a:spcPct val="107000"/>
              </a:lnSpc>
              <a:spcBef>
                <a:spcPts val="0"/>
              </a:spcBef>
              <a:spcAft>
                <a:spcPts val="0"/>
              </a:spcAft>
            </a:pPr>
            <a:r>
              <a:rPr lang="en-US" sz="1800" kern="100" dirty="0">
                <a:solidFill>
                  <a:srgbClr val="44546A"/>
                </a:solidFill>
                <a:latin typeface="Calibri" panose="020F0502020204030204" pitchFamily="34" charset="0"/>
                <a:cs typeface="Times New Roman" panose="02020603050405020304" pitchFamily="18" charset="0"/>
              </a:rPr>
              <a:t>Other Considerations may include: </a:t>
            </a:r>
          </a:p>
          <a:p>
            <a:pPr marL="742950" marR="0" lvl="1" indent="-285750">
              <a:lnSpc>
                <a:spcPct val="107000"/>
              </a:lnSpc>
              <a:spcBef>
                <a:spcPts val="0"/>
              </a:spcBef>
              <a:spcAft>
                <a:spcPts val="0"/>
              </a:spcAft>
              <a:buFont typeface="Courier New" panose="02070309020205020404" pitchFamily="49" charset="0"/>
              <a:buChar char="o"/>
            </a:pPr>
            <a:r>
              <a:rPr lang="en-US" sz="1800" kern="100" dirty="0">
                <a:solidFill>
                  <a:srgbClr val="44546A"/>
                </a:solidFill>
                <a:latin typeface="Calibri" panose="020F0502020204030204" pitchFamily="34" charset="0"/>
                <a:cs typeface="Times New Roman" panose="02020603050405020304" pitchFamily="18" charset="0"/>
              </a:rPr>
              <a:t>What data is used by the model in question? Do we need or have consent to use data in this way?</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solidFill>
                  <a:srgbClr val="44546A"/>
                </a:solidFill>
                <a:latin typeface="Calibri" panose="020F0502020204030204" pitchFamily="34" charset="0"/>
                <a:cs typeface="Times New Roman" panose="02020603050405020304" pitchFamily="18" charset="0"/>
              </a:rPr>
              <a:t>What security or other AI risks are presented by this use case—data leakage? Model drift? Hallucinations?  Cybersecurity risk by reverse engineering prompts? Safety concerns? </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solidFill>
                  <a:srgbClr val="44546A"/>
                </a:solidFill>
                <a:latin typeface="Calibri" panose="020F0502020204030204" pitchFamily="34" charset="0"/>
                <a:cs typeface="Times New Roman" panose="02020603050405020304" pitchFamily="18" charset="0"/>
              </a:rPr>
              <a:t>Consent/Notice? </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solidFill>
                  <a:srgbClr val="44546A"/>
                </a:solidFill>
                <a:latin typeface="Calibri" panose="020F0502020204030204" pitchFamily="34" charset="0"/>
                <a:cs typeface="Times New Roman" panose="02020603050405020304" pitchFamily="18" charset="0"/>
              </a:rPr>
              <a:t>Training? </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solidFill>
                  <a:srgbClr val="44546A"/>
                </a:solidFill>
                <a:latin typeface="Calibri" panose="020F0502020204030204" pitchFamily="34" charset="0"/>
                <a:cs typeface="Times New Roman" panose="02020603050405020304" pitchFamily="18" charset="0"/>
              </a:rPr>
              <a:t>Auditing? </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solidFill>
                  <a:srgbClr val="44546A"/>
                </a:solidFill>
                <a:latin typeface="Calibri" panose="020F0502020204030204" pitchFamily="34" charset="0"/>
                <a:cs typeface="Times New Roman" panose="02020603050405020304" pitchFamily="18" charset="0"/>
              </a:rPr>
              <a:t>Special Considerations? </a:t>
            </a:r>
          </a:p>
        </p:txBody>
      </p:sp>
      <p:sp>
        <p:nvSpPr>
          <p:cNvPr id="3" name="Slide Number Placeholder 2">
            <a:extLst>
              <a:ext uri="{FF2B5EF4-FFF2-40B4-BE49-F238E27FC236}">
                <a16:creationId xmlns:a16="http://schemas.microsoft.com/office/drawing/2014/main" id="{2859B468-F6FC-99D8-3939-B9C94A45EC29}"/>
              </a:ext>
            </a:extLst>
          </p:cNvPr>
          <p:cNvSpPr>
            <a:spLocks noGrp="1"/>
          </p:cNvSpPr>
          <p:nvPr>
            <p:ph type="sldNum" sz="quarter" idx="12"/>
          </p:nvPr>
        </p:nvSpPr>
        <p:spPr/>
        <p:txBody>
          <a:bodyPr/>
          <a:lstStyle/>
          <a:p>
            <a:fld id="{7465B9F3-980C-45D8-AFD1-277228694425}" type="slidenum">
              <a:rPr lang="en-US" smtClean="0"/>
              <a:t>18</a:t>
            </a:fld>
            <a:endParaRPr lang="en-US" dirty="0"/>
          </a:p>
        </p:txBody>
      </p:sp>
    </p:spTree>
    <p:extLst>
      <p:ext uri="{BB962C8B-B14F-4D97-AF65-F5344CB8AC3E}">
        <p14:creationId xmlns:p14="http://schemas.microsoft.com/office/powerpoint/2010/main" val="8662425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191A-7DF3-7995-CD82-0621F680F694}"/>
              </a:ext>
            </a:extLst>
          </p:cNvPr>
          <p:cNvSpPr>
            <a:spLocks noGrp="1"/>
          </p:cNvSpPr>
          <p:nvPr>
            <p:ph type="title"/>
          </p:nvPr>
        </p:nvSpPr>
        <p:spPr>
          <a:xfrm>
            <a:off x="883919" y="129995"/>
            <a:ext cx="9947366" cy="1325563"/>
          </a:xfrm>
        </p:spPr>
        <p:txBody>
          <a:bodyPr/>
          <a:lstStyle/>
          <a:p>
            <a:r>
              <a:rPr lang="en-US" dirty="0">
                <a:solidFill>
                  <a:srgbClr val="44546A"/>
                </a:solidFill>
              </a:rPr>
              <a:t>AI Tool Procurement</a:t>
            </a:r>
          </a:p>
        </p:txBody>
      </p:sp>
      <p:sp>
        <p:nvSpPr>
          <p:cNvPr id="4" name="TextBox 3">
            <a:extLst>
              <a:ext uri="{FF2B5EF4-FFF2-40B4-BE49-F238E27FC236}">
                <a16:creationId xmlns:a16="http://schemas.microsoft.com/office/drawing/2014/main" id="{7142B8C4-A3E3-BA83-7336-5DF2D89D46ED}"/>
              </a:ext>
            </a:extLst>
          </p:cNvPr>
          <p:cNvSpPr txBox="1"/>
          <p:nvPr/>
        </p:nvSpPr>
        <p:spPr>
          <a:xfrm>
            <a:off x="883919" y="1455558"/>
            <a:ext cx="9379132" cy="4098430"/>
          </a:xfrm>
          <a:prstGeom prst="rect">
            <a:avLst/>
          </a:prstGeom>
          <a:noFill/>
        </p:spPr>
        <p:txBody>
          <a:bodyPr wrap="square">
            <a:spAutoFit/>
          </a:bodyPr>
          <a:lstStyle/>
          <a:p>
            <a:pPr marR="0" lvl="0">
              <a:lnSpc>
                <a:spcPct val="107000"/>
              </a:lnSpc>
              <a:spcBef>
                <a:spcPts val="0"/>
              </a:spcBef>
              <a:spcAft>
                <a:spcPts val="0"/>
              </a:spcAft>
            </a:pP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Most organizations that seek to use AI are going to contract with outside vendors to use their tools. </a:t>
            </a:r>
          </a:p>
          <a:p>
            <a:pPr marL="342900" marR="0" lvl="0" indent="-3429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AI tool procurement is a very new and evolving space; similar considerations to procurement of a SaaS offering, but with some nuances.</a:t>
            </a: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AI Due Diligence</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You need to ask questions about the tool—how does it work? Does it utilize external LLMs? Is it algorithmic? Is it a black box? Is it audited? </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Get data flow and architecture diagrams</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Ask questions about how the tool (especially generative AI) was trained</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Data segregation </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Hallucinations </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”AI Incidents” </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How is any risk of bias mitigated?</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Does the vendor offer training, procedure documents, or white papers?</a:t>
            </a:r>
          </a:p>
          <a:p>
            <a:pPr marL="1143000" marR="0" lvl="2" indent="-228600">
              <a:lnSpc>
                <a:spcPct val="107000"/>
              </a:lnSpc>
              <a:spcBef>
                <a:spcPts val="0"/>
              </a:spcBef>
              <a:spcAft>
                <a:spcPts val="80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Where is the human in the loop? </a:t>
            </a:r>
          </a:p>
        </p:txBody>
      </p:sp>
      <p:pic>
        <p:nvPicPr>
          <p:cNvPr id="8" name="Graphic 7" descr="Internet Of Things with solid fill">
            <a:extLst>
              <a:ext uri="{FF2B5EF4-FFF2-40B4-BE49-F238E27FC236}">
                <a16:creationId xmlns:a16="http://schemas.microsoft.com/office/drawing/2014/main" id="{30E72956-BD62-7ECB-1DE0-2282C3B94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4228" y="320039"/>
            <a:ext cx="1611085" cy="1611085"/>
          </a:xfrm>
          <a:prstGeom prst="rect">
            <a:avLst/>
          </a:prstGeom>
        </p:spPr>
      </p:pic>
      <p:pic>
        <p:nvPicPr>
          <p:cNvPr id="10" name="Graphic 9" descr="Ui Ux outline">
            <a:extLst>
              <a:ext uri="{FF2B5EF4-FFF2-40B4-BE49-F238E27FC236}">
                <a16:creationId xmlns:a16="http://schemas.microsoft.com/office/drawing/2014/main" id="{B5912577-9E42-2A7E-42A5-FB6DEB685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0861" y="3315791"/>
            <a:ext cx="1586733" cy="1586733"/>
          </a:xfrm>
          <a:prstGeom prst="rect">
            <a:avLst/>
          </a:prstGeom>
        </p:spPr>
      </p:pic>
      <p:sp>
        <p:nvSpPr>
          <p:cNvPr id="3" name="Slide Number Placeholder 2">
            <a:extLst>
              <a:ext uri="{FF2B5EF4-FFF2-40B4-BE49-F238E27FC236}">
                <a16:creationId xmlns:a16="http://schemas.microsoft.com/office/drawing/2014/main" id="{0D5198B2-498B-B33B-162B-4389DD80A589}"/>
              </a:ext>
            </a:extLst>
          </p:cNvPr>
          <p:cNvSpPr>
            <a:spLocks noGrp="1"/>
          </p:cNvSpPr>
          <p:nvPr>
            <p:ph type="sldNum" sz="quarter" idx="12"/>
          </p:nvPr>
        </p:nvSpPr>
        <p:spPr/>
        <p:txBody>
          <a:bodyPr/>
          <a:lstStyle/>
          <a:p>
            <a:fld id="{7465B9F3-980C-45D8-AFD1-277228694425}" type="slidenum">
              <a:rPr lang="en-US" smtClean="0"/>
              <a:t>19</a:t>
            </a:fld>
            <a:endParaRPr lang="en-US" dirty="0"/>
          </a:p>
        </p:txBody>
      </p:sp>
    </p:spTree>
    <p:extLst>
      <p:ext uri="{BB962C8B-B14F-4D97-AF65-F5344CB8AC3E}">
        <p14:creationId xmlns:p14="http://schemas.microsoft.com/office/powerpoint/2010/main" val="40988986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3E56-25DE-92FC-37A2-33835FD749FE}"/>
              </a:ext>
            </a:extLst>
          </p:cNvPr>
          <p:cNvSpPr>
            <a:spLocks noGrp="1"/>
          </p:cNvSpPr>
          <p:nvPr>
            <p:ph type="title"/>
          </p:nvPr>
        </p:nvSpPr>
        <p:spPr>
          <a:xfrm>
            <a:off x="838200" y="365127"/>
            <a:ext cx="10515600" cy="1063623"/>
          </a:xfrm>
        </p:spPr>
        <p:txBody>
          <a:bodyPr/>
          <a:lstStyle/>
          <a:p>
            <a:pPr algn="ctr"/>
            <a:r>
              <a:rPr lang="en-US" dirty="0"/>
              <a:t>Agenda</a:t>
            </a:r>
          </a:p>
        </p:txBody>
      </p:sp>
      <p:sp>
        <p:nvSpPr>
          <p:cNvPr id="3" name="Content Placeholder 2">
            <a:extLst>
              <a:ext uri="{FF2B5EF4-FFF2-40B4-BE49-F238E27FC236}">
                <a16:creationId xmlns:a16="http://schemas.microsoft.com/office/drawing/2014/main" id="{616C5410-1668-1AAA-A0E9-27007C899614}"/>
              </a:ext>
            </a:extLst>
          </p:cNvPr>
          <p:cNvSpPr>
            <a:spLocks noGrp="1"/>
          </p:cNvSpPr>
          <p:nvPr>
            <p:ph idx="1"/>
          </p:nvPr>
        </p:nvSpPr>
        <p:spPr>
          <a:xfrm>
            <a:off x="838200" y="1563523"/>
            <a:ext cx="10515600" cy="4475328"/>
          </a:xfrm>
        </p:spPr>
        <p:txBody>
          <a:bodyPr>
            <a:normAutofit fontScale="62500" lnSpcReduction="20000"/>
          </a:bodyPr>
          <a:lstStyle/>
          <a:p>
            <a:r>
              <a:rPr lang="en-US" sz="3400" dirty="0">
                <a:solidFill>
                  <a:schemeClr val="tx2"/>
                </a:solidFill>
              </a:rPr>
              <a:t>AI Basics and Background </a:t>
            </a:r>
          </a:p>
          <a:p>
            <a:pPr lvl="1"/>
            <a:r>
              <a:rPr lang="en-US" sz="2800" dirty="0">
                <a:solidFill>
                  <a:schemeClr val="tx2"/>
                </a:solidFill>
              </a:rPr>
              <a:t>Technology and terminology overview </a:t>
            </a:r>
          </a:p>
          <a:p>
            <a:pPr lvl="1"/>
            <a:r>
              <a:rPr lang="en-US" sz="2800" dirty="0">
                <a:solidFill>
                  <a:schemeClr val="tx2"/>
                </a:solidFill>
              </a:rPr>
              <a:t>Framework</a:t>
            </a:r>
          </a:p>
          <a:p>
            <a:pPr lvl="1"/>
            <a:r>
              <a:rPr lang="en-US" sz="2800" dirty="0">
                <a:solidFill>
                  <a:schemeClr val="tx2"/>
                </a:solidFill>
              </a:rPr>
              <a:t>U.S. Law and Regulations</a:t>
            </a:r>
          </a:p>
          <a:p>
            <a:r>
              <a:rPr lang="en-US" sz="3400" dirty="0">
                <a:solidFill>
                  <a:schemeClr val="tx2"/>
                </a:solidFill>
              </a:rPr>
              <a:t>AI Governance: The In-house Perspective</a:t>
            </a:r>
          </a:p>
          <a:p>
            <a:pPr lvl="1"/>
            <a:r>
              <a:rPr lang="en-US" sz="2800" dirty="0">
                <a:solidFill>
                  <a:schemeClr val="tx2"/>
                </a:solidFill>
              </a:rPr>
              <a:t>Data Governance</a:t>
            </a:r>
          </a:p>
          <a:p>
            <a:pPr lvl="1"/>
            <a:r>
              <a:rPr lang="en-US" sz="2800" dirty="0">
                <a:solidFill>
                  <a:schemeClr val="tx2"/>
                </a:solidFill>
              </a:rPr>
              <a:t>Use Cases</a:t>
            </a:r>
          </a:p>
          <a:p>
            <a:pPr lvl="1"/>
            <a:r>
              <a:rPr lang="en-US" sz="2800" dirty="0">
                <a:solidFill>
                  <a:schemeClr val="tx2"/>
                </a:solidFill>
              </a:rPr>
              <a:t>AI Tool Procurement</a:t>
            </a:r>
          </a:p>
          <a:p>
            <a:pPr lvl="1"/>
            <a:r>
              <a:rPr lang="en-US" sz="2800" dirty="0">
                <a:solidFill>
                  <a:schemeClr val="tx2"/>
                </a:solidFill>
              </a:rPr>
              <a:t>Employee Use of AI</a:t>
            </a:r>
          </a:p>
          <a:p>
            <a:r>
              <a:rPr lang="en-US" sz="3400" dirty="0">
                <a:solidFill>
                  <a:schemeClr val="tx2"/>
                </a:solidFill>
              </a:rPr>
              <a:t>AI in Practice</a:t>
            </a:r>
          </a:p>
          <a:p>
            <a:pPr lvl="1"/>
            <a:r>
              <a:rPr lang="en-US" sz="2800" dirty="0">
                <a:solidFill>
                  <a:schemeClr val="tx2"/>
                </a:solidFill>
              </a:rPr>
              <a:t>Effective Use of AI</a:t>
            </a:r>
          </a:p>
          <a:p>
            <a:pPr lvl="1"/>
            <a:r>
              <a:rPr lang="en-US" sz="2800" dirty="0">
                <a:solidFill>
                  <a:schemeClr val="tx2"/>
                </a:solidFill>
              </a:rPr>
              <a:t>Discussion of Risks</a:t>
            </a:r>
          </a:p>
          <a:p>
            <a:r>
              <a:rPr lang="en-US" sz="3400" dirty="0">
                <a:solidFill>
                  <a:schemeClr val="tx2"/>
                </a:solidFill>
              </a:rPr>
              <a:t>AI in the Courtroom</a:t>
            </a:r>
          </a:p>
          <a:p>
            <a:pPr lvl="1"/>
            <a:r>
              <a:rPr lang="en-US" sz="2800" dirty="0">
                <a:solidFill>
                  <a:schemeClr val="tx2"/>
                </a:solidFill>
              </a:rPr>
              <a:t>ABA Opinion 51</a:t>
            </a:r>
          </a:p>
          <a:p>
            <a:pPr lvl="1"/>
            <a:r>
              <a:rPr lang="en-US" sz="2800" dirty="0">
                <a:solidFill>
                  <a:schemeClr val="tx2"/>
                </a:solidFill>
              </a:rPr>
              <a:t>Standing Orders</a:t>
            </a:r>
          </a:p>
          <a:p>
            <a:pPr lvl="1"/>
            <a:r>
              <a:rPr lang="en-US" sz="2800" dirty="0">
                <a:solidFill>
                  <a:schemeClr val="tx2"/>
                </a:solidFill>
              </a:rPr>
              <a:t>AAA’s use of AI Tools</a:t>
            </a:r>
          </a:p>
          <a:p>
            <a:pPr lvl="1"/>
            <a:endParaRPr lang="en-US" dirty="0">
              <a:solidFill>
                <a:schemeClr val="tx2"/>
              </a:solidFill>
            </a:endParaRPr>
          </a:p>
        </p:txBody>
      </p:sp>
      <p:sp>
        <p:nvSpPr>
          <p:cNvPr id="4" name="Slide Number Placeholder 3">
            <a:extLst>
              <a:ext uri="{FF2B5EF4-FFF2-40B4-BE49-F238E27FC236}">
                <a16:creationId xmlns:a16="http://schemas.microsoft.com/office/drawing/2014/main" id="{E9921BF9-53BB-22F8-9F1E-6EF0619DC18F}"/>
              </a:ext>
            </a:extLst>
          </p:cNvPr>
          <p:cNvSpPr>
            <a:spLocks noGrp="1"/>
          </p:cNvSpPr>
          <p:nvPr>
            <p:ph type="sldNum" sz="quarter" idx="4"/>
          </p:nvPr>
        </p:nvSpPr>
        <p:spPr/>
        <p:txBody>
          <a:bodyPr/>
          <a:lstStyle/>
          <a:p>
            <a:fld id="{7465B9F3-980C-45D8-AFD1-277228694425}" type="slidenum">
              <a:rPr lang="en-US" smtClean="0"/>
              <a:t>2</a:t>
            </a:fld>
            <a:endParaRPr lang="en-US" dirty="0"/>
          </a:p>
        </p:txBody>
      </p:sp>
    </p:spTree>
    <p:extLst>
      <p:ext uri="{BB962C8B-B14F-4D97-AF65-F5344CB8AC3E}">
        <p14:creationId xmlns:p14="http://schemas.microsoft.com/office/powerpoint/2010/main" val="571173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906F-2908-C5A3-CA2F-6EA6B36D5343}"/>
              </a:ext>
            </a:extLst>
          </p:cNvPr>
          <p:cNvSpPr>
            <a:spLocks noGrp="1"/>
          </p:cNvSpPr>
          <p:nvPr>
            <p:ph type="title"/>
          </p:nvPr>
        </p:nvSpPr>
        <p:spPr/>
        <p:txBody>
          <a:bodyPr>
            <a:normAutofit/>
          </a:bodyPr>
          <a:lstStyle/>
          <a:p>
            <a:pPr algn="ctr"/>
            <a:r>
              <a:rPr lang="en-US"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AI Contracting – Not One Size Fits All</a:t>
            </a:r>
            <a:endParaRPr lang="en-US" dirty="0">
              <a:solidFill>
                <a:srgbClr val="44546A"/>
              </a:solidFill>
            </a:endParaRPr>
          </a:p>
        </p:txBody>
      </p:sp>
      <p:sp>
        <p:nvSpPr>
          <p:cNvPr id="4" name="TextBox 3">
            <a:extLst>
              <a:ext uri="{FF2B5EF4-FFF2-40B4-BE49-F238E27FC236}">
                <a16:creationId xmlns:a16="http://schemas.microsoft.com/office/drawing/2014/main" id="{C687F810-C115-32D8-1A7C-ECD9BC175C25}"/>
              </a:ext>
            </a:extLst>
          </p:cNvPr>
          <p:cNvSpPr txBox="1"/>
          <p:nvPr/>
        </p:nvSpPr>
        <p:spPr>
          <a:xfrm>
            <a:off x="0" y="1584837"/>
            <a:ext cx="8660674" cy="4329006"/>
          </a:xfrm>
          <a:prstGeom prst="rect">
            <a:avLst/>
          </a:prstGeom>
          <a:noFill/>
        </p:spPr>
        <p:txBody>
          <a:bodyPr wrap="square">
            <a:spAutoFit/>
          </a:bodyPr>
          <a:lstStyle/>
          <a:p>
            <a:pPr marR="0" lvl="2">
              <a:lnSpc>
                <a:spcPct val="107000"/>
              </a:lnSpc>
              <a:spcBef>
                <a:spcPts val="0"/>
              </a:spcBef>
              <a:spcAft>
                <a:spcPts val="0"/>
              </a:spcAft>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The terms of a contract for a complex AI tool will depend greatly on the type of tool, how it is being used, and the model’s technical architecture. </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If no data is leaving your systems, the risks are much lower (albeit not zero).</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Try to get representations/terms around hallucinations, model drift, data leakage, legality of the training material, the developer’s mitigation of algorithmic bias, developer’s auditing of their tool, requirements around data deletion and purging, and subcontractors. </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You want to restrict the tool developer’s use of your data (ideally, you don’t want the developer using your data to outright train new models, but it may not always be possible to prevent that from happening with the model you are using actively). </a:t>
            </a:r>
          </a:p>
          <a:p>
            <a:pPr marL="2057400" marR="0" lvl="4" indent="-22860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If the developer has to use your data to train in order for you to use the tool, make sure it is de-identified or anonymized pursuant to industry standards. Vet their process, and also require representations about it in the contract. </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Indemnification </a:t>
            </a:r>
          </a:p>
          <a:p>
            <a:pPr marL="1600200" lvl="3" indent="-228600">
              <a:lnSpc>
                <a:spcPct val="107000"/>
              </a:lnSpc>
              <a:buFont typeface="Symbol" panose="05050102010706020507" pitchFamily="18" charset="2"/>
              <a:buChar char=""/>
            </a:pPr>
            <a:r>
              <a:rPr lang="en-US" sz="18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SLAs? </a:t>
            </a:r>
            <a:endPar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800"/>
              </a:spcAft>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This is a rapidly evolving space, and there is no one size fits all to AI contracting. </a:t>
            </a:r>
          </a:p>
        </p:txBody>
      </p:sp>
      <p:pic>
        <p:nvPicPr>
          <p:cNvPr id="6" name="Graphic 5" descr="Contract with solid fill">
            <a:extLst>
              <a:ext uri="{FF2B5EF4-FFF2-40B4-BE49-F238E27FC236}">
                <a16:creationId xmlns:a16="http://schemas.microsoft.com/office/drawing/2014/main" id="{ED8C18D4-FD70-0453-9411-54EA087A1F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7071" y="2676893"/>
            <a:ext cx="1816729" cy="1816729"/>
          </a:xfrm>
          <a:prstGeom prst="rect">
            <a:avLst/>
          </a:prstGeom>
        </p:spPr>
      </p:pic>
      <p:sp>
        <p:nvSpPr>
          <p:cNvPr id="3" name="Slide Number Placeholder 2">
            <a:extLst>
              <a:ext uri="{FF2B5EF4-FFF2-40B4-BE49-F238E27FC236}">
                <a16:creationId xmlns:a16="http://schemas.microsoft.com/office/drawing/2014/main" id="{576D05E1-8C5E-61E0-60F0-5EEFF06C3737}"/>
              </a:ext>
            </a:extLst>
          </p:cNvPr>
          <p:cNvSpPr>
            <a:spLocks noGrp="1"/>
          </p:cNvSpPr>
          <p:nvPr>
            <p:ph type="sldNum" sz="quarter" idx="12"/>
          </p:nvPr>
        </p:nvSpPr>
        <p:spPr/>
        <p:txBody>
          <a:bodyPr/>
          <a:lstStyle/>
          <a:p>
            <a:fld id="{7465B9F3-980C-45D8-AFD1-277228694425}" type="slidenum">
              <a:rPr lang="en-US" smtClean="0"/>
              <a:t>20</a:t>
            </a:fld>
            <a:endParaRPr lang="en-US" dirty="0"/>
          </a:p>
        </p:txBody>
      </p:sp>
    </p:spTree>
    <p:extLst>
      <p:ext uri="{BB962C8B-B14F-4D97-AF65-F5344CB8AC3E}">
        <p14:creationId xmlns:p14="http://schemas.microsoft.com/office/powerpoint/2010/main" val="36023279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09DC-854E-35ED-4C1A-EE51FA884DE8}"/>
              </a:ext>
            </a:extLst>
          </p:cNvPr>
          <p:cNvSpPr>
            <a:spLocks noGrp="1"/>
          </p:cNvSpPr>
          <p:nvPr>
            <p:ph type="title"/>
          </p:nvPr>
        </p:nvSpPr>
        <p:spPr/>
        <p:txBody>
          <a:bodyPr/>
          <a:lstStyle/>
          <a:p>
            <a:pPr algn="ctr"/>
            <a:r>
              <a:rPr lang="en-US" dirty="0">
                <a:solidFill>
                  <a:srgbClr val="44546A"/>
                </a:solidFill>
              </a:rPr>
              <a:t>Employee Use of AI</a:t>
            </a:r>
          </a:p>
        </p:txBody>
      </p:sp>
      <p:sp>
        <p:nvSpPr>
          <p:cNvPr id="4" name="TextBox 3">
            <a:extLst>
              <a:ext uri="{FF2B5EF4-FFF2-40B4-BE49-F238E27FC236}">
                <a16:creationId xmlns:a16="http://schemas.microsoft.com/office/drawing/2014/main" id="{1DD22F1B-5F26-2006-6C07-B0A27F5B827B}"/>
              </a:ext>
            </a:extLst>
          </p:cNvPr>
          <p:cNvSpPr txBox="1"/>
          <p:nvPr/>
        </p:nvSpPr>
        <p:spPr>
          <a:xfrm>
            <a:off x="1041763" y="1690690"/>
            <a:ext cx="10108474" cy="4032642"/>
          </a:xfrm>
          <a:prstGeom prst="rect">
            <a:avLst/>
          </a:prstGeom>
          <a:noFill/>
        </p:spPr>
        <p:txBody>
          <a:bodyPr wrap="square">
            <a:spAutoFit/>
          </a:bodyPr>
          <a:lstStyle/>
          <a:p>
            <a:pPr marR="0" lvl="0">
              <a:lnSpc>
                <a:spcPct val="107000"/>
              </a:lnSpc>
              <a:spcBef>
                <a:spcPts val="0"/>
              </a:spcBef>
              <a:spcAft>
                <a:spcPts val="0"/>
              </a:spcAft>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To start, your organization should create an AI use policy. (Ideally, you already have an information use and disclosure policy!!!)</a:t>
            </a:r>
          </a:p>
          <a:p>
            <a:pPr marR="0" lvl="0">
              <a:lnSpc>
                <a:spcPct val="107000"/>
              </a:lnSpc>
              <a:spcBef>
                <a:spcPts val="0"/>
              </a:spcBef>
              <a:spcAft>
                <a:spcPts val="0"/>
              </a:spcAft>
            </a:pPr>
            <a:endPar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An AI policy should identify what uses of AI are permissible, and those that are prohibited. </a:t>
            </a: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Technical safeguards may be required to block AI tools from use on organizational systems if you do not want employees to use, for example, ChatGPT or other public facing AI. </a:t>
            </a: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You may want to prevent employees from using ChatGPT that is not on a private tenant procured by your organization because of the risk of consumer data being used, trade secrets being divulged, or other sensitive or proprietary information losing its protection due to it being submitted to these public facing generative AI models. Once you input data into ChatGPT, you lose control of it, unless you’ve paid for a private instance of the tool. </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Also, copyright concerns of using AI generated work. </a:t>
            </a: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Privilege? </a:t>
            </a:r>
          </a:p>
          <a:p>
            <a:pPr marL="1143000" marR="0" lvl="2" indent="-228600">
              <a:lnSpc>
                <a:spcPct val="107000"/>
              </a:lnSpc>
              <a:spcBef>
                <a:spcPts val="0"/>
              </a:spcBef>
              <a:spcAft>
                <a:spcPts val="80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Arguably, if you put content into an AI tool that is not private, you’ve disclosed that information to a third party and no privilege may attach. </a:t>
            </a:r>
          </a:p>
        </p:txBody>
      </p:sp>
      <p:pic>
        <p:nvPicPr>
          <p:cNvPr id="6" name="Graphic 5" descr="Employee badge with solid fill">
            <a:extLst>
              <a:ext uri="{FF2B5EF4-FFF2-40B4-BE49-F238E27FC236}">
                <a16:creationId xmlns:a16="http://schemas.microsoft.com/office/drawing/2014/main" id="{D6C3504B-EDAA-3126-E665-28CEB43365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3357154"/>
            <a:ext cx="1031966" cy="1031966"/>
          </a:xfrm>
          <a:prstGeom prst="rect">
            <a:avLst/>
          </a:prstGeom>
        </p:spPr>
      </p:pic>
      <p:sp>
        <p:nvSpPr>
          <p:cNvPr id="3" name="Slide Number Placeholder 2">
            <a:extLst>
              <a:ext uri="{FF2B5EF4-FFF2-40B4-BE49-F238E27FC236}">
                <a16:creationId xmlns:a16="http://schemas.microsoft.com/office/drawing/2014/main" id="{F39B22D5-2C38-18EB-A94F-98E42CD53E99}"/>
              </a:ext>
            </a:extLst>
          </p:cNvPr>
          <p:cNvSpPr>
            <a:spLocks noGrp="1"/>
          </p:cNvSpPr>
          <p:nvPr>
            <p:ph type="sldNum" sz="quarter" idx="12"/>
          </p:nvPr>
        </p:nvSpPr>
        <p:spPr/>
        <p:txBody>
          <a:bodyPr/>
          <a:lstStyle/>
          <a:p>
            <a:fld id="{7465B9F3-980C-45D8-AFD1-277228694425}" type="slidenum">
              <a:rPr lang="en-US" smtClean="0"/>
              <a:t>21</a:t>
            </a:fld>
            <a:endParaRPr lang="en-US" dirty="0"/>
          </a:p>
        </p:txBody>
      </p:sp>
    </p:spTree>
    <p:extLst>
      <p:ext uri="{BB962C8B-B14F-4D97-AF65-F5344CB8AC3E}">
        <p14:creationId xmlns:p14="http://schemas.microsoft.com/office/powerpoint/2010/main" val="31563943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D59C-0FF1-DEA6-1F2C-BD404CE26679}"/>
              </a:ext>
            </a:extLst>
          </p:cNvPr>
          <p:cNvSpPr>
            <a:spLocks noGrp="1"/>
          </p:cNvSpPr>
          <p:nvPr>
            <p:ph type="title"/>
          </p:nvPr>
        </p:nvSpPr>
        <p:spPr>
          <a:xfrm>
            <a:off x="734855" y="361949"/>
            <a:ext cx="10515600" cy="1048841"/>
          </a:xfrm>
        </p:spPr>
        <p:txBody>
          <a:bodyPr/>
          <a:lstStyle/>
          <a:p>
            <a:pPr algn="ctr"/>
            <a:r>
              <a:rPr lang="en-US" dirty="0">
                <a:solidFill>
                  <a:srgbClr val="44546A"/>
                </a:solidFill>
              </a:rPr>
              <a:t>HR Use of AI</a:t>
            </a:r>
          </a:p>
        </p:txBody>
      </p:sp>
      <p:sp>
        <p:nvSpPr>
          <p:cNvPr id="6" name="TextBox 5">
            <a:extLst>
              <a:ext uri="{FF2B5EF4-FFF2-40B4-BE49-F238E27FC236}">
                <a16:creationId xmlns:a16="http://schemas.microsoft.com/office/drawing/2014/main" id="{36448078-B612-6D02-3A1C-A10C6C513BDE}"/>
              </a:ext>
            </a:extLst>
          </p:cNvPr>
          <p:cNvSpPr txBox="1"/>
          <p:nvPr/>
        </p:nvSpPr>
        <p:spPr>
          <a:xfrm>
            <a:off x="684850" y="1410790"/>
            <a:ext cx="9282109" cy="4823052"/>
          </a:xfrm>
          <a:prstGeom prst="rect">
            <a:avLst/>
          </a:prstGeom>
          <a:noFill/>
        </p:spPr>
        <p:txBody>
          <a:bodyPr wrap="square">
            <a:spAutoFit/>
          </a:bodyPr>
          <a:lstStyle/>
          <a:p>
            <a:pPr marR="0" lvl="0">
              <a:lnSpc>
                <a:spcPct val="107000"/>
              </a:lnSpc>
              <a:spcBef>
                <a:spcPts val="0"/>
              </a:spcBef>
              <a:spcAft>
                <a:spcPts val="0"/>
              </a:spcAft>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If you are using AI for HR functions, there are likely many additional considerations. This is a “high-risk” use case. </a:t>
            </a: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Employee privacy</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Sometimes use of AI on employee data may require notice to employees.  </a:t>
            </a:r>
          </a:p>
          <a:p>
            <a:pPr marL="1143000" marR="0" lvl="2" indent="-228600">
              <a:lnSpc>
                <a:spcPct val="107000"/>
              </a:lnSpc>
              <a:spcBef>
                <a:spcPts val="0"/>
              </a:spcBef>
              <a:spcAft>
                <a:spcPts val="0"/>
              </a:spcAft>
              <a:buFont typeface="Wingdings" panose="05000000000000000000" pitchFamily="2"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Caution: Are you putting sensitive information about employees into an AI tool (and if so, what protections are in place?). </a:t>
            </a:r>
          </a:p>
          <a:p>
            <a:pPr marR="0" lvl="2">
              <a:lnSpc>
                <a:spcPct val="107000"/>
              </a:lnSpc>
              <a:spcBef>
                <a:spcPts val="0"/>
              </a:spcBef>
              <a:spcAft>
                <a:spcPts val="0"/>
              </a:spcAft>
            </a:pPr>
            <a:endPar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Ensure that technical teams vetted the architecture to ensure no sensitive personal data is used by the tool other than to create the output (i.e., no training of tools on sensitive employee data).</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Considerations around legal compliance—are you taking adverse action based on an AI output? There are concerns around if that is advisable—and if you are doing it, a human in the loop is always best practice. Also, localities and states are implementing laws restricting use of AI in hiring, firing, and other HR functions, while existing laws continue to apply:</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Title VII/ADA/ADEA</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NYC Local Law 144</a:t>
            </a:r>
          </a:p>
          <a:p>
            <a:pPr marL="1600200" marR="0" lvl="3" indent="-228600">
              <a:lnSpc>
                <a:spcPct val="107000"/>
              </a:lnSpc>
              <a:spcBef>
                <a:spcPts val="0"/>
              </a:spcBef>
              <a:spcAft>
                <a:spcPts val="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Colorado AI Act</a:t>
            </a:r>
          </a:p>
          <a:p>
            <a:pPr marL="1600200" marR="0" lvl="3" indent="-228600">
              <a:lnSpc>
                <a:spcPct val="107000"/>
              </a:lnSpc>
              <a:spcBef>
                <a:spcPts val="0"/>
              </a:spcBef>
              <a:spcAft>
                <a:spcPts val="800"/>
              </a:spcAft>
              <a:buFont typeface="Symbol" panose="05050102010706020507" pitchFamily="18" charset="2"/>
              <a:buChar char=""/>
            </a:pPr>
            <a:r>
              <a:rPr lang="en-US" sz="1600"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Class action risk </a:t>
            </a:r>
          </a:p>
        </p:txBody>
      </p:sp>
      <p:pic>
        <p:nvPicPr>
          <p:cNvPr id="8" name="Graphic 7" descr="Cycle with people outline">
            <a:extLst>
              <a:ext uri="{FF2B5EF4-FFF2-40B4-BE49-F238E27FC236}">
                <a16:creationId xmlns:a16="http://schemas.microsoft.com/office/drawing/2014/main" id="{FCF7A317-9A74-2A17-E6E6-0282E225E2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36182" y="2330769"/>
            <a:ext cx="1770967" cy="1770967"/>
          </a:xfrm>
          <a:prstGeom prst="rect">
            <a:avLst/>
          </a:prstGeom>
        </p:spPr>
      </p:pic>
      <p:sp>
        <p:nvSpPr>
          <p:cNvPr id="3" name="Slide Number Placeholder 2">
            <a:extLst>
              <a:ext uri="{FF2B5EF4-FFF2-40B4-BE49-F238E27FC236}">
                <a16:creationId xmlns:a16="http://schemas.microsoft.com/office/drawing/2014/main" id="{2699CB68-9E81-32DA-BE0C-C6E72F9DF4FC}"/>
              </a:ext>
            </a:extLst>
          </p:cNvPr>
          <p:cNvSpPr>
            <a:spLocks noGrp="1"/>
          </p:cNvSpPr>
          <p:nvPr>
            <p:ph type="sldNum" sz="quarter" idx="12"/>
          </p:nvPr>
        </p:nvSpPr>
        <p:spPr/>
        <p:txBody>
          <a:bodyPr/>
          <a:lstStyle/>
          <a:p>
            <a:fld id="{7465B9F3-980C-45D8-AFD1-277228694425}" type="slidenum">
              <a:rPr lang="en-US" smtClean="0"/>
              <a:t>22</a:t>
            </a:fld>
            <a:endParaRPr lang="en-US" dirty="0"/>
          </a:p>
        </p:txBody>
      </p:sp>
    </p:spTree>
    <p:extLst>
      <p:ext uri="{BB962C8B-B14F-4D97-AF65-F5344CB8AC3E}">
        <p14:creationId xmlns:p14="http://schemas.microsoft.com/office/powerpoint/2010/main" val="22616788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77D4-5228-D558-0071-5FA77004837F}"/>
              </a:ext>
            </a:extLst>
          </p:cNvPr>
          <p:cNvSpPr>
            <a:spLocks noGrp="1"/>
          </p:cNvSpPr>
          <p:nvPr>
            <p:ph type="ctrTitle"/>
          </p:nvPr>
        </p:nvSpPr>
        <p:spPr>
          <a:xfrm>
            <a:off x="914400" y="2408464"/>
            <a:ext cx="10363200" cy="1158649"/>
          </a:xfrm>
        </p:spPr>
        <p:txBody>
          <a:bodyPr>
            <a:normAutofit/>
          </a:bodyPr>
          <a:lstStyle/>
          <a:p>
            <a:pPr algn="ctr"/>
            <a:r>
              <a:rPr lang="en-US" dirty="0">
                <a:solidFill>
                  <a:schemeClr val="tx2"/>
                </a:solidFill>
              </a:rPr>
              <a:t>AI in Practice</a:t>
            </a:r>
            <a:endParaRPr lang="en-US" dirty="0"/>
          </a:p>
        </p:txBody>
      </p:sp>
      <p:sp>
        <p:nvSpPr>
          <p:cNvPr id="4" name="Slide Number Placeholder 3">
            <a:extLst>
              <a:ext uri="{FF2B5EF4-FFF2-40B4-BE49-F238E27FC236}">
                <a16:creationId xmlns:a16="http://schemas.microsoft.com/office/drawing/2014/main" id="{0AEC4EB8-F58D-2F16-940F-D75F954225F6}"/>
              </a:ext>
            </a:extLst>
          </p:cNvPr>
          <p:cNvSpPr>
            <a:spLocks noGrp="1"/>
          </p:cNvSpPr>
          <p:nvPr>
            <p:ph type="sldNum" sz="quarter" idx="4"/>
          </p:nvPr>
        </p:nvSpPr>
        <p:spPr/>
        <p:txBody>
          <a:bodyPr/>
          <a:lstStyle/>
          <a:p>
            <a:fld id="{7465B9F3-980C-45D8-AFD1-277228694425}" type="slidenum">
              <a:rPr lang="en-US" smtClean="0"/>
              <a:t>23</a:t>
            </a:fld>
            <a:endParaRPr lang="en-US" dirty="0"/>
          </a:p>
        </p:txBody>
      </p:sp>
    </p:spTree>
    <p:extLst>
      <p:ext uri="{BB962C8B-B14F-4D97-AF65-F5344CB8AC3E}">
        <p14:creationId xmlns:p14="http://schemas.microsoft.com/office/powerpoint/2010/main" val="34469695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The image shows legal AI software market landscape divided into five major categories, as following: 1.Plaforms 2.Legal research assistant 3. Contract drafters 4. Contract reviewers 5. Legal AI chatbots">
            <a:extLst>
              <a:ext uri="{FF2B5EF4-FFF2-40B4-BE49-F238E27FC236}">
                <a16:creationId xmlns:a16="http://schemas.microsoft.com/office/drawing/2014/main" id="{C81B4C8D-922B-89A1-5580-5596A1D7AB33}"/>
              </a:ext>
            </a:extLst>
          </p:cNvPr>
          <p:cNvSpPr>
            <a:spLocks noChangeAspect="1" noChangeArrowheads="1"/>
          </p:cNvSpPr>
          <p:nvPr/>
        </p:nvSpPr>
        <p:spPr bwMode="auto">
          <a:xfrm>
            <a:off x="2171700" y="1219200"/>
            <a:ext cx="7848600" cy="441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E35FE5E7-33D7-17F0-09A6-94018309489D}"/>
              </a:ext>
            </a:extLst>
          </p:cNvPr>
          <p:cNvPicPr>
            <a:picLocks noChangeAspect="1"/>
          </p:cNvPicPr>
          <p:nvPr/>
        </p:nvPicPr>
        <p:blipFill>
          <a:blip r:embed="rId2"/>
          <a:stretch>
            <a:fillRect/>
          </a:stretch>
        </p:blipFill>
        <p:spPr>
          <a:xfrm>
            <a:off x="2014330" y="606805"/>
            <a:ext cx="8443291" cy="4754475"/>
          </a:xfrm>
          <a:prstGeom prst="rect">
            <a:avLst/>
          </a:prstGeom>
        </p:spPr>
      </p:pic>
      <p:sp>
        <p:nvSpPr>
          <p:cNvPr id="2" name="Slide Number Placeholder 1">
            <a:extLst>
              <a:ext uri="{FF2B5EF4-FFF2-40B4-BE49-F238E27FC236}">
                <a16:creationId xmlns:a16="http://schemas.microsoft.com/office/drawing/2014/main" id="{7586E4B8-E9DE-FEA3-A331-7215C0DF2681}"/>
              </a:ext>
            </a:extLst>
          </p:cNvPr>
          <p:cNvSpPr>
            <a:spLocks noGrp="1"/>
          </p:cNvSpPr>
          <p:nvPr>
            <p:ph type="sldNum" sz="quarter" idx="12"/>
          </p:nvPr>
        </p:nvSpPr>
        <p:spPr/>
        <p:txBody>
          <a:bodyPr/>
          <a:lstStyle/>
          <a:p>
            <a:fld id="{7465B9F3-980C-45D8-AFD1-277228694425}" type="slidenum">
              <a:rPr lang="en-US" smtClean="0"/>
              <a:t>24</a:t>
            </a:fld>
            <a:endParaRPr lang="en-US" dirty="0"/>
          </a:p>
        </p:txBody>
      </p:sp>
    </p:spTree>
    <p:extLst>
      <p:ext uri="{BB962C8B-B14F-4D97-AF65-F5344CB8AC3E}">
        <p14:creationId xmlns:p14="http://schemas.microsoft.com/office/powerpoint/2010/main" val="21876506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5733-33B6-87C5-5CBD-8EF66C0869FA}"/>
              </a:ext>
            </a:extLst>
          </p:cNvPr>
          <p:cNvSpPr>
            <a:spLocks noGrp="1"/>
          </p:cNvSpPr>
          <p:nvPr>
            <p:ph type="title"/>
          </p:nvPr>
        </p:nvSpPr>
        <p:spPr/>
        <p:txBody>
          <a:bodyPr/>
          <a:lstStyle/>
          <a:p>
            <a:pPr algn="ctr"/>
            <a:r>
              <a:rPr lang="en-US" dirty="0">
                <a:solidFill>
                  <a:srgbClr val="44546A"/>
                </a:solidFill>
              </a:rPr>
              <a:t>Use Cases</a:t>
            </a:r>
          </a:p>
        </p:txBody>
      </p:sp>
      <p:sp>
        <p:nvSpPr>
          <p:cNvPr id="4" name="Content Placeholder 2">
            <a:extLst>
              <a:ext uri="{FF2B5EF4-FFF2-40B4-BE49-F238E27FC236}">
                <a16:creationId xmlns:a16="http://schemas.microsoft.com/office/drawing/2014/main" id="{AF425222-F9E3-142F-D74A-9CCD1A125A01}"/>
              </a:ext>
            </a:extLst>
          </p:cNvPr>
          <p:cNvSpPr txBox="1">
            <a:spLocks/>
          </p:cNvSpPr>
          <p:nvPr/>
        </p:nvSpPr>
        <p:spPr>
          <a:xfrm>
            <a:off x="838200" y="1825625"/>
            <a:ext cx="10515600" cy="3184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A"/>
                </a:solidFill>
              </a:rPr>
              <a:t>Legal Research</a:t>
            </a:r>
          </a:p>
          <a:p>
            <a:r>
              <a:rPr lang="en-US" dirty="0">
                <a:solidFill>
                  <a:srgbClr val="44546A"/>
                </a:solidFill>
              </a:rPr>
              <a:t>Policy and Contract Analysis</a:t>
            </a:r>
          </a:p>
          <a:p>
            <a:r>
              <a:rPr lang="en-US" dirty="0">
                <a:solidFill>
                  <a:srgbClr val="44546A"/>
                </a:solidFill>
              </a:rPr>
              <a:t>Document Review and E-Discovery</a:t>
            </a:r>
          </a:p>
          <a:p>
            <a:r>
              <a:rPr lang="en-US" dirty="0">
                <a:solidFill>
                  <a:srgbClr val="44546A"/>
                </a:solidFill>
              </a:rPr>
              <a:t>Factual Analysis and Summaries</a:t>
            </a:r>
          </a:p>
          <a:p>
            <a:r>
              <a:rPr lang="en-US" dirty="0">
                <a:solidFill>
                  <a:srgbClr val="44546A"/>
                </a:solidFill>
              </a:rPr>
              <a:t>Drafting</a:t>
            </a:r>
          </a:p>
          <a:p>
            <a:endParaRPr lang="en-US" dirty="0">
              <a:solidFill>
                <a:srgbClr val="44546A"/>
              </a:solidFill>
            </a:endParaRP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98069EEA-5DFF-F19E-992B-F72CA8D2125F}"/>
              </a:ext>
            </a:extLst>
          </p:cNvPr>
          <p:cNvSpPr>
            <a:spLocks noGrp="1"/>
          </p:cNvSpPr>
          <p:nvPr>
            <p:ph type="sldNum" sz="quarter" idx="12"/>
          </p:nvPr>
        </p:nvSpPr>
        <p:spPr/>
        <p:txBody>
          <a:bodyPr/>
          <a:lstStyle/>
          <a:p>
            <a:fld id="{7465B9F3-980C-45D8-AFD1-277228694425}" type="slidenum">
              <a:rPr lang="en-US" smtClean="0"/>
              <a:t>25</a:t>
            </a:fld>
            <a:endParaRPr lang="en-US" dirty="0"/>
          </a:p>
        </p:txBody>
      </p:sp>
    </p:spTree>
    <p:extLst>
      <p:ext uri="{BB962C8B-B14F-4D97-AF65-F5344CB8AC3E}">
        <p14:creationId xmlns:p14="http://schemas.microsoft.com/office/powerpoint/2010/main" val="5163417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4124-609E-2DF7-E1FB-4F47283CEFBD}"/>
              </a:ext>
            </a:extLst>
          </p:cNvPr>
          <p:cNvSpPr>
            <a:spLocks noGrp="1"/>
          </p:cNvSpPr>
          <p:nvPr>
            <p:ph type="title"/>
          </p:nvPr>
        </p:nvSpPr>
        <p:spPr>
          <a:xfrm>
            <a:off x="838200" y="0"/>
            <a:ext cx="10515600" cy="1325563"/>
          </a:xfrm>
        </p:spPr>
        <p:txBody>
          <a:bodyPr/>
          <a:lstStyle/>
          <a:p>
            <a:r>
              <a:rPr lang="en-US" dirty="0">
                <a:solidFill>
                  <a:srgbClr val="44546A"/>
                </a:solidFill>
                <a:latin typeface="Calibri" panose="020F0502020204030204" pitchFamily="34" charset="0"/>
              </a:rPr>
              <a:t>The Importance of Effective Prompting</a:t>
            </a:r>
            <a:endParaRPr lang="en-US" dirty="0"/>
          </a:p>
        </p:txBody>
      </p:sp>
      <p:sp>
        <p:nvSpPr>
          <p:cNvPr id="3" name="Slide Number Placeholder 2">
            <a:extLst>
              <a:ext uri="{FF2B5EF4-FFF2-40B4-BE49-F238E27FC236}">
                <a16:creationId xmlns:a16="http://schemas.microsoft.com/office/drawing/2014/main" id="{4286FFCB-276C-AED7-06FE-FDD405C05E68}"/>
              </a:ext>
            </a:extLst>
          </p:cNvPr>
          <p:cNvSpPr>
            <a:spLocks noGrp="1"/>
          </p:cNvSpPr>
          <p:nvPr>
            <p:ph type="sldNum" sz="quarter" idx="12"/>
          </p:nvPr>
        </p:nvSpPr>
        <p:spPr/>
        <p:txBody>
          <a:bodyPr/>
          <a:lstStyle/>
          <a:p>
            <a:fld id="{7465B9F3-980C-45D8-AFD1-277228694425}" type="slidenum">
              <a:rPr lang="en-US" smtClean="0"/>
              <a:t>26</a:t>
            </a:fld>
            <a:endParaRPr lang="en-US" dirty="0"/>
          </a:p>
        </p:txBody>
      </p:sp>
      <p:pic>
        <p:nvPicPr>
          <p:cNvPr id="6" name="Picture 5">
            <a:extLst>
              <a:ext uri="{FF2B5EF4-FFF2-40B4-BE49-F238E27FC236}">
                <a16:creationId xmlns:a16="http://schemas.microsoft.com/office/drawing/2014/main" id="{BFB473FF-B884-2C11-ABBD-5B44A6A60CCE}"/>
              </a:ext>
            </a:extLst>
          </p:cNvPr>
          <p:cNvPicPr>
            <a:picLocks noChangeAspect="1"/>
          </p:cNvPicPr>
          <p:nvPr/>
        </p:nvPicPr>
        <p:blipFill>
          <a:blip r:embed="rId3"/>
          <a:stretch>
            <a:fillRect/>
          </a:stretch>
        </p:blipFill>
        <p:spPr>
          <a:xfrm>
            <a:off x="3935635" y="884828"/>
            <a:ext cx="4320730" cy="5598431"/>
          </a:xfrm>
          <a:prstGeom prst="rect">
            <a:avLst/>
          </a:prstGeom>
        </p:spPr>
      </p:pic>
    </p:spTree>
    <p:extLst>
      <p:ext uri="{BB962C8B-B14F-4D97-AF65-F5344CB8AC3E}">
        <p14:creationId xmlns:p14="http://schemas.microsoft.com/office/powerpoint/2010/main" val="4674798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13D-6CCC-0BAC-F363-88A74CDFF655}"/>
              </a:ext>
            </a:extLst>
          </p:cNvPr>
          <p:cNvSpPr>
            <a:spLocks noGrp="1"/>
          </p:cNvSpPr>
          <p:nvPr>
            <p:ph type="title"/>
          </p:nvPr>
        </p:nvSpPr>
        <p:spPr/>
        <p:txBody>
          <a:bodyPr/>
          <a:lstStyle/>
          <a:p>
            <a:r>
              <a:rPr lang="en-US" dirty="0"/>
              <a:t>AI Prompts</a:t>
            </a:r>
          </a:p>
        </p:txBody>
      </p:sp>
      <p:sp>
        <p:nvSpPr>
          <p:cNvPr id="3" name="Content Placeholder 2">
            <a:extLst>
              <a:ext uri="{FF2B5EF4-FFF2-40B4-BE49-F238E27FC236}">
                <a16:creationId xmlns:a16="http://schemas.microsoft.com/office/drawing/2014/main" id="{F707265F-EC64-ECA4-B11C-31C0552432F4}"/>
              </a:ext>
            </a:extLst>
          </p:cNvPr>
          <p:cNvSpPr>
            <a:spLocks noGrp="1"/>
          </p:cNvSpPr>
          <p:nvPr>
            <p:ph idx="1"/>
          </p:nvPr>
        </p:nvSpPr>
        <p:spPr/>
        <p:txBody>
          <a:bodyPr/>
          <a:lstStyle/>
          <a:p>
            <a:r>
              <a:rPr lang="en-US" dirty="0"/>
              <a:t>Prompts are the instructions given to AI to perform specific tasks</a:t>
            </a:r>
          </a:p>
          <a:p>
            <a:r>
              <a:rPr lang="en-US" dirty="0"/>
              <a:t>The quality of the output is highly dependent on the clarity and specificity of the prompt</a:t>
            </a:r>
          </a:p>
          <a:p>
            <a:endParaRPr lang="en-US" dirty="0"/>
          </a:p>
        </p:txBody>
      </p:sp>
      <p:sp>
        <p:nvSpPr>
          <p:cNvPr id="4" name="Slide Number Placeholder 3">
            <a:extLst>
              <a:ext uri="{FF2B5EF4-FFF2-40B4-BE49-F238E27FC236}">
                <a16:creationId xmlns:a16="http://schemas.microsoft.com/office/drawing/2014/main" id="{71F81596-AAC0-025A-ECBB-490573A3B40A}"/>
              </a:ext>
            </a:extLst>
          </p:cNvPr>
          <p:cNvSpPr>
            <a:spLocks noGrp="1"/>
          </p:cNvSpPr>
          <p:nvPr>
            <p:ph type="sldNum" sz="quarter" idx="4"/>
          </p:nvPr>
        </p:nvSpPr>
        <p:spPr/>
        <p:txBody>
          <a:bodyPr/>
          <a:lstStyle/>
          <a:p>
            <a:fld id="{7465B9F3-980C-45D8-AFD1-277228694425}" type="slidenum">
              <a:rPr lang="en-US" smtClean="0"/>
              <a:t>27</a:t>
            </a:fld>
            <a:endParaRPr lang="en-US" dirty="0"/>
          </a:p>
        </p:txBody>
      </p:sp>
    </p:spTree>
    <p:extLst>
      <p:ext uri="{BB962C8B-B14F-4D97-AF65-F5344CB8AC3E}">
        <p14:creationId xmlns:p14="http://schemas.microsoft.com/office/powerpoint/2010/main" val="6705573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114A-0DB1-E3C5-85A6-8FF6F125CFD3}"/>
              </a:ext>
            </a:extLst>
          </p:cNvPr>
          <p:cNvSpPr>
            <a:spLocks noGrp="1"/>
          </p:cNvSpPr>
          <p:nvPr>
            <p:ph type="title"/>
          </p:nvPr>
        </p:nvSpPr>
        <p:spPr/>
        <p:txBody>
          <a:bodyPr/>
          <a:lstStyle/>
          <a:p>
            <a:r>
              <a:rPr lang="en-US" dirty="0"/>
              <a:t>The Prompt</a:t>
            </a:r>
          </a:p>
        </p:txBody>
      </p:sp>
      <p:sp>
        <p:nvSpPr>
          <p:cNvPr id="3" name="Slide Number Placeholder 2">
            <a:extLst>
              <a:ext uri="{FF2B5EF4-FFF2-40B4-BE49-F238E27FC236}">
                <a16:creationId xmlns:a16="http://schemas.microsoft.com/office/drawing/2014/main" id="{CE37A6D1-0B25-FAB6-B62E-215AFF555A3F}"/>
              </a:ext>
            </a:extLst>
          </p:cNvPr>
          <p:cNvSpPr>
            <a:spLocks noGrp="1"/>
          </p:cNvSpPr>
          <p:nvPr>
            <p:ph type="sldNum" sz="quarter" idx="12"/>
          </p:nvPr>
        </p:nvSpPr>
        <p:spPr/>
        <p:txBody>
          <a:bodyPr/>
          <a:lstStyle/>
          <a:p>
            <a:fld id="{7465B9F3-980C-45D8-AFD1-277228694425}" type="slidenum">
              <a:rPr lang="en-US" smtClean="0"/>
              <a:t>28</a:t>
            </a:fld>
            <a:endParaRPr lang="en-US" dirty="0"/>
          </a:p>
        </p:txBody>
      </p:sp>
      <p:pic>
        <p:nvPicPr>
          <p:cNvPr id="5" name="Picture 4">
            <a:extLst>
              <a:ext uri="{FF2B5EF4-FFF2-40B4-BE49-F238E27FC236}">
                <a16:creationId xmlns:a16="http://schemas.microsoft.com/office/drawing/2014/main" id="{9655FF76-A097-1CC5-7618-C37D5E7A7091}"/>
              </a:ext>
            </a:extLst>
          </p:cNvPr>
          <p:cNvPicPr>
            <a:picLocks noChangeAspect="1"/>
          </p:cNvPicPr>
          <p:nvPr/>
        </p:nvPicPr>
        <p:blipFill>
          <a:blip r:embed="rId2"/>
          <a:stretch>
            <a:fillRect/>
          </a:stretch>
        </p:blipFill>
        <p:spPr>
          <a:xfrm>
            <a:off x="81643" y="1868262"/>
            <a:ext cx="12028714" cy="2295984"/>
          </a:xfrm>
          <a:prstGeom prst="rect">
            <a:avLst/>
          </a:prstGeom>
        </p:spPr>
      </p:pic>
    </p:spTree>
    <p:extLst>
      <p:ext uri="{BB962C8B-B14F-4D97-AF65-F5344CB8AC3E}">
        <p14:creationId xmlns:p14="http://schemas.microsoft.com/office/powerpoint/2010/main" val="33386527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9CCD-45AB-BE44-731C-91A467283AE2}"/>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86395950-CD8D-6A0A-E31B-EA3C95D1B2F9}"/>
              </a:ext>
            </a:extLst>
          </p:cNvPr>
          <p:cNvSpPr>
            <a:spLocks noGrp="1"/>
          </p:cNvSpPr>
          <p:nvPr>
            <p:ph type="sldNum" sz="quarter" idx="12"/>
          </p:nvPr>
        </p:nvSpPr>
        <p:spPr/>
        <p:txBody>
          <a:bodyPr/>
          <a:lstStyle/>
          <a:p>
            <a:fld id="{7465B9F3-980C-45D8-AFD1-277228694425}" type="slidenum">
              <a:rPr lang="en-US" smtClean="0"/>
              <a:t>29</a:t>
            </a:fld>
            <a:endParaRPr lang="en-US" dirty="0"/>
          </a:p>
        </p:txBody>
      </p:sp>
      <p:pic>
        <p:nvPicPr>
          <p:cNvPr id="7" name="Picture 6">
            <a:extLst>
              <a:ext uri="{FF2B5EF4-FFF2-40B4-BE49-F238E27FC236}">
                <a16:creationId xmlns:a16="http://schemas.microsoft.com/office/drawing/2014/main" id="{8471E52E-E009-79B2-2E89-96A4C93781F3}"/>
              </a:ext>
            </a:extLst>
          </p:cNvPr>
          <p:cNvPicPr>
            <a:picLocks noChangeAspect="1"/>
          </p:cNvPicPr>
          <p:nvPr/>
        </p:nvPicPr>
        <p:blipFill>
          <a:blip r:embed="rId2"/>
          <a:stretch>
            <a:fillRect/>
          </a:stretch>
        </p:blipFill>
        <p:spPr>
          <a:xfrm>
            <a:off x="130628" y="365127"/>
            <a:ext cx="11930743" cy="5120574"/>
          </a:xfrm>
          <a:prstGeom prst="rect">
            <a:avLst/>
          </a:prstGeom>
        </p:spPr>
      </p:pic>
    </p:spTree>
    <p:extLst>
      <p:ext uri="{BB962C8B-B14F-4D97-AF65-F5344CB8AC3E}">
        <p14:creationId xmlns:p14="http://schemas.microsoft.com/office/powerpoint/2010/main" val="27562177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77D4-5228-D558-0071-5FA77004837F}"/>
              </a:ext>
            </a:extLst>
          </p:cNvPr>
          <p:cNvSpPr>
            <a:spLocks noGrp="1"/>
          </p:cNvSpPr>
          <p:nvPr>
            <p:ph type="ctrTitle"/>
          </p:nvPr>
        </p:nvSpPr>
        <p:spPr/>
        <p:txBody>
          <a:bodyPr>
            <a:normAutofit/>
          </a:bodyPr>
          <a:lstStyle/>
          <a:p>
            <a:pPr algn="ctr"/>
            <a:r>
              <a:rPr lang="en-US" dirty="0">
                <a:solidFill>
                  <a:schemeClr val="tx2"/>
                </a:solidFill>
                <a:ea typeface="+mn-ea"/>
                <a:cs typeface="+mn-cs"/>
              </a:rPr>
              <a:t>AI Basics and Background </a:t>
            </a:r>
          </a:p>
        </p:txBody>
      </p:sp>
      <p:sp>
        <p:nvSpPr>
          <p:cNvPr id="4" name="Slide Number Placeholder 3">
            <a:extLst>
              <a:ext uri="{FF2B5EF4-FFF2-40B4-BE49-F238E27FC236}">
                <a16:creationId xmlns:a16="http://schemas.microsoft.com/office/drawing/2014/main" id="{CDCC1280-9196-AFCE-6B9D-A722E0842381}"/>
              </a:ext>
            </a:extLst>
          </p:cNvPr>
          <p:cNvSpPr>
            <a:spLocks noGrp="1"/>
          </p:cNvSpPr>
          <p:nvPr>
            <p:ph type="sldNum" sz="quarter" idx="4"/>
          </p:nvPr>
        </p:nvSpPr>
        <p:spPr/>
        <p:txBody>
          <a:bodyPr/>
          <a:lstStyle/>
          <a:p>
            <a:fld id="{7465B9F3-980C-45D8-AFD1-277228694425}" type="slidenum">
              <a:rPr lang="en-US" smtClean="0"/>
              <a:t>3</a:t>
            </a:fld>
            <a:endParaRPr lang="en-US" dirty="0"/>
          </a:p>
        </p:txBody>
      </p:sp>
    </p:spTree>
    <p:extLst>
      <p:ext uri="{BB962C8B-B14F-4D97-AF65-F5344CB8AC3E}">
        <p14:creationId xmlns:p14="http://schemas.microsoft.com/office/powerpoint/2010/main" val="29597259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CE12-7C9A-8690-82AC-82CA2B17FC9F}"/>
              </a:ext>
            </a:extLst>
          </p:cNvPr>
          <p:cNvSpPr>
            <a:spLocks noGrp="1"/>
          </p:cNvSpPr>
          <p:nvPr>
            <p:ph type="title"/>
          </p:nvPr>
        </p:nvSpPr>
        <p:spPr>
          <a:xfrm>
            <a:off x="838200" y="2275570"/>
            <a:ext cx="10515600" cy="1325563"/>
          </a:xfrm>
        </p:spPr>
        <p:txBody>
          <a:bodyPr>
            <a:normAutofit fontScale="90000"/>
          </a:bodyPr>
          <a:lstStyle/>
          <a:p>
            <a:r>
              <a:rPr lang="en-US" dirty="0">
                <a:solidFill>
                  <a:srgbClr val="1E293B"/>
                </a:solidFill>
                <a:latin typeface="Times New Roman" panose="02020603050405020304" pitchFamily="18" charset="0"/>
                <a:cs typeface="Times New Roman" panose="02020603050405020304" pitchFamily="18" charset="0"/>
              </a:rPr>
              <a:t>“</a:t>
            </a:r>
            <a:r>
              <a:rPr lang="en-US" b="0" i="0" dirty="0">
                <a:solidFill>
                  <a:srgbClr val="1E293B"/>
                </a:solidFill>
                <a:effectLst/>
                <a:latin typeface="Times New Roman" panose="02020603050405020304" pitchFamily="18" charset="0"/>
                <a:cs typeface="Times New Roman" panose="02020603050405020304" pitchFamily="18" charset="0"/>
              </a:rPr>
              <a:t>I am analyzing the effectiveness of arguments presented by Facebook in the document. Provide a summary of each argument made by Facebook and provide any counter arguments made by the defendants.”</a:t>
            </a:r>
            <a:br>
              <a:rPr lang="en-US" dirty="0">
                <a:latin typeface="Times New Roman" panose="02020603050405020304" pitchFamily="18"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DF360702-F32F-CEFC-81DF-CB702AD7F06D}"/>
              </a:ext>
            </a:extLst>
          </p:cNvPr>
          <p:cNvSpPr>
            <a:spLocks noGrp="1"/>
          </p:cNvSpPr>
          <p:nvPr>
            <p:ph type="sldNum" sz="quarter" idx="12"/>
          </p:nvPr>
        </p:nvSpPr>
        <p:spPr/>
        <p:txBody>
          <a:bodyPr/>
          <a:lstStyle/>
          <a:p>
            <a:fld id="{7465B9F3-980C-45D8-AFD1-277228694425}" type="slidenum">
              <a:rPr lang="en-US" smtClean="0"/>
              <a:t>30</a:t>
            </a:fld>
            <a:endParaRPr lang="en-US" dirty="0"/>
          </a:p>
        </p:txBody>
      </p:sp>
    </p:spTree>
    <p:extLst>
      <p:ext uri="{BB962C8B-B14F-4D97-AF65-F5344CB8AC3E}">
        <p14:creationId xmlns:p14="http://schemas.microsoft.com/office/powerpoint/2010/main" val="39983201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13F9-0D15-996C-8294-B712A8BE7AE2}"/>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4F0ABC04-5324-6883-B620-8A25E8CCA2CE}"/>
              </a:ext>
            </a:extLst>
          </p:cNvPr>
          <p:cNvSpPr>
            <a:spLocks noGrp="1"/>
          </p:cNvSpPr>
          <p:nvPr>
            <p:ph type="sldNum" sz="quarter" idx="12"/>
          </p:nvPr>
        </p:nvSpPr>
        <p:spPr/>
        <p:txBody>
          <a:bodyPr/>
          <a:lstStyle/>
          <a:p>
            <a:fld id="{7465B9F3-980C-45D8-AFD1-277228694425}" type="slidenum">
              <a:rPr lang="en-US" smtClean="0"/>
              <a:t>31</a:t>
            </a:fld>
            <a:endParaRPr lang="en-US" dirty="0"/>
          </a:p>
        </p:txBody>
      </p:sp>
      <p:pic>
        <p:nvPicPr>
          <p:cNvPr id="5" name="Picture 4">
            <a:extLst>
              <a:ext uri="{FF2B5EF4-FFF2-40B4-BE49-F238E27FC236}">
                <a16:creationId xmlns:a16="http://schemas.microsoft.com/office/drawing/2014/main" id="{D6C6CFC1-C94E-E90A-E34D-AE798F1A7C94}"/>
              </a:ext>
            </a:extLst>
          </p:cNvPr>
          <p:cNvPicPr>
            <a:picLocks noChangeAspect="1"/>
          </p:cNvPicPr>
          <p:nvPr/>
        </p:nvPicPr>
        <p:blipFill>
          <a:blip r:embed="rId2"/>
          <a:stretch>
            <a:fillRect/>
          </a:stretch>
        </p:blipFill>
        <p:spPr>
          <a:xfrm>
            <a:off x="2962339" y="0"/>
            <a:ext cx="6267322" cy="6858000"/>
          </a:xfrm>
          <a:prstGeom prst="rect">
            <a:avLst/>
          </a:prstGeom>
        </p:spPr>
      </p:pic>
    </p:spTree>
    <p:extLst>
      <p:ext uri="{BB962C8B-B14F-4D97-AF65-F5344CB8AC3E}">
        <p14:creationId xmlns:p14="http://schemas.microsoft.com/office/powerpoint/2010/main" val="17353973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DE63-D0E0-0DB4-174C-C1869185E3E8}"/>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E00A6D8A-2352-1B65-D4A7-E981A40E6BBA}"/>
              </a:ext>
            </a:extLst>
          </p:cNvPr>
          <p:cNvSpPr>
            <a:spLocks noGrp="1"/>
          </p:cNvSpPr>
          <p:nvPr>
            <p:ph type="sldNum" sz="quarter" idx="12"/>
          </p:nvPr>
        </p:nvSpPr>
        <p:spPr/>
        <p:txBody>
          <a:bodyPr/>
          <a:lstStyle/>
          <a:p>
            <a:fld id="{7465B9F3-980C-45D8-AFD1-277228694425}" type="slidenum">
              <a:rPr lang="en-US" smtClean="0"/>
              <a:t>32</a:t>
            </a:fld>
            <a:endParaRPr lang="en-US" dirty="0"/>
          </a:p>
        </p:txBody>
      </p:sp>
      <p:pic>
        <p:nvPicPr>
          <p:cNvPr id="5" name="Picture 4">
            <a:extLst>
              <a:ext uri="{FF2B5EF4-FFF2-40B4-BE49-F238E27FC236}">
                <a16:creationId xmlns:a16="http://schemas.microsoft.com/office/drawing/2014/main" id="{BFBEE77D-587E-CFB1-522F-397D93E36974}"/>
              </a:ext>
            </a:extLst>
          </p:cNvPr>
          <p:cNvPicPr>
            <a:picLocks noChangeAspect="1"/>
          </p:cNvPicPr>
          <p:nvPr/>
        </p:nvPicPr>
        <p:blipFill>
          <a:blip r:embed="rId2"/>
          <a:stretch>
            <a:fillRect/>
          </a:stretch>
        </p:blipFill>
        <p:spPr>
          <a:xfrm>
            <a:off x="2292123" y="581025"/>
            <a:ext cx="7248525" cy="5695950"/>
          </a:xfrm>
          <a:prstGeom prst="rect">
            <a:avLst/>
          </a:prstGeom>
        </p:spPr>
      </p:pic>
    </p:spTree>
    <p:extLst>
      <p:ext uri="{BB962C8B-B14F-4D97-AF65-F5344CB8AC3E}">
        <p14:creationId xmlns:p14="http://schemas.microsoft.com/office/powerpoint/2010/main" val="17210652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07F0-43CB-64A4-BBC0-58D6D9DD2127}"/>
              </a:ext>
            </a:extLst>
          </p:cNvPr>
          <p:cNvSpPr>
            <a:spLocks noGrp="1"/>
          </p:cNvSpPr>
          <p:nvPr>
            <p:ph type="title"/>
          </p:nvPr>
        </p:nvSpPr>
        <p:spPr/>
        <p:txBody>
          <a:bodyPr/>
          <a:lstStyle/>
          <a:p>
            <a:pPr algn="ctr"/>
            <a:r>
              <a:rPr lang="en-US" dirty="0">
                <a:solidFill>
                  <a:srgbClr val="44546A"/>
                </a:solidFill>
              </a:rPr>
              <a:t>Effective AI Prompts</a:t>
            </a:r>
          </a:p>
        </p:txBody>
      </p:sp>
      <p:sp>
        <p:nvSpPr>
          <p:cNvPr id="5" name="Content Placeholder 2">
            <a:extLst>
              <a:ext uri="{FF2B5EF4-FFF2-40B4-BE49-F238E27FC236}">
                <a16:creationId xmlns:a16="http://schemas.microsoft.com/office/drawing/2014/main" id="{DC1B55C7-B6F0-495D-D7CB-3687885AE12E}"/>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44546A"/>
                </a:solidFill>
              </a:rPr>
              <a:t>Clarity</a:t>
            </a:r>
            <a:r>
              <a:rPr lang="en-US" dirty="0">
                <a:solidFill>
                  <a:srgbClr val="44546A"/>
                </a:solidFill>
              </a:rPr>
              <a:t>: Be clear and unambiguous</a:t>
            </a:r>
          </a:p>
          <a:p>
            <a:r>
              <a:rPr lang="en-US" b="1" dirty="0">
                <a:solidFill>
                  <a:srgbClr val="44546A"/>
                </a:solidFill>
              </a:rPr>
              <a:t>Specificity</a:t>
            </a:r>
            <a:r>
              <a:rPr lang="en-US" dirty="0">
                <a:solidFill>
                  <a:srgbClr val="44546A"/>
                </a:solidFill>
              </a:rPr>
              <a:t>: Define the task precisely</a:t>
            </a:r>
          </a:p>
          <a:p>
            <a:r>
              <a:rPr lang="en-US" b="1" dirty="0">
                <a:solidFill>
                  <a:srgbClr val="44546A"/>
                </a:solidFill>
              </a:rPr>
              <a:t>Context</a:t>
            </a:r>
            <a:r>
              <a:rPr lang="en-US" dirty="0">
                <a:solidFill>
                  <a:srgbClr val="44546A"/>
                </a:solidFill>
              </a:rPr>
              <a:t>: Provide sufficient background or context</a:t>
            </a:r>
          </a:p>
          <a:p>
            <a:r>
              <a:rPr lang="en-US" b="1" dirty="0">
                <a:solidFill>
                  <a:srgbClr val="44546A"/>
                </a:solidFill>
              </a:rPr>
              <a:t>Outcome-Oriented</a:t>
            </a:r>
            <a:r>
              <a:rPr lang="en-US" dirty="0">
                <a:solidFill>
                  <a:srgbClr val="44546A"/>
                </a:solidFill>
              </a:rPr>
              <a:t>: State the desired result explicitly</a:t>
            </a:r>
          </a:p>
        </p:txBody>
      </p:sp>
      <p:sp>
        <p:nvSpPr>
          <p:cNvPr id="3" name="Slide Number Placeholder 2">
            <a:extLst>
              <a:ext uri="{FF2B5EF4-FFF2-40B4-BE49-F238E27FC236}">
                <a16:creationId xmlns:a16="http://schemas.microsoft.com/office/drawing/2014/main" id="{28585D4D-999D-88D2-9801-48FD1C0FBAA4}"/>
              </a:ext>
            </a:extLst>
          </p:cNvPr>
          <p:cNvSpPr>
            <a:spLocks noGrp="1"/>
          </p:cNvSpPr>
          <p:nvPr>
            <p:ph type="sldNum" sz="quarter" idx="12"/>
          </p:nvPr>
        </p:nvSpPr>
        <p:spPr/>
        <p:txBody>
          <a:bodyPr/>
          <a:lstStyle/>
          <a:p>
            <a:fld id="{7465B9F3-980C-45D8-AFD1-277228694425}" type="slidenum">
              <a:rPr lang="en-US" smtClean="0"/>
              <a:t>33</a:t>
            </a:fld>
            <a:endParaRPr lang="en-US" dirty="0"/>
          </a:p>
        </p:txBody>
      </p:sp>
    </p:spTree>
    <p:extLst>
      <p:ext uri="{BB962C8B-B14F-4D97-AF65-F5344CB8AC3E}">
        <p14:creationId xmlns:p14="http://schemas.microsoft.com/office/powerpoint/2010/main" val="10416180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07F0-43CB-64A4-BBC0-58D6D9DD2127}"/>
              </a:ext>
            </a:extLst>
          </p:cNvPr>
          <p:cNvSpPr>
            <a:spLocks noGrp="1"/>
          </p:cNvSpPr>
          <p:nvPr>
            <p:ph type="title"/>
          </p:nvPr>
        </p:nvSpPr>
        <p:spPr/>
        <p:txBody>
          <a:bodyPr/>
          <a:lstStyle/>
          <a:p>
            <a:pPr algn="ctr"/>
            <a:r>
              <a:rPr lang="en-US" dirty="0">
                <a:solidFill>
                  <a:srgbClr val="44546A"/>
                </a:solidFill>
              </a:rPr>
              <a:t>Effective AI Prompts</a:t>
            </a:r>
          </a:p>
        </p:txBody>
      </p:sp>
      <p:sp>
        <p:nvSpPr>
          <p:cNvPr id="5" name="Content Placeholder 2">
            <a:extLst>
              <a:ext uri="{FF2B5EF4-FFF2-40B4-BE49-F238E27FC236}">
                <a16:creationId xmlns:a16="http://schemas.microsoft.com/office/drawing/2014/main" id="{DC1B55C7-B6F0-495D-D7CB-3687885AE12E}"/>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A"/>
                </a:solidFill>
              </a:rPr>
              <a:t>State how you want your output presented</a:t>
            </a:r>
          </a:p>
          <a:p>
            <a:r>
              <a:rPr lang="en-US" dirty="0">
                <a:solidFill>
                  <a:srgbClr val="44546A"/>
                </a:solidFill>
              </a:rPr>
              <a:t>Consider providing a “perspective” (“Act as if…”)</a:t>
            </a:r>
          </a:p>
          <a:p>
            <a:r>
              <a:rPr lang="en-US" dirty="0">
                <a:solidFill>
                  <a:srgbClr val="44546A"/>
                </a:solidFill>
              </a:rPr>
              <a:t>Model feedback and refinement is critical</a:t>
            </a:r>
          </a:p>
          <a:p>
            <a:r>
              <a:rPr lang="en-US" dirty="0">
                <a:solidFill>
                  <a:srgbClr val="44546A"/>
                </a:solidFill>
              </a:rPr>
              <a:t>Ideal Formula: Intent + Context + Instruction+ Format</a:t>
            </a:r>
          </a:p>
          <a:p>
            <a:pPr lvl="1"/>
            <a:r>
              <a:rPr lang="en-US" dirty="0">
                <a:solidFill>
                  <a:srgbClr val="44546A"/>
                </a:solidFill>
              </a:rPr>
              <a:t>“You are an attorney defending a business in a negligence dispute. Plaintiff has filed a motion for summary judgment. Analyze the document provided and provide a summary of Plaintiff’s arguments in the form of a bulleted list.  Within this list, include the legal citations relied on by Plaintiff in their motion.”</a:t>
            </a:r>
          </a:p>
          <a:p>
            <a:endParaRPr lang="en-US" dirty="0">
              <a:solidFill>
                <a:srgbClr val="44546A"/>
              </a:solidFill>
            </a:endParaRPr>
          </a:p>
        </p:txBody>
      </p:sp>
      <p:sp>
        <p:nvSpPr>
          <p:cNvPr id="3" name="Slide Number Placeholder 2">
            <a:extLst>
              <a:ext uri="{FF2B5EF4-FFF2-40B4-BE49-F238E27FC236}">
                <a16:creationId xmlns:a16="http://schemas.microsoft.com/office/drawing/2014/main" id="{28585D4D-999D-88D2-9801-48FD1C0FBAA4}"/>
              </a:ext>
            </a:extLst>
          </p:cNvPr>
          <p:cNvSpPr>
            <a:spLocks noGrp="1"/>
          </p:cNvSpPr>
          <p:nvPr>
            <p:ph type="sldNum" sz="quarter" idx="12"/>
          </p:nvPr>
        </p:nvSpPr>
        <p:spPr/>
        <p:txBody>
          <a:bodyPr/>
          <a:lstStyle/>
          <a:p>
            <a:fld id="{7465B9F3-980C-45D8-AFD1-277228694425}" type="slidenum">
              <a:rPr lang="en-US" smtClean="0"/>
              <a:t>34</a:t>
            </a:fld>
            <a:endParaRPr lang="en-US" dirty="0"/>
          </a:p>
        </p:txBody>
      </p:sp>
    </p:spTree>
    <p:extLst>
      <p:ext uri="{BB962C8B-B14F-4D97-AF65-F5344CB8AC3E}">
        <p14:creationId xmlns:p14="http://schemas.microsoft.com/office/powerpoint/2010/main" val="403984923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07F0-43CB-64A4-BBC0-58D6D9DD2127}"/>
              </a:ext>
            </a:extLst>
          </p:cNvPr>
          <p:cNvSpPr>
            <a:spLocks noGrp="1"/>
          </p:cNvSpPr>
          <p:nvPr>
            <p:ph type="title"/>
          </p:nvPr>
        </p:nvSpPr>
        <p:spPr/>
        <p:txBody>
          <a:bodyPr/>
          <a:lstStyle/>
          <a:p>
            <a:pPr algn="ctr"/>
            <a:r>
              <a:rPr lang="en-US" dirty="0">
                <a:solidFill>
                  <a:srgbClr val="44546A"/>
                </a:solidFill>
              </a:rPr>
              <a:t>Examples</a:t>
            </a:r>
          </a:p>
        </p:txBody>
      </p:sp>
      <p:sp>
        <p:nvSpPr>
          <p:cNvPr id="5" name="Content Placeholder 2">
            <a:extLst>
              <a:ext uri="{FF2B5EF4-FFF2-40B4-BE49-F238E27FC236}">
                <a16:creationId xmlns:a16="http://schemas.microsoft.com/office/drawing/2014/main" id="{DC1B55C7-B6F0-495D-D7CB-3687885AE12E}"/>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A"/>
                </a:solidFill>
              </a:rPr>
              <a:t>"Summarize the key points of the attached 20-page lease agreement, focusing on the tenant's obligations and any penalties for early termination.“</a:t>
            </a:r>
          </a:p>
          <a:p>
            <a:pPr lvl="1"/>
            <a:r>
              <a:rPr lang="en-US" dirty="0">
                <a:solidFill>
                  <a:srgbClr val="44546A"/>
                </a:solidFill>
              </a:rPr>
              <a:t>Directs the AI to focus on specific sections and provides a clear objective.</a:t>
            </a:r>
          </a:p>
          <a:p>
            <a:r>
              <a:rPr lang="en-US" dirty="0">
                <a:solidFill>
                  <a:srgbClr val="44546A"/>
                </a:solidFill>
              </a:rPr>
              <a:t>"Analyze the enforceability of a waiver clause in a contract where the client waives the right to sue for negligence, considering recent case law in California.“</a:t>
            </a:r>
          </a:p>
          <a:p>
            <a:pPr lvl="1"/>
            <a:r>
              <a:rPr lang="en-US" dirty="0">
                <a:solidFill>
                  <a:srgbClr val="44546A"/>
                </a:solidFill>
              </a:rPr>
              <a:t>Specifies the type of analysis, the legal concept, and the jurisdiction.</a:t>
            </a:r>
          </a:p>
          <a:p>
            <a:endParaRPr lang="en-US" dirty="0">
              <a:solidFill>
                <a:srgbClr val="44546A"/>
              </a:solidFill>
            </a:endParaRPr>
          </a:p>
        </p:txBody>
      </p:sp>
      <p:sp>
        <p:nvSpPr>
          <p:cNvPr id="3" name="Slide Number Placeholder 2">
            <a:extLst>
              <a:ext uri="{FF2B5EF4-FFF2-40B4-BE49-F238E27FC236}">
                <a16:creationId xmlns:a16="http://schemas.microsoft.com/office/drawing/2014/main" id="{28585D4D-999D-88D2-9801-48FD1C0FBAA4}"/>
              </a:ext>
            </a:extLst>
          </p:cNvPr>
          <p:cNvSpPr>
            <a:spLocks noGrp="1"/>
          </p:cNvSpPr>
          <p:nvPr>
            <p:ph type="sldNum" sz="quarter" idx="12"/>
          </p:nvPr>
        </p:nvSpPr>
        <p:spPr/>
        <p:txBody>
          <a:bodyPr/>
          <a:lstStyle/>
          <a:p>
            <a:fld id="{7465B9F3-980C-45D8-AFD1-277228694425}" type="slidenum">
              <a:rPr lang="en-US" smtClean="0"/>
              <a:t>35</a:t>
            </a:fld>
            <a:endParaRPr lang="en-US" dirty="0"/>
          </a:p>
        </p:txBody>
      </p:sp>
    </p:spTree>
    <p:extLst>
      <p:ext uri="{BB962C8B-B14F-4D97-AF65-F5344CB8AC3E}">
        <p14:creationId xmlns:p14="http://schemas.microsoft.com/office/powerpoint/2010/main" val="36234808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5CF9-0391-39CE-02D9-25D00C391893}"/>
              </a:ext>
            </a:extLst>
          </p:cNvPr>
          <p:cNvSpPr>
            <a:spLocks noGrp="1"/>
          </p:cNvSpPr>
          <p:nvPr>
            <p:ph type="title"/>
          </p:nvPr>
        </p:nvSpPr>
        <p:spPr/>
        <p:txBody>
          <a:bodyPr/>
          <a:lstStyle/>
          <a:p>
            <a:r>
              <a:rPr lang="en-US" dirty="0">
                <a:solidFill>
                  <a:srgbClr val="44546A"/>
                </a:solidFill>
              </a:rPr>
              <a:t>Pitfalls</a:t>
            </a:r>
          </a:p>
        </p:txBody>
      </p:sp>
      <p:sp>
        <p:nvSpPr>
          <p:cNvPr id="3" name="Content Placeholder 2">
            <a:extLst>
              <a:ext uri="{FF2B5EF4-FFF2-40B4-BE49-F238E27FC236}">
                <a16:creationId xmlns:a16="http://schemas.microsoft.com/office/drawing/2014/main" id="{0AF9044D-47C3-D64B-0CBA-26ED39B764EC}"/>
              </a:ext>
            </a:extLst>
          </p:cNvPr>
          <p:cNvSpPr txBox="1">
            <a:spLocks/>
          </p:cNvSpPr>
          <p:nvPr/>
        </p:nvSpPr>
        <p:spPr>
          <a:xfrm>
            <a:off x="838200" y="1825625"/>
            <a:ext cx="395908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4546A"/>
                </a:solidFill>
              </a:rPr>
              <a:t>Confidentiality</a:t>
            </a:r>
          </a:p>
          <a:p>
            <a:r>
              <a:rPr lang="en-US" dirty="0">
                <a:solidFill>
                  <a:srgbClr val="44546A"/>
                </a:solidFill>
              </a:rPr>
              <a:t>Hallucinations</a:t>
            </a:r>
          </a:p>
          <a:p>
            <a:r>
              <a:rPr lang="en-US" dirty="0">
                <a:solidFill>
                  <a:srgbClr val="44546A"/>
                </a:solidFill>
              </a:rPr>
              <a:t>Bias</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B3A4427-5A29-A515-DF92-599B6F3E9D02}"/>
              </a:ext>
            </a:extLst>
          </p:cNvPr>
          <p:cNvPicPr>
            <a:picLocks noChangeAspect="1"/>
          </p:cNvPicPr>
          <p:nvPr/>
        </p:nvPicPr>
        <p:blipFill>
          <a:blip r:embed="rId3"/>
          <a:stretch>
            <a:fillRect/>
          </a:stretch>
        </p:blipFill>
        <p:spPr>
          <a:xfrm>
            <a:off x="5088836" y="188563"/>
            <a:ext cx="6681525" cy="62371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490BEE48-0C46-F38C-30A9-F5A13F029195}"/>
              </a:ext>
            </a:extLst>
          </p:cNvPr>
          <p:cNvSpPr>
            <a:spLocks noGrp="1"/>
          </p:cNvSpPr>
          <p:nvPr>
            <p:ph type="sldNum" sz="quarter" idx="12"/>
          </p:nvPr>
        </p:nvSpPr>
        <p:spPr/>
        <p:txBody>
          <a:bodyPr/>
          <a:lstStyle/>
          <a:p>
            <a:fld id="{7465B9F3-980C-45D8-AFD1-277228694425}" type="slidenum">
              <a:rPr lang="en-US" smtClean="0"/>
              <a:t>36</a:t>
            </a:fld>
            <a:endParaRPr lang="en-US" dirty="0"/>
          </a:p>
        </p:txBody>
      </p:sp>
      <p:sp>
        <p:nvSpPr>
          <p:cNvPr id="6" name="Title 1">
            <a:extLst>
              <a:ext uri="{FF2B5EF4-FFF2-40B4-BE49-F238E27FC236}">
                <a16:creationId xmlns:a16="http://schemas.microsoft.com/office/drawing/2014/main" id="{8706EC5F-8F77-0504-348B-BBC657707694}"/>
              </a:ext>
            </a:extLst>
          </p:cNvPr>
          <p:cNvSpPr txBox="1">
            <a:spLocks/>
          </p:cNvSpPr>
          <p:nvPr/>
        </p:nvSpPr>
        <p:spPr>
          <a:xfrm>
            <a:off x="-464266" y="285405"/>
            <a:ext cx="5553102" cy="1069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44546A"/>
                </a:solidFill>
                <a:latin typeface="+mn-lt"/>
                <a:ea typeface="+mj-ea"/>
                <a:cs typeface="+mj-cs"/>
              </a:defRPr>
            </a:lvl1pPr>
          </a:lstStyle>
          <a:p>
            <a:r>
              <a:rPr lang="en-US" dirty="0"/>
              <a:t>Risks and Pitfalls</a:t>
            </a:r>
          </a:p>
        </p:txBody>
      </p:sp>
    </p:spTree>
    <p:extLst>
      <p:ext uri="{BB962C8B-B14F-4D97-AF65-F5344CB8AC3E}">
        <p14:creationId xmlns:p14="http://schemas.microsoft.com/office/powerpoint/2010/main" val="37548742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77D4-5228-D558-0071-5FA77004837F}"/>
              </a:ext>
            </a:extLst>
          </p:cNvPr>
          <p:cNvSpPr>
            <a:spLocks noGrp="1"/>
          </p:cNvSpPr>
          <p:nvPr>
            <p:ph type="ctrTitle"/>
          </p:nvPr>
        </p:nvSpPr>
        <p:spPr>
          <a:xfrm>
            <a:off x="914400" y="2408464"/>
            <a:ext cx="10363200" cy="1158649"/>
          </a:xfrm>
        </p:spPr>
        <p:txBody>
          <a:bodyPr>
            <a:normAutofit/>
          </a:bodyPr>
          <a:lstStyle/>
          <a:p>
            <a:pPr algn="ctr"/>
            <a:r>
              <a:rPr lang="en-US" dirty="0">
                <a:solidFill>
                  <a:schemeClr val="tx2"/>
                </a:solidFill>
              </a:rPr>
              <a:t>AI in the Courtroom</a:t>
            </a:r>
            <a:endParaRPr lang="en-US" dirty="0"/>
          </a:p>
        </p:txBody>
      </p:sp>
      <p:sp>
        <p:nvSpPr>
          <p:cNvPr id="4" name="Slide Number Placeholder 3">
            <a:extLst>
              <a:ext uri="{FF2B5EF4-FFF2-40B4-BE49-F238E27FC236}">
                <a16:creationId xmlns:a16="http://schemas.microsoft.com/office/drawing/2014/main" id="{9B391664-A64D-6568-ED00-F33AA9A1D9AA}"/>
              </a:ext>
            </a:extLst>
          </p:cNvPr>
          <p:cNvSpPr>
            <a:spLocks noGrp="1"/>
          </p:cNvSpPr>
          <p:nvPr>
            <p:ph type="sldNum" sz="quarter" idx="4"/>
          </p:nvPr>
        </p:nvSpPr>
        <p:spPr/>
        <p:txBody>
          <a:bodyPr/>
          <a:lstStyle/>
          <a:p>
            <a:fld id="{7465B9F3-980C-45D8-AFD1-277228694425}" type="slidenum">
              <a:rPr lang="en-US" smtClean="0"/>
              <a:t>37</a:t>
            </a:fld>
            <a:endParaRPr lang="en-US" dirty="0"/>
          </a:p>
        </p:txBody>
      </p:sp>
    </p:spTree>
    <p:extLst>
      <p:ext uri="{BB962C8B-B14F-4D97-AF65-F5344CB8AC3E}">
        <p14:creationId xmlns:p14="http://schemas.microsoft.com/office/powerpoint/2010/main" val="20739988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CF40-4618-B38B-0D5F-2822B8062668}"/>
              </a:ext>
            </a:extLst>
          </p:cNvPr>
          <p:cNvSpPr>
            <a:spLocks noGrp="1"/>
          </p:cNvSpPr>
          <p:nvPr>
            <p:ph type="title"/>
          </p:nvPr>
        </p:nvSpPr>
        <p:spPr/>
        <p:txBody>
          <a:bodyPr/>
          <a:lstStyle/>
          <a:p>
            <a:pPr algn="ctr"/>
            <a:r>
              <a:rPr lang="en-US" dirty="0"/>
              <a:t>ABA Opinion 512 – Generative AI Tools</a:t>
            </a:r>
          </a:p>
        </p:txBody>
      </p:sp>
      <p:sp>
        <p:nvSpPr>
          <p:cNvPr id="3" name="Content Placeholder 2">
            <a:extLst>
              <a:ext uri="{FF2B5EF4-FFF2-40B4-BE49-F238E27FC236}">
                <a16:creationId xmlns:a16="http://schemas.microsoft.com/office/drawing/2014/main" id="{D75DD2A8-E377-C28B-E97B-2418FEF32BE6}"/>
              </a:ext>
            </a:extLst>
          </p:cNvPr>
          <p:cNvSpPr>
            <a:spLocks noGrp="1"/>
          </p:cNvSpPr>
          <p:nvPr>
            <p:ph idx="1"/>
          </p:nvPr>
        </p:nvSpPr>
        <p:spPr/>
        <p:txBody>
          <a:bodyPr>
            <a:normAutofit fontScale="85000" lnSpcReduction="20000"/>
          </a:bodyPr>
          <a:lstStyle/>
          <a:p>
            <a:r>
              <a:rPr lang="en-US" dirty="0"/>
              <a:t>Competence (Model Rule 1.1)</a:t>
            </a:r>
          </a:p>
          <a:p>
            <a:pPr lvl="1"/>
            <a:r>
              <a:rPr lang="en-US" dirty="0"/>
              <a:t>Reasonable understanding of the capabilities and limitations</a:t>
            </a:r>
          </a:p>
          <a:p>
            <a:pPr lvl="1"/>
            <a:r>
              <a:rPr lang="en-US" dirty="0"/>
              <a:t>Independent verification of output</a:t>
            </a:r>
          </a:p>
          <a:p>
            <a:pPr lvl="1"/>
            <a:r>
              <a:rPr lang="en-US" dirty="0"/>
              <a:t>Full responsibility for the work</a:t>
            </a:r>
          </a:p>
          <a:p>
            <a:pPr lvl="1"/>
            <a:r>
              <a:rPr lang="en-US" dirty="0"/>
              <a:t>Consider the client’s interests and objectives</a:t>
            </a:r>
          </a:p>
          <a:p>
            <a:r>
              <a:rPr lang="en-US" dirty="0"/>
              <a:t>Confidentiality (Model Rule 1.6)</a:t>
            </a:r>
          </a:p>
          <a:p>
            <a:pPr lvl="1"/>
            <a:r>
              <a:rPr lang="en-US" dirty="0"/>
              <a:t>Assess the likelihood of disclosure, sensitivity of information</a:t>
            </a:r>
          </a:p>
          <a:p>
            <a:pPr lvl="1"/>
            <a:r>
              <a:rPr lang="en-US" dirty="0"/>
              <a:t>Client’s informed consent is required if inputting information related to the representation</a:t>
            </a:r>
          </a:p>
          <a:p>
            <a:pPr lvl="1"/>
            <a:r>
              <a:rPr lang="en-US" dirty="0"/>
              <a:t>Understand the Terms and Privacy Policy of the GAI Tool</a:t>
            </a:r>
          </a:p>
          <a:p>
            <a:r>
              <a:rPr lang="en-US" dirty="0"/>
              <a:t>Communication (Model Rule 1.4)</a:t>
            </a:r>
          </a:p>
          <a:p>
            <a:pPr lvl="1"/>
            <a:r>
              <a:rPr lang="en-US" dirty="0"/>
              <a:t>Disclosure required when prompted</a:t>
            </a:r>
          </a:p>
          <a:p>
            <a:pPr lvl="1"/>
            <a:r>
              <a:rPr lang="en-US" dirty="0"/>
              <a:t>May require unprompted disclosure</a:t>
            </a:r>
          </a:p>
          <a:p>
            <a:pPr lvl="1"/>
            <a:r>
              <a:rPr lang="en-US" dirty="0"/>
              <a:t>Communicate if relevant to the reasonableness of fee</a:t>
            </a:r>
          </a:p>
          <a:p>
            <a:pPr lvl="1"/>
            <a:r>
              <a:rPr lang="en-US" dirty="0"/>
              <a:t>Communicate when the output influences a significant decision</a:t>
            </a:r>
          </a:p>
        </p:txBody>
      </p:sp>
      <p:sp>
        <p:nvSpPr>
          <p:cNvPr id="4" name="Slide Number Placeholder 3">
            <a:extLst>
              <a:ext uri="{FF2B5EF4-FFF2-40B4-BE49-F238E27FC236}">
                <a16:creationId xmlns:a16="http://schemas.microsoft.com/office/drawing/2014/main" id="{96103C2A-8FCE-4C85-9EC1-618FD4B760C0}"/>
              </a:ext>
            </a:extLst>
          </p:cNvPr>
          <p:cNvSpPr>
            <a:spLocks noGrp="1"/>
          </p:cNvSpPr>
          <p:nvPr>
            <p:ph type="sldNum" sz="quarter" idx="4"/>
          </p:nvPr>
        </p:nvSpPr>
        <p:spPr/>
        <p:txBody>
          <a:bodyPr/>
          <a:lstStyle/>
          <a:p>
            <a:fld id="{7465B9F3-980C-45D8-AFD1-277228694425}" type="slidenum">
              <a:rPr lang="en-US" smtClean="0"/>
              <a:t>38</a:t>
            </a:fld>
            <a:endParaRPr lang="en-US" dirty="0"/>
          </a:p>
        </p:txBody>
      </p:sp>
    </p:spTree>
    <p:extLst>
      <p:ext uri="{BB962C8B-B14F-4D97-AF65-F5344CB8AC3E}">
        <p14:creationId xmlns:p14="http://schemas.microsoft.com/office/powerpoint/2010/main" val="7191506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319E-675A-7549-0B15-502A977A69DB}"/>
              </a:ext>
            </a:extLst>
          </p:cNvPr>
          <p:cNvSpPr>
            <a:spLocks noGrp="1"/>
          </p:cNvSpPr>
          <p:nvPr>
            <p:ph type="title"/>
          </p:nvPr>
        </p:nvSpPr>
        <p:spPr/>
        <p:txBody>
          <a:bodyPr/>
          <a:lstStyle/>
          <a:p>
            <a:pPr algn="ctr"/>
            <a:r>
              <a:rPr lang="it-IT" dirty="0"/>
              <a:t>ABA Opinion 512 – Generative AI Tools</a:t>
            </a:r>
            <a:endParaRPr lang="en-US" dirty="0"/>
          </a:p>
        </p:txBody>
      </p:sp>
      <p:sp>
        <p:nvSpPr>
          <p:cNvPr id="3" name="Content Placeholder 2">
            <a:extLst>
              <a:ext uri="{FF2B5EF4-FFF2-40B4-BE49-F238E27FC236}">
                <a16:creationId xmlns:a16="http://schemas.microsoft.com/office/drawing/2014/main" id="{5D295E37-38D5-3EB6-BA6D-B42B22B9CAED}"/>
              </a:ext>
            </a:extLst>
          </p:cNvPr>
          <p:cNvSpPr>
            <a:spLocks noGrp="1"/>
          </p:cNvSpPr>
          <p:nvPr>
            <p:ph idx="1"/>
          </p:nvPr>
        </p:nvSpPr>
        <p:spPr/>
        <p:txBody>
          <a:bodyPr>
            <a:normAutofit fontScale="92500" lnSpcReduction="20000"/>
          </a:bodyPr>
          <a:lstStyle/>
          <a:p>
            <a:r>
              <a:rPr lang="en-US" dirty="0"/>
              <a:t>Meritorious claims (Rule 3.1 &amp; 3.3) &amp; Candor to Tribunal (Rule 8.4(c))</a:t>
            </a:r>
          </a:p>
          <a:p>
            <a:pPr lvl="1"/>
            <a:r>
              <a:rPr lang="en-US" dirty="0"/>
              <a:t>Review output from GAI tools to ensure output is not false</a:t>
            </a:r>
          </a:p>
          <a:p>
            <a:r>
              <a:rPr lang="en-US" dirty="0"/>
              <a:t>Supervisory Responsibilities (Rule 5.1 &amp; 5.3)</a:t>
            </a:r>
          </a:p>
          <a:p>
            <a:pPr lvl="1"/>
            <a:r>
              <a:rPr lang="en-US" dirty="0"/>
              <a:t>Establish policies regarding use of GAI</a:t>
            </a:r>
          </a:p>
          <a:p>
            <a:pPr lvl="1"/>
            <a:r>
              <a:rPr lang="en-US" dirty="0"/>
              <a:t>Ensure that lawyers and non-lawyers are trained in the use and risks</a:t>
            </a:r>
          </a:p>
          <a:p>
            <a:pPr lvl="1"/>
            <a:r>
              <a:rPr lang="en-US" dirty="0"/>
              <a:t>Ensure that lawyers and non-lawyers comply with the professional obligations</a:t>
            </a:r>
          </a:p>
          <a:p>
            <a:pPr lvl="1"/>
            <a:r>
              <a:rPr lang="en-US" dirty="0"/>
              <a:t>Reasonable efforts to ensure third party conduct is compliant</a:t>
            </a:r>
          </a:p>
          <a:p>
            <a:r>
              <a:rPr lang="en-US" dirty="0"/>
              <a:t>Fees (Rule 1.5)</a:t>
            </a:r>
          </a:p>
          <a:p>
            <a:pPr lvl="1"/>
            <a:r>
              <a:rPr lang="en-US" dirty="0"/>
              <a:t>Charge for time expended</a:t>
            </a:r>
          </a:p>
          <a:p>
            <a:pPr lvl="1"/>
            <a:r>
              <a:rPr lang="en-US" dirty="0"/>
              <a:t>May be unreasonable to charge the same flat fee when using GAI</a:t>
            </a:r>
          </a:p>
          <a:p>
            <a:pPr lvl="1"/>
            <a:r>
              <a:rPr lang="en-US" dirty="0"/>
              <a:t>Absent an agreement, firm may charge client the direct cost associated with the tool</a:t>
            </a:r>
          </a:p>
          <a:p>
            <a:pPr lvl="1"/>
            <a:r>
              <a:rPr lang="en-US" dirty="0"/>
              <a:t>Mostly considered overhead and not billable</a:t>
            </a:r>
          </a:p>
          <a:p>
            <a:pPr lvl="1"/>
            <a:r>
              <a:rPr lang="en-US" dirty="0"/>
              <a:t>Time spent learning about the tool not chargeable</a:t>
            </a:r>
          </a:p>
          <a:p>
            <a:pPr lvl="1"/>
            <a:endParaRPr lang="en-US" dirty="0"/>
          </a:p>
          <a:p>
            <a:endParaRPr lang="en-US" dirty="0"/>
          </a:p>
        </p:txBody>
      </p:sp>
      <p:sp>
        <p:nvSpPr>
          <p:cNvPr id="4" name="Slide Number Placeholder 3">
            <a:extLst>
              <a:ext uri="{FF2B5EF4-FFF2-40B4-BE49-F238E27FC236}">
                <a16:creationId xmlns:a16="http://schemas.microsoft.com/office/drawing/2014/main" id="{77E69F40-91EA-4AEE-063D-D9B4E5A35709}"/>
              </a:ext>
            </a:extLst>
          </p:cNvPr>
          <p:cNvSpPr>
            <a:spLocks noGrp="1"/>
          </p:cNvSpPr>
          <p:nvPr>
            <p:ph type="sldNum" sz="quarter" idx="4"/>
          </p:nvPr>
        </p:nvSpPr>
        <p:spPr/>
        <p:txBody>
          <a:bodyPr/>
          <a:lstStyle/>
          <a:p>
            <a:fld id="{7465B9F3-980C-45D8-AFD1-277228694425}" type="slidenum">
              <a:rPr lang="en-US" smtClean="0"/>
              <a:t>39</a:t>
            </a:fld>
            <a:endParaRPr lang="en-US" dirty="0"/>
          </a:p>
        </p:txBody>
      </p:sp>
    </p:spTree>
    <p:extLst>
      <p:ext uri="{BB962C8B-B14F-4D97-AF65-F5344CB8AC3E}">
        <p14:creationId xmlns:p14="http://schemas.microsoft.com/office/powerpoint/2010/main" val="4379679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B739-A98A-B19D-CA8B-8E7225044478}"/>
              </a:ext>
            </a:extLst>
          </p:cNvPr>
          <p:cNvSpPr>
            <a:spLocks noGrp="1"/>
          </p:cNvSpPr>
          <p:nvPr>
            <p:ph type="title"/>
          </p:nvPr>
        </p:nvSpPr>
        <p:spPr/>
        <p:txBody>
          <a:bodyPr/>
          <a:lstStyle/>
          <a:p>
            <a:pPr algn="ctr"/>
            <a:r>
              <a:rPr lang="en-US" dirty="0"/>
              <a:t>How did we get here?</a:t>
            </a:r>
          </a:p>
        </p:txBody>
      </p:sp>
      <p:pic>
        <p:nvPicPr>
          <p:cNvPr id="1026" name="Picture 2">
            <a:extLst>
              <a:ext uri="{FF2B5EF4-FFF2-40B4-BE49-F238E27FC236}">
                <a16:creationId xmlns:a16="http://schemas.microsoft.com/office/drawing/2014/main" id="{9AFAA314-70B8-5C1A-1FE6-7E441FF2DE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13520"/>
            <a:ext cx="1650794" cy="3911111"/>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ED215C67-2281-F274-5207-423031577C83}"/>
              </a:ext>
            </a:extLst>
          </p:cNvPr>
          <p:cNvSpPr/>
          <p:nvPr/>
        </p:nvSpPr>
        <p:spPr>
          <a:xfrm>
            <a:off x="3543869" y="2766219"/>
            <a:ext cx="2552131" cy="1325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Announcing Microsoft Copilot, your everyday AI companion - The Official  Microsoft Blog">
            <a:extLst>
              <a:ext uri="{FF2B5EF4-FFF2-40B4-BE49-F238E27FC236}">
                <a16:creationId xmlns:a16="http://schemas.microsoft.com/office/drawing/2014/main" id="{73B10ABC-F6AA-B40A-AB63-EA5E9D047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872" y="2355715"/>
            <a:ext cx="3816124" cy="21465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E0DB848-5AFE-9B65-6ABA-A0CF183EDC46}"/>
              </a:ext>
            </a:extLst>
          </p:cNvPr>
          <p:cNvSpPr>
            <a:spLocks noGrp="1"/>
          </p:cNvSpPr>
          <p:nvPr>
            <p:ph type="sldNum" sz="quarter" idx="4"/>
          </p:nvPr>
        </p:nvSpPr>
        <p:spPr/>
        <p:txBody>
          <a:bodyPr/>
          <a:lstStyle/>
          <a:p>
            <a:fld id="{7465B9F3-980C-45D8-AFD1-277228694425}" type="slidenum">
              <a:rPr lang="en-US" smtClean="0"/>
              <a:t>4</a:t>
            </a:fld>
            <a:endParaRPr lang="en-US" dirty="0"/>
          </a:p>
        </p:txBody>
      </p:sp>
    </p:spTree>
    <p:extLst>
      <p:ext uri="{BB962C8B-B14F-4D97-AF65-F5344CB8AC3E}">
        <p14:creationId xmlns:p14="http://schemas.microsoft.com/office/powerpoint/2010/main" val="3849840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8E89-B538-42CF-2AD7-FCE4A84B7DCA}"/>
              </a:ext>
            </a:extLst>
          </p:cNvPr>
          <p:cNvSpPr>
            <a:spLocks noGrp="1"/>
          </p:cNvSpPr>
          <p:nvPr>
            <p:ph type="title"/>
          </p:nvPr>
        </p:nvSpPr>
        <p:spPr/>
        <p:txBody>
          <a:bodyPr/>
          <a:lstStyle/>
          <a:p>
            <a:pPr algn="ctr"/>
            <a:r>
              <a:rPr lang="en-US" dirty="0">
                <a:solidFill>
                  <a:srgbClr val="44546A"/>
                </a:solidFill>
              </a:rPr>
              <a:t>Standing Orders on AI</a:t>
            </a:r>
          </a:p>
        </p:txBody>
      </p:sp>
      <p:grpSp>
        <p:nvGrpSpPr>
          <p:cNvPr id="3" name="Group 2">
            <a:extLst>
              <a:ext uri="{FF2B5EF4-FFF2-40B4-BE49-F238E27FC236}">
                <a16:creationId xmlns:a16="http://schemas.microsoft.com/office/drawing/2014/main" id="{3DB77954-F154-20D8-EF0E-99CDA77BFDC2}"/>
              </a:ext>
            </a:extLst>
          </p:cNvPr>
          <p:cNvGrpSpPr/>
          <p:nvPr/>
        </p:nvGrpSpPr>
        <p:grpSpPr>
          <a:xfrm>
            <a:off x="838199" y="1922462"/>
            <a:ext cx="11121572" cy="4431008"/>
            <a:chOff x="838199" y="1922462"/>
            <a:chExt cx="11121572" cy="4431008"/>
          </a:xfrm>
        </p:grpSpPr>
        <p:pic>
          <p:nvPicPr>
            <p:cNvPr id="4" name="Picture 3">
              <a:extLst>
                <a:ext uri="{FF2B5EF4-FFF2-40B4-BE49-F238E27FC236}">
                  <a16:creationId xmlns:a16="http://schemas.microsoft.com/office/drawing/2014/main" id="{EF52FBBD-97A4-1E4A-FF1A-C8150CC9BB44}"/>
                </a:ext>
              </a:extLst>
            </p:cNvPr>
            <p:cNvPicPr>
              <a:picLocks noChangeAspect="1"/>
            </p:cNvPicPr>
            <p:nvPr/>
          </p:nvPicPr>
          <p:blipFill>
            <a:blip r:embed="rId2"/>
            <a:stretch>
              <a:fillRect/>
            </a:stretch>
          </p:blipFill>
          <p:spPr>
            <a:xfrm>
              <a:off x="838199" y="1922462"/>
              <a:ext cx="8146143" cy="4431008"/>
            </a:xfrm>
            <a:prstGeom prst="rect">
              <a:avLst/>
            </a:prstGeom>
          </p:spPr>
        </p:pic>
        <p:pic>
          <p:nvPicPr>
            <p:cNvPr id="6" name="Picture 5">
              <a:extLst>
                <a:ext uri="{FF2B5EF4-FFF2-40B4-BE49-F238E27FC236}">
                  <a16:creationId xmlns:a16="http://schemas.microsoft.com/office/drawing/2014/main" id="{39084911-EBA5-D49B-16B2-86DF33A28C47}"/>
                </a:ext>
              </a:extLst>
            </p:cNvPr>
            <p:cNvPicPr>
              <a:picLocks noChangeAspect="1"/>
            </p:cNvPicPr>
            <p:nvPr/>
          </p:nvPicPr>
          <p:blipFill>
            <a:blip r:embed="rId3"/>
            <a:stretch>
              <a:fillRect/>
            </a:stretch>
          </p:blipFill>
          <p:spPr>
            <a:xfrm>
              <a:off x="8984342" y="2238376"/>
              <a:ext cx="2975429" cy="830198"/>
            </a:xfrm>
            <a:prstGeom prst="rect">
              <a:avLst/>
            </a:prstGeom>
          </p:spPr>
        </p:pic>
        <p:pic>
          <p:nvPicPr>
            <p:cNvPr id="8" name="Picture 7">
              <a:extLst>
                <a:ext uri="{FF2B5EF4-FFF2-40B4-BE49-F238E27FC236}">
                  <a16:creationId xmlns:a16="http://schemas.microsoft.com/office/drawing/2014/main" id="{3379F072-F276-4C3E-7BB7-254BA00EA780}"/>
                </a:ext>
              </a:extLst>
            </p:cNvPr>
            <p:cNvPicPr>
              <a:picLocks noChangeAspect="1"/>
            </p:cNvPicPr>
            <p:nvPr/>
          </p:nvPicPr>
          <p:blipFill>
            <a:blip r:embed="rId4"/>
            <a:stretch>
              <a:fillRect/>
            </a:stretch>
          </p:blipFill>
          <p:spPr>
            <a:xfrm>
              <a:off x="9271906" y="3176587"/>
              <a:ext cx="2400300" cy="504825"/>
            </a:xfrm>
            <a:prstGeom prst="rect">
              <a:avLst/>
            </a:prstGeom>
          </p:spPr>
        </p:pic>
      </p:grpSp>
      <p:sp>
        <p:nvSpPr>
          <p:cNvPr id="5" name="Slide Number Placeholder 4">
            <a:extLst>
              <a:ext uri="{FF2B5EF4-FFF2-40B4-BE49-F238E27FC236}">
                <a16:creationId xmlns:a16="http://schemas.microsoft.com/office/drawing/2014/main" id="{FA15737E-7B75-4B61-6B8D-072438FAD08F}"/>
              </a:ext>
            </a:extLst>
          </p:cNvPr>
          <p:cNvSpPr>
            <a:spLocks noGrp="1"/>
          </p:cNvSpPr>
          <p:nvPr>
            <p:ph type="sldNum" sz="quarter" idx="12"/>
          </p:nvPr>
        </p:nvSpPr>
        <p:spPr/>
        <p:txBody>
          <a:bodyPr/>
          <a:lstStyle/>
          <a:p>
            <a:fld id="{7465B9F3-980C-45D8-AFD1-277228694425}" type="slidenum">
              <a:rPr lang="en-US" smtClean="0"/>
              <a:t>40</a:t>
            </a:fld>
            <a:endParaRPr lang="en-US" dirty="0"/>
          </a:p>
        </p:txBody>
      </p:sp>
    </p:spTree>
    <p:extLst>
      <p:ext uri="{BB962C8B-B14F-4D97-AF65-F5344CB8AC3E}">
        <p14:creationId xmlns:p14="http://schemas.microsoft.com/office/powerpoint/2010/main" val="40587693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1C4E-97E6-95C6-1349-2CCBA584DC83}"/>
              </a:ext>
            </a:extLst>
          </p:cNvPr>
          <p:cNvSpPr>
            <a:spLocks noGrp="1"/>
          </p:cNvSpPr>
          <p:nvPr>
            <p:ph type="title"/>
          </p:nvPr>
        </p:nvSpPr>
        <p:spPr>
          <a:xfrm>
            <a:off x="838200" y="250828"/>
            <a:ext cx="10515600" cy="977654"/>
          </a:xfrm>
        </p:spPr>
        <p:txBody>
          <a:bodyPr/>
          <a:lstStyle/>
          <a:p>
            <a:pPr algn="ctr"/>
            <a:r>
              <a:rPr lang="en-US" dirty="0"/>
              <a:t>Standing Orders on AI</a:t>
            </a:r>
          </a:p>
        </p:txBody>
      </p:sp>
      <p:pic>
        <p:nvPicPr>
          <p:cNvPr id="5" name="Picture 4">
            <a:extLst>
              <a:ext uri="{FF2B5EF4-FFF2-40B4-BE49-F238E27FC236}">
                <a16:creationId xmlns:a16="http://schemas.microsoft.com/office/drawing/2014/main" id="{7D0EF380-029D-0699-A109-168C78F9775D}"/>
              </a:ext>
            </a:extLst>
          </p:cNvPr>
          <p:cNvPicPr>
            <a:picLocks noChangeAspect="1"/>
          </p:cNvPicPr>
          <p:nvPr/>
        </p:nvPicPr>
        <p:blipFill>
          <a:blip r:embed="rId2"/>
          <a:stretch>
            <a:fillRect/>
          </a:stretch>
        </p:blipFill>
        <p:spPr>
          <a:xfrm>
            <a:off x="2061935" y="1228482"/>
            <a:ext cx="7310665" cy="4918270"/>
          </a:xfrm>
          <a:prstGeom prst="rect">
            <a:avLst/>
          </a:prstGeom>
        </p:spPr>
      </p:pic>
      <p:sp>
        <p:nvSpPr>
          <p:cNvPr id="3" name="Slide Number Placeholder 2">
            <a:extLst>
              <a:ext uri="{FF2B5EF4-FFF2-40B4-BE49-F238E27FC236}">
                <a16:creationId xmlns:a16="http://schemas.microsoft.com/office/drawing/2014/main" id="{DFBA52C1-8EB3-BDF8-8463-7AA1F34F742C}"/>
              </a:ext>
            </a:extLst>
          </p:cNvPr>
          <p:cNvSpPr>
            <a:spLocks noGrp="1"/>
          </p:cNvSpPr>
          <p:nvPr>
            <p:ph type="sldNum" sz="quarter" idx="4"/>
          </p:nvPr>
        </p:nvSpPr>
        <p:spPr/>
        <p:txBody>
          <a:bodyPr/>
          <a:lstStyle/>
          <a:p>
            <a:fld id="{7465B9F3-980C-45D8-AFD1-277228694425}" type="slidenum">
              <a:rPr lang="en-US" smtClean="0"/>
              <a:t>41</a:t>
            </a:fld>
            <a:endParaRPr lang="en-US" dirty="0"/>
          </a:p>
        </p:txBody>
      </p:sp>
    </p:spTree>
    <p:extLst>
      <p:ext uri="{BB962C8B-B14F-4D97-AF65-F5344CB8AC3E}">
        <p14:creationId xmlns:p14="http://schemas.microsoft.com/office/powerpoint/2010/main" val="5185829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402A-DD1A-C56C-5FE2-AA5B5AFE788E}"/>
              </a:ext>
            </a:extLst>
          </p:cNvPr>
          <p:cNvSpPr>
            <a:spLocks noGrp="1"/>
          </p:cNvSpPr>
          <p:nvPr>
            <p:ph type="title"/>
          </p:nvPr>
        </p:nvSpPr>
        <p:spPr/>
        <p:txBody>
          <a:bodyPr/>
          <a:lstStyle/>
          <a:p>
            <a:pPr algn="ctr"/>
            <a:r>
              <a:rPr lang="en-US" dirty="0">
                <a:solidFill>
                  <a:srgbClr val="44546A"/>
                </a:solidFill>
                <a:latin typeface="Calibri" panose="020F0502020204030204" pitchFamily="34" charset="0"/>
              </a:rPr>
              <a:t>Standing Orders on AI</a:t>
            </a:r>
          </a:p>
        </p:txBody>
      </p:sp>
      <p:pic>
        <p:nvPicPr>
          <p:cNvPr id="4" name="Picture 3">
            <a:extLst>
              <a:ext uri="{FF2B5EF4-FFF2-40B4-BE49-F238E27FC236}">
                <a16:creationId xmlns:a16="http://schemas.microsoft.com/office/drawing/2014/main" id="{D54274D5-37F4-C1C8-3CA5-7B4F3BF50512}"/>
              </a:ext>
            </a:extLst>
          </p:cNvPr>
          <p:cNvPicPr>
            <a:picLocks noChangeAspect="1"/>
          </p:cNvPicPr>
          <p:nvPr/>
        </p:nvPicPr>
        <p:blipFill>
          <a:blip r:embed="rId2"/>
          <a:stretch>
            <a:fillRect/>
          </a:stretch>
        </p:blipFill>
        <p:spPr>
          <a:xfrm>
            <a:off x="838200" y="1666654"/>
            <a:ext cx="10869988" cy="3848781"/>
          </a:xfrm>
          <a:prstGeom prst="rect">
            <a:avLst/>
          </a:prstGeom>
        </p:spPr>
      </p:pic>
      <p:pic>
        <p:nvPicPr>
          <p:cNvPr id="6" name="Picture 5">
            <a:extLst>
              <a:ext uri="{FF2B5EF4-FFF2-40B4-BE49-F238E27FC236}">
                <a16:creationId xmlns:a16="http://schemas.microsoft.com/office/drawing/2014/main" id="{5C96E5E4-C240-5B58-7EDD-72E3EA03D67B}"/>
              </a:ext>
            </a:extLst>
          </p:cNvPr>
          <p:cNvPicPr>
            <a:picLocks noChangeAspect="1"/>
          </p:cNvPicPr>
          <p:nvPr/>
        </p:nvPicPr>
        <p:blipFill>
          <a:blip r:embed="rId3"/>
          <a:stretch>
            <a:fillRect/>
          </a:stretch>
        </p:blipFill>
        <p:spPr>
          <a:xfrm>
            <a:off x="3526971" y="5390640"/>
            <a:ext cx="3451226" cy="1134206"/>
          </a:xfrm>
          <a:prstGeom prst="rect">
            <a:avLst/>
          </a:prstGeom>
        </p:spPr>
      </p:pic>
      <p:sp>
        <p:nvSpPr>
          <p:cNvPr id="3" name="Slide Number Placeholder 2">
            <a:extLst>
              <a:ext uri="{FF2B5EF4-FFF2-40B4-BE49-F238E27FC236}">
                <a16:creationId xmlns:a16="http://schemas.microsoft.com/office/drawing/2014/main" id="{91548EA1-EA8F-4A4B-72A5-43D81493CD78}"/>
              </a:ext>
            </a:extLst>
          </p:cNvPr>
          <p:cNvSpPr>
            <a:spLocks noGrp="1"/>
          </p:cNvSpPr>
          <p:nvPr>
            <p:ph type="sldNum" sz="quarter" idx="12"/>
          </p:nvPr>
        </p:nvSpPr>
        <p:spPr/>
        <p:txBody>
          <a:bodyPr/>
          <a:lstStyle/>
          <a:p>
            <a:fld id="{7465B9F3-980C-45D8-AFD1-277228694425}" type="slidenum">
              <a:rPr lang="en-US" smtClean="0"/>
              <a:t>42</a:t>
            </a:fld>
            <a:endParaRPr lang="en-US" dirty="0"/>
          </a:p>
        </p:txBody>
      </p:sp>
    </p:spTree>
    <p:extLst>
      <p:ext uri="{BB962C8B-B14F-4D97-AF65-F5344CB8AC3E}">
        <p14:creationId xmlns:p14="http://schemas.microsoft.com/office/powerpoint/2010/main" val="131473544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FA3A-3BEC-397B-F1F6-875BC172B4FF}"/>
              </a:ext>
            </a:extLst>
          </p:cNvPr>
          <p:cNvSpPr>
            <a:spLocks noGrp="1"/>
          </p:cNvSpPr>
          <p:nvPr>
            <p:ph type="title"/>
          </p:nvPr>
        </p:nvSpPr>
        <p:spPr/>
        <p:txBody>
          <a:bodyPr/>
          <a:lstStyle/>
          <a:p>
            <a:pPr algn="ctr"/>
            <a:r>
              <a:rPr lang="en-US" dirty="0">
                <a:solidFill>
                  <a:srgbClr val="44546A"/>
                </a:solidFill>
              </a:rPr>
              <a:t>Judge Newsom (11</a:t>
            </a:r>
            <a:r>
              <a:rPr lang="en-US" baseline="30000" dirty="0">
                <a:solidFill>
                  <a:srgbClr val="44546A"/>
                </a:solidFill>
              </a:rPr>
              <a:t>th</a:t>
            </a:r>
            <a:r>
              <a:rPr lang="en-US" dirty="0">
                <a:solidFill>
                  <a:srgbClr val="44546A"/>
                </a:solidFill>
              </a:rPr>
              <a:t> Circuit) Opinion</a:t>
            </a:r>
          </a:p>
        </p:txBody>
      </p:sp>
      <p:pic>
        <p:nvPicPr>
          <p:cNvPr id="4" name="Picture 3">
            <a:extLst>
              <a:ext uri="{FF2B5EF4-FFF2-40B4-BE49-F238E27FC236}">
                <a16:creationId xmlns:a16="http://schemas.microsoft.com/office/drawing/2014/main" id="{25B1963E-C3AF-1AEC-5911-236CE1953902}"/>
              </a:ext>
            </a:extLst>
          </p:cNvPr>
          <p:cNvPicPr>
            <a:picLocks noChangeAspect="1"/>
          </p:cNvPicPr>
          <p:nvPr/>
        </p:nvPicPr>
        <p:blipFill>
          <a:blip r:embed="rId2"/>
          <a:stretch>
            <a:fillRect/>
          </a:stretch>
        </p:blipFill>
        <p:spPr>
          <a:xfrm>
            <a:off x="838201" y="1547135"/>
            <a:ext cx="5562600" cy="2562098"/>
          </a:xfrm>
          <a:prstGeom prst="rect">
            <a:avLst/>
          </a:prstGeom>
        </p:spPr>
      </p:pic>
      <p:pic>
        <p:nvPicPr>
          <p:cNvPr id="6" name="Picture 5">
            <a:extLst>
              <a:ext uri="{FF2B5EF4-FFF2-40B4-BE49-F238E27FC236}">
                <a16:creationId xmlns:a16="http://schemas.microsoft.com/office/drawing/2014/main" id="{75EE68ED-2330-D70C-F6E6-0C57A3807C2D}"/>
              </a:ext>
            </a:extLst>
          </p:cNvPr>
          <p:cNvPicPr>
            <a:picLocks noChangeAspect="1"/>
          </p:cNvPicPr>
          <p:nvPr/>
        </p:nvPicPr>
        <p:blipFill>
          <a:blip r:embed="rId3"/>
          <a:stretch>
            <a:fillRect/>
          </a:stretch>
        </p:blipFill>
        <p:spPr>
          <a:xfrm>
            <a:off x="6741658" y="2011590"/>
            <a:ext cx="4612141" cy="1637040"/>
          </a:xfrm>
          <a:prstGeom prst="rect">
            <a:avLst/>
          </a:prstGeom>
        </p:spPr>
      </p:pic>
      <p:pic>
        <p:nvPicPr>
          <p:cNvPr id="8" name="Picture 7">
            <a:extLst>
              <a:ext uri="{FF2B5EF4-FFF2-40B4-BE49-F238E27FC236}">
                <a16:creationId xmlns:a16="http://schemas.microsoft.com/office/drawing/2014/main" id="{BEA8B959-21A7-822A-01D0-DE16D66E9F1C}"/>
              </a:ext>
            </a:extLst>
          </p:cNvPr>
          <p:cNvPicPr>
            <a:picLocks noChangeAspect="1"/>
          </p:cNvPicPr>
          <p:nvPr/>
        </p:nvPicPr>
        <p:blipFill>
          <a:blip r:embed="rId4"/>
          <a:stretch>
            <a:fillRect/>
          </a:stretch>
        </p:blipFill>
        <p:spPr>
          <a:xfrm>
            <a:off x="6741658" y="3817024"/>
            <a:ext cx="5226957" cy="519345"/>
          </a:xfrm>
          <a:prstGeom prst="rect">
            <a:avLst/>
          </a:prstGeom>
        </p:spPr>
      </p:pic>
      <p:pic>
        <p:nvPicPr>
          <p:cNvPr id="10" name="Picture 9">
            <a:extLst>
              <a:ext uri="{FF2B5EF4-FFF2-40B4-BE49-F238E27FC236}">
                <a16:creationId xmlns:a16="http://schemas.microsoft.com/office/drawing/2014/main" id="{C37493BB-4DD3-FF4B-79C2-AF4529D8893C}"/>
              </a:ext>
            </a:extLst>
          </p:cNvPr>
          <p:cNvPicPr>
            <a:picLocks noChangeAspect="1"/>
          </p:cNvPicPr>
          <p:nvPr/>
        </p:nvPicPr>
        <p:blipFill>
          <a:blip r:embed="rId5"/>
          <a:stretch>
            <a:fillRect/>
          </a:stretch>
        </p:blipFill>
        <p:spPr>
          <a:xfrm>
            <a:off x="838200" y="4241120"/>
            <a:ext cx="5562600" cy="2264940"/>
          </a:xfrm>
          <a:prstGeom prst="rect">
            <a:avLst/>
          </a:prstGeom>
        </p:spPr>
      </p:pic>
      <p:sp>
        <p:nvSpPr>
          <p:cNvPr id="3" name="Slide Number Placeholder 2">
            <a:extLst>
              <a:ext uri="{FF2B5EF4-FFF2-40B4-BE49-F238E27FC236}">
                <a16:creationId xmlns:a16="http://schemas.microsoft.com/office/drawing/2014/main" id="{901EDAFC-BFA9-CAE1-7874-61806FF2787E}"/>
              </a:ext>
            </a:extLst>
          </p:cNvPr>
          <p:cNvSpPr>
            <a:spLocks noGrp="1"/>
          </p:cNvSpPr>
          <p:nvPr>
            <p:ph type="sldNum" sz="quarter" idx="12"/>
          </p:nvPr>
        </p:nvSpPr>
        <p:spPr/>
        <p:txBody>
          <a:bodyPr/>
          <a:lstStyle/>
          <a:p>
            <a:fld id="{7465B9F3-980C-45D8-AFD1-277228694425}" type="slidenum">
              <a:rPr lang="en-US" smtClean="0"/>
              <a:t>43</a:t>
            </a:fld>
            <a:endParaRPr lang="en-US" dirty="0"/>
          </a:p>
        </p:txBody>
      </p:sp>
    </p:spTree>
    <p:extLst>
      <p:ext uri="{BB962C8B-B14F-4D97-AF65-F5344CB8AC3E}">
        <p14:creationId xmlns:p14="http://schemas.microsoft.com/office/powerpoint/2010/main" val="380176415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EE24-74A0-EE4E-BDED-7C7856FD8A48}"/>
              </a:ext>
            </a:extLst>
          </p:cNvPr>
          <p:cNvSpPr>
            <a:spLocks noGrp="1"/>
          </p:cNvSpPr>
          <p:nvPr>
            <p:ph type="title"/>
          </p:nvPr>
        </p:nvSpPr>
        <p:spPr/>
        <p:txBody>
          <a:bodyPr/>
          <a:lstStyle/>
          <a:p>
            <a:pPr algn="ctr"/>
            <a:r>
              <a:rPr lang="en-US" dirty="0">
                <a:solidFill>
                  <a:srgbClr val="44546A"/>
                </a:solidFill>
                <a:latin typeface="Calibri" panose="020F0502020204030204" pitchFamily="34" charset="0"/>
              </a:rPr>
              <a:t>AAA investigating use of AI Tools</a:t>
            </a:r>
          </a:p>
        </p:txBody>
      </p:sp>
      <p:pic>
        <p:nvPicPr>
          <p:cNvPr id="8" name="Picture 7">
            <a:extLst>
              <a:ext uri="{FF2B5EF4-FFF2-40B4-BE49-F238E27FC236}">
                <a16:creationId xmlns:a16="http://schemas.microsoft.com/office/drawing/2014/main" id="{75EF8DB3-7390-3D7F-5B29-D9BF43C4BAA7}"/>
              </a:ext>
            </a:extLst>
          </p:cNvPr>
          <p:cNvPicPr>
            <a:picLocks noChangeAspect="1"/>
          </p:cNvPicPr>
          <p:nvPr/>
        </p:nvPicPr>
        <p:blipFill>
          <a:blip r:embed="rId2"/>
          <a:stretch>
            <a:fillRect/>
          </a:stretch>
        </p:blipFill>
        <p:spPr>
          <a:xfrm>
            <a:off x="667659" y="1908405"/>
            <a:ext cx="5957600" cy="3534453"/>
          </a:xfrm>
          <a:prstGeom prst="rect">
            <a:avLst/>
          </a:prstGeom>
        </p:spPr>
      </p:pic>
      <p:pic>
        <p:nvPicPr>
          <p:cNvPr id="10" name="Picture 9">
            <a:extLst>
              <a:ext uri="{FF2B5EF4-FFF2-40B4-BE49-F238E27FC236}">
                <a16:creationId xmlns:a16="http://schemas.microsoft.com/office/drawing/2014/main" id="{8B9BC387-3624-29D4-C7FF-62CEF72B0C6C}"/>
              </a:ext>
            </a:extLst>
          </p:cNvPr>
          <p:cNvPicPr>
            <a:picLocks noChangeAspect="1"/>
          </p:cNvPicPr>
          <p:nvPr/>
        </p:nvPicPr>
        <p:blipFill>
          <a:blip r:embed="rId3"/>
          <a:stretch>
            <a:fillRect/>
          </a:stretch>
        </p:blipFill>
        <p:spPr>
          <a:xfrm>
            <a:off x="6626906" y="1908405"/>
            <a:ext cx="5565094" cy="2126740"/>
          </a:xfrm>
          <a:prstGeom prst="rect">
            <a:avLst/>
          </a:prstGeom>
        </p:spPr>
      </p:pic>
      <p:sp>
        <p:nvSpPr>
          <p:cNvPr id="3" name="Slide Number Placeholder 2">
            <a:extLst>
              <a:ext uri="{FF2B5EF4-FFF2-40B4-BE49-F238E27FC236}">
                <a16:creationId xmlns:a16="http://schemas.microsoft.com/office/drawing/2014/main" id="{5C2EE0B2-9F86-EDC7-092D-3BB5106C76D1}"/>
              </a:ext>
            </a:extLst>
          </p:cNvPr>
          <p:cNvSpPr>
            <a:spLocks noGrp="1"/>
          </p:cNvSpPr>
          <p:nvPr>
            <p:ph type="sldNum" sz="quarter" idx="12"/>
          </p:nvPr>
        </p:nvSpPr>
        <p:spPr/>
        <p:txBody>
          <a:bodyPr/>
          <a:lstStyle/>
          <a:p>
            <a:fld id="{7465B9F3-980C-45D8-AFD1-277228694425}" type="slidenum">
              <a:rPr lang="en-US" smtClean="0"/>
              <a:t>44</a:t>
            </a:fld>
            <a:endParaRPr lang="en-US" dirty="0"/>
          </a:p>
        </p:txBody>
      </p:sp>
    </p:spTree>
    <p:extLst>
      <p:ext uri="{BB962C8B-B14F-4D97-AF65-F5344CB8AC3E}">
        <p14:creationId xmlns:p14="http://schemas.microsoft.com/office/powerpoint/2010/main" val="15843733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FFF7-265A-CE6E-14DB-68A695D4F3FF}"/>
              </a:ext>
            </a:extLst>
          </p:cNvPr>
          <p:cNvSpPr>
            <a:spLocks noGrp="1"/>
          </p:cNvSpPr>
          <p:nvPr>
            <p:ph type="ctrTitle"/>
          </p:nvPr>
        </p:nvSpPr>
        <p:spPr>
          <a:xfrm>
            <a:off x="914400" y="2427514"/>
            <a:ext cx="10363200" cy="1158649"/>
          </a:xfrm>
        </p:spPr>
        <p:txBody>
          <a:bodyPr/>
          <a:lstStyle/>
          <a:p>
            <a:pPr algn="ctr"/>
            <a:r>
              <a:rPr lang="en-US" dirty="0">
                <a:solidFill>
                  <a:srgbClr val="44546A"/>
                </a:solidFill>
                <a:latin typeface="Calibri" panose="020F0502020204030204" pitchFamily="34" charset="0"/>
              </a:rPr>
              <a:t>Questions?</a:t>
            </a:r>
          </a:p>
        </p:txBody>
      </p:sp>
      <p:sp>
        <p:nvSpPr>
          <p:cNvPr id="5" name="Slide Number Placeholder 4">
            <a:extLst>
              <a:ext uri="{FF2B5EF4-FFF2-40B4-BE49-F238E27FC236}">
                <a16:creationId xmlns:a16="http://schemas.microsoft.com/office/drawing/2014/main" id="{DE24296F-09DF-D03A-1210-AB3F6F324CA9}"/>
              </a:ext>
            </a:extLst>
          </p:cNvPr>
          <p:cNvSpPr>
            <a:spLocks noGrp="1"/>
          </p:cNvSpPr>
          <p:nvPr>
            <p:ph type="sldNum" sz="quarter" idx="4"/>
          </p:nvPr>
        </p:nvSpPr>
        <p:spPr/>
        <p:txBody>
          <a:bodyPr/>
          <a:lstStyle/>
          <a:p>
            <a:fld id="{7465B9F3-980C-45D8-AFD1-277228694425}" type="slidenum">
              <a:rPr lang="en-US" smtClean="0"/>
              <a:t>45</a:t>
            </a:fld>
            <a:endParaRPr lang="en-US" dirty="0"/>
          </a:p>
        </p:txBody>
      </p:sp>
    </p:spTree>
    <p:extLst>
      <p:ext uri="{BB962C8B-B14F-4D97-AF65-F5344CB8AC3E}">
        <p14:creationId xmlns:p14="http://schemas.microsoft.com/office/powerpoint/2010/main" val="21799786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88AB-351B-A4D3-AA08-570236E88D70}"/>
              </a:ext>
            </a:extLst>
          </p:cNvPr>
          <p:cNvSpPr>
            <a:spLocks noGrp="1"/>
          </p:cNvSpPr>
          <p:nvPr>
            <p:ph type="title"/>
          </p:nvPr>
        </p:nvSpPr>
        <p:spPr/>
        <p:txBody>
          <a:bodyPr/>
          <a:lstStyle/>
          <a:p>
            <a:pPr algn="ctr"/>
            <a:r>
              <a:rPr lang="en-US" dirty="0"/>
              <a:t>Drivers of modern “AI”</a:t>
            </a:r>
          </a:p>
        </p:txBody>
      </p:sp>
      <p:sp>
        <p:nvSpPr>
          <p:cNvPr id="3" name="Content Placeholder 2">
            <a:extLst>
              <a:ext uri="{FF2B5EF4-FFF2-40B4-BE49-F238E27FC236}">
                <a16:creationId xmlns:a16="http://schemas.microsoft.com/office/drawing/2014/main" id="{2361BF26-FD99-14AE-ABAB-8A2180C81702}"/>
              </a:ext>
            </a:extLst>
          </p:cNvPr>
          <p:cNvSpPr>
            <a:spLocks noGrp="1"/>
          </p:cNvSpPr>
          <p:nvPr>
            <p:ph idx="1"/>
          </p:nvPr>
        </p:nvSpPr>
        <p:spPr/>
        <p:txBody>
          <a:bodyPr/>
          <a:lstStyle/>
          <a:p>
            <a:pPr marL="514350" indent="-514350">
              <a:buFont typeface="+mj-lt"/>
              <a:buAutoNum type="arabicPeriod"/>
            </a:pPr>
            <a:r>
              <a:rPr lang="en-US" dirty="0"/>
              <a:t>Increased Computing Power </a:t>
            </a:r>
          </a:p>
          <a:p>
            <a:pPr marL="514350" indent="-514350">
              <a:buFont typeface="+mj-lt"/>
              <a:buAutoNum type="arabicPeriod"/>
            </a:pPr>
            <a:r>
              <a:rPr lang="en-US" dirty="0"/>
              <a:t>Big Data and Data Availability</a:t>
            </a:r>
          </a:p>
          <a:p>
            <a:pPr marL="514350" indent="-514350">
              <a:buFont typeface="+mj-lt"/>
              <a:buAutoNum type="arabicPeriod"/>
            </a:pPr>
            <a:r>
              <a:rPr lang="en-US" dirty="0"/>
              <a:t>The Growth of the Cloud</a:t>
            </a:r>
          </a:p>
          <a:p>
            <a:endParaRPr lang="en-US" dirty="0"/>
          </a:p>
        </p:txBody>
      </p:sp>
      <p:sp>
        <p:nvSpPr>
          <p:cNvPr id="4" name="Slide Number Placeholder 3">
            <a:extLst>
              <a:ext uri="{FF2B5EF4-FFF2-40B4-BE49-F238E27FC236}">
                <a16:creationId xmlns:a16="http://schemas.microsoft.com/office/drawing/2014/main" id="{43D01D1D-CE11-464E-2041-DA8840CCDD3B}"/>
              </a:ext>
            </a:extLst>
          </p:cNvPr>
          <p:cNvSpPr>
            <a:spLocks noGrp="1"/>
          </p:cNvSpPr>
          <p:nvPr>
            <p:ph type="sldNum" sz="quarter" idx="4"/>
          </p:nvPr>
        </p:nvSpPr>
        <p:spPr/>
        <p:txBody>
          <a:bodyPr/>
          <a:lstStyle/>
          <a:p>
            <a:fld id="{7465B9F3-980C-45D8-AFD1-277228694425}" type="slidenum">
              <a:rPr lang="en-US" smtClean="0"/>
              <a:t>5</a:t>
            </a:fld>
            <a:endParaRPr lang="en-US" dirty="0"/>
          </a:p>
        </p:txBody>
      </p:sp>
    </p:spTree>
    <p:extLst>
      <p:ext uri="{BB962C8B-B14F-4D97-AF65-F5344CB8AC3E}">
        <p14:creationId xmlns:p14="http://schemas.microsoft.com/office/powerpoint/2010/main" val="25237087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F344-3ACC-5AD5-C9B2-4244F29DAA47}"/>
              </a:ext>
            </a:extLst>
          </p:cNvPr>
          <p:cNvSpPr>
            <a:spLocks noGrp="1"/>
          </p:cNvSpPr>
          <p:nvPr>
            <p:ph type="title"/>
          </p:nvPr>
        </p:nvSpPr>
        <p:spPr>
          <a:xfrm>
            <a:off x="2152650" y="365127"/>
            <a:ext cx="7886700" cy="867326"/>
          </a:xfrm>
        </p:spPr>
        <p:txBody>
          <a:bodyPr/>
          <a:lstStyle/>
          <a:p>
            <a:pPr algn="ctr"/>
            <a:r>
              <a:rPr lang="en-US" dirty="0"/>
              <a:t>AI and GenAI Terminology</a:t>
            </a:r>
          </a:p>
        </p:txBody>
      </p:sp>
      <p:sp>
        <p:nvSpPr>
          <p:cNvPr id="3" name="Content Placeholder 2">
            <a:extLst>
              <a:ext uri="{FF2B5EF4-FFF2-40B4-BE49-F238E27FC236}">
                <a16:creationId xmlns:a16="http://schemas.microsoft.com/office/drawing/2014/main" id="{FEF4368F-F8BE-241F-1D1F-52A62079A42C}"/>
              </a:ext>
            </a:extLst>
          </p:cNvPr>
          <p:cNvSpPr>
            <a:spLocks noGrp="1"/>
          </p:cNvSpPr>
          <p:nvPr>
            <p:ph idx="1"/>
          </p:nvPr>
        </p:nvSpPr>
        <p:spPr>
          <a:xfrm>
            <a:off x="2152650" y="1189383"/>
            <a:ext cx="7886700" cy="5063780"/>
          </a:xfrm>
        </p:spPr>
        <p:txBody>
          <a:bodyPr>
            <a:normAutofit/>
          </a:bodyPr>
          <a:lstStyle/>
          <a:p>
            <a:r>
              <a:rPr lang="en-US" sz="2600" dirty="0"/>
              <a:t>AI – “Intelligence” of machines or technology (as opposed to human intelligence)</a:t>
            </a:r>
          </a:p>
          <a:p>
            <a:r>
              <a:rPr lang="en-US" sz="2600" dirty="0"/>
              <a:t>Machine Learning (ML) – AI involving algorithms that enable computer systems to iteratively learn from data and make decisions, inferences, and predictions</a:t>
            </a:r>
          </a:p>
          <a:p>
            <a:r>
              <a:rPr lang="en-US" sz="2600" dirty="0"/>
              <a:t>Generative AI (GenAI) – Subset of AI that can produce “new” content in a manner that mimics human output</a:t>
            </a:r>
          </a:p>
          <a:p>
            <a:r>
              <a:rPr lang="en-US" sz="2600" dirty="0"/>
              <a:t>LLM - Large Language Model – Based on a “neural network” with millions or billions of parameters</a:t>
            </a:r>
          </a:p>
          <a:p>
            <a:r>
              <a:rPr lang="en-US" sz="2600" dirty="0"/>
              <a:t>NLP/NLU – Natural Language Processing/ Understanding</a:t>
            </a:r>
          </a:p>
          <a:p>
            <a:r>
              <a:rPr lang="en-US" sz="2600" dirty="0"/>
              <a:t>Hallucination – Generating fictitious data</a:t>
            </a:r>
          </a:p>
        </p:txBody>
      </p:sp>
      <p:sp>
        <p:nvSpPr>
          <p:cNvPr id="5" name="Slide Number Placeholder 4">
            <a:extLst>
              <a:ext uri="{FF2B5EF4-FFF2-40B4-BE49-F238E27FC236}">
                <a16:creationId xmlns:a16="http://schemas.microsoft.com/office/drawing/2014/main" id="{45901C07-8EC0-E556-1958-622AB32B4F15}"/>
              </a:ext>
            </a:extLst>
          </p:cNvPr>
          <p:cNvSpPr>
            <a:spLocks noGrp="1"/>
          </p:cNvSpPr>
          <p:nvPr>
            <p:ph type="sldNum" sz="quarter" idx="4"/>
          </p:nvPr>
        </p:nvSpPr>
        <p:spPr/>
        <p:txBody>
          <a:bodyPr/>
          <a:lstStyle/>
          <a:p>
            <a:fld id="{7465B9F3-980C-45D8-AFD1-277228694425}" type="slidenum">
              <a:rPr lang="en-US" smtClean="0"/>
              <a:t>6</a:t>
            </a:fld>
            <a:endParaRPr lang="en-US" dirty="0"/>
          </a:p>
        </p:txBody>
      </p:sp>
    </p:spTree>
    <p:extLst>
      <p:ext uri="{BB962C8B-B14F-4D97-AF65-F5344CB8AC3E}">
        <p14:creationId xmlns:p14="http://schemas.microsoft.com/office/powerpoint/2010/main" val="29003367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5D2D-1BF1-B483-AB01-915F3B2F029B}"/>
              </a:ext>
            </a:extLst>
          </p:cNvPr>
          <p:cNvSpPr>
            <a:spLocks noGrp="1"/>
          </p:cNvSpPr>
          <p:nvPr>
            <p:ph type="title"/>
          </p:nvPr>
        </p:nvSpPr>
        <p:spPr>
          <a:xfrm>
            <a:off x="2152650" y="365127"/>
            <a:ext cx="7886700" cy="956778"/>
          </a:xfrm>
        </p:spPr>
        <p:txBody>
          <a:bodyPr/>
          <a:lstStyle/>
          <a:p>
            <a:pPr algn="ctr"/>
            <a:r>
              <a:rPr lang="en-US" dirty="0"/>
              <a:t>What is an LLM?</a:t>
            </a:r>
          </a:p>
        </p:txBody>
      </p:sp>
      <p:sp>
        <p:nvSpPr>
          <p:cNvPr id="3" name="Content Placeholder 2">
            <a:extLst>
              <a:ext uri="{FF2B5EF4-FFF2-40B4-BE49-F238E27FC236}">
                <a16:creationId xmlns:a16="http://schemas.microsoft.com/office/drawing/2014/main" id="{64D7C1A1-BE56-111D-1030-3552EB47B246}"/>
              </a:ext>
            </a:extLst>
          </p:cNvPr>
          <p:cNvSpPr>
            <a:spLocks noGrp="1"/>
          </p:cNvSpPr>
          <p:nvPr>
            <p:ph idx="1"/>
          </p:nvPr>
        </p:nvSpPr>
        <p:spPr>
          <a:xfrm>
            <a:off x="1701800" y="1321905"/>
            <a:ext cx="8337550" cy="4855058"/>
          </a:xfrm>
        </p:spPr>
        <p:txBody>
          <a:bodyPr>
            <a:normAutofit/>
          </a:bodyPr>
          <a:lstStyle/>
          <a:p>
            <a:r>
              <a:rPr lang="en-US" sz="2600" dirty="0"/>
              <a:t>A probabilistic model of language</a:t>
            </a:r>
          </a:p>
          <a:p>
            <a:pPr lvl="1"/>
            <a:r>
              <a:rPr lang="en-US" sz="2600" dirty="0"/>
              <a:t>Content creation – text, images, audio files, code (and “deepfakes”)</a:t>
            </a:r>
          </a:p>
          <a:p>
            <a:r>
              <a:rPr lang="en-US" sz="3000" dirty="0"/>
              <a:t>Produces output based on probabilities and parameters – looking for the next likely word using predictive analytics</a:t>
            </a:r>
          </a:p>
          <a:p>
            <a:r>
              <a:rPr lang="en-US" sz="3000" dirty="0"/>
              <a:t>Can be optimized for fluency, not accuracy </a:t>
            </a:r>
          </a:p>
          <a:p>
            <a:r>
              <a:rPr lang="en-US" sz="3000" dirty="0"/>
              <a:t>An LLM does not “know” the answers to a prompt</a:t>
            </a:r>
          </a:p>
          <a:p>
            <a:pPr lvl="1"/>
            <a:r>
              <a:rPr lang="en-US" sz="2600" dirty="0"/>
              <a:t>Best for repetitive language (not computational) tasks and phraseology</a:t>
            </a:r>
          </a:p>
          <a:p>
            <a:endParaRPr lang="en-US" dirty="0"/>
          </a:p>
        </p:txBody>
      </p:sp>
      <p:sp>
        <p:nvSpPr>
          <p:cNvPr id="5" name="Slide Number Placeholder 4">
            <a:extLst>
              <a:ext uri="{FF2B5EF4-FFF2-40B4-BE49-F238E27FC236}">
                <a16:creationId xmlns:a16="http://schemas.microsoft.com/office/drawing/2014/main" id="{44993FC6-4B07-1493-AD52-E8FDEC24BA65}"/>
              </a:ext>
            </a:extLst>
          </p:cNvPr>
          <p:cNvSpPr>
            <a:spLocks noGrp="1"/>
          </p:cNvSpPr>
          <p:nvPr>
            <p:ph type="sldNum" sz="quarter" idx="4"/>
          </p:nvPr>
        </p:nvSpPr>
        <p:spPr/>
        <p:txBody>
          <a:bodyPr/>
          <a:lstStyle/>
          <a:p>
            <a:fld id="{7465B9F3-980C-45D8-AFD1-277228694425}" type="slidenum">
              <a:rPr lang="en-US" smtClean="0"/>
              <a:t>7</a:t>
            </a:fld>
            <a:endParaRPr lang="en-US" dirty="0"/>
          </a:p>
        </p:txBody>
      </p:sp>
    </p:spTree>
    <p:extLst>
      <p:ext uri="{BB962C8B-B14F-4D97-AF65-F5344CB8AC3E}">
        <p14:creationId xmlns:p14="http://schemas.microsoft.com/office/powerpoint/2010/main" val="17035223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7A1F-1434-528D-9C71-6122813DCF9B}"/>
              </a:ext>
            </a:extLst>
          </p:cNvPr>
          <p:cNvSpPr>
            <a:spLocks noGrp="1"/>
          </p:cNvSpPr>
          <p:nvPr>
            <p:ph type="title"/>
          </p:nvPr>
        </p:nvSpPr>
        <p:spPr>
          <a:xfrm>
            <a:off x="838200" y="307977"/>
            <a:ext cx="10515600" cy="1325563"/>
          </a:xfrm>
        </p:spPr>
        <p:txBody>
          <a:bodyPr/>
          <a:lstStyle/>
          <a:p>
            <a:pPr algn="ctr"/>
            <a:r>
              <a:rPr lang="en-US" dirty="0"/>
              <a:t>NIST Risk Management Framework</a:t>
            </a:r>
          </a:p>
        </p:txBody>
      </p:sp>
      <p:sp>
        <p:nvSpPr>
          <p:cNvPr id="3" name="Content Placeholder 2">
            <a:extLst>
              <a:ext uri="{FF2B5EF4-FFF2-40B4-BE49-F238E27FC236}">
                <a16:creationId xmlns:a16="http://schemas.microsoft.com/office/drawing/2014/main" id="{3CAB6E8B-602E-65EB-08F5-DAEC2233551E}"/>
              </a:ext>
            </a:extLst>
          </p:cNvPr>
          <p:cNvSpPr>
            <a:spLocks noGrp="1"/>
          </p:cNvSpPr>
          <p:nvPr>
            <p:ph idx="1"/>
          </p:nvPr>
        </p:nvSpPr>
        <p:spPr>
          <a:xfrm>
            <a:off x="8051799" y="1985282"/>
            <a:ext cx="3719287" cy="2601232"/>
          </a:xfrm>
        </p:spPr>
        <p:txBody>
          <a:bodyPr/>
          <a:lstStyle/>
          <a:p>
            <a:r>
              <a:rPr lang="en-US" dirty="0"/>
              <a:t>Minimize anticipated negative impacts</a:t>
            </a:r>
          </a:p>
          <a:p>
            <a:r>
              <a:rPr lang="en-US" dirty="0"/>
              <a:t>Identify opportunities for positive impacts</a:t>
            </a:r>
          </a:p>
          <a:p>
            <a:r>
              <a:rPr lang="en-US" dirty="0"/>
              <a:t>Flexible framework</a:t>
            </a:r>
          </a:p>
          <a:p>
            <a:endParaRPr lang="en-US" dirty="0"/>
          </a:p>
        </p:txBody>
      </p:sp>
      <p:pic>
        <p:nvPicPr>
          <p:cNvPr id="5" name="Picture 4">
            <a:extLst>
              <a:ext uri="{FF2B5EF4-FFF2-40B4-BE49-F238E27FC236}">
                <a16:creationId xmlns:a16="http://schemas.microsoft.com/office/drawing/2014/main" id="{91F4C17A-6BAB-6B58-6D11-8BFBC6E0E7BB}"/>
              </a:ext>
            </a:extLst>
          </p:cNvPr>
          <p:cNvPicPr>
            <a:picLocks noChangeAspect="1"/>
          </p:cNvPicPr>
          <p:nvPr/>
        </p:nvPicPr>
        <p:blipFill>
          <a:blip r:embed="rId2"/>
          <a:stretch>
            <a:fillRect/>
          </a:stretch>
        </p:blipFill>
        <p:spPr>
          <a:xfrm>
            <a:off x="273025" y="1335318"/>
            <a:ext cx="5866518" cy="4983386"/>
          </a:xfrm>
          <a:prstGeom prst="rect">
            <a:avLst/>
          </a:prstGeom>
        </p:spPr>
      </p:pic>
      <p:sp>
        <p:nvSpPr>
          <p:cNvPr id="6" name="Content Placeholder 2">
            <a:extLst>
              <a:ext uri="{FF2B5EF4-FFF2-40B4-BE49-F238E27FC236}">
                <a16:creationId xmlns:a16="http://schemas.microsoft.com/office/drawing/2014/main" id="{D527C20E-2AEB-5217-4CAA-3B053702B5B1}"/>
              </a:ext>
            </a:extLst>
          </p:cNvPr>
          <p:cNvSpPr txBox="1">
            <a:spLocks/>
          </p:cNvSpPr>
          <p:nvPr/>
        </p:nvSpPr>
        <p:spPr>
          <a:xfrm>
            <a:off x="4994727" y="5785757"/>
            <a:ext cx="2828473" cy="5329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Lifecycle and key dimensions of an AI System (NIST RMF Fig 2)</a:t>
            </a:r>
          </a:p>
        </p:txBody>
      </p:sp>
      <p:sp>
        <p:nvSpPr>
          <p:cNvPr id="4" name="Slide Number Placeholder 3">
            <a:extLst>
              <a:ext uri="{FF2B5EF4-FFF2-40B4-BE49-F238E27FC236}">
                <a16:creationId xmlns:a16="http://schemas.microsoft.com/office/drawing/2014/main" id="{700EAD81-C387-6256-C98E-C10997285E29}"/>
              </a:ext>
            </a:extLst>
          </p:cNvPr>
          <p:cNvSpPr>
            <a:spLocks noGrp="1"/>
          </p:cNvSpPr>
          <p:nvPr>
            <p:ph type="sldNum" sz="quarter" idx="4"/>
          </p:nvPr>
        </p:nvSpPr>
        <p:spPr/>
        <p:txBody>
          <a:bodyPr/>
          <a:lstStyle/>
          <a:p>
            <a:fld id="{7465B9F3-980C-45D8-AFD1-277228694425}" type="slidenum">
              <a:rPr lang="en-US" smtClean="0"/>
              <a:t>8</a:t>
            </a:fld>
            <a:endParaRPr lang="en-US" dirty="0"/>
          </a:p>
        </p:txBody>
      </p:sp>
    </p:spTree>
    <p:extLst>
      <p:ext uri="{BB962C8B-B14F-4D97-AF65-F5344CB8AC3E}">
        <p14:creationId xmlns:p14="http://schemas.microsoft.com/office/powerpoint/2010/main" val="13928558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7A1F-1434-528D-9C71-6122813DCF9B}"/>
              </a:ext>
            </a:extLst>
          </p:cNvPr>
          <p:cNvSpPr>
            <a:spLocks noGrp="1"/>
          </p:cNvSpPr>
          <p:nvPr>
            <p:ph type="title"/>
          </p:nvPr>
        </p:nvSpPr>
        <p:spPr>
          <a:xfrm>
            <a:off x="838200" y="269877"/>
            <a:ext cx="10515600" cy="1325563"/>
          </a:xfrm>
        </p:spPr>
        <p:txBody>
          <a:bodyPr/>
          <a:lstStyle/>
          <a:p>
            <a:pPr algn="ctr"/>
            <a:r>
              <a:rPr lang="en-US" dirty="0"/>
              <a:t>NIST Risk Management Framework</a:t>
            </a:r>
          </a:p>
        </p:txBody>
      </p:sp>
      <p:sp>
        <p:nvSpPr>
          <p:cNvPr id="3" name="Content Placeholder 2">
            <a:extLst>
              <a:ext uri="{FF2B5EF4-FFF2-40B4-BE49-F238E27FC236}">
                <a16:creationId xmlns:a16="http://schemas.microsoft.com/office/drawing/2014/main" id="{3CAB6E8B-602E-65EB-08F5-DAEC2233551E}"/>
              </a:ext>
            </a:extLst>
          </p:cNvPr>
          <p:cNvSpPr>
            <a:spLocks noGrp="1"/>
          </p:cNvSpPr>
          <p:nvPr>
            <p:ph idx="1"/>
          </p:nvPr>
        </p:nvSpPr>
        <p:spPr>
          <a:xfrm>
            <a:off x="9071429" y="1690690"/>
            <a:ext cx="2888342" cy="4115024"/>
          </a:xfrm>
        </p:spPr>
        <p:txBody>
          <a:bodyPr>
            <a:normAutofit fontScale="92500" lnSpcReduction="20000"/>
          </a:bodyPr>
          <a:lstStyle/>
          <a:p>
            <a:pPr algn="just"/>
            <a:r>
              <a:rPr lang="en-US" dirty="0"/>
              <a:t>Measure</a:t>
            </a:r>
          </a:p>
          <a:p>
            <a:pPr lvl="1"/>
            <a:r>
              <a:rPr lang="en-US" dirty="0"/>
              <a:t>Methods &amp; Metrics</a:t>
            </a:r>
          </a:p>
          <a:p>
            <a:pPr lvl="1" algn="just"/>
            <a:r>
              <a:rPr lang="en-US" dirty="0"/>
              <a:t>Evaluation</a:t>
            </a:r>
          </a:p>
          <a:p>
            <a:pPr lvl="1" algn="just"/>
            <a:r>
              <a:rPr lang="en-US" dirty="0"/>
              <a:t>Tracking</a:t>
            </a:r>
          </a:p>
          <a:p>
            <a:pPr lvl="1" algn="just"/>
            <a:r>
              <a:rPr lang="en-US" dirty="0"/>
              <a:t>Documentation</a:t>
            </a:r>
          </a:p>
          <a:p>
            <a:pPr algn="just"/>
            <a:r>
              <a:rPr lang="en-US" dirty="0"/>
              <a:t>Manage</a:t>
            </a:r>
          </a:p>
          <a:p>
            <a:pPr lvl="1" algn="just"/>
            <a:r>
              <a:rPr lang="en-US" dirty="0"/>
              <a:t>AI Risks</a:t>
            </a:r>
          </a:p>
          <a:p>
            <a:pPr lvl="1" algn="just"/>
            <a:r>
              <a:rPr lang="en-US" dirty="0"/>
              <a:t>AI benefits</a:t>
            </a:r>
          </a:p>
          <a:p>
            <a:pPr lvl="1"/>
            <a:r>
              <a:rPr lang="en-US" dirty="0"/>
              <a:t>Risks &amp; benefits from third parties</a:t>
            </a:r>
          </a:p>
          <a:p>
            <a:pPr lvl="1" algn="just"/>
            <a:r>
              <a:rPr lang="en-US" dirty="0"/>
              <a:t>Documentation and monitoring</a:t>
            </a:r>
          </a:p>
          <a:p>
            <a:endParaRPr lang="en-US" dirty="0"/>
          </a:p>
          <a:p>
            <a:endParaRPr lang="en-US" dirty="0"/>
          </a:p>
        </p:txBody>
      </p:sp>
      <p:sp>
        <p:nvSpPr>
          <p:cNvPr id="6" name="Content Placeholder 2">
            <a:extLst>
              <a:ext uri="{FF2B5EF4-FFF2-40B4-BE49-F238E27FC236}">
                <a16:creationId xmlns:a16="http://schemas.microsoft.com/office/drawing/2014/main" id="{D527C20E-2AEB-5217-4CAA-3B053702B5B1}"/>
              </a:ext>
            </a:extLst>
          </p:cNvPr>
          <p:cNvSpPr txBox="1">
            <a:spLocks/>
          </p:cNvSpPr>
          <p:nvPr/>
        </p:nvSpPr>
        <p:spPr>
          <a:xfrm>
            <a:off x="2309584" y="6100784"/>
            <a:ext cx="2828473" cy="5329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AI Risk Management Activities (NIST RMF Fig 5)</a:t>
            </a:r>
          </a:p>
        </p:txBody>
      </p:sp>
      <p:pic>
        <p:nvPicPr>
          <p:cNvPr id="7" name="Picture 6">
            <a:extLst>
              <a:ext uri="{FF2B5EF4-FFF2-40B4-BE49-F238E27FC236}">
                <a16:creationId xmlns:a16="http://schemas.microsoft.com/office/drawing/2014/main" id="{045B0296-664E-040B-2A05-49D6A1BE58C1}"/>
              </a:ext>
            </a:extLst>
          </p:cNvPr>
          <p:cNvPicPr>
            <a:picLocks noChangeAspect="1"/>
          </p:cNvPicPr>
          <p:nvPr/>
        </p:nvPicPr>
        <p:blipFill>
          <a:blip r:embed="rId2"/>
          <a:stretch>
            <a:fillRect/>
          </a:stretch>
        </p:blipFill>
        <p:spPr>
          <a:xfrm>
            <a:off x="116114" y="1375663"/>
            <a:ext cx="5348741" cy="4725121"/>
          </a:xfrm>
          <a:prstGeom prst="rect">
            <a:avLst/>
          </a:prstGeom>
        </p:spPr>
      </p:pic>
      <p:sp>
        <p:nvSpPr>
          <p:cNvPr id="8" name="Content Placeholder 2">
            <a:extLst>
              <a:ext uri="{FF2B5EF4-FFF2-40B4-BE49-F238E27FC236}">
                <a16:creationId xmlns:a16="http://schemas.microsoft.com/office/drawing/2014/main" id="{E36C6595-C8E3-7FC2-164F-7195811A7963}"/>
              </a:ext>
            </a:extLst>
          </p:cNvPr>
          <p:cNvSpPr txBox="1">
            <a:spLocks/>
          </p:cNvSpPr>
          <p:nvPr/>
        </p:nvSpPr>
        <p:spPr>
          <a:xfrm>
            <a:off x="5958116" y="1745798"/>
            <a:ext cx="2590794" cy="38712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44546A"/>
                </a:solidFill>
              </a:rPr>
              <a:t>Govern</a:t>
            </a:r>
          </a:p>
          <a:p>
            <a:pPr lvl="1"/>
            <a:r>
              <a:rPr lang="en-US" dirty="0">
                <a:solidFill>
                  <a:srgbClr val="44546A"/>
                </a:solidFill>
              </a:rPr>
              <a:t>Policies &amp; Procedures</a:t>
            </a:r>
          </a:p>
          <a:p>
            <a:pPr lvl="1" algn="just"/>
            <a:r>
              <a:rPr lang="en-US" dirty="0">
                <a:solidFill>
                  <a:srgbClr val="44546A"/>
                </a:solidFill>
              </a:rPr>
              <a:t>Accountability Structures</a:t>
            </a:r>
          </a:p>
          <a:p>
            <a:pPr algn="just"/>
            <a:r>
              <a:rPr lang="en-US" dirty="0">
                <a:solidFill>
                  <a:srgbClr val="44546A"/>
                </a:solidFill>
              </a:rPr>
              <a:t>Map</a:t>
            </a:r>
          </a:p>
          <a:p>
            <a:pPr lvl="1" algn="just"/>
            <a:r>
              <a:rPr lang="en-US" dirty="0">
                <a:solidFill>
                  <a:srgbClr val="44546A"/>
                </a:solidFill>
              </a:rPr>
              <a:t>Context</a:t>
            </a:r>
          </a:p>
          <a:p>
            <a:pPr lvl="1" algn="just"/>
            <a:r>
              <a:rPr lang="en-US" dirty="0">
                <a:solidFill>
                  <a:srgbClr val="44546A"/>
                </a:solidFill>
              </a:rPr>
              <a:t>Categorization</a:t>
            </a:r>
          </a:p>
          <a:p>
            <a:pPr lvl="1"/>
            <a:r>
              <a:rPr lang="en-US" dirty="0">
                <a:solidFill>
                  <a:srgbClr val="44546A"/>
                </a:solidFill>
              </a:rPr>
              <a:t>Capabilities / usage</a:t>
            </a:r>
          </a:p>
          <a:p>
            <a:pPr lvl="1"/>
            <a:r>
              <a:rPr lang="en-US" dirty="0">
                <a:solidFill>
                  <a:srgbClr val="44546A"/>
                </a:solidFill>
              </a:rPr>
              <a:t>Risks &amp; benefits</a:t>
            </a:r>
          </a:p>
          <a:p>
            <a:pPr lvl="1" algn="just"/>
            <a:r>
              <a:rPr lang="en-US" dirty="0">
                <a:solidFill>
                  <a:srgbClr val="44546A"/>
                </a:solidFill>
              </a:rPr>
              <a:t>Impacts</a:t>
            </a:r>
          </a:p>
          <a:p>
            <a:endParaRPr lang="en-US" dirty="0"/>
          </a:p>
        </p:txBody>
      </p:sp>
      <p:sp>
        <p:nvSpPr>
          <p:cNvPr id="4" name="Slide Number Placeholder 3">
            <a:extLst>
              <a:ext uri="{FF2B5EF4-FFF2-40B4-BE49-F238E27FC236}">
                <a16:creationId xmlns:a16="http://schemas.microsoft.com/office/drawing/2014/main" id="{C659694E-6DDB-9AE9-33B8-D6F1FEE0D0E2}"/>
              </a:ext>
            </a:extLst>
          </p:cNvPr>
          <p:cNvSpPr>
            <a:spLocks noGrp="1"/>
          </p:cNvSpPr>
          <p:nvPr>
            <p:ph type="sldNum" sz="quarter" idx="4"/>
          </p:nvPr>
        </p:nvSpPr>
        <p:spPr/>
        <p:txBody>
          <a:bodyPr/>
          <a:lstStyle/>
          <a:p>
            <a:fld id="{7465B9F3-980C-45D8-AFD1-277228694425}" type="slidenum">
              <a:rPr lang="en-US" smtClean="0"/>
              <a:t>9</a:t>
            </a:fld>
            <a:endParaRPr lang="en-US" dirty="0"/>
          </a:p>
        </p:txBody>
      </p:sp>
    </p:spTree>
    <p:extLst>
      <p:ext uri="{BB962C8B-B14F-4D97-AF65-F5344CB8AC3E}">
        <p14:creationId xmlns:p14="http://schemas.microsoft.com/office/powerpoint/2010/main" val="27775574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3.02.14"/>
  <p:tag name="AS_TITLE" val="Aspose.Slides for .NET 4.0 Client Profile"/>
  <p:tag name="AS_VERSION" val="23.2"/>
</p:tagLst>
</file>

<file path=ppt/theme/theme1.xml><?xml version="1.0" encoding="utf-8"?>
<a:theme xmlns:a="http://schemas.openxmlformats.org/drawingml/2006/main" name="2024 ppt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ul Ewing LLP PowerPoint Template 2024.pptx  -  Read-Only" id="{29BA6B22-D38C-4B0C-A7D9-3038B67272AF}" vid="{E9901D9D-1E62-4DD0-A8D1-436201B8E6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FirmDMS!52897173.1</documentid>
  <senderid>468</senderid>
  <senderemail>KEITH.HERBERT@SAUL.COM</senderemail>
  <lastmodified>2024-08-20T22:31:17.0000000-04:00</lastmodified>
  <database>FirmDMS</database>
</properties>
</file>

<file path=customXml/itemProps1.xml><?xml version="1.0" encoding="utf-8"?>
<ds:datastoreItem xmlns:ds="http://schemas.openxmlformats.org/officeDocument/2006/customXml" ds:itemID="{F52D5FAD-BDED-4F15-9E9C-C231F652439B}">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2024 ppt logo</Template>
  <TotalTime>0</TotalTime>
  <Words>3191</Words>
  <Application>Microsoft Office PowerPoint</Application>
  <PresentationFormat>Widescreen</PresentationFormat>
  <Paragraphs>332</Paragraphs>
  <Slides>45</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-apple-system</vt:lpstr>
      <vt:lpstr>Arial</vt:lpstr>
      <vt:lpstr>Calibri</vt:lpstr>
      <vt:lpstr>Courier New</vt:lpstr>
      <vt:lpstr>Georgia</vt:lpstr>
      <vt:lpstr>knowledge-regular</vt:lpstr>
      <vt:lpstr>Symbol</vt:lpstr>
      <vt:lpstr>Times New Roman</vt:lpstr>
      <vt:lpstr>Wingdings</vt:lpstr>
      <vt:lpstr>2024 ppt logo</vt:lpstr>
      <vt:lpstr>Robo-lawyer: When AI Serves as First Chair</vt:lpstr>
      <vt:lpstr>Agenda</vt:lpstr>
      <vt:lpstr>AI Basics and Background </vt:lpstr>
      <vt:lpstr>How did we get here?</vt:lpstr>
      <vt:lpstr>Drivers of modern “AI”</vt:lpstr>
      <vt:lpstr>AI and GenAI Terminology</vt:lpstr>
      <vt:lpstr>What is an LLM?</vt:lpstr>
      <vt:lpstr>NIST Risk Management Framework</vt:lpstr>
      <vt:lpstr>NIST Risk Management Framework</vt:lpstr>
      <vt:lpstr>EU AI Act</vt:lpstr>
      <vt:lpstr>U.S. Law and Regulations</vt:lpstr>
      <vt:lpstr>U.S. Law and Regulations</vt:lpstr>
      <vt:lpstr>U.S. Law and Regulations</vt:lpstr>
      <vt:lpstr>AI Enforcement (&amp; Litigation)  Already Underway</vt:lpstr>
      <vt:lpstr>AI Governance: The In-house Perspective</vt:lpstr>
      <vt:lpstr>Good AI Governance Starts with Data Governance</vt:lpstr>
      <vt:lpstr>AI governance builds on data governance, since AI is powered by data and requires data for an output.</vt:lpstr>
      <vt:lpstr>Additional AI Governance Considerations</vt:lpstr>
      <vt:lpstr>AI Tool Procurement</vt:lpstr>
      <vt:lpstr>AI Contracting – Not One Size Fits All</vt:lpstr>
      <vt:lpstr>Employee Use of AI</vt:lpstr>
      <vt:lpstr>HR Use of AI</vt:lpstr>
      <vt:lpstr>AI in Practice</vt:lpstr>
      <vt:lpstr>PowerPoint Presentation</vt:lpstr>
      <vt:lpstr>Use Cases</vt:lpstr>
      <vt:lpstr>The Importance of Effective Prompting</vt:lpstr>
      <vt:lpstr>AI Prompts</vt:lpstr>
      <vt:lpstr>The Prompt</vt:lpstr>
      <vt:lpstr>PowerPoint Presentation</vt:lpstr>
      <vt:lpstr>“I am analyzing the effectiveness of arguments presented by Facebook in the document. Provide a summary of each argument made by Facebook and provide any counter arguments made by the defendants.” </vt:lpstr>
      <vt:lpstr>PowerPoint Presentation</vt:lpstr>
      <vt:lpstr>PowerPoint Presentation</vt:lpstr>
      <vt:lpstr>Effective AI Prompts</vt:lpstr>
      <vt:lpstr>Effective AI Prompts</vt:lpstr>
      <vt:lpstr>Examples</vt:lpstr>
      <vt:lpstr>Pitfalls</vt:lpstr>
      <vt:lpstr>AI in the Courtroom</vt:lpstr>
      <vt:lpstr>ABA Opinion 512 – Generative AI Tools</vt:lpstr>
      <vt:lpstr>ABA Opinion 512 – Generative AI Tools</vt:lpstr>
      <vt:lpstr>Standing Orders on AI</vt:lpstr>
      <vt:lpstr>Standing Orders on AI</vt:lpstr>
      <vt:lpstr>Standing Orders on AI</vt:lpstr>
      <vt:lpstr>Judge Newsom (11th Circuit) Opinion</vt:lpstr>
      <vt:lpstr>AAA investigating use of AI Tools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2024-08-21T21:36:26Z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-1300990652</vt:i4>
  </property>
  <property fmtid="{D5CDD505-2E9C-101B-9397-08002B2CF9AE}" pid="3" name="_NewReviewCycle">
    <vt:lpwstr/>
  </property>
  <property fmtid="{D5CDD505-2E9C-101B-9397-08002B2CF9AE}" pid="4" name="DocumentNumber">
    <vt:lpwstr>52897173</vt:lpwstr>
  </property>
  <property fmtid="{D5CDD505-2E9C-101B-9397-08002B2CF9AE}" pid="5" name="DocumentVersion">
    <vt:lpwstr>1</vt:lpwstr>
  </property>
  <property fmtid="{D5CDD505-2E9C-101B-9397-08002B2CF9AE}" pid="6" name="ClientNumber">
    <vt:lpwstr>011111</vt:lpwstr>
  </property>
  <property fmtid="{D5CDD505-2E9C-101B-9397-08002B2CF9AE}" pid="7" name="MatterNumber">
    <vt:lpwstr>05867</vt:lpwstr>
  </property>
  <property fmtid="{D5CDD505-2E9C-101B-9397-08002B2CF9AE}" pid="8" name="ClientName">
    <vt:lpwstr>PERSONAL</vt:lpwstr>
  </property>
  <property fmtid="{D5CDD505-2E9C-101B-9397-08002B2CF9AE}" pid="9" name="MatterName">
    <vt:lpwstr>Marty, John A.</vt:lpwstr>
  </property>
  <property fmtid="{D5CDD505-2E9C-101B-9397-08002B2CF9AE}" pid="10" name="DatabaseName">
    <vt:lpwstr>FIRMDMS</vt:lpwstr>
  </property>
  <property fmtid="{D5CDD505-2E9C-101B-9397-08002B2CF9AE}" pid="11" name="TypistName">
    <vt:lpwstr>468</vt:lpwstr>
  </property>
  <property fmtid="{D5CDD505-2E9C-101B-9397-08002B2CF9AE}" pid="12" name="AuthorName">
    <vt:lpwstr>5867</vt:lpwstr>
  </property>
  <property fmtid="{D5CDD505-2E9C-101B-9397-08002B2CF9AE}" pid="13" name="InUseBy">
    <vt:lpwstr/>
  </property>
  <property fmtid="{D5CDD505-2E9C-101B-9397-08002B2CF9AE}" pid="14" name="EditDate">
    <vt:lpwstr>1/1/0001 12:00:00 AM</vt:lpwstr>
  </property>
  <property fmtid="{D5CDD505-2E9C-101B-9397-08002B2CF9AE}" pid="15" name="EditTime">
    <vt:lpwstr/>
  </property>
  <property fmtid="{D5CDD505-2E9C-101B-9397-08002B2CF9AE}" pid="16" name="_PreviousAdHocReviewCycleID">
    <vt:i4>-1300990652</vt:i4>
  </property>
</Properties>
</file>