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27.svg" ContentType="image/sv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7" r:id="rId2"/>
    <p:sldId id="259" r:id="rId3"/>
    <p:sldId id="277" r:id="rId4"/>
    <p:sldId id="278" r:id="rId5"/>
    <p:sldId id="282" r:id="rId6"/>
    <p:sldId id="279" r:id="rId7"/>
    <p:sldId id="280" r:id="rId8"/>
    <p:sldId id="283" r:id="rId9"/>
    <p:sldId id="284" r:id="rId10"/>
    <p:sldId id="271" r:id="rId11"/>
    <p:sldId id="272" r:id="rId12"/>
    <p:sldId id="273" r:id="rId13"/>
    <p:sldId id="274" r:id="rId14"/>
    <p:sldId id="275" r:id="rId15"/>
    <p:sldId id="276" r:id="rId16"/>
    <p:sldId id="261" r:id="rId17"/>
    <p:sldId id="262" r:id="rId18"/>
    <p:sldId id="263" r:id="rId19"/>
    <p:sldId id="264" r:id="rId20"/>
    <p:sldId id="265" r:id="rId21"/>
    <p:sldId id="270" r:id="rId22"/>
    <p:sldId id="267" r:id="rId23"/>
    <p:sldId id="268" r:id="rId24"/>
    <p:sldId id="269" r:id="rId25"/>
    <p:sldId id="285" r:id="rId26"/>
    <p:sldId id="26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6" autoAdjust="0"/>
    <p:restoredTop sz="96283" autoAdjust="0"/>
  </p:normalViewPr>
  <p:slideViewPr>
    <p:cSldViewPr snapToGrid="0">
      <p:cViewPr varScale="1">
        <p:scale>
          <a:sx n="57" d="100"/>
          <a:sy n="57" d="100"/>
        </p:scale>
        <p:origin x="772"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2832" y="102"/>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presProps" Target="presProps.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tableStyles" Target="tableStyles.xml" Id="rId32"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notesMaster" Target="notesMasters/notesMaster1.xml" Id="rId28"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theme" Target="theme/theme1.xml" Id="rId3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viewProps" Target="viewProps.xml" Id="rId30" /><Relationship Type="http://schemas.openxmlformats.org/officeDocument/2006/relationships/customXml" Target="/customXML/item.xml" Id="imanage.xml" /></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C82335-CDA8-4FC5-9637-2D863A5CA4B4}" type="doc">
      <dgm:prSet loTypeId="urn:microsoft.com/office/officeart/2005/8/layout/radial6" loCatId="cycle" qsTypeId="urn:microsoft.com/office/officeart/2005/8/quickstyle/simple2" qsCatId="simple" csTypeId="urn:microsoft.com/office/officeart/2005/8/colors/colorful1" csCatId="colorful" phldr="1"/>
      <dgm:spPr/>
      <dgm:t>
        <a:bodyPr/>
        <a:lstStyle/>
        <a:p>
          <a:endParaRPr lang="en-US"/>
        </a:p>
      </dgm:t>
    </dgm:pt>
    <dgm:pt modelId="{9033A0D3-62F8-4739-8F49-68E224740B51}" type="parTrans" cxnId="{DA1154CA-FBC4-4EDD-8F17-DF445743FCFE}">
      <dgm:prSet/>
      <dgm:spPr/>
      <dgm:t>
        <a:bodyPr/>
        <a:lstStyle/>
        <a:p>
          <a:endParaRPr lang="en-US"/>
        </a:p>
      </dgm:t>
    </dgm:pt>
    <dgm:pt modelId="{E8D3529E-A2B2-483A-BF19-3443B96B2946}">
      <dgm:prSet phldrT="[Text]"/>
      <dgm:spPr>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en-US"/>
            <a:t>Zoning Harmony </a:t>
          </a:r>
        </a:p>
      </dgm:t>
    </dgm:pt>
    <dgm:pt modelId="{1AED6E04-6331-409A-8170-658BECBE9853}" type="parTrans" cxnId="{15F31D6F-1F70-4982-AC5F-C8100449E121}">
      <dgm:prSet/>
      <dgm:spPr/>
      <dgm:t>
        <a:bodyPr/>
        <a:lstStyle/>
        <a:p>
          <a:endParaRPr lang="en-US"/>
        </a:p>
      </dgm:t>
    </dgm:pt>
    <dgm:pt modelId="{40A6FC85-FBB1-4B74-A8B3-7AEDBA545A0F}">
      <dgm:prSet phldrT="[Text]" custT="1"/>
      <dgm:spPr>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en-US" sz="1600"/>
            <a:t>Zoning District?</a:t>
          </a:r>
        </a:p>
      </dgm:t>
    </dgm:pt>
    <dgm:pt modelId="{B28E6E82-0D89-421A-9BD1-EF1479417B95}" type="sibTrans" cxnId="{15F31D6F-1F70-4982-AC5F-C8100449E121}">
      <dgm:prSet/>
      <dgm:spPr>
        <a:solidFill>
          <a:schemeClr val="accent2">
            <a:hueOff val="0"/>
            <a:satOff val="0"/>
            <a:lumOff val="0"/>
            <a:alphaOff val="0"/>
          </a:schemeClr>
        </a:solidFill>
        <a:ln>
          <a:noFill/>
        </a:ln>
      </dgm:spPr>
      <dgm:t>
        <a:bodyPr/>
        <a:lstStyle/>
        <a:p>
          <a:endParaRPr lang="en-US"/>
        </a:p>
      </dgm:t>
    </dgm:pt>
    <dgm:pt modelId="{1CC6FD47-04BE-464A-9C54-E221FDD5CDC2}" type="parTrans" cxnId="{FA4F6B83-6067-497E-8D55-CCB31745207E}">
      <dgm:prSet/>
      <dgm:spPr/>
      <dgm:t>
        <a:bodyPr/>
        <a:lstStyle/>
        <a:p>
          <a:endParaRPr lang="en-US"/>
        </a:p>
      </dgm:t>
    </dgm:pt>
    <dgm:pt modelId="{D38DB49B-64EE-4849-BEFD-A51AE2E4C1C8}">
      <dgm:prSet phldrT="[Text]" custT="1"/>
      <dgm:spPr>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en-US" sz="1450" dirty="0"/>
            <a:t>Use Permitted?</a:t>
          </a:r>
        </a:p>
      </dgm:t>
    </dgm:pt>
    <dgm:pt modelId="{A96BE384-5F9D-4AE1-A0E6-F89EAD441E9C}" type="sibTrans" cxnId="{FA4F6B83-6067-497E-8D55-CCB31745207E}">
      <dgm:prSet/>
      <dgm:spPr>
        <a:solidFill>
          <a:schemeClr val="accent3">
            <a:hueOff val="0"/>
            <a:satOff val="0"/>
            <a:lumOff val="0"/>
            <a:alphaOff val="0"/>
          </a:schemeClr>
        </a:solidFill>
        <a:ln>
          <a:noFill/>
        </a:ln>
      </dgm:spPr>
      <dgm:t>
        <a:bodyPr/>
        <a:lstStyle/>
        <a:p>
          <a:endParaRPr lang="en-US"/>
        </a:p>
      </dgm:t>
    </dgm:pt>
    <dgm:pt modelId="{D0C8F2B1-6948-43BF-84C0-D8D4295FD08B}" type="parTrans" cxnId="{2CCC0DD7-4790-45AC-9DFF-41B96ED28672}">
      <dgm:prSet/>
      <dgm:spPr/>
      <dgm:t>
        <a:bodyPr/>
        <a:lstStyle/>
        <a:p>
          <a:endParaRPr lang="en-US"/>
        </a:p>
      </dgm:t>
    </dgm:pt>
    <dgm:pt modelId="{80721CE6-8BAE-4431-BF24-D31ED3B67846}">
      <dgm:prSet phldrT="[Text]" custT="1"/>
      <dgm:spPr>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en-US" sz="1400"/>
            <a:t>Bulk / Area Regulations?</a:t>
          </a:r>
        </a:p>
      </dgm:t>
    </dgm:pt>
    <dgm:pt modelId="{57F3C925-0B33-45AF-A83E-9A9D83C7DC65}" type="sibTrans" cxnId="{2CCC0DD7-4790-45AC-9DFF-41B96ED28672}">
      <dgm:prSet/>
      <dgm:spPr>
        <a:solidFill>
          <a:schemeClr val="accent4">
            <a:hueOff val="0"/>
            <a:satOff val="0"/>
            <a:lumOff val="0"/>
            <a:alphaOff val="0"/>
          </a:schemeClr>
        </a:solidFill>
        <a:ln>
          <a:noFill/>
        </a:ln>
      </dgm:spPr>
      <dgm:t>
        <a:bodyPr/>
        <a:lstStyle/>
        <a:p>
          <a:endParaRPr lang="en-US"/>
        </a:p>
      </dgm:t>
    </dgm:pt>
    <dgm:pt modelId="{B57DEA73-D88E-422A-8E8C-2DE78CD8E3D9}" type="parTrans" cxnId="{76382216-E3E6-43D7-B089-3DFF32AA9D36}">
      <dgm:prSet/>
      <dgm:spPr/>
      <dgm:t>
        <a:bodyPr/>
        <a:lstStyle/>
        <a:p>
          <a:endParaRPr lang="en-US"/>
        </a:p>
      </dgm:t>
    </dgm:pt>
    <dgm:pt modelId="{1457C22B-7978-4F10-9B63-6F37CF569F22}">
      <dgm:prSet phldrT="[Text]" custT="1"/>
      <dgm:spPr>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en-US" sz="1400" dirty="0"/>
            <a:t>Permits / approvals?</a:t>
          </a:r>
        </a:p>
      </dgm:t>
    </dgm:pt>
    <dgm:pt modelId="{D9FB6DA7-CB4C-4CB2-8B31-C43B075CB089}" type="sibTrans" cxnId="{76382216-E3E6-43D7-B089-3DFF32AA9D36}">
      <dgm:prSet/>
      <dgm:spPr>
        <a:solidFill>
          <a:schemeClr val="accent5">
            <a:hueOff val="0"/>
            <a:satOff val="0"/>
            <a:lumOff val="0"/>
            <a:alphaOff val="0"/>
          </a:schemeClr>
        </a:solidFill>
        <a:ln>
          <a:noFill/>
        </a:ln>
      </dgm:spPr>
      <dgm:t>
        <a:bodyPr/>
        <a:lstStyle/>
        <a:p>
          <a:endParaRPr lang="en-US"/>
        </a:p>
      </dgm:t>
    </dgm:pt>
    <dgm:pt modelId="{F63BC46D-8DD6-406A-A6AB-0901489C2DC4}" type="parTrans" cxnId="{27F394D4-ADF6-443D-A5D5-D8F6D00677D5}">
      <dgm:prSet/>
      <dgm:spPr/>
      <dgm:t>
        <a:bodyPr/>
        <a:lstStyle/>
        <a:p>
          <a:endParaRPr lang="en-US"/>
        </a:p>
      </dgm:t>
    </dgm:pt>
    <dgm:pt modelId="{1F335C66-2F37-4D2D-891E-B414D9FAB857}">
      <dgm:prSet phldrT="[Text]" custT="1"/>
      <dgm:spPr>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en-US" sz="1100" dirty="0"/>
            <a:t>Legal Nonconformity?</a:t>
          </a:r>
        </a:p>
      </dgm:t>
    </dgm:pt>
    <dgm:pt modelId="{38F27438-0301-48B8-BD4D-05BD1A20717B}" type="sibTrans" cxnId="{27F394D4-ADF6-443D-A5D5-D8F6D00677D5}">
      <dgm:prSet/>
      <dgm:spPr>
        <a:solidFill>
          <a:schemeClr val="accent6">
            <a:hueOff val="0"/>
            <a:satOff val="0"/>
            <a:lumOff val="0"/>
            <a:alphaOff val="0"/>
          </a:schemeClr>
        </a:solidFill>
        <a:ln>
          <a:noFill/>
        </a:ln>
      </dgm:spPr>
      <dgm:t>
        <a:bodyPr/>
        <a:lstStyle/>
        <a:p>
          <a:endParaRPr lang="en-US"/>
        </a:p>
      </dgm:t>
    </dgm:pt>
    <dgm:pt modelId="{6CE91B9B-F68F-4DB0-A700-CB8D45B4B511}" type="parTrans" cxnId="{E2640F18-2D11-4891-84E4-575FA5188D28}">
      <dgm:prSet/>
      <dgm:spPr/>
      <dgm:t>
        <a:bodyPr/>
        <a:lstStyle/>
        <a:p>
          <a:endParaRPr lang="en-US"/>
        </a:p>
      </dgm:t>
    </dgm:pt>
    <dgm:pt modelId="{CFFD9D20-0926-4BD5-931E-54B22782D9C8}">
      <dgm:prSet phldrT="[Text]" custT="1"/>
      <dgm:spPr>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en-US" sz="1600"/>
            <a:t>Rebuild Rights?</a:t>
          </a:r>
        </a:p>
      </dgm:t>
    </dgm:pt>
    <dgm:pt modelId="{82C58869-990F-493F-AED5-DC4628FBA543}" type="sibTrans" cxnId="{E2640F18-2D11-4891-84E4-575FA5188D28}">
      <dgm:prSet/>
      <dgm:spPr>
        <a:solidFill>
          <a:schemeClr val="accent2">
            <a:hueOff val="0"/>
            <a:satOff val="0"/>
            <a:lumOff val="0"/>
            <a:alphaOff val="0"/>
          </a:schemeClr>
        </a:solidFill>
        <a:ln>
          <a:noFill/>
        </a:ln>
      </dgm:spPr>
      <dgm:t>
        <a:bodyPr/>
        <a:lstStyle/>
        <a:p>
          <a:endParaRPr lang="en-US"/>
        </a:p>
      </dgm:t>
    </dgm:pt>
    <dgm:pt modelId="{4FE977A6-08AC-4E17-B518-27405607D7CC}" type="sibTrans" cxnId="{DA1154CA-FBC4-4EDD-8F17-DF445743FCFE}">
      <dgm:prSet/>
      <dgm:spPr/>
      <dgm:t>
        <a:bodyPr/>
        <a:lstStyle/>
        <a:p>
          <a:endParaRPr lang="en-US"/>
        </a:p>
      </dgm:t>
    </dgm:pt>
    <dgm:pt modelId="{276EDB55-C2D0-4E27-8CF3-21BA12C92D00}" type="pres">
      <dgm:prSet presAssocID="{3AC82335-CDA8-4FC5-9637-2D863A5CA4B4}" presName="Name0" presStyleCnt="0">
        <dgm:presLayoutVars>
          <dgm:chMax val="1"/>
          <dgm:dir/>
          <dgm:animLvl val="ctr"/>
          <dgm:resizeHandles val="exact"/>
        </dgm:presLayoutVars>
      </dgm:prSet>
      <dgm:spPr/>
    </dgm:pt>
    <dgm:pt modelId="{93692CEE-ABF8-4D9F-ABC8-74A5A5FB03C1}" type="pres">
      <dgm:prSet presAssocID="{E8D3529E-A2B2-483A-BF19-3443B96B2946}" presName="centerShape" presStyleLbl="node0" presStyleIdx="0" presStyleCnt="1" custLinFactNeighborX="1497" custLinFactNeighborY="1210"/>
      <dgm:spPr/>
    </dgm:pt>
    <dgm:pt modelId="{3F95DEAB-A4D6-4137-A334-3D1585B9B413}" type="pres">
      <dgm:prSet presAssocID="{40A6FC85-FBB1-4B74-A8B3-7AEDBA545A0F}" presName="node" presStyleLbl="node1" presStyleIdx="0" presStyleCnt="6" custRadScaleRad="97625" custRadScaleInc="8786">
        <dgm:presLayoutVars>
          <dgm:bulletEnabled val="1"/>
        </dgm:presLayoutVars>
      </dgm:prSet>
      <dgm:spPr/>
    </dgm:pt>
    <dgm:pt modelId="{F8F5ED35-E295-40EA-878C-9012D8BA3A15}" type="pres">
      <dgm:prSet presAssocID="{40A6FC85-FBB1-4B74-A8B3-7AEDBA545A0F}" presName="dummy" presStyleCnt="0"/>
      <dgm:spPr/>
    </dgm:pt>
    <dgm:pt modelId="{94CC9EA1-7909-4BD3-B492-0D3909A8CECE}" type="pres">
      <dgm:prSet presAssocID="{B28E6E82-0D89-421A-9BD1-EF1479417B95}" presName="sibTrans" presStyleLbl="sibTrans2D1" presStyleIdx="0" presStyleCnt="6"/>
      <dgm:spPr/>
    </dgm:pt>
    <dgm:pt modelId="{68961A03-54A7-4785-BA8B-3C63EC707C79}" type="pres">
      <dgm:prSet presAssocID="{D38DB49B-64EE-4849-BEFD-A51AE2E4C1C8}" presName="node" presStyleLbl="node1" presStyleIdx="1" presStyleCnt="6" custRadScaleRad="101446" custRadScaleInc="10150">
        <dgm:presLayoutVars>
          <dgm:bulletEnabled val="1"/>
        </dgm:presLayoutVars>
      </dgm:prSet>
      <dgm:spPr/>
    </dgm:pt>
    <dgm:pt modelId="{99C98750-D95C-4B7B-9E1C-8F4CBF1BB6F4}" type="pres">
      <dgm:prSet presAssocID="{D38DB49B-64EE-4849-BEFD-A51AE2E4C1C8}" presName="dummy" presStyleCnt="0"/>
      <dgm:spPr/>
    </dgm:pt>
    <dgm:pt modelId="{6C145415-6022-4E62-ACC0-942DE164EEB4}" type="pres">
      <dgm:prSet presAssocID="{A96BE384-5F9D-4AE1-A0E6-F89EAD441E9C}" presName="sibTrans" presStyleLbl="sibTrans2D1" presStyleIdx="1" presStyleCnt="6"/>
      <dgm:spPr/>
    </dgm:pt>
    <dgm:pt modelId="{BBD0932B-319B-4FAB-A0B4-B231B3D641CF}" type="pres">
      <dgm:prSet presAssocID="{80721CE6-8BAE-4431-BF24-D31ED3B67846}" presName="node" presStyleLbl="node1" presStyleIdx="2" presStyleCnt="6" custScaleX="109714" custScaleY="104677" custRadScaleRad="103805" custRadScaleInc="1655">
        <dgm:presLayoutVars>
          <dgm:bulletEnabled val="1"/>
        </dgm:presLayoutVars>
      </dgm:prSet>
      <dgm:spPr/>
    </dgm:pt>
    <dgm:pt modelId="{40893F5F-B07C-4CC2-975F-88AF8F1794E5}" type="pres">
      <dgm:prSet presAssocID="{80721CE6-8BAE-4431-BF24-D31ED3B67846}" presName="dummy" presStyleCnt="0"/>
      <dgm:spPr/>
    </dgm:pt>
    <dgm:pt modelId="{B2060955-B7CA-4E83-8214-68F606747205}" type="pres">
      <dgm:prSet presAssocID="{57F3C925-0B33-45AF-A83E-9A9D83C7DC65}" presName="sibTrans" presStyleLbl="sibTrans2D1" presStyleIdx="2" presStyleCnt="6"/>
      <dgm:spPr/>
    </dgm:pt>
    <dgm:pt modelId="{C1F4F3B4-D632-4CED-B816-9B04707D7330}" type="pres">
      <dgm:prSet presAssocID="{1457C22B-7978-4F10-9B63-6F37CF569F22}" presName="node" presStyleLbl="node1" presStyleIdx="3" presStyleCnt="6" custRadScaleRad="102465" custRadScaleInc="-8371">
        <dgm:presLayoutVars>
          <dgm:bulletEnabled val="1"/>
        </dgm:presLayoutVars>
      </dgm:prSet>
      <dgm:spPr/>
    </dgm:pt>
    <dgm:pt modelId="{3910749B-F59A-47A0-AF12-54D8AE0DB9B1}" type="pres">
      <dgm:prSet presAssocID="{1457C22B-7978-4F10-9B63-6F37CF569F22}" presName="dummy" presStyleCnt="0"/>
      <dgm:spPr/>
    </dgm:pt>
    <dgm:pt modelId="{3CD0D8D4-13F0-4579-85BE-9B1C5AC5DBA5}" type="pres">
      <dgm:prSet presAssocID="{D9FB6DA7-CB4C-4CB2-8B31-C43B075CB089}" presName="sibTrans" presStyleLbl="sibTrans2D1" presStyleIdx="3" presStyleCnt="6"/>
      <dgm:spPr/>
    </dgm:pt>
    <dgm:pt modelId="{A0DED0E2-78D1-4F0F-9251-B73E676F6BC4}" type="pres">
      <dgm:prSet presAssocID="{1F335C66-2F37-4D2D-891E-B414D9FAB857}" presName="node" presStyleLbl="node1" presStyleIdx="4" presStyleCnt="6" custScaleX="112613" custScaleY="106539" custRadScaleRad="98683" custRadScaleInc="-10434">
        <dgm:presLayoutVars>
          <dgm:bulletEnabled val="1"/>
        </dgm:presLayoutVars>
      </dgm:prSet>
      <dgm:spPr/>
    </dgm:pt>
    <dgm:pt modelId="{C34AA1FC-CEF5-4E0B-8CC8-A682EBD1AF66}" type="pres">
      <dgm:prSet presAssocID="{1F335C66-2F37-4D2D-891E-B414D9FAB857}" presName="dummy" presStyleCnt="0"/>
      <dgm:spPr/>
    </dgm:pt>
    <dgm:pt modelId="{6170360D-1F68-40FC-979F-1161AC34EF96}" type="pres">
      <dgm:prSet presAssocID="{38F27438-0301-48B8-BD4D-05BD1A20717B}" presName="sibTrans" presStyleLbl="sibTrans2D1" presStyleIdx="4" presStyleCnt="6"/>
      <dgm:spPr/>
    </dgm:pt>
    <dgm:pt modelId="{F4E16209-CB72-40B8-8B9D-6938C2C73C56}" type="pres">
      <dgm:prSet presAssocID="{CFFD9D20-0926-4BD5-931E-54B22782D9C8}" presName="node" presStyleLbl="node1" presStyleIdx="5" presStyleCnt="6" custRadScaleRad="96199" custRadScaleInc="-1786">
        <dgm:presLayoutVars>
          <dgm:bulletEnabled val="1"/>
        </dgm:presLayoutVars>
      </dgm:prSet>
      <dgm:spPr/>
    </dgm:pt>
    <dgm:pt modelId="{CDBFB553-864D-442E-9183-FBA9923F95DB}" type="pres">
      <dgm:prSet presAssocID="{CFFD9D20-0926-4BD5-931E-54B22782D9C8}" presName="dummy" presStyleCnt="0"/>
      <dgm:spPr/>
    </dgm:pt>
    <dgm:pt modelId="{70B5E933-61D8-463E-B04E-17A4426F800B}" type="pres">
      <dgm:prSet presAssocID="{82C58869-990F-493F-AED5-DC4628FBA543}" presName="sibTrans" presStyleLbl="sibTrans2D1" presStyleIdx="5" presStyleCnt="6"/>
      <dgm:spPr/>
    </dgm:pt>
  </dgm:ptLst>
  <dgm:cxnLst>
    <dgm:cxn modelId="{76382216-E3E6-43D7-B089-3DFF32AA9D36}" srcId="{E8D3529E-A2B2-483A-BF19-3443B96B2946}" destId="{1457C22B-7978-4F10-9B63-6F37CF569F22}" srcOrd="3" destOrd="0" parTransId="{B57DEA73-D88E-422A-8E8C-2DE78CD8E3D9}" sibTransId="{D9FB6DA7-CB4C-4CB2-8B31-C43B075CB089}"/>
    <dgm:cxn modelId="{E2640F18-2D11-4891-84E4-575FA5188D28}" srcId="{E8D3529E-A2B2-483A-BF19-3443B96B2946}" destId="{CFFD9D20-0926-4BD5-931E-54B22782D9C8}" srcOrd="5" destOrd="0" parTransId="{6CE91B9B-F68F-4DB0-A700-CB8D45B4B511}" sibTransId="{82C58869-990F-493F-AED5-DC4628FBA543}"/>
    <dgm:cxn modelId="{C3478C1D-681E-469C-9AB9-370F62B028DF}" type="presOf" srcId="{3AC82335-CDA8-4FC5-9637-2D863A5CA4B4}" destId="{276EDB55-C2D0-4E27-8CF3-21BA12C92D00}" srcOrd="0" destOrd="0" presId="urn:microsoft.com/office/officeart/2005/8/layout/radial6"/>
    <dgm:cxn modelId="{C597BB2D-A530-44E6-8CB8-A52097CEBEE6}" type="presOf" srcId="{B28E6E82-0D89-421A-9BD1-EF1479417B95}" destId="{94CC9EA1-7909-4BD3-B492-0D3909A8CECE}" srcOrd="0" destOrd="0" presId="urn:microsoft.com/office/officeart/2005/8/layout/radial6"/>
    <dgm:cxn modelId="{FD8AB564-663D-4CD1-942B-D16AD03E74D5}" type="presOf" srcId="{80721CE6-8BAE-4431-BF24-D31ED3B67846}" destId="{BBD0932B-319B-4FAB-A0B4-B231B3D641CF}" srcOrd="0" destOrd="0" presId="urn:microsoft.com/office/officeart/2005/8/layout/radial6"/>
    <dgm:cxn modelId="{A4936765-8926-4020-8942-6993129833F6}" type="presOf" srcId="{CFFD9D20-0926-4BD5-931E-54B22782D9C8}" destId="{F4E16209-CB72-40B8-8B9D-6938C2C73C56}" srcOrd="0" destOrd="0" presId="urn:microsoft.com/office/officeart/2005/8/layout/radial6"/>
    <dgm:cxn modelId="{EBB0256B-55CD-4EBF-AC0C-79C552C2BA43}" type="presOf" srcId="{E8D3529E-A2B2-483A-BF19-3443B96B2946}" destId="{93692CEE-ABF8-4D9F-ABC8-74A5A5FB03C1}" srcOrd="0" destOrd="0" presId="urn:microsoft.com/office/officeart/2005/8/layout/radial6"/>
    <dgm:cxn modelId="{BA0B424C-6C9A-4D13-9BB8-68CC82813028}" type="presOf" srcId="{1457C22B-7978-4F10-9B63-6F37CF569F22}" destId="{C1F4F3B4-D632-4CED-B816-9B04707D7330}" srcOrd="0" destOrd="0" presId="urn:microsoft.com/office/officeart/2005/8/layout/radial6"/>
    <dgm:cxn modelId="{15F31D6F-1F70-4982-AC5F-C8100449E121}" srcId="{E8D3529E-A2B2-483A-BF19-3443B96B2946}" destId="{40A6FC85-FBB1-4B74-A8B3-7AEDBA545A0F}" srcOrd="0" destOrd="0" parTransId="{1AED6E04-6331-409A-8170-658BECBE9853}" sibTransId="{B28E6E82-0D89-421A-9BD1-EF1479417B95}"/>
    <dgm:cxn modelId="{C8C4A770-9382-4CB2-9DBF-C4ADFBF7E800}" type="presOf" srcId="{38F27438-0301-48B8-BD4D-05BD1A20717B}" destId="{6170360D-1F68-40FC-979F-1161AC34EF96}" srcOrd="0" destOrd="0" presId="urn:microsoft.com/office/officeart/2005/8/layout/radial6"/>
    <dgm:cxn modelId="{6FB7867C-CB8E-49EF-BE30-2D68134F7C2A}" type="presOf" srcId="{1F335C66-2F37-4D2D-891E-B414D9FAB857}" destId="{A0DED0E2-78D1-4F0F-9251-B73E676F6BC4}" srcOrd="0" destOrd="0" presId="urn:microsoft.com/office/officeart/2005/8/layout/radial6"/>
    <dgm:cxn modelId="{0AF43381-A069-484B-83FD-68499C9AE0B0}" type="presOf" srcId="{40A6FC85-FBB1-4B74-A8B3-7AEDBA545A0F}" destId="{3F95DEAB-A4D6-4137-A334-3D1585B9B413}" srcOrd="0" destOrd="0" presId="urn:microsoft.com/office/officeart/2005/8/layout/radial6"/>
    <dgm:cxn modelId="{6CFC6E81-0019-4811-839B-91310EAC9686}" type="presOf" srcId="{A96BE384-5F9D-4AE1-A0E6-F89EAD441E9C}" destId="{6C145415-6022-4E62-ACC0-942DE164EEB4}" srcOrd="0" destOrd="0" presId="urn:microsoft.com/office/officeart/2005/8/layout/radial6"/>
    <dgm:cxn modelId="{FA4F6B83-6067-497E-8D55-CCB31745207E}" srcId="{E8D3529E-A2B2-483A-BF19-3443B96B2946}" destId="{D38DB49B-64EE-4849-BEFD-A51AE2E4C1C8}" srcOrd="1" destOrd="0" parTransId="{1CC6FD47-04BE-464A-9C54-E221FDD5CDC2}" sibTransId="{A96BE384-5F9D-4AE1-A0E6-F89EAD441E9C}"/>
    <dgm:cxn modelId="{259EF19A-65F0-4496-9E44-37DE8A046845}" type="presOf" srcId="{57F3C925-0B33-45AF-A83E-9A9D83C7DC65}" destId="{B2060955-B7CA-4E83-8214-68F606747205}" srcOrd="0" destOrd="0" presId="urn:microsoft.com/office/officeart/2005/8/layout/radial6"/>
    <dgm:cxn modelId="{5061969E-4288-40C7-ACF9-793C23271910}" type="presOf" srcId="{82C58869-990F-493F-AED5-DC4628FBA543}" destId="{70B5E933-61D8-463E-B04E-17A4426F800B}" srcOrd="0" destOrd="0" presId="urn:microsoft.com/office/officeart/2005/8/layout/radial6"/>
    <dgm:cxn modelId="{DA1154CA-FBC4-4EDD-8F17-DF445743FCFE}" srcId="{3AC82335-CDA8-4FC5-9637-2D863A5CA4B4}" destId="{E8D3529E-A2B2-483A-BF19-3443B96B2946}" srcOrd="0" destOrd="0" parTransId="{9033A0D3-62F8-4739-8F49-68E224740B51}" sibTransId="{4FE977A6-08AC-4E17-B518-27405607D7CC}"/>
    <dgm:cxn modelId="{FED73ACD-6A77-423B-B550-4897E81045F3}" type="presOf" srcId="{D9FB6DA7-CB4C-4CB2-8B31-C43B075CB089}" destId="{3CD0D8D4-13F0-4579-85BE-9B1C5AC5DBA5}" srcOrd="0" destOrd="0" presId="urn:microsoft.com/office/officeart/2005/8/layout/radial6"/>
    <dgm:cxn modelId="{27F394D4-ADF6-443D-A5D5-D8F6D00677D5}" srcId="{E8D3529E-A2B2-483A-BF19-3443B96B2946}" destId="{1F335C66-2F37-4D2D-891E-B414D9FAB857}" srcOrd="4" destOrd="0" parTransId="{F63BC46D-8DD6-406A-A6AB-0901489C2DC4}" sibTransId="{38F27438-0301-48B8-BD4D-05BD1A20717B}"/>
    <dgm:cxn modelId="{2CCC0DD7-4790-45AC-9DFF-41B96ED28672}" srcId="{E8D3529E-A2B2-483A-BF19-3443B96B2946}" destId="{80721CE6-8BAE-4431-BF24-D31ED3B67846}" srcOrd="2" destOrd="0" parTransId="{D0C8F2B1-6948-43BF-84C0-D8D4295FD08B}" sibTransId="{57F3C925-0B33-45AF-A83E-9A9D83C7DC65}"/>
    <dgm:cxn modelId="{B5301AFE-8A94-446A-BAD4-040DBEDC361C}" type="presOf" srcId="{D38DB49B-64EE-4849-BEFD-A51AE2E4C1C8}" destId="{68961A03-54A7-4785-BA8B-3C63EC707C79}" srcOrd="0" destOrd="0" presId="urn:microsoft.com/office/officeart/2005/8/layout/radial6"/>
    <dgm:cxn modelId="{10C72447-3105-487C-B457-9614DAE74986}" type="presParOf" srcId="{276EDB55-C2D0-4E27-8CF3-21BA12C92D00}" destId="{93692CEE-ABF8-4D9F-ABC8-74A5A5FB03C1}" srcOrd="0" destOrd="0" presId="urn:microsoft.com/office/officeart/2005/8/layout/radial6"/>
    <dgm:cxn modelId="{F1390FE9-86F5-49FA-9F3F-2D562FBD9553}" type="presParOf" srcId="{276EDB55-C2D0-4E27-8CF3-21BA12C92D00}" destId="{3F95DEAB-A4D6-4137-A334-3D1585B9B413}" srcOrd="1" destOrd="0" presId="urn:microsoft.com/office/officeart/2005/8/layout/radial6"/>
    <dgm:cxn modelId="{10B4D741-226C-4595-B7DB-AB738F14F6AB}" type="presParOf" srcId="{276EDB55-C2D0-4E27-8CF3-21BA12C92D00}" destId="{F8F5ED35-E295-40EA-878C-9012D8BA3A15}" srcOrd="2" destOrd="0" presId="urn:microsoft.com/office/officeart/2005/8/layout/radial6"/>
    <dgm:cxn modelId="{49F2356B-0835-4BC0-9824-AC89BCD1CD1D}" type="presParOf" srcId="{276EDB55-C2D0-4E27-8CF3-21BA12C92D00}" destId="{94CC9EA1-7909-4BD3-B492-0D3909A8CECE}" srcOrd="3" destOrd="0" presId="urn:microsoft.com/office/officeart/2005/8/layout/radial6"/>
    <dgm:cxn modelId="{E8A7FBE9-2CCD-4DD8-B58D-9EDC7A070AC5}" type="presParOf" srcId="{276EDB55-C2D0-4E27-8CF3-21BA12C92D00}" destId="{68961A03-54A7-4785-BA8B-3C63EC707C79}" srcOrd="4" destOrd="0" presId="urn:microsoft.com/office/officeart/2005/8/layout/radial6"/>
    <dgm:cxn modelId="{10FBCC7C-BDA0-428D-AB48-F5ABC835CB9C}" type="presParOf" srcId="{276EDB55-C2D0-4E27-8CF3-21BA12C92D00}" destId="{99C98750-D95C-4B7B-9E1C-8F4CBF1BB6F4}" srcOrd="5" destOrd="0" presId="urn:microsoft.com/office/officeart/2005/8/layout/radial6"/>
    <dgm:cxn modelId="{98131AAA-CCD5-4AB7-971A-9B813D70E33A}" type="presParOf" srcId="{276EDB55-C2D0-4E27-8CF3-21BA12C92D00}" destId="{6C145415-6022-4E62-ACC0-942DE164EEB4}" srcOrd="6" destOrd="0" presId="urn:microsoft.com/office/officeart/2005/8/layout/radial6"/>
    <dgm:cxn modelId="{66EA5D27-6987-4F0E-B12E-81615927AFBF}" type="presParOf" srcId="{276EDB55-C2D0-4E27-8CF3-21BA12C92D00}" destId="{BBD0932B-319B-4FAB-A0B4-B231B3D641CF}" srcOrd="7" destOrd="0" presId="urn:microsoft.com/office/officeart/2005/8/layout/radial6"/>
    <dgm:cxn modelId="{25EB4B47-733F-4FB5-B789-091BB54141C5}" type="presParOf" srcId="{276EDB55-C2D0-4E27-8CF3-21BA12C92D00}" destId="{40893F5F-B07C-4CC2-975F-88AF8F1794E5}" srcOrd="8" destOrd="0" presId="urn:microsoft.com/office/officeart/2005/8/layout/radial6"/>
    <dgm:cxn modelId="{858E2156-C472-4A7D-9D72-ACB76DB185BE}" type="presParOf" srcId="{276EDB55-C2D0-4E27-8CF3-21BA12C92D00}" destId="{B2060955-B7CA-4E83-8214-68F606747205}" srcOrd="9" destOrd="0" presId="urn:microsoft.com/office/officeart/2005/8/layout/radial6"/>
    <dgm:cxn modelId="{47C13010-FA0E-4551-A0BD-6FFD47480EBA}" type="presParOf" srcId="{276EDB55-C2D0-4E27-8CF3-21BA12C92D00}" destId="{C1F4F3B4-D632-4CED-B816-9B04707D7330}" srcOrd="10" destOrd="0" presId="urn:microsoft.com/office/officeart/2005/8/layout/radial6"/>
    <dgm:cxn modelId="{6D5ED545-0A1D-4FC5-9909-3C26F14EF084}" type="presParOf" srcId="{276EDB55-C2D0-4E27-8CF3-21BA12C92D00}" destId="{3910749B-F59A-47A0-AF12-54D8AE0DB9B1}" srcOrd="11" destOrd="0" presId="urn:microsoft.com/office/officeart/2005/8/layout/radial6"/>
    <dgm:cxn modelId="{38693981-13C6-4CE9-8BE8-87999C1EE971}" type="presParOf" srcId="{276EDB55-C2D0-4E27-8CF3-21BA12C92D00}" destId="{3CD0D8D4-13F0-4579-85BE-9B1C5AC5DBA5}" srcOrd="12" destOrd="0" presId="urn:microsoft.com/office/officeart/2005/8/layout/radial6"/>
    <dgm:cxn modelId="{4BCFFBC6-B690-4E8E-B3F2-B835FCC32F91}" type="presParOf" srcId="{276EDB55-C2D0-4E27-8CF3-21BA12C92D00}" destId="{A0DED0E2-78D1-4F0F-9251-B73E676F6BC4}" srcOrd="13" destOrd="0" presId="urn:microsoft.com/office/officeart/2005/8/layout/radial6"/>
    <dgm:cxn modelId="{0B0CE7EF-C3D9-4F27-BAFE-0F78F418AED6}" type="presParOf" srcId="{276EDB55-C2D0-4E27-8CF3-21BA12C92D00}" destId="{C34AA1FC-CEF5-4E0B-8CC8-A682EBD1AF66}" srcOrd="14" destOrd="0" presId="urn:microsoft.com/office/officeart/2005/8/layout/radial6"/>
    <dgm:cxn modelId="{463D19E5-7C9D-4121-9E9B-4B1C65C4A49C}" type="presParOf" srcId="{276EDB55-C2D0-4E27-8CF3-21BA12C92D00}" destId="{6170360D-1F68-40FC-979F-1161AC34EF96}" srcOrd="15" destOrd="0" presId="urn:microsoft.com/office/officeart/2005/8/layout/radial6"/>
    <dgm:cxn modelId="{D3D77F41-DD1C-4D5C-8FD1-FC29BE86F6E2}" type="presParOf" srcId="{276EDB55-C2D0-4E27-8CF3-21BA12C92D00}" destId="{F4E16209-CB72-40B8-8B9D-6938C2C73C56}" srcOrd="16" destOrd="0" presId="urn:microsoft.com/office/officeart/2005/8/layout/radial6"/>
    <dgm:cxn modelId="{955DC71C-A48C-45F3-A9F5-7E682B6AA03E}" type="presParOf" srcId="{276EDB55-C2D0-4E27-8CF3-21BA12C92D00}" destId="{CDBFB553-864D-442E-9183-FBA9923F95DB}" srcOrd="17" destOrd="0" presId="urn:microsoft.com/office/officeart/2005/8/layout/radial6"/>
    <dgm:cxn modelId="{A01C2070-77BE-4E0B-B379-5521150365CE}" type="presParOf" srcId="{276EDB55-C2D0-4E27-8CF3-21BA12C92D00}" destId="{70B5E933-61D8-463E-B04E-17A4426F800B}"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BEC6BAFE-BB0C-48FD-A545-262912C7BEB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39F6405D-57AD-4E1F-A5F9-6F7E726A9D3F}" type="parTrans" cxnId="{3B0E2CC0-22F4-4400-AC39-FC6E05276FA3}">
      <dgm:prSet/>
      <dgm:spPr/>
      <dgm:t>
        <a:bodyPr/>
        <a:lstStyle/>
        <a:p>
          <a:endParaRPr lang="en-US"/>
        </a:p>
      </dgm:t>
    </dgm:pt>
    <dgm:pt modelId="{8E6B2BED-9B9C-40DC-90C2-400460E5E16F}">
      <dgm:prSet/>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a:t>Obtaining a Business License</a:t>
          </a:r>
        </a:p>
      </dgm:t>
    </dgm:pt>
    <dgm:pt modelId="{BFC5720E-BFDA-432C-8AE2-FFE4C4FEF46A}" type="sibTrans" cxnId="{3B0E2CC0-22F4-4400-AC39-FC6E05276FA3}">
      <dgm:prSet/>
      <dgm:spPr>
        <a:noFill/>
        <a:ln w="6350" cap="flat" cmpd="sng" algn="ctr">
          <a:solidFill>
            <a:schemeClr val="accent2">
              <a:hueOff val="0"/>
              <a:satOff val="0"/>
              <a:lumOff val="0"/>
              <a:alphaOff val="0"/>
            </a:schemeClr>
          </a:solidFill>
          <a:prstDash val="solid"/>
          <a:miter lim="800000"/>
          <a:tailEnd type="arrow"/>
        </a:ln>
      </dgm:spPr>
      <dgm:t>
        <a:bodyPr/>
        <a:lstStyle/>
        <a:p>
          <a:endParaRPr lang="en-US"/>
        </a:p>
      </dgm:t>
    </dgm:pt>
    <dgm:pt modelId="{D8037FF9-8595-4F7C-BC0E-35CA480468EA}" type="parTrans" cxnId="{43C1AE28-DA15-4F01-8212-63EE9DD0B34F}">
      <dgm:prSet/>
      <dgm:spPr/>
      <dgm:t>
        <a:bodyPr/>
        <a:lstStyle/>
        <a:p>
          <a:endParaRPr lang="en-US"/>
        </a:p>
      </dgm:t>
    </dgm:pt>
    <dgm:pt modelId="{F309EA25-B629-476A-B5E3-7F7A3A93A044}">
      <dgm:prSet/>
      <dgm:spPr>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a:t>Obtaining a missing Certificate of Occupancy </a:t>
          </a:r>
        </a:p>
      </dgm:t>
    </dgm:pt>
    <dgm:pt modelId="{E29A0FB7-5329-4A13-B6DF-7522343C54AC}" type="sibTrans" cxnId="{43C1AE28-DA15-4F01-8212-63EE9DD0B34F}">
      <dgm:prSet/>
      <dgm:spPr>
        <a:noFill/>
        <a:ln w="6350" cap="flat" cmpd="sng" algn="ctr">
          <a:solidFill>
            <a:schemeClr val="accent3">
              <a:hueOff val="0"/>
              <a:satOff val="0"/>
              <a:lumOff val="0"/>
              <a:alphaOff val="0"/>
            </a:schemeClr>
          </a:solidFill>
          <a:prstDash val="solid"/>
          <a:miter lim="800000"/>
          <a:tailEnd type="arrow"/>
        </a:ln>
      </dgm:spPr>
      <dgm:t>
        <a:bodyPr/>
        <a:lstStyle/>
        <a:p>
          <a:endParaRPr lang="en-US"/>
        </a:p>
      </dgm:t>
    </dgm:pt>
    <dgm:pt modelId="{9D2058E4-912D-4BAC-923B-44FF299C8A12}" type="parTrans" cxnId="{6CA6E75F-0C92-4419-A0D3-9333DDE5390B}">
      <dgm:prSet/>
      <dgm:spPr/>
      <dgm:t>
        <a:bodyPr/>
        <a:lstStyle/>
        <a:p>
          <a:endParaRPr lang="en-US"/>
        </a:p>
      </dgm:t>
    </dgm:pt>
    <dgm:pt modelId="{A5CE981C-FD8A-4829-A79A-840DA80D9E87}">
      <dgm:prSet/>
      <dgm:spPr>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a:t>Transferring a Certificate of Occupancy </a:t>
          </a:r>
        </a:p>
      </dgm:t>
    </dgm:pt>
    <dgm:pt modelId="{0261A270-873D-4792-9069-7B98B921DA62}" type="sibTrans" cxnId="{6CA6E75F-0C92-4419-A0D3-9333DDE5390B}">
      <dgm:prSet/>
      <dgm:spPr>
        <a:noFill/>
        <a:ln w="6350" cap="flat" cmpd="sng" algn="ctr">
          <a:solidFill>
            <a:schemeClr val="accent4">
              <a:hueOff val="0"/>
              <a:satOff val="0"/>
              <a:lumOff val="0"/>
              <a:alphaOff val="0"/>
            </a:schemeClr>
          </a:solidFill>
          <a:prstDash val="solid"/>
          <a:miter lim="800000"/>
          <a:tailEnd type="arrow"/>
        </a:ln>
      </dgm:spPr>
      <dgm:t>
        <a:bodyPr/>
        <a:lstStyle/>
        <a:p>
          <a:endParaRPr lang="en-US"/>
        </a:p>
      </dgm:t>
    </dgm:pt>
    <dgm:pt modelId="{50D5F4ED-7A92-4A43-A54E-6501370611C8}" type="parTrans" cxnId="{23319BF6-E845-4C0A-8C28-BEA9708D1CA3}">
      <dgm:prSet/>
      <dgm:spPr/>
      <dgm:t>
        <a:bodyPr/>
        <a:lstStyle/>
        <a:p>
          <a:endParaRPr lang="en-US"/>
        </a:p>
      </dgm:t>
    </dgm:pt>
    <dgm:pt modelId="{FD00B4BC-60B6-4EA2-87BA-7F3305668392}">
      <dgm:prSet/>
      <dgm:spPr>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a:t>Conditions to previous zoning approvals</a:t>
          </a:r>
        </a:p>
      </dgm:t>
    </dgm:pt>
    <dgm:pt modelId="{B96C26D9-DBB1-472F-9C51-6BE8B0E638BD}" type="sibTrans" cxnId="{23319BF6-E845-4C0A-8C28-BEA9708D1CA3}">
      <dgm:prSet/>
      <dgm:spPr>
        <a:noFill/>
        <a:ln w="6350" cap="flat" cmpd="sng" algn="ctr">
          <a:solidFill>
            <a:schemeClr val="accent5">
              <a:hueOff val="0"/>
              <a:satOff val="0"/>
              <a:lumOff val="0"/>
              <a:alphaOff val="0"/>
            </a:schemeClr>
          </a:solidFill>
          <a:prstDash val="solid"/>
          <a:miter lim="800000"/>
          <a:tailEnd type="arrow"/>
        </a:ln>
      </dgm:spPr>
      <dgm:t>
        <a:bodyPr/>
        <a:lstStyle/>
        <a:p>
          <a:endParaRPr lang="en-US"/>
        </a:p>
      </dgm:t>
    </dgm:pt>
    <dgm:pt modelId="{B30E8769-A1C8-4F6C-B233-175C0440F686}" type="parTrans" cxnId="{80A6EE84-2E9D-4A2B-8FD8-D914F4647868}">
      <dgm:prSet/>
      <dgm:spPr/>
      <dgm:t>
        <a:bodyPr/>
        <a:lstStyle/>
        <a:p>
          <a:endParaRPr lang="en-US"/>
        </a:p>
      </dgm:t>
    </dgm:pt>
    <dgm:pt modelId="{E24EF672-A7D4-4E47-9841-87C8A5016372}">
      <dgm:prSet/>
      <dgm:spPr>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a:t>Mere changes in ownership</a:t>
          </a:r>
        </a:p>
      </dgm:t>
    </dgm:pt>
    <dgm:pt modelId="{424725E6-1C14-4D01-A50A-50ABA5AFE79C}" type="sibTrans" cxnId="{80A6EE84-2E9D-4A2B-8FD8-D914F4647868}">
      <dgm:prSet/>
      <dgm:spPr/>
      <dgm:t>
        <a:bodyPr/>
        <a:lstStyle/>
        <a:p>
          <a:endParaRPr lang="en-US"/>
        </a:p>
      </dgm:t>
    </dgm:pt>
    <dgm:pt modelId="{B569B19C-5948-4324-8602-9D556F430DAE}" type="pres">
      <dgm:prSet presAssocID="{BEC6BAFE-BB0C-48FD-A545-262912C7BEBB}" presName="Name0" presStyleCnt="0">
        <dgm:presLayoutVars>
          <dgm:dir/>
          <dgm:resizeHandles val="exact"/>
        </dgm:presLayoutVars>
      </dgm:prSet>
      <dgm:spPr/>
    </dgm:pt>
    <dgm:pt modelId="{221CA204-96C7-4B9F-A268-64D119E1E3E9}" type="pres">
      <dgm:prSet presAssocID="{8E6B2BED-9B9C-40DC-90C2-400460E5E16F}" presName="node" presStyleLbl="node1" presStyleIdx="0" presStyleCnt="5">
        <dgm:presLayoutVars>
          <dgm:bulletEnabled val="1"/>
        </dgm:presLayoutVars>
      </dgm:prSet>
      <dgm:spPr/>
    </dgm:pt>
    <dgm:pt modelId="{69548D6D-3C3B-49B2-9642-1E2BFCFF9FA6}" type="pres">
      <dgm:prSet presAssocID="{BFC5720E-BFDA-432C-8AE2-FFE4C4FEF46A}" presName="sibTrans" presStyleLbl="sibTrans1D1" presStyleIdx="0" presStyleCnt="4"/>
      <dgm:spPr/>
    </dgm:pt>
    <dgm:pt modelId="{810D5C00-8ED1-4F3C-BB0D-206337D468F3}" type="pres">
      <dgm:prSet presAssocID="{BFC5720E-BFDA-432C-8AE2-FFE4C4FEF46A}" presName="connectorText" presStyleLbl="sibTrans1D1" presStyleIdx="0" presStyleCnt="4"/>
      <dgm:spPr/>
    </dgm:pt>
    <dgm:pt modelId="{323E599B-FB7C-46AA-A7FA-8B76BCAD3B84}" type="pres">
      <dgm:prSet presAssocID="{F309EA25-B629-476A-B5E3-7F7A3A93A044}" presName="node" presStyleLbl="node1" presStyleIdx="1" presStyleCnt="5">
        <dgm:presLayoutVars>
          <dgm:bulletEnabled val="1"/>
        </dgm:presLayoutVars>
      </dgm:prSet>
      <dgm:spPr/>
    </dgm:pt>
    <dgm:pt modelId="{EF504E3E-3CCA-49F9-B59B-CC9C8F9F2929}" type="pres">
      <dgm:prSet presAssocID="{E29A0FB7-5329-4A13-B6DF-7522343C54AC}" presName="sibTrans" presStyleLbl="sibTrans1D1" presStyleIdx="1" presStyleCnt="4"/>
      <dgm:spPr/>
    </dgm:pt>
    <dgm:pt modelId="{63EDF695-FBF5-4253-99E7-79242256765E}" type="pres">
      <dgm:prSet presAssocID="{E29A0FB7-5329-4A13-B6DF-7522343C54AC}" presName="connectorText" presStyleLbl="sibTrans1D1" presStyleIdx="1" presStyleCnt="4"/>
      <dgm:spPr/>
    </dgm:pt>
    <dgm:pt modelId="{5C3765A4-3960-493C-B999-214283EB1433}" type="pres">
      <dgm:prSet presAssocID="{A5CE981C-FD8A-4829-A79A-840DA80D9E87}" presName="node" presStyleLbl="node1" presStyleIdx="2" presStyleCnt="5">
        <dgm:presLayoutVars>
          <dgm:bulletEnabled val="1"/>
        </dgm:presLayoutVars>
      </dgm:prSet>
      <dgm:spPr/>
    </dgm:pt>
    <dgm:pt modelId="{9989EDA1-22A2-4479-9DF0-5492FDA5FFF9}" type="pres">
      <dgm:prSet presAssocID="{0261A270-873D-4792-9069-7B98B921DA62}" presName="sibTrans" presStyleLbl="sibTrans1D1" presStyleIdx="2" presStyleCnt="4"/>
      <dgm:spPr/>
    </dgm:pt>
    <dgm:pt modelId="{35A472E5-FD34-492E-9985-17A19CF67F36}" type="pres">
      <dgm:prSet presAssocID="{0261A270-873D-4792-9069-7B98B921DA62}" presName="connectorText" presStyleLbl="sibTrans1D1" presStyleIdx="2" presStyleCnt="4"/>
      <dgm:spPr/>
    </dgm:pt>
    <dgm:pt modelId="{1F416F14-E76B-4CFB-A8B5-0FEEFEB91DA1}" type="pres">
      <dgm:prSet presAssocID="{FD00B4BC-60B6-4EA2-87BA-7F3305668392}" presName="node" presStyleLbl="node1" presStyleIdx="3" presStyleCnt="5">
        <dgm:presLayoutVars>
          <dgm:bulletEnabled val="1"/>
        </dgm:presLayoutVars>
      </dgm:prSet>
      <dgm:spPr/>
    </dgm:pt>
    <dgm:pt modelId="{5B22DD10-8E41-429F-BD2D-8584EC592AA4}" type="pres">
      <dgm:prSet presAssocID="{B96C26D9-DBB1-472F-9C51-6BE8B0E638BD}" presName="sibTrans" presStyleLbl="sibTrans1D1" presStyleIdx="3" presStyleCnt="4"/>
      <dgm:spPr/>
    </dgm:pt>
    <dgm:pt modelId="{0B705C33-2974-432B-AAAF-B31BC635F1DA}" type="pres">
      <dgm:prSet presAssocID="{B96C26D9-DBB1-472F-9C51-6BE8B0E638BD}" presName="connectorText" presStyleLbl="sibTrans1D1" presStyleIdx="3" presStyleCnt="4"/>
      <dgm:spPr/>
    </dgm:pt>
    <dgm:pt modelId="{03291FF9-D184-4ADE-94D1-189A6E01A9D4}" type="pres">
      <dgm:prSet presAssocID="{E24EF672-A7D4-4E47-9841-87C8A5016372}" presName="node" presStyleLbl="node1" presStyleIdx="4" presStyleCnt="5" custLinFactNeighborX="2258">
        <dgm:presLayoutVars>
          <dgm:bulletEnabled val="1"/>
        </dgm:presLayoutVars>
      </dgm:prSet>
      <dgm:spPr/>
    </dgm:pt>
  </dgm:ptLst>
  <dgm:cxnLst>
    <dgm:cxn modelId="{A03FE30B-F667-4C11-B1E3-06E50469B6F3}" type="presOf" srcId="{BFC5720E-BFDA-432C-8AE2-FFE4C4FEF46A}" destId="{69548D6D-3C3B-49B2-9642-1E2BFCFF9FA6}" srcOrd="0" destOrd="0" presId="urn:microsoft.com/office/officeart/2016/7/layout/RepeatingBendingProcessNew"/>
    <dgm:cxn modelId="{43C1AE28-DA15-4F01-8212-63EE9DD0B34F}" srcId="{BEC6BAFE-BB0C-48FD-A545-262912C7BEBB}" destId="{F309EA25-B629-476A-B5E3-7F7A3A93A044}" srcOrd="1" destOrd="0" parTransId="{D8037FF9-8595-4F7C-BC0E-35CA480468EA}" sibTransId="{E29A0FB7-5329-4A13-B6DF-7522343C54AC}"/>
    <dgm:cxn modelId="{80495F2E-152A-4951-8CED-16FB6A0C6BBB}" type="presOf" srcId="{A5CE981C-FD8A-4829-A79A-840DA80D9E87}" destId="{5C3765A4-3960-493C-B999-214283EB1433}" srcOrd="0" destOrd="0" presId="urn:microsoft.com/office/officeart/2016/7/layout/RepeatingBendingProcessNew"/>
    <dgm:cxn modelId="{2D9F1940-E5F2-4A76-8851-0BA6160BA1F5}" type="presOf" srcId="{BFC5720E-BFDA-432C-8AE2-FFE4C4FEF46A}" destId="{810D5C00-8ED1-4F3C-BB0D-206337D468F3}" srcOrd="1" destOrd="0" presId="urn:microsoft.com/office/officeart/2016/7/layout/RepeatingBendingProcessNew"/>
    <dgm:cxn modelId="{9646995F-E2E2-441D-8429-B678000C4C19}" type="presOf" srcId="{B96C26D9-DBB1-472F-9C51-6BE8B0E638BD}" destId="{5B22DD10-8E41-429F-BD2D-8584EC592AA4}" srcOrd="0" destOrd="0" presId="urn:microsoft.com/office/officeart/2016/7/layout/RepeatingBendingProcessNew"/>
    <dgm:cxn modelId="{6CA6E75F-0C92-4419-A0D3-9333DDE5390B}" srcId="{BEC6BAFE-BB0C-48FD-A545-262912C7BEBB}" destId="{A5CE981C-FD8A-4829-A79A-840DA80D9E87}" srcOrd="2" destOrd="0" parTransId="{9D2058E4-912D-4BAC-923B-44FF299C8A12}" sibTransId="{0261A270-873D-4792-9069-7B98B921DA62}"/>
    <dgm:cxn modelId="{63A1D66B-F05C-4564-B026-1E321AE365F8}" type="presOf" srcId="{E24EF672-A7D4-4E47-9841-87C8A5016372}" destId="{03291FF9-D184-4ADE-94D1-189A6E01A9D4}" srcOrd="0" destOrd="0" presId="urn:microsoft.com/office/officeart/2016/7/layout/RepeatingBendingProcessNew"/>
    <dgm:cxn modelId="{E68AD053-CB82-44D8-B4AD-BA47B057737A}" type="presOf" srcId="{0261A270-873D-4792-9069-7B98B921DA62}" destId="{35A472E5-FD34-492E-9985-17A19CF67F36}" srcOrd="1" destOrd="0" presId="urn:microsoft.com/office/officeart/2016/7/layout/RepeatingBendingProcessNew"/>
    <dgm:cxn modelId="{B23F8F54-885C-4BCB-8847-06DE1FBCC011}" type="presOf" srcId="{0261A270-873D-4792-9069-7B98B921DA62}" destId="{9989EDA1-22A2-4479-9DF0-5492FDA5FFF9}" srcOrd="0" destOrd="0" presId="urn:microsoft.com/office/officeart/2016/7/layout/RepeatingBendingProcessNew"/>
    <dgm:cxn modelId="{D2DA2C7D-69D4-47A0-84D8-AC8F81A2BE6B}" type="presOf" srcId="{B96C26D9-DBB1-472F-9C51-6BE8B0E638BD}" destId="{0B705C33-2974-432B-AAAF-B31BC635F1DA}" srcOrd="1" destOrd="0" presId="urn:microsoft.com/office/officeart/2016/7/layout/RepeatingBendingProcessNew"/>
    <dgm:cxn modelId="{80A6EE84-2E9D-4A2B-8FD8-D914F4647868}" srcId="{BEC6BAFE-BB0C-48FD-A545-262912C7BEBB}" destId="{E24EF672-A7D4-4E47-9841-87C8A5016372}" srcOrd="4" destOrd="0" parTransId="{B30E8769-A1C8-4F6C-B233-175C0440F686}" sibTransId="{424725E6-1C14-4D01-A50A-50ABA5AFE79C}"/>
    <dgm:cxn modelId="{4E2930B7-F98C-45E6-826D-069710B8DE87}" type="presOf" srcId="{F309EA25-B629-476A-B5E3-7F7A3A93A044}" destId="{323E599B-FB7C-46AA-A7FA-8B76BCAD3B84}" srcOrd="0" destOrd="0" presId="urn:microsoft.com/office/officeart/2016/7/layout/RepeatingBendingProcessNew"/>
    <dgm:cxn modelId="{7D43F6B7-19F4-4B64-A0DC-C10BB40B68D4}" type="presOf" srcId="{FD00B4BC-60B6-4EA2-87BA-7F3305668392}" destId="{1F416F14-E76B-4CFB-A8B5-0FEEFEB91DA1}" srcOrd="0" destOrd="0" presId="urn:microsoft.com/office/officeart/2016/7/layout/RepeatingBendingProcessNew"/>
    <dgm:cxn modelId="{8DC3F0BF-6B1B-44AB-BCAB-F69EE0620BBF}" type="presOf" srcId="{E29A0FB7-5329-4A13-B6DF-7522343C54AC}" destId="{63EDF695-FBF5-4253-99E7-79242256765E}" srcOrd="1" destOrd="0" presId="urn:microsoft.com/office/officeart/2016/7/layout/RepeatingBendingProcessNew"/>
    <dgm:cxn modelId="{3B0E2CC0-22F4-4400-AC39-FC6E05276FA3}" srcId="{BEC6BAFE-BB0C-48FD-A545-262912C7BEBB}" destId="{8E6B2BED-9B9C-40DC-90C2-400460E5E16F}" srcOrd="0" destOrd="0" parTransId="{39F6405D-57AD-4E1F-A5F9-6F7E726A9D3F}" sibTransId="{BFC5720E-BFDA-432C-8AE2-FFE4C4FEF46A}"/>
    <dgm:cxn modelId="{C8F89CD9-5379-4F02-BB04-B5D54117FA7C}" type="presOf" srcId="{BEC6BAFE-BB0C-48FD-A545-262912C7BEBB}" destId="{B569B19C-5948-4324-8602-9D556F430DAE}" srcOrd="0" destOrd="0" presId="urn:microsoft.com/office/officeart/2016/7/layout/RepeatingBendingProcessNew"/>
    <dgm:cxn modelId="{864D35DE-95D3-4FAC-83F0-185F59A78D70}" type="presOf" srcId="{8E6B2BED-9B9C-40DC-90C2-400460E5E16F}" destId="{221CA204-96C7-4B9F-A268-64D119E1E3E9}" srcOrd="0" destOrd="0" presId="urn:microsoft.com/office/officeart/2016/7/layout/RepeatingBendingProcessNew"/>
    <dgm:cxn modelId="{B7846AED-2353-4436-8571-79DA44A0577A}" type="presOf" srcId="{E29A0FB7-5329-4A13-B6DF-7522343C54AC}" destId="{EF504E3E-3CCA-49F9-B59B-CC9C8F9F2929}" srcOrd="0" destOrd="0" presId="urn:microsoft.com/office/officeart/2016/7/layout/RepeatingBendingProcessNew"/>
    <dgm:cxn modelId="{23319BF6-E845-4C0A-8C28-BEA9708D1CA3}" srcId="{BEC6BAFE-BB0C-48FD-A545-262912C7BEBB}" destId="{FD00B4BC-60B6-4EA2-87BA-7F3305668392}" srcOrd="3" destOrd="0" parTransId="{50D5F4ED-7A92-4A43-A54E-6501370611C8}" sibTransId="{B96C26D9-DBB1-472F-9C51-6BE8B0E638BD}"/>
    <dgm:cxn modelId="{8103F947-7726-486F-B30C-0D2AA6D376EB}" type="presParOf" srcId="{B569B19C-5948-4324-8602-9D556F430DAE}" destId="{221CA204-96C7-4B9F-A268-64D119E1E3E9}" srcOrd="0" destOrd="0" presId="urn:microsoft.com/office/officeart/2016/7/layout/RepeatingBendingProcessNew"/>
    <dgm:cxn modelId="{281E8C12-2AB1-4C1B-ABAC-8A068FE5AD36}" type="presParOf" srcId="{B569B19C-5948-4324-8602-9D556F430DAE}" destId="{69548D6D-3C3B-49B2-9642-1E2BFCFF9FA6}" srcOrd="1" destOrd="0" presId="urn:microsoft.com/office/officeart/2016/7/layout/RepeatingBendingProcessNew"/>
    <dgm:cxn modelId="{9FEC0F32-2C9F-4380-8241-472083A38E68}" type="presParOf" srcId="{69548D6D-3C3B-49B2-9642-1E2BFCFF9FA6}" destId="{810D5C00-8ED1-4F3C-BB0D-206337D468F3}" srcOrd="0" destOrd="0" presId="urn:microsoft.com/office/officeart/2016/7/layout/RepeatingBendingProcessNew"/>
    <dgm:cxn modelId="{4829667B-973F-427B-B89C-3538F48BA042}" type="presParOf" srcId="{B569B19C-5948-4324-8602-9D556F430DAE}" destId="{323E599B-FB7C-46AA-A7FA-8B76BCAD3B84}" srcOrd="2" destOrd="0" presId="urn:microsoft.com/office/officeart/2016/7/layout/RepeatingBendingProcessNew"/>
    <dgm:cxn modelId="{74DA193E-DB0B-4B3A-86FB-CEB97BF86582}" type="presParOf" srcId="{B569B19C-5948-4324-8602-9D556F430DAE}" destId="{EF504E3E-3CCA-49F9-B59B-CC9C8F9F2929}" srcOrd="3" destOrd="0" presId="urn:microsoft.com/office/officeart/2016/7/layout/RepeatingBendingProcessNew"/>
    <dgm:cxn modelId="{212505D5-1BE3-44D3-BEBE-025DAB9684EF}" type="presParOf" srcId="{EF504E3E-3CCA-49F9-B59B-CC9C8F9F2929}" destId="{63EDF695-FBF5-4253-99E7-79242256765E}" srcOrd="0" destOrd="0" presId="urn:microsoft.com/office/officeart/2016/7/layout/RepeatingBendingProcessNew"/>
    <dgm:cxn modelId="{12AFC679-A857-43E3-AA13-B39AC89AA145}" type="presParOf" srcId="{B569B19C-5948-4324-8602-9D556F430DAE}" destId="{5C3765A4-3960-493C-B999-214283EB1433}" srcOrd="4" destOrd="0" presId="urn:microsoft.com/office/officeart/2016/7/layout/RepeatingBendingProcessNew"/>
    <dgm:cxn modelId="{CD3E1475-9EFB-4E29-886E-A21294786860}" type="presParOf" srcId="{B569B19C-5948-4324-8602-9D556F430DAE}" destId="{9989EDA1-22A2-4479-9DF0-5492FDA5FFF9}" srcOrd="5" destOrd="0" presId="urn:microsoft.com/office/officeart/2016/7/layout/RepeatingBendingProcessNew"/>
    <dgm:cxn modelId="{241084FC-73FB-46D7-B1B8-6F226C14B145}" type="presParOf" srcId="{9989EDA1-22A2-4479-9DF0-5492FDA5FFF9}" destId="{35A472E5-FD34-492E-9985-17A19CF67F36}" srcOrd="0" destOrd="0" presId="urn:microsoft.com/office/officeart/2016/7/layout/RepeatingBendingProcessNew"/>
    <dgm:cxn modelId="{D0AFB6E0-6DFC-43DF-A5C0-4A587EBB387E}" type="presParOf" srcId="{B569B19C-5948-4324-8602-9D556F430DAE}" destId="{1F416F14-E76B-4CFB-A8B5-0FEEFEB91DA1}" srcOrd="6" destOrd="0" presId="urn:microsoft.com/office/officeart/2016/7/layout/RepeatingBendingProcessNew"/>
    <dgm:cxn modelId="{6DF35080-E02E-4121-919C-76C4B9DF9994}" type="presParOf" srcId="{B569B19C-5948-4324-8602-9D556F430DAE}" destId="{5B22DD10-8E41-429F-BD2D-8584EC592AA4}" srcOrd="7" destOrd="0" presId="urn:microsoft.com/office/officeart/2016/7/layout/RepeatingBendingProcessNew"/>
    <dgm:cxn modelId="{537B5416-9FF1-4EC0-B3A5-B8018F651F47}" type="presParOf" srcId="{5B22DD10-8E41-429F-BD2D-8584EC592AA4}" destId="{0B705C33-2974-432B-AAAF-B31BC635F1DA}" srcOrd="0" destOrd="0" presId="urn:microsoft.com/office/officeart/2016/7/layout/RepeatingBendingProcessNew"/>
    <dgm:cxn modelId="{0E8B98B3-7C7D-4E7D-80C5-C2595FD8E99E}" type="presParOf" srcId="{B569B19C-5948-4324-8602-9D556F430DAE}" destId="{03291FF9-D184-4ADE-94D1-189A6E01A9D4}"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5E933-61D8-463E-B04E-17A4426F800B}">
      <dsp:nvSpPr>
        <dsp:cNvPr id="0" name=""/>
        <dsp:cNvSpPr/>
      </dsp:nvSpPr>
      <dsp:spPr>
        <a:xfrm>
          <a:off x="2653349" y="628897"/>
          <a:ext cx="3971595" cy="3971595"/>
        </a:xfrm>
        <a:prstGeom prst="blockArc">
          <a:avLst>
            <a:gd name="adj1" fmla="val 12600004"/>
            <a:gd name="adj2" fmla="val 16200004"/>
            <a:gd name="adj3" fmla="val 4527"/>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170360D-1F68-40FC-979F-1161AC34EF96}">
      <dsp:nvSpPr>
        <dsp:cNvPr id="0" name=""/>
        <dsp:cNvSpPr/>
      </dsp:nvSpPr>
      <dsp:spPr>
        <a:xfrm>
          <a:off x="2653355" y="628887"/>
          <a:ext cx="3971595" cy="3971595"/>
        </a:xfrm>
        <a:prstGeom prst="blockArc">
          <a:avLst>
            <a:gd name="adj1" fmla="val 8999987"/>
            <a:gd name="adj2" fmla="val 12599984"/>
            <a:gd name="adj3" fmla="val 4527"/>
          </a:avLst>
        </a:prstGeom>
        <a:solidFill>
          <a:schemeClr val="accent6">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CD0D8D4-13F0-4579-85BE-9B1C5AC5DBA5}">
      <dsp:nvSpPr>
        <dsp:cNvPr id="0" name=""/>
        <dsp:cNvSpPr/>
      </dsp:nvSpPr>
      <dsp:spPr>
        <a:xfrm>
          <a:off x="2627027" y="584653"/>
          <a:ext cx="3971595" cy="3971595"/>
        </a:xfrm>
        <a:prstGeom prst="blockArc">
          <a:avLst>
            <a:gd name="adj1" fmla="val 5353370"/>
            <a:gd name="adj2" fmla="val 8908806"/>
            <a:gd name="adj3" fmla="val 4527"/>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2060955-B7CA-4E83-8214-68F606747205}">
      <dsp:nvSpPr>
        <dsp:cNvPr id="0" name=""/>
        <dsp:cNvSpPr/>
      </dsp:nvSpPr>
      <dsp:spPr>
        <a:xfrm>
          <a:off x="2679691" y="584653"/>
          <a:ext cx="3971595" cy="3971595"/>
        </a:xfrm>
        <a:prstGeom prst="blockArc">
          <a:avLst>
            <a:gd name="adj1" fmla="val 1891202"/>
            <a:gd name="adj2" fmla="val 5446654"/>
            <a:gd name="adj3" fmla="val 4527"/>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C145415-6022-4E62-ACC0-942DE164EEB4}">
      <dsp:nvSpPr>
        <dsp:cNvPr id="0" name=""/>
        <dsp:cNvSpPr/>
      </dsp:nvSpPr>
      <dsp:spPr>
        <a:xfrm>
          <a:off x="2653358" y="628897"/>
          <a:ext cx="3971595" cy="3971595"/>
        </a:xfrm>
        <a:prstGeom prst="blockArc">
          <a:avLst>
            <a:gd name="adj1" fmla="val 19799998"/>
            <a:gd name="adj2" fmla="val 1800002"/>
            <a:gd name="adj3" fmla="val 4527"/>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4CC9EA1-7909-4BD3-B492-0D3909A8CECE}">
      <dsp:nvSpPr>
        <dsp:cNvPr id="0" name=""/>
        <dsp:cNvSpPr/>
      </dsp:nvSpPr>
      <dsp:spPr>
        <a:xfrm>
          <a:off x="2653358" y="628897"/>
          <a:ext cx="3971595" cy="3971595"/>
        </a:xfrm>
        <a:prstGeom prst="blockArc">
          <a:avLst>
            <a:gd name="adj1" fmla="val 16199989"/>
            <a:gd name="adj2" fmla="val 19799999"/>
            <a:gd name="adj3" fmla="val 4527"/>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3692CEE-ABF8-4D9F-ABC8-74A5A5FB03C1}">
      <dsp:nvSpPr>
        <dsp:cNvPr id="0" name=""/>
        <dsp:cNvSpPr/>
      </dsp:nvSpPr>
      <dsp:spPr>
        <a:xfrm>
          <a:off x="3747305" y="1722824"/>
          <a:ext cx="1783705" cy="178370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a:t>Zoning Harmony </a:t>
          </a:r>
        </a:p>
      </dsp:txBody>
      <dsp:txXfrm>
        <a:off x="4008523" y="1984042"/>
        <a:ext cx="1261269" cy="1261269"/>
      </dsp:txXfrm>
    </dsp:sp>
    <dsp:sp modelId="{3F95DEAB-A4D6-4137-A334-3D1585B9B413}">
      <dsp:nvSpPr>
        <dsp:cNvPr id="0" name=""/>
        <dsp:cNvSpPr/>
      </dsp:nvSpPr>
      <dsp:spPr>
        <a:xfrm>
          <a:off x="4014853" y="49549"/>
          <a:ext cx="1248593" cy="1248593"/>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Zoning District?</a:t>
          </a:r>
        </a:p>
      </dsp:txBody>
      <dsp:txXfrm>
        <a:off x="4197705" y="232401"/>
        <a:ext cx="882889" cy="882889"/>
      </dsp:txXfrm>
    </dsp:sp>
    <dsp:sp modelId="{68961A03-54A7-4785-BA8B-3C63EC707C79}">
      <dsp:nvSpPr>
        <dsp:cNvPr id="0" name=""/>
        <dsp:cNvSpPr/>
      </dsp:nvSpPr>
      <dsp:spPr>
        <a:xfrm>
          <a:off x="5695683" y="1019973"/>
          <a:ext cx="1248593" cy="1248593"/>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44525">
            <a:lnSpc>
              <a:spcPct val="90000"/>
            </a:lnSpc>
            <a:spcBef>
              <a:spcPct val="0"/>
            </a:spcBef>
            <a:spcAft>
              <a:spcPct val="35000"/>
            </a:spcAft>
            <a:buNone/>
          </a:pPr>
          <a:r>
            <a:rPr lang="en-US" sz="1450" kern="1200" dirty="0"/>
            <a:t>Use Permitted?</a:t>
          </a:r>
        </a:p>
      </dsp:txBody>
      <dsp:txXfrm>
        <a:off x="5878535" y="1202825"/>
        <a:ext cx="882889" cy="882889"/>
      </dsp:txXfrm>
    </dsp:sp>
    <dsp:sp modelId="{BBD0932B-319B-4FAB-A0B4-B231B3D641CF}">
      <dsp:nvSpPr>
        <dsp:cNvPr id="0" name=""/>
        <dsp:cNvSpPr/>
      </dsp:nvSpPr>
      <dsp:spPr>
        <a:xfrm>
          <a:off x="5635039" y="2931625"/>
          <a:ext cx="1369881" cy="1306990"/>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Bulk / Area Regulations?</a:t>
          </a:r>
        </a:p>
      </dsp:txBody>
      <dsp:txXfrm>
        <a:off x="5835653" y="3123029"/>
        <a:ext cx="968653" cy="924182"/>
      </dsp:txXfrm>
    </dsp:sp>
    <dsp:sp modelId="{C1F4F3B4-D632-4CED-B816-9B04707D7330}">
      <dsp:nvSpPr>
        <dsp:cNvPr id="0" name=""/>
        <dsp:cNvSpPr/>
      </dsp:nvSpPr>
      <dsp:spPr>
        <a:xfrm>
          <a:off x="4014854" y="3886824"/>
          <a:ext cx="1248593" cy="1248593"/>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Permits / approvals?</a:t>
          </a:r>
        </a:p>
      </dsp:txBody>
      <dsp:txXfrm>
        <a:off x="4197706" y="4069676"/>
        <a:ext cx="882889" cy="882889"/>
      </dsp:txXfrm>
    </dsp:sp>
    <dsp:sp modelId="{A0DED0E2-78D1-4F0F-9251-B73E676F6BC4}">
      <dsp:nvSpPr>
        <dsp:cNvPr id="0" name=""/>
        <dsp:cNvSpPr/>
      </dsp:nvSpPr>
      <dsp:spPr>
        <a:xfrm>
          <a:off x="2255293" y="2919996"/>
          <a:ext cx="1406078" cy="1330239"/>
        </a:xfrm>
        <a:prstGeom prst="ellips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Legal Nonconformity?</a:t>
          </a:r>
        </a:p>
      </dsp:txBody>
      <dsp:txXfrm>
        <a:off x="2461208" y="3114805"/>
        <a:ext cx="994248" cy="940621"/>
      </dsp:txXfrm>
    </dsp:sp>
    <dsp:sp modelId="{F4E16209-CB72-40B8-8B9D-6938C2C73C56}">
      <dsp:nvSpPr>
        <dsp:cNvPr id="0" name=""/>
        <dsp:cNvSpPr/>
      </dsp:nvSpPr>
      <dsp:spPr>
        <a:xfrm>
          <a:off x="2334027" y="1019972"/>
          <a:ext cx="1248593" cy="1248593"/>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Rebuild Rights?</a:t>
          </a:r>
        </a:p>
      </dsp:txBody>
      <dsp:txXfrm>
        <a:off x="2516879" y="1202824"/>
        <a:ext cx="882889" cy="8828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48D6D-3C3B-49B2-9642-1E2BFCFF9FA6}">
      <dsp:nvSpPr>
        <dsp:cNvPr id="0" name=""/>
        <dsp:cNvSpPr/>
      </dsp:nvSpPr>
      <dsp:spPr>
        <a:xfrm>
          <a:off x="2057017" y="447000"/>
          <a:ext cx="347018" cy="91440"/>
        </a:xfrm>
        <a:custGeom>
          <a:avLst/>
          <a:gdLst/>
          <a:ahLst/>
          <a:cxnLst/>
          <a:rect l="0" t="0" r="0" b="0"/>
          <a:pathLst>
            <a:path>
              <a:moveTo>
                <a:pt x="0" y="45720"/>
              </a:moveTo>
              <a:lnTo>
                <a:pt x="34701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21086" y="490832"/>
        <a:ext cx="18880" cy="3776"/>
      </dsp:txXfrm>
    </dsp:sp>
    <dsp:sp modelId="{221CA204-96C7-4B9F-A268-64D119E1E3E9}">
      <dsp:nvSpPr>
        <dsp:cNvPr id="0" name=""/>
        <dsp:cNvSpPr/>
      </dsp:nvSpPr>
      <dsp:spPr>
        <a:xfrm>
          <a:off x="416996" y="174"/>
          <a:ext cx="1641820" cy="98509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451" tIns="84447" rIns="80451" bIns="84447" numCol="1" spcCol="1270" anchor="ctr" anchorCtr="0">
          <a:noAutofit/>
        </a:bodyPr>
        <a:lstStyle/>
        <a:p>
          <a:pPr marL="0" lvl="0" indent="0" algn="ctr" defTabSz="666750">
            <a:lnSpc>
              <a:spcPct val="90000"/>
            </a:lnSpc>
            <a:spcBef>
              <a:spcPct val="0"/>
            </a:spcBef>
            <a:spcAft>
              <a:spcPct val="35000"/>
            </a:spcAft>
            <a:buNone/>
          </a:pPr>
          <a:r>
            <a:rPr lang="en-US" sz="1500" kern="1200"/>
            <a:t>Obtaining a Business License</a:t>
          </a:r>
        </a:p>
      </dsp:txBody>
      <dsp:txXfrm>
        <a:off x="416996" y="174"/>
        <a:ext cx="1641820" cy="985092"/>
      </dsp:txXfrm>
    </dsp:sp>
    <dsp:sp modelId="{EF504E3E-3CCA-49F9-B59B-CC9C8F9F2929}">
      <dsp:nvSpPr>
        <dsp:cNvPr id="0" name=""/>
        <dsp:cNvSpPr/>
      </dsp:nvSpPr>
      <dsp:spPr>
        <a:xfrm>
          <a:off x="1237906" y="983466"/>
          <a:ext cx="2019439" cy="347018"/>
        </a:xfrm>
        <a:custGeom>
          <a:avLst/>
          <a:gdLst/>
          <a:ahLst/>
          <a:cxnLst/>
          <a:rect l="0" t="0" r="0" b="0"/>
          <a:pathLst>
            <a:path>
              <a:moveTo>
                <a:pt x="2019439" y="0"/>
              </a:moveTo>
              <a:lnTo>
                <a:pt x="2019439" y="190609"/>
              </a:lnTo>
              <a:lnTo>
                <a:pt x="0" y="190609"/>
              </a:lnTo>
              <a:lnTo>
                <a:pt x="0" y="347018"/>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96265" y="1155088"/>
        <a:ext cx="102722" cy="3776"/>
      </dsp:txXfrm>
    </dsp:sp>
    <dsp:sp modelId="{323E599B-FB7C-46AA-A7FA-8B76BCAD3B84}">
      <dsp:nvSpPr>
        <dsp:cNvPr id="0" name=""/>
        <dsp:cNvSpPr/>
      </dsp:nvSpPr>
      <dsp:spPr>
        <a:xfrm>
          <a:off x="2436435" y="174"/>
          <a:ext cx="1641820" cy="98509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451" tIns="84447" rIns="80451" bIns="84447" numCol="1" spcCol="1270" anchor="ctr" anchorCtr="0">
          <a:noAutofit/>
        </a:bodyPr>
        <a:lstStyle/>
        <a:p>
          <a:pPr marL="0" lvl="0" indent="0" algn="ctr" defTabSz="666750">
            <a:lnSpc>
              <a:spcPct val="90000"/>
            </a:lnSpc>
            <a:spcBef>
              <a:spcPct val="0"/>
            </a:spcBef>
            <a:spcAft>
              <a:spcPct val="35000"/>
            </a:spcAft>
            <a:buNone/>
          </a:pPr>
          <a:r>
            <a:rPr lang="en-US" sz="1500" kern="1200"/>
            <a:t>Obtaining a missing Certificate of Occupancy </a:t>
          </a:r>
        </a:p>
      </dsp:txBody>
      <dsp:txXfrm>
        <a:off x="2436435" y="174"/>
        <a:ext cx="1641820" cy="985092"/>
      </dsp:txXfrm>
    </dsp:sp>
    <dsp:sp modelId="{9989EDA1-22A2-4479-9DF0-5492FDA5FFF9}">
      <dsp:nvSpPr>
        <dsp:cNvPr id="0" name=""/>
        <dsp:cNvSpPr/>
      </dsp:nvSpPr>
      <dsp:spPr>
        <a:xfrm>
          <a:off x="2057017" y="1809712"/>
          <a:ext cx="347018" cy="91440"/>
        </a:xfrm>
        <a:custGeom>
          <a:avLst/>
          <a:gdLst/>
          <a:ahLst/>
          <a:cxnLst/>
          <a:rect l="0" t="0" r="0" b="0"/>
          <a:pathLst>
            <a:path>
              <a:moveTo>
                <a:pt x="0" y="45720"/>
              </a:moveTo>
              <a:lnTo>
                <a:pt x="347018"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21086" y="1853543"/>
        <a:ext cx="18880" cy="3776"/>
      </dsp:txXfrm>
    </dsp:sp>
    <dsp:sp modelId="{5C3765A4-3960-493C-B999-214283EB1433}">
      <dsp:nvSpPr>
        <dsp:cNvPr id="0" name=""/>
        <dsp:cNvSpPr/>
      </dsp:nvSpPr>
      <dsp:spPr>
        <a:xfrm>
          <a:off x="416996" y="1362885"/>
          <a:ext cx="1641820" cy="98509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451" tIns="84447" rIns="80451" bIns="84447" numCol="1" spcCol="1270" anchor="ctr" anchorCtr="0">
          <a:noAutofit/>
        </a:bodyPr>
        <a:lstStyle/>
        <a:p>
          <a:pPr marL="0" lvl="0" indent="0" algn="ctr" defTabSz="666750">
            <a:lnSpc>
              <a:spcPct val="90000"/>
            </a:lnSpc>
            <a:spcBef>
              <a:spcPct val="0"/>
            </a:spcBef>
            <a:spcAft>
              <a:spcPct val="35000"/>
            </a:spcAft>
            <a:buNone/>
          </a:pPr>
          <a:r>
            <a:rPr lang="en-US" sz="1500" kern="1200"/>
            <a:t>Transferring a Certificate of Occupancy </a:t>
          </a:r>
        </a:p>
      </dsp:txBody>
      <dsp:txXfrm>
        <a:off x="416996" y="1362885"/>
        <a:ext cx="1641820" cy="985092"/>
      </dsp:txXfrm>
    </dsp:sp>
    <dsp:sp modelId="{5B22DD10-8E41-429F-BD2D-8584EC592AA4}">
      <dsp:nvSpPr>
        <dsp:cNvPr id="0" name=""/>
        <dsp:cNvSpPr/>
      </dsp:nvSpPr>
      <dsp:spPr>
        <a:xfrm>
          <a:off x="1274978" y="2346178"/>
          <a:ext cx="1982367" cy="347018"/>
        </a:xfrm>
        <a:custGeom>
          <a:avLst/>
          <a:gdLst/>
          <a:ahLst/>
          <a:cxnLst/>
          <a:rect l="0" t="0" r="0" b="0"/>
          <a:pathLst>
            <a:path>
              <a:moveTo>
                <a:pt x="1982367" y="0"/>
              </a:moveTo>
              <a:lnTo>
                <a:pt x="1982367" y="190609"/>
              </a:lnTo>
              <a:lnTo>
                <a:pt x="0" y="190609"/>
              </a:lnTo>
              <a:lnTo>
                <a:pt x="0" y="347018"/>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15712" y="2517799"/>
        <a:ext cx="100900" cy="3776"/>
      </dsp:txXfrm>
    </dsp:sp>
    <dsp:sp modelId="{1F416F14-E76B-4CFB-A8B5-0FEEFEB91DA1}">
      <dsp:nvSpPr>
        <dsp:cNvPr id="0" name=""/>
        <dsp:cNvSpPr/>
      </dsp:nvSpPr>
      <dsp:spPr>
        <a:xfrm>
          <a:off x="2436435" y="1362885"/>
          <a:ext cx="1641820" cy="98509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451" tIns="84447" rIns="80451" bIns="84447" numCol="1" spcCol="1270" anchor="ctr" anchorCtr="0">
          <a:noAutofit/>
        </a:bodyPr>
        <a:lstStyle/>
        <a:p>
          <a:pPr marL="0" lvl="0" indent="0" algn="ctr" defTabSz="666750">
            <a:lnSpc>
              <a:spcPct val="90000"/>
            </a:lnSpc>
            <a:spcBef>
              <a:spcPct val="0"/>
            </a:spcBef>
            <a:spcAft>
              <a:spcPct val="35000"/>
            </a:spcAft>
            <a:buNone/>
          </a:pPr>
          <a:r>
            <a:rPr lang="en-US" sz="1500" kern="1200"/>
            <a:t>Conditions to previous zoning approvals</a:t>
          </a:r>
        </a:p>
      </dsp:txBody>
      <dsp:txXfrm>
        <a:off x="2436435" y="1362885"/>
        <a:ext cx="1641820" cy="985092"/>
      </dsp:txXfrm>
    </dsp:sp>
    <dsp:sp modelId="{03291FF9-D184-4ADE-94D1-189A6E01A9D4}">
      <dsp:nvSpPr>
        <dsp:cNvPr id="0" name=""/>
        <dsp:cNvSpPr/>
      </dsp:nvSpPr>
      <dsp:spPr>
        <a:xfrm>
          <a:off x="454068" y="2725597"/>
          <a:ext cx="1641820" cy="98509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451" tIns="84447" rIns="80451" bIns="84447" numCol="1" spcCol="1270" anchor="ctr" anchorCtr="0">
          <a:noAutofit/>
        </a:bodyPr>
        <a:lstStyle/>
        <a:p>
          <a:pPr marL="0" lvl="0" indent="0" algn="ctr" defTabSz="666750">
            <a:lnSpc>
              <a:spcPct val="90000"/>
            </a:lnSpc>
            <a:spcBef>
              <a:spcPct val="0"/>
            </a:spcBef>
            <a:spcAft>
              <a:spcPct val="35000"/>
            </a:spcAft>
            <a:buNone/>
          </a:pPr>
          <a:r>
            <a:rPr lang="en-US" sz="1500" kern="1200"/>
            <a:t>Mere changes in ownership</a:t>
          </a:r>
        </a:p>
      </dsp:txBody>
      <dsp:txXfrm>
        <a:off x="454068" y="2725597"/>
        <a:ext cx="1641820" cy="98509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2BC713-97FB-4E36-AE24-E9ECD72A22AD}" type="datetimeFigureOut">
              <a:rPr lang="en-US" smtClean="0"/>
              <a:t>8/23/2024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E9B583-665E-43FC-B38A-FF396AB075DD}" type="slidenum">
              <a:rPr lang="en-US" smtClean="0"/>
              <a:t>‹#›</a:t>
            </a:fld>
            <a:endParaRPr lang="en-US"/>
          </a:p>
        </p:txBody>
      </p:sp>
    </p:spTree>
    <p:extLst>
      <p:ext uri="{BB962C8B-B14F-4D97-AF65-F5344CB8AC3E}">
        <p14:creationId xmlns:p14="http://schemas.microsoft.com/office/powerpoint/2010/main" val="1625635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Pennsylvania, the governing law is the Pennsylvania Municipalities Planning Code (53 P.S. 10101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et seq</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3E0C5726-096A-4466-9B69-02053820DAD7}" type="slidenum">
              <a:rPr lang="en-US" smtClean="0"/>
              <a:t>16</a:t>
            </a:fld>
            <a:endParaRPr lang="en-US"/>
          </a:p>
        </p:txBody>
      </p:sp>
    </p:spTree>
    <p:extLst>
      <p:ext uri="{BB962C8B-B14F-4D97-AF65-F5344CB8AC3E}">
        <p14:creationId xmlns:p14="http://schemas.microsoft.com/office/powerpoint/2010/main" val="2830072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chemeClr val="tx2"/>
                </a:solidFill>
                <a:effectLst/>
                <a:latin typeface="+mn-lt"/>
                <a:cs typeface="+mn-cs"/>
              </a:rPr>
              <a:t>The </a:t>
            </a:r>
            <a:r>
              <a:rPr lang="en-US" sz="1200" b="1">
                <a:solidFill>
                  <a:schemeClr val="tx2"/>
                </a:solidFill>
                <a:effectLst/>
                <a:latin typeface="+mn-lt"/>
                <a:cs typeface="+mn-cs"/>
              </a:rPr>
              <a:t>potential impacts and threats to a property’s use and operations are significant </a:t>
            </a:r>
            <a:r>
              <a:rPr lang="en-US" sz="1200">
                <a:solidFill>
                  <a:schemeClr val="tx2"/>
                </a:solidFill>
                <a:effectLst/>
                <a:latin typeface="+mn-lt"/>
                <a:cs typeface="+mn-cs"/>
              </a:rPr>
              <a:t>when zoning is ignored or isn’t properly evaluated and addressed.</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00">
              <a:solidFill>
                <a:schemeClr val="tx2"/>
              </a:solidFill>
              <a:effectLst/>
              <a:latin typeface="+mn-lt"/>
              <a:ea typeface="Calibri" panose="020F0502020204030204" pitchFamily="34" charset="0"/>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800" kern="100">
                <a:effectLst/>
                <a:latin typeface="Calibri" panose="020F0502020204030204" pitchFamily="34" charset="0"/>
                <a:ea typeface="Calibri" panose="020F0502020204030204" pitchFamily="34" charset="0"/>
                <a:cs typeface="Times New Roman" panose="02020603050405020304" pitchFamily="18" charset="0"/>
              </a:rPr>
              <a:t>Your lender likely cares – A LOT. </a:t>
            </a:r>
          </a:p>
          <a:p>
            <a:pPr marL="0" marR="0" lvl="0" indent="0" algn="l" defTabSz="914400" rtl="0" eaLnBrk="1" fontAlgn="auto" latinLnBrk="0" hangingPunct="1">
              <a:lnSpc>
                <a:spcPct val="100000"/>
              </a:lnSpc>
              <a:spcBef>
                <a:spcPct val="0"/>
              </a:spcBef>
              <a:spcAft>
                <a:spcPct val="0"/>
              </a:spcAft>
              <a:buClrTx/>
              <a:buSzTx/>
              <a:buFontTx/>
              <a:buNone/>
              <a:defRPr/>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800" kern="100">
                <a:effectLst/>
                <a:latin typeface="Calibri" panose="020F0502020204030204" pitchFamily="34" charset="0"/>
                <a:ea typeface="Calibri" panose="020F0502020204030204" pitchFamily="34" charset="0"/>
                <a:cs typeface="Times New Roman" panose="02020603050405020304" pitchFamily="18" charset="0"/>
              </a:rPr>
              <a:t>If you know the universe of issues, you can proactively address and develop a plan with Seller for addressing them. </a:t>
            </a:r>
          </a:p>
          <a:p>
            <a:endParaRPr lang="en-US"/>
          </a:p>
        </p:txBody>
      </p:sp>
      <p:sp>
        <p:nvSpPr>
          <p:cNvPr id="4" name="Slide Number Placeholder 3"/>
          <p:cNvSpPr>
            <a:spLocks noGrp="1"/>
          </p:cNvSpPr>
          <p:nvPr>
            <p:ph type="sldNum" sz="quarter" idx="5"/>
          </p:nvPr>
        </p:nvSpPr>
        <p:spPr/>
        <p:txBody>
          <a:bodyPr/>
          <a:lstStyle/>
          <a:p>
            <a:fld id="{3E0C5726-096A-4466-9B69-02053820DAD7}" type="slidenum">
              <a:rPr lang="en-US" smtClean="0"/>
              <a:t>17</a:t>
            </a:fld>
            <a:endParaRPr lang="en-US"/>
          </a:p>
        </p:txBody>
      </p:sp>
    </p:spTree>
    <p:extLst>
      <p:ext uri="{BB962C8B-B14F-4D97-AF65-F5344CB8AC3E}">
        <p14:creationId xmlns:p14="http://schemas.microsoft.com/office/powerpoint/2010/main" val="3297754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nSpc>
                <a:spcPct val="107000"/>
              </a:lnSpc>
              <a:spcBef>
                <a:spcPct val="0"/>
              </a:spcBef>
              <a:spcAft>
                <a:spcPct val="0"/>
              </a:spcAft>
              <a:buFont typeface="+mj-l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What zoning district is the property located?</a:t>
            </a:r>
          </a:p>
          <a:p>
            <a:pPr marL="0" marR="0" lvl="0" indent="0">
              <a:lnSpc>
                <a:spcPct val="107000"/>
              </a:lnSpc>
              <a:spcBef>
                <a:spcPct val="0"/>
              </a:spcBef>
              <a:spcAft>
                <a:spcPct val="0"/>
              </a:spcAft>
              <a:buFont typeface="+mj-lt"/>
              <a:buNone/>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ct val="0"/>
              </a:spcBef>
              <a:spcAft>
                <a:spcPct val="0"/>
              </a:spcAft>
              <a:buFont typeface="+mj-l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Is the use currently permitted in the zoning district?</a:t>
            </a:r>
          </a:p>
          <a:p>
            <a:pPr marL="0" marR="0" lvl="0" indent="0">
              <a:lnSpc>
                <a:spcPct val="107000"/>
              </a:lnSpc>
              <a:spcBef>
                <a:spcPct val="0"/>
              </a:spcBef>
              <a:spcAft>
                <a:spcPct val="0"/>
              </a:spcAft>
              <a:buFont typeface="+mj-lt"/>
              <a:buNone/>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ct val="0"/>
              </a:spcBef>
              <a:spcAft>
                <a:spcPct val="0"/>
              </a:spcAft>
              <a:buFont typeface="+mj-l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If so, what are the applicable bulk and area regulations and does the property or proposed development fit within the confines of the same?</a:t>
            </a:r>
          </a:p>
          <a:p>
            <a:pPr marL="0" marR="0" lvl="0" indent="0">
              <a:lnSpc>
                <a:spcPct val="107000"/>
              </a:lnSpc>
              <a:spcBef>
                <a:spcPct val="0"/>
              </a:spcBef>
              <a:spcAft>
                <a:spcPct val="0"/>
              </a:spcAft>
              <a:buFont typeface="+mj-lt"/>
              <a:buNone/>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ct val="0"/>
              </a:spcBef>
              <a:spcAft>
                <a:spcPct val="0"/>
              </a:spcAft>
              <a:buFont typeface="+mj-l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If not, was it permitted and properly approved at its inception?</a:t>
            </a:r>
          </a:p>
          <a:p>
            <a:pPr marL="0" marR="0" lvl="0" indent="0">
              <a:lnSpc>
                <a:spcPct val="107000"/>
              </a:lnSpc>
              <a:spcBef>
                <a:spcPct val="0"/>
              </a:spcBef>
              <a:spcAft>
                <a:spcPct val="0"/>
              </a:spcAft>
              <a:buFont typeface="+mj-lt"/>
              <a:buNone/>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ct val="0"/>
              </a:spcBef>
              <a:spcAft>
                <a:spcPct val="0"/>
              </a:spcAft>
              <a:buFont typeface="+mj-l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What is my threshold for rebuild?</a:t>
            </a:r>
          </a:p>
          <a:p>
            <a:endParaRPr lang="en-US"/>
          </a:p>
        </p:txBody>
      </p:sp>
      <p:sp>
        <p:nvSpPr>
          <p:cNvPr id="4" name="Slide Number Placeholder 3"/>
          <p:cNvSpPr>
            <a:spLocks noGrp="1"/>
          </p:cNvSpPr>
          <p:nvPr>
            <p:ph type="sldNum" sz="quarter" idx="5"/>
          </p:nvPr>
        </p:nvSpPr>
        <p:spPr/>
        <p:txBody>
          <a:bodyPr/>
          <a:lstStyle/>
          <a:p>
            <a:fld id="{3E0C5726-096A-4466-9B69-02053820DAD7}" type="slidenum">
              <a:rPr lang="en-US" smtClean="0"/>
              <a:t>18</a:t>
            </a:fld>
            <a:endParaRPr lang="en-US"/>
          </a:p>
        </p:txBody>
      </p:sp>
    </p:spTree>
    <p:extLst>
      <p:ext uri="{BB962C8B-B14F-4D97-AF65-F5344CB8AC3E}">
        <p14:creationId xmlns:p14="http://schemas.microsoft.com/office/powerpoint/2010/main" val="1900159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5 ways to protect yourself:</a:t>
            </a:r>
          </a:p>
          <a:p>
            <a:endParaRPr lang="en-US" dirty="0"/>
          </a:p>
          <a:p>
            <a:pPr marL="228600" indent="-228600">
              <a:buAutoNum type="arabicParenR"/>
            </a:pPr>
            <a:r>
              <a:rPr lang="en-US" dirty="0"/>
              <a:t>Don’t sign or commit to anything without first confirming ZONING!</a:t>
            </a:r>
          </a:p>
          <a:p>
            <a:pPr marL="228600" indent="-228600">
              <a:buAutoNum type="arabicParenR"/>
            </a:pPr>
            <a:r>
              <a:rPr lang="en-US" dirty="0"/>
              <a:t>Be proactive with your Purchase Agreement</a:t>
            </a:r>
          </a:p>
          <a:p>
            <a:pPr marL="228600" indent="-228600">
              <a:buAutoNum type="arabicParenR"/>
            </a:pPr>
            <a:r>
              <a:rPr lang="en-US" dirty="0"/>
              <a:t>Due Diligence – give zoning the attention it deserves  </a:t>
            </a:r>
          </a:p>
          <a:p>
            <a:pPr marL="228600" indent="-228600">
              <a:buAutoNum type="arabicParenR"/>
            </a:pPr>
            <a:r>
              <a:rPr lang="en-US" dirty="0"/>
              <a:t>Understand the Universe of Inspections </a:t>
            </a:r>
          </a:p>
          <a:p>
            <a:pPr marL="228600" indent="-228600">
              <a:buAutoNum type="arabicParenR"/>
            </a:pPr>
            <a:r>
              <a:rPr lang="en-US" dirty="0"/>
              <a:t>Know your right to rebuild in the event of a casualty</a:t>
            </a:r>
          </a:p>
          <a:p>
            <a:pPr marL="228600" indent="-228600">
              <a:buAutoNum type="arabicParenR"/>
            </a:pPr>
            <a:r>
              <a:rPr lang="en-US" dirty="0"/>
              <a:t>Have a game plan for missing </a:t>
            </a:r>
            <a:r>
              <a:rPr lang="en-US" dirty="0" err="1"/>
              <a:t>CofOs</a:t>
            </a:r>
            <a:endParaRPr lang="en-US" dirty="0"/>
          </a:p>
        </p:txBody>
      </p:sp>
      <p:sp>
        <p:nvSpPr>
          <p:cNvPr id="4" name="Slide Number Placeholder 3"/>
          <p:cNvSpPr>
            <a:spLocks noGrp="1"/>
          </p:cNvSpPr>
          <p:nvPr>
            <p:ph type="sldNum" sz="quarter" idx="5"/>
          </p:nvPr>
        </p:nvSpPr>
        <p:spPr/>
        <p:txBody>
          <a:bodyPr/>
          <a:lstStyle/>
          <a:p>
            <a:fld id="{3E0C5726-096A-4466-9B69-02053820DAD7}" type="slidenum">
              <a:rPr lang="en-US" smtClean="0"/>
              <a:t>19</a:t>
            </a:fld>
            <a:endParaRPr lang="en-US"/>
          </a:p>
        </p:txBody>
      </p:sp>
    </p:spTree>
    <p:extLst>
      <p:ext uri="{BB962C8B-B14F-4D97-AF65-F5344CB8AC3E}">
        <p14:creationId xmlns:p14="http://schemas.microsoft.com/office/powerpoint/2010/main" val="2108511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nSpc>
                <a:spcPct val="107000"/>
              </a:lnSpc>
              <a:spcBef>
                <a:spcPct val="0"/>
              </a:spcBef>
              <a:spcAft>
                <a:spcPct val="0"/>
              </a:spcAft>
              <a:buFont typeface="+mj-l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Most municipal ordinances are available online. </a:t>
            </a:r>
          </a:p>
          <a:p>
            <a:pPr marL="0" marR="0" lvl="0" indent="0">
              <a:lnSpc>
                <a:spcPct val="107000"/>
              </a:lnSpc>
              <a:spcBef>
                <a:spcPct val="0"/>
              </a:spcBef>
              <a:spcAft>
                <a:spcPct val="0"/>
              </a:spcAft>
              <a:buFont typeface="+mj-lt"/>
              <a:buNone/>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E0C5726-096A-4466-9B69-02053820DAD7}" type="slidenum">
              <a:rPr lang="en-US" smtClean="0"/>
              <a:t>20</a:t>
            </a:fld>
            <a:endParaRPr lang="en-US"/>
          </a:p>
        </p:txBody>
      </p:sp>
    </p:spTree>
    <p:extLst>
      <p:ext uri="{BB962C8B-B14F-4D97-AF65-F5344CB8AC3E}">
        <p14:creationId xmlns:p14="http://schemas.microsoft.com/office/powerpoint/2010/main" val="3879869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nSpc>
                <a:spcPct val="107000"/>
              </a:lnSpc>
              <a:spcBef>
                <a:spcPct val="0"/>
              </a:spcBef>
              <a:spcAft>
                <a:spcPct val="0"/>
              </a:spcAft>
              <a:buFont typeface="+mj-lt"/>
              <a:buAutoNum type="romanL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PSA provision specifically articulating due diligence items requested related to zoning (e.g., previous zoning reports, surveys, permits and approvals)</a:t>
            </a:r>
          </a:p>
          <a:p>
            <a:pPr marL="228600" marR="0" lvl="0" indent="-228600">
              <a:lnSpc>
                <a:spcPct val="107000"/>
              </a:lnSpc>
              <a:spcBef>
                <a:spcPct val="0"/>
              </a:spcBef>
              <a:spcAft>
                <a:spcPct val="0"/>
              </a:spcAft>
              <a:buFont typeface="+mj-lt"/>
              <a:buAutoNum type="romanL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Add a third-party zoning consultant or land use attorney to your DD team</a:t>
            </a:r>
          </a:p>
          <a:p>
            <a:pPr marL="228600" marR="0" lvl="0" indent="-228600">
              <a:lnSpc>
                <a:spcPct val="107000"/>
              </a:lnSpc>
              <a:spcBef>
                <a:spcPct val="0"/>
              </a:spcBef>
              <a:spcAft>
                <a:spcPct val="0"/>
              </a:spcAft>
              <a:buFont typeface="+mj-lt"/>
              <a:buAutoNum type="romanL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Utilize the state’s RTKL</a:t>
            </a:r>
          </a:p>
          <a:p>
            <a:pPr marL="685800" marR="0" lvl="1" indent="-228600">
              <a:lnSpc>
                <a:spcPct val="107000"/>
              </a:lnSpc>
              <a:spcBef>
                <a:spcPct val="0"/>
              </a:spcBef>
              <a:spcAft>
                <a:spcPct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It is an easy, inexpensive process that can yield significant results. </a:t>
            </a:r>
          </a:p>
          <a:p>
            <a:pPr marL="685800" marR="0" lvl="1" indent="-228600">
              <a:lnSpc>
                <a:spcPct val="107000"/>
              </a:lnSpc>
              <a:spcBef>
                <a:spcPct val="0"/>
              </a:spcBef>
              <a:spcAft>
                <a:spcPct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Submit your requests immediately after executing your PSA because municipalities have a generous range of time for response.  In PA, it’s 5 BD plus 30 calendar days. </a:t>
            </a:r>
          </a:p>
          <a:p>
            <a:pPr marL="228600" marR="0" lvl="0" indent="-228600">
              <a:lnSpc>
                <a:spcPct val="107000"/>
              </a:lnSpc>
              <a:spcBef>
                <a:spcPct val="0"/>
              </a:spcBef>
              <a:spcAft>
                <a:spcPct val="0"/>
              </a:spcAft>
              <a:buFont typeface="+mj-lt"/>
              <a:buAutoNum type="romanL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Analyze the Records</a:t>
            </a:r>
          </a:p>
          <a:p>
            <a:pPr marL="685800" marR="0" lvl="1" indent="-228600">
              <a:lnSpc>
                <a:spcPct val="107000"/>
              </a:lnSpc>
              <a:spcBef>
                <a:spcPct val="0"/>
              </a:spcBef>
              <a:spcAft>
                <a:spcPct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Understand what permits and approvals exist for the property and use; analyze any conditions applicable, as approvals and permits will oftentimes contain ongoing conditions or obligations separate and apart from the Zoning Ordinance that as the property owner you must satisfy.  Failure to comply can give rise to a violation and puts your certificate of occupancy (operation of the property) at risk. </a:t>
            </a:r>
          </a:p>
          <a:p>
            <a:pPr marL="685800" marR="0" lvl="1" indent="-228600">
              <a:lnSpc>
                <a:spcPct val="107000"/>
              </a:lnSpc>
              <a:spcBef>
                <a:spcPct val="0"/>
              </a:spcBef>
              <a:spcAft>
                <a:spcPct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Records to request and review:</a:t>
            </a:r>
          </a:p>
          <a:p>
            <a:pPr marL="1143000" marR="0" lvl="2" indent="-228600">
              <a:lnSpc>
                <a:spcPct val="107000"/>
              </a:lnSpc>
              <a:spcBef>
                <a:spcPct val="0"/>
              </a:spcBef>
              <a:spcAft>
                <a:spcPct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conditional use approvals</a:t>
            </a:r>
          </a:p>
          <a:p>
            <a:pPr marL="1143000" marR="0" lvl="2" indent="-228600">
              <a:lnSpc>
                <a:spcPct val="107000"/>
              </a:lnSpc>
              <a:spcBef>
                <a:spcPct val="0"/>
              </a:spcBef>
              <a:spcAft>
                <a:spcPct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special exception approvals</a:t>
            </a:r>
          </a:p>
          <a:p>
            <a:pPr marL="1143000" marR="0" lvl="2" indent="-228600">
              <a:lnSpc>
                <a:spcPct val="107000"/>
              </a:lnSpc>
              <a:spcBef>
                <a:spcPct val="0"/>
              </a:spcBef>
              <a:spcAft>
                <a:spcPct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variances</a:t>
            </a:r>
          </a:p>
          <a:p>
            <a:pPr marL="1143000" marR="0" lvl="2" indent="-228600">
              <a:lnSpc>
                <a:spcPct val="107000"/>
              </a:lnSpc>
              <a:spcBef>
                <a:spcPct val="0"/>
              </a:spcBef>
              <a:spcAft>
                <a:spcPct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special permits</a:t>
            </a:r>
          </a:p>
          <a:p>
            <a:pPr marL="1143000" marR="0" lvl="2" indent="-228600">
              <a:lnSpc>
                <a:spcPct val="107000"/>
              </a:lnSpc>
              <a:spcBef>
                <a:spcPct val="0"/>
              </a:spcBef>
              <a:spcAft>
                <a:spcPct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land development/site plan approval</a:t>
            </a:r>
          </a:p>
          <a:p>
            <a:pPr marL="1143000" marR="0" lvl="2" indent="-228600">
              <a:lnSpc>
                <a:spcPct val="107000"/>
              </a:lnSpc>
              <a:spcBef>
                <a:spcPct val="0"/>
              </a:spcBef>
              <a:spcAft>
                <a:spcPct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certificates of occupancy / compliance </a:t>
            </a:r>
          </a:p>
          <a:p>
            <a:pPr marL="1143000" marR="0" lvl="2" indent="-228600">
              <a:lnSpc>
                <a:spcPct val="107000"/>
              </a:lnSpc>
              <a:spcBef>
                <a:spcPct val="0"/>
              </a:spcBef>
              <a:spcAft>
                <a:spcPts val="80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business licenses</a:t>
            </a:r>
          </a:p>
          <a:p>
            <a:pPr marL="228600" marR="0" lvl="0" indent="-228600" algn="l" defTabSz="914400" rtl="0" eaLnBrk="1" fontAlgn="auto" latinLnBrk="0" hangingPunct="1">
              <a:lnSpc>
                <a:spcPct val="107000"/>
              </a:lnSpc>
              <a:spcBef>
                <a:spcPct val="0"/>
              </a:spcBef>
              <a:spcAft>
                <a:spcPct val="0"/>
              </a:spcAft>
              <a:buClrTx/>
              <a:buSzTx/>
              <a:buFont typeface="+mj-lt"/>
              <a:buAutoNum type="romanLcPeriod"/>
              <a:defRP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Call the municipality </a:t>
            </a:r>
          </a:p>
          <a:p>
            <a:pPr marL="628650" marR="0" lvl="1" indent="-171450" algn="l" defTabSz="914400" rtl="0" eaLnBrk="1" fontAlgn="auto" latinLnBrk="0" hangingPunct="1">
              <a:lnSpc>
                <a:spcPct val="107000"/>
              </a:lnSpc>
              <a:spcBef>
                <a:spcPct val="0"/>
              </a:spcBef>
              <a:spcAft>
                <a:spcPct val="0"/>
              </a:spcAft>
              <a:buClrTx/>
              <a:buSzTx/>
              <a:buFont typeface="Arial" panose="020B0604020202020204" pitchFamily="34" charset="0"/>
              <a:buChar char="•"/>
              <a:defRP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Only after PSA executed and in Inspection Period. </a:t>
            </a:r>
          </a:p>
          <a:p>
            <a:endParaRPr lang="en-US" dirty="0"/>
          </a:p>
        </p:txBody>
      </p:sp>
      <p:sp>
        <p:nvSpPr>
          <p:cNvPr id="4" name="Slide Number Placeholder 3"/>
          <p:cNvSpPr>
            <a:spLocks noGrp="1"/>
          </p:cNvSpPr>
          <p:nvPr>
            <p:ph type="sldNum" sz="quarter" idx="5"/>
          </p:nvPr>
        </p:nvSpPr>
        <p:spPr/>
        <p:txBody>
          <a:bodyPr/>
          <a:lstStyle/>
          <a:p>
            <a:fld id="{D1E9B583-665E-43FC-B38A-FF396AB075DD}" type="slidenum">
              <a:rPr lang="en-US" smtClean="0"/>
              <a:t>21</a:t>
            </a:fld>
            <a:endParaRPr lang="en-US"/>
          </a:p>
        </p:txBody>
      </p:sp>
    </p:spTree>
    <p:extLst>
      <p:ext uri="{BB962C8B-B14F-4D97-AF65-F5344CB8AC3E}">
        <p14:creationId xmlns:p14="http://schemas.microsoft.com/office/powerpoint/2010/main" val="2832651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nSpc>
                <a:spcPct val="107000"/>
              </a:lnSpc>
              <a:spcBef>
                <a:spcPct val="0"/>
              </a:spcBef>
              <a:spcAft>
                <a:spcPct val="0"/>
              </a:spcAft>
              <a:buFont typeface="+mj-lt"/>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In addition to your DD inspection, be cognizant of your municipality’s required inspections. </a:t>
            </a:r>
          </a:p>
          <a:p>
            <a:pPr marL="0" marR="0" lvl="0" indent="0">
              <a:lnSpc>
                <a:spcPct val="107000"/>
              </a:lnSpc>
              <a:spcBef>
                <a:spcPct val="0"/>
              </a:spcBef>
              <a:spcAft>
                <a:spcPct val="0"/>
              </a:spcAft>
              <a:buFont typeface="+mj-lt"/>
              <a:buNone/>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ct val="0"/>
              </a:spcBef>
              <a:spcAft>
                <a:spcPct val="0"/>
              </a:spcAft>
              <a:buFont typeface="+mj-lt"/>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Some municipalities tie inspection requirements to business license registrations or renewals, some tie it to the transfer of a certificate of occupancy, some impose it as a condition to approval, and other stricter municipalities require it upon a mere change in ownership.</a:t>
            </a:r>
          </a:p>
          <a:p>
            <a:pPr marL="0" marR="0" lvl="0" indent="0">
              <a:lnSpc>
                <a:spcPct val="107000"/>
              </a:lnSpc>
              <a:spcBef>
                <a:spcPct val="0"/>
              </a:spcBef>
              <a:spcAft>
                <a:spcPct val="0"/>
              </a:spcAft>
              <a:buFont typeface="+mj-lt"/>
              <a:buNone/>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ct val="0"/>
              </a:spcBef>
              <a:spcAft>
                <a:spcPct val="0"/>
              </a:spcAft>
              <a:buFont typeface="+mj-lt"/>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PSA provisions (including options for amendment)</a:t>
            </a:r>
          </a:p>
          <a:p>
            <a:pPr marL="685800" marR="0" lvl="1" indent="-228600">
              <a:lnSpc>
                <a:spcPct val="107000"/>
              </a:lnSpc>
              <a:spcBef>
                <a:spcPct val="0"/>
              </a:spcBef>
              <a:spcAft>
                <a:spcPct val="0"/>
              </a:spcAft>
              <a:buFont typeface="Symbol" panose="05050102010706020507" pitchFamily="18" charset="2"/>
              <a:buChar char=""/>
            </a:pPr>
            <a:r>
              <a:rPr lang="en-US" sz="1100" kern="100">
                <a:effectLst/>
                <a:latin typeface="Calibri" panose="020F0502020204030204" pitchFamily="34" charset="0"/>
                <a:ea typeface="Calibri" panose="020F0502020204030204" pitchFamily="34" charset="0"/>
                <a:cs typeface="Times New Roman" panose="02020603050405020304" pitchFamily="18" charset="0"/>
              </a:rPr>
              <a:t>Seller handles inspection and pays for all fixes</a:t>
            </a:r>
          </a:p>
          <a:p>
            <a:pPr marL="685800" marR="0" lvl="1" indent="-228600">
              <a:lnSpc>
                <a:spcPct val="107000"/>
              </a:lnSpc>
              <a:spcBef>
                <a:spcPct val="0"/>
              </a:spcBef>
              <a:spcAft>
                <a:spcPct val="0"/>
              </a:spcAft>
              <a:buFont typeface="Symbol" panose="05050102010706020507" pitchFamily="18" charset="2"/>
              <a:buChar char=""/>
            </a:pPr>
            <a:r>
              <a:rPr lang="en-US" sz="1100" kern="100">
                <a:effectLst/>
                <a:latin typeface="Calibri" panose="020F0502020204030204" pitchFamily="34" charset="0"/>
                <a:ea typeface="Calibri" panose="020F0502020204030204" pitchFamily="34" charset="0"/>
                <a:cs typeface="Times New Roman" panose="02020603050405020304" pitchFamily="18" charset="0"/>
              </a:rPr>
              <a:t>Seller handles inspection and pays for all fixes up to a certain amount, with buyer having the option to terminate if fix exceeds agreed upon amount and Seller elects not to fix</a:t>
            </a:r>
          </a:p>
          <a:p>
            <a:pPr marL="685800" marR="0" lvl="1" indent="-228600">
              <a:lnSpc>
                <a:spcPct val="107000"/>
              </a:lnSpc>
              <a:spcBef>
                <a:spcPct val="0"/>
              </a:spcBef>
              <a:spcAft>
                <a:spcPts val="800"/>
              </a:spcAft>
              <a:buFont typeface="Symbol" panose="05050102010706020507" pitchFamily="18" charset="2"/>
              <a:buChar char=""/>
            </a:pPr>
            <a:r>
              <a:rPr lang="en-US" sz="1100" kern="100">
                <a:effectLst/>
                <a:latin typeface="Calibri" panose="020F0502020204030204" pitchFamily="34" charset="0"/>
                <a:ea typeface="Calibri" panose="020F0502020204030204" pitchFamily="34" charset="0"/>
                <a:cs typeface="Times New Roman" panose="02020603050405020304" pitchFamily="18" charset="0"/>
              </a:rPr>
              <a:t>Escrow by Seller with Buyer fix post-closing</a:t>
            </a:r>
          </a:p>
          <a:p>
            <a:pPr marL="0" marR="0" lvl="0" indent="0">
              <a:lnSpc>
                <a:spcPct val="107000"/>
              </a:lnSpc>
              <a:spcBef>
                <a:spcPct val="0"/>
              </a:spcBef>
              <a:spcAft>
                <a:spcPct val="0"/>
              </a:spcAft>
              <a:buFont typeface="+mj-lt"/>
              <a:buNone/>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E0C5726-096A-4466-9B69-02053820DAD7}" type="slidenum">
              <a:rPr lang="en-US" smtClean="0"/>
              <a:t>22</a:t>
            </a:fld>
            <a:endParaRPr lang="en-US"/>
          </a:p>
        </p:txBody>
      </p:sp>
    </p:spTree>
    <p:extLst>
      <p:ext uri="{BB962C8B-B14F-4D97-AF65-F5344CB8AC3E}">
        <p14:creationId xmlns:p14="http://schemas.microsoft.com/office/powerpoint/2010/main" val="3649399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nSpc>
                <a:spcPct val="107000"/>
              </a:lnSpc>
              <a:spcBef>
                <a:spcPct val="0"/>
              </a:spcBef>
              <a:spcAft>
                <a:spcPct val="0"/>
              </a:spcAft>
              <a:buFont typeface="+mj-l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Understand going in what, if any, legal nonconformities exist at the property.</a:t>
            </a:r>
          </a:p>
          <a:p>
            <a:pPr marL="0" marR="0" lvl="0" indent="0">
              <a:lnSpc>
                <a:spcPct val="107000"/>
              </a:lnSpc>
              <a:spcBef>
                <a:spcPct val="0"/>
              </a:spcBef>
              <a:spcAft>
                <a:spcPct val="0"/>
              </a:spcAft>
              <a:buFont typeface="+mj-lt"/>
              <a:buNone/>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ct val="0"/>
              </a:spcBef>
              <a:spcAft>
                <a:spcPct val="0"/>
              </a:spcAft>
              <a:buFont typeface="+mj-l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Understand the applicable casualty provision</a:t>
            </a:r>
          </a:p>
          <a:p>
            <a:pPr marL="285750" marR="0" lvl="0" indent="-285750">
              <a:lnSpc>
                <a:spcPct val="107000"/>
              </a:lnSpc>
              <a:spcBef>
                <a:spcPct val="0"/>
              </a:spcBef>
              <a:spcAft>
                <a:spcPct val="0"/>
              </a:spcAft>
              <a:buFont typeface="Arial" panose="020B0604020202020204" pitchFamily="34" charset="0"/>
              <a:buChar char="•"/>
            </a:pPr>
            <a:r>
              <a:rPr lang="en-US" sz="1800" kern="100">
                <a:effectLst/>
                <a:latin typeface="Calibri" panose="020F0502020204030204" pitchFamily="34" charset="0"/>
                <a:ea typeface="Calibri" panose="020F0502020204030204" pitchFamily="34" charset="0"/>
                <a:cs typeface="Times New Roman" panose="02020603050405020304" pitchFamily="18" charset="0"/>
              </a:rPr>
              <a:t>What is the threshold of destruction permitted before losing nonconforming status?</a:t>
            </a:r>
          </a:p>
          <a:p>
            <a:pPr marL="285750" marR="0" lvl="0" indent="-285750" algn="l" defTabSz="914400" rtl="0" eaLnBrk="1" fontAlgn="auto" latinLnBrk="0" hangingPunct="1">
              <a:lnSpc>
                <a:spcPct val="107000"/>
              </a:lnSpc>
              <a:spcBef>
                <a:spcPct val="0"/>
              </a:spcBef>
              <a:spcAft>
                <a:spcPct val="0"/>
              </a:spcAft>
              <a:buClrTx/>
              <a:buSzTx/>
              <a:buFont typeface="Arial" panose="020B0604020202020204" pitchFamily="34" charset="0"/>
              <a:buChar char="•"/>
              <a:defRPr/>
            </a:pPr>
            <a:r>
              <a:rPr lang="en-US" sz="1800" kern="100">
                <a:effectLst/>
                <a:latin typeface="Calibri" panose="020F0502020204030204" pitchFamily="34" charset="0"/>
                <a:ea typeface="Calibri" panose="020F0502020204030204" pitchFamily="34" charset="0"/>
                <a:cs typeface="Times New Roman" panose="02020603050405020304" pitchFamily="18" charset="0"/>
              </a:rPr>
              <a:t>If the use is no longer permitted in the zoning district, or a legal nonconformity exists, continued use of the same post casualty is usually not guaranteed after 50% destruction. </a:t>
            </a:r>
          </a:p>
          <a:p>
            <a:pPr marL="285750" marR="0" lvl="0" indent="-285750">
              <a:lnSpc>
                <a:spcPct val="107000"/>
              </a:lnSpc>
              <a:spcBef>
                <a:spcPct val="0"/>
              </a:spcBef>
              <a:spcAft>
                <a:spcPct val="0"/>
              </a:spcAft>
              <a:buFont typeface="Arial" panose="020B0604020202020204" pitchFamily="34" charset="0"/>
              <a:buChar char="•"/>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ct val="0"/>
              </a:spcBef>
              <a:spcAft>
                <a:spcPts val="800"/>
              </a:spcAft>
              <a:buFont typeface="+mj-l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Down Zoning </a:t>
            </a:r>
          </a:p>
          <a:p>
            <a:endParaRPr lang="en-US"/>
          </a:p>
        </p:txBody>
      </p:sp>
      <p:sp>
        <p:nvSpPr>
          <p:cNvPr id="4" name="Slide Number Placeholder 3"/>
          <p:cNvSpPr>
            <a:spLocks noGrp="1"/>
          </p:cNvSpPr>
          <p:nvPr>
            <p:ph type="sldNum" sz="quarter" idx="5"/>
          </p:nvPr>
        </p:nvSpPr>
        <p:spPr/>
        <p:txBody>
          <a:bodyPr/>
          <a:lstStyle/>
          <a:p>
            <a:fld id="{3E0C5726-096A-4466-9B69-02053820DAD7}" type="slidenum">
              <a:rPr lang="en-US" smtClean="0"/>
              <a:t>23</a:t>
            </a:fld>
            <a:endParaRPr lang="en-US"/>
          </a:p>
        </p:txBody>
      </p:sp>
    </p:spTree>
    <p:extLst>
      <p:ext uri="{BB962C8B-B14F-4D97-AF65-F5344CB8AC3E}">
        <p14:creationId xmlns:p14="http://schemas.microsoft.com/office/powerpoint/2010/main" val="3413082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There are several reasons a CofO could be unavailable:</a:t>
            </a:r>
          </a:p>
          <a:p>
            <a:endParaRPr lang="en-US"/>
          </a:p>
          <a:p>
            <a:pPr marL="228600" indent="-228600">
              <a:buAutoNum type="arabicParenR"/>
            </a:pPr>
            <a:r>
              <a:rPr lang="en-US"/>
              <a:t>Seller or its predecessor never obtained one </a:t>
            </a:r>
          </a:p>
          <a:p>
            <a:pPr marL="228600" indent="-228600">
              <a:buAutoNum type="arabicParenR"/>
            </a:pPr>
            <a:r>
              <a:rPr lang="en-US"/>
              <a:t>Seller and municipality are terrible records keepers</a:t>
            </a:r>
          </a:p>
          <a:p>
            <a:pPr marL="228600" indent="-228600">
              <a:buAutoNum type="arabicParenR"/>
            </a:pPr>
            <a:r>
              <a:rPr lang="en-US"/>
              <a:t>Municipality purges records after so many years </a:t>
            </a:r>
          </a:p>
          <a:p>
            <a:pPr marL="0" indent="0">
              <a:buNone/>
            </a:pPr>
            <a:endParaRPr lang="en-US"/>
          </a:p>
          <a:p>
            <a:pPr marL="0" indent="0">
              <a:buNone/>
            </a:pPr>
            <a:r>
              <a:rPr lang="en-US"/>
              <a:t>PSA provisions</a:t>
            </a:r>
          </a:p>
          <a:p>
            <a:pPr marL="0" indent="0">
              <a:buNone/>
            </a:pPr>
            <a:endParaRPr lang="en-US"/>
          </a:p>
          <a:p>
            <a:pPr marL="0" indent="0">
              <a:buNone/>
            </a:pPr>
            <a:r>
              <a:rPr lang="en-US"/>
              <a:t>Be prepared with a “no violation” statement – many lenders will require it. </a:t>
            </a:r>
          </a:p>
          <a:p>
            <a:pPr marL="0" indent="0">
              <a:buNone/>
            </a:pPr>
            <a:endParaRPr lang="en-US"/>
          </a:p>
          <a:p>
            <a:pPr marL="0" indent="0">
              <a:buNone/>
            </a:pPr>
            <a:r>
              <a:rPr lang="en-US"/>
              <a:t>Ask for retroactive compliance (future sale of property). </a:t>
            </a:r>
          </a:p>
        </p:txBody>
      </p:sp>
      <p:sp>
        <p:nvSpPr>
          <p:cNvPr id="4" name="Slide Number Placeholder 3"/>
          <p:cNvSpPr>
            <a:spLocks noGrp="1"/>
          </p:cNvSpPr>
          <p:nvPr>
            <p:ph type="sldNum" sz="quarter" idx="5"/>
          </p:nvPr>
        </p:nvSpPr>
        <p:spPr/>
        <p:txBody>
          <a:bodyPr/>
          <a:lstStyle/>
          <a:p>
            <a:fld id="{3E0C5726-096A-4466-9B69-02053820DAD7}" type="slidenum">
              <a:rPr lang="en-US" smtClean="0"/>
              <a:t>24</a:t>
            </a:fld>
            <a:endParaRPr lang="en-US"/>
          </a:p>
        </p:txBody>
      </p:sp>
    </p:spTree>
    <p:extLst>
      <p:ext uri="{BB962C8B-B14F-4D97-AF65-F5344CB8AC3E}">
        <p14:creationId xmlns:p14="http://schemas.microsoft.com/office/powerpoint/2010/main" val="4265382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285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B43672-BA19-47A4-9F8E-92172951448F}"/>
              </a:ext>
            </a:extLst>
          </p:cNvPr>
          <p:cNvSpPr>
            <a:spLocks noGrp="1"/>
          </p:cNvSpPr>
          <p:nvPr>
            <p:ph type="title"/>
          </p:nvPr>
        </p:nvSpPr>
        <p:spPr>
          <a:xfrm>
            <a:off x="628650" y="327027"/>
            <a:ext cx="7886700" cy="815973"/>
          </a:xfrm>
        </p:spPr>
        <p:txBody>
          <a:bodyPr>
            <a:normAutofit/>
          </a:bodyPr>
          <a:lstStyle>
            <a:lvl1pPr>
              <a:defRPr sz="4400" b="0">
                <a:solidFill>
                  <a:schemeClr val="bg1"/>
                </a:solidFill>
              </a:defRPr>
            </a:lvl1pPr>
          </a:lstStyle>
          <a:p>
            <a:r>
              <a:rPr lang="en-US" dirty="0"/>
              <a:t>Click to edit Master title style</a:t>
            </a:r>
          </a:p>
        </p:txBody>
      </p:sp>
      <p:sp>
        <p:nvSpPr>
          <p:cNvPr id="9" name="Text Placeholder 8">
            <a:extLst>
              <a:ext uri="{FF2B5EF4-FFF2-40B4-BE49-F238E27FC236}">
                <a16:creationId xmlns:a16="http://schemas.microsoft.com/office/drawing/2014/main" id="{A5A1A87A-89AA-4440-912A-68562FF875BD}"/>
              </a:ext>
            </a:extLst>
          </p:cNvPr>
          <p:cNvSpPr>
            <a:spLocks noGrp="1"/>
          </p:cNvSpPr>
          <p:nvPr>
            <p:ph type="body" sz="quarter" idx="10"/>
          </p:nvPr>
        </p:nvSpPr>
        <p:spPr>
          <a:xfrm>
            <a:off x="628650" y="1333500"/>
            <a:ext cx="7886700" cy="4400550"/>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747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CDAA5-2FD8-4A57-8A9D-B7A1AB993F15}"/>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D5DD4834-F5D5-4DEA-80AA-A14EEB61ECBC}"/>
              </a:ext>
            </a:extLst>
          </p:cNvPr>
          <p:cNvSpPr>
            <a:spLocks noGrp="1"/>
          </p:cNvSpPr>
          <p:nvPr>
            <p:ph type="body" sz="quarter" idx="10"/>
          </p:nvPr>
        </p:nvSpPr>
        <p:spPr>
          <a:xfrm>
            <a:off x="628650" y="1638300"/>
            <a:ext cx="7886700" cy="45529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6417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D3D8078-9CE4-455C-940F-8C77EBB336D2}"/>
              </a:ext>
            </a:extLst>
          </p:cNvPr>
          <p:cNvSpPr>
            <a:spLocks noGrp="1"/>
          </p:cNvSpPr>
          <p:nvPr>
            <p:ph type="body" sz="quarter" idx="10" hasCustomPrompt="1"/>
          </p:nvPr>
        </p:nvSpPr>
        <p:spPr>
          <a:xfrm>
            <a:off x="504825" y="2286000"/>
            <a:ext cx="8134350" cy="581025"/>
          </a:xfrm>
        </p:spPr>
        <p:txBody>
          <a:bodyPr/>
          <a:lstStyle>
            <a:lvl1pPr marL="0" indent="0" algn="ctr">
              <a:buNone/>
              <a:defRPr b="0">
                <a:solidFill>
                  <a:schemeClr val="bg1"/>
                </a:solidFill>
                <a:latin typeface="Arial" panose="020B0604020202020204" pitchFamily="34" charset="0"/>
                <a:cs typeface="Arial" panose="020B0604020202020204" pitchFamily="34" charset="0"/>
              </a:defRPr>
            </a:lvl1pPr>
          </a:lstStyle>
          <a:p>
            <a:pPr lvl="0"/>
            <a:r>
              <a:rPr lang="en-US" dirty="0"/>
              <a:t>Insert text here</a:t>
            </a:r>
          </a:p>
        </p:txBody>
      </p:sp>
    </p:spTree>
    <p:extLst>
      <p:ext uri="{BB962C8B-B14F-4D97-AF65-F5344CB8AC3E}">
        <p14:creationId xmlns:p14="http://schemas.microsoft.com/office/powerpoint/2010/main" val="16787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fld id="{36B30D20-0B46-4FBB-B943-1F3F2843F573}" type="datetimeFigureOut">
              <a:rPr lang="en-US"/>
              <a:pPr/>
              <a:t>8/23/2024</a:t>
            </a:fld>
            <a:endParaRPr lang="en-US" dirty="0"/>
          </a:p>
        </p:txBody>
      </p:sp>
      <p:sp>
        <p:nvSpPr>
          <p:cNvPr id="4" name="Slide Number Placeholder 3"/>
          <p:cNvSpPr>
            <a:spLocks noGrp="1"/>
          </p:cNvSpPr>
          <p:nvPr>
            <p:ph type="sldNum" sz="quarter" idx="11"/>
          </p:nvPr>
        </p:nvSpPr>
        <p:spPr/>
        <p:txBody>
          <a:bodyPr/>
          <a:lstStyle>
            <a:lvl1pPr>
              <a:defRPr/>
            </a:lvl1pPr>
          </a:lstStyle>
          <a:p>
            <a:fld id="{FC757A76-52A3-498A-A045-7E6E47F39043}" type="slidenum">
              <a:rPr lang="en-US"/>
              <a:pPr/>
              <a:t>‹#›</a:t>
            </a:fld>
            <a:endParaRPr lang="en-US" dirty="0"/>
          </a:p>
        </p:txBody>
      </p:sp>
      <p:sp>
        <p:nvSpPr>
          <p:cNvPr id="7" name="Title 6"/>
          <p:cNvSpPr>
            <a:spLocks noGrp="1"/>
          </p:cNvSpPr>
          <p:nvPr>
            <p:ph type="title"/>
          </p:nvPr>
        </p:nvSpPr>
        <p:spPr>
          <a:xfrm>
            <a:off x="287340" y="142044"/>
            <a:ext cx="8687986" cy="762832"/>
          </a:xfrm>
        </p:spPr>
        <p:txBody>
          <a:bodyPr anchor="b"/>
          <a:lstStyle>
            <a:lvl1pPr>
              <a:defRPr sz="2251" b="0" baseline="0"/>
            </a:lvl1pPr>
          </a:lstStyle>
          <a:p>
            <a:r>
              <a:rPr lang="en-US" dirty="0"/>
              <a:t>Click to edit Master title style</a:t>
            </a:r>
          </a:p>
        </p:txBody>
      </p:sp>
      <p:sp>
        <p:nvSpPr>
          <p:cNvPr id="9" name="Content Placeholder 8"/>
          <p:cNvSpPr>
            <a:spLocks noGrp="1"/>
          </p:cNvSpPr>
          <p:nvPr>
            <p:ph sz="quarter" idx="12"/>
          </p:nvPr>
        </p:nvSpPr>
        <p:spPr>
          <a:xfrm>
            <a:off x="287351" y="1444630"/>
            <a:ext cx="8618537" cy="4498975"/>
          </a:xfrm>
        </p:spPr>
        <p:txBody>
          <a:bodyPr/>
          <a:lstStyle>
            <a:lvl1pPr>
              <a:defRPr>
                <a:solidFill>
                  <a:srgbClr val="005584"/>
                </a:solidFill>
              </a:defRPr>
            </a:lvl1pPr>
            <a:lvl2pPr>
              <a:defRPr>
                <a:solidFill>
                  <a:srgbClr val="005584"/>
                </a:solidFill>
              </a:defRPr>
            </a:lvl2pPr>
            <a:lvl3pPr>
              <a:defRPr>
                <a:solidFill>
                  <a:srgbClr val="005584"/>
                </a:solidFill>
              </a:defRPr>
            </a:lvl3pPr>
            <a:lvl4pPr>
              <a:defRPr>
                <a:solidFill>
                  <a:srgbClr val="005584"/>
                </a:solidFill>
              </a:defRPr>
            </a:lvl4pPr>
            <a:lvl5pPr>
              <a:defRPr>
                <a:solidFill>
                  <a:srgbClr val="00558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3020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17477"/>
            <a:ext cx="7886700" cy="81597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81150"/>
            <a:ext cx="7886700" cy="45958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9659691"/>
      </p:ext>
    </p:extLst>
  </p:cSld>
  <p:clrMap bg1="lt1" tx1="dk1" bg2="lt2" tx2="dk2" accent1="accent1" accent2="accent2" accent3="accent3" accent4="accent4" accent5="accent5" accent6="accent6" hlink="hlink" folHlink="folHlink"/>
  <p:sldLayoutIdLst>
    <p:sldLayoutId id="2147483679" r:id="rId1"/>
    <p:sldLayoutId id="2147483673" r:id="rId2"/>
    <p:sldLayoutId id="2147483680" r:id="rId3"/>
    <p:sldLayoutId id="2147483674" r:id="rId4"/>
    <p:sldLayoutId id="2147483681" r:id="rId5"/>
  </p:sldLayoutIdLst>
  <p:txStyles>
    <p:titleStyle>
      <a:lvl1pPr algn="l" defTabSz="914400" rtl="0" eaLnBrk="1" latinLnBrk="0" hangingPunct="1">
        <a:lnSpc>
          <a:spcPct val="90000"/>
        </a:lnSpc>
        <a:spcBef>
          <a:spcPct val="0"/>
        </a:spcBef>
        <a:buNone/>
        <a:defRPr sz="4400" b="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548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548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548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548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548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3.gif"/><Relationship Id="rId4" Type="http://schemas.openxmlformats.org/officeDocument/2006/relationships/image" Target="../media/image22.gif"/></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kwills@babstcalland.com" TargetMode="External"/><Relationship Id="rId2" Type="http://schemas.openxmlformats.org/officeDocument/2006/relationships/hyperlink" Target="mailto:mbinker@babstcalland.com" TargetMode="External"/><Relationship Id="rId1" Type="http://schemas.openxmlformats.org/officeDocument/2006/relationships/slideLayout" Target="../slideLayouts/slideLayout3.xml"/><Relationship Id="rId4" Type="http://schemas.openxmlformats.org/officeDocument/2006/relationships/hyperlink" Target="mailto:jbarnes@babstcalland.com"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8844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2202-188F-4BAA-BED7-E53F2AE8A5A4}"/>
              </a:ext>
            </a:extLst>
          </p:cNvPr>
          <p:cNvSpPr>
            <a:spLocks noGrp="1"/>
          </p:cNvSpPr>
          <p:nvPr>
            <p:ph type="title"/>
          </p:nvPr>
        </p:nvSpPr>
        <p:spPr/>
        <p:txBody>
          <a:bodyPr>
            <a:normAutofit fontScale="90000"/>
          </a:bodyPr>
          <a:lstStyle/>
          <a:p>
            <a:r>
              <a:rPr lang="en-US" sz="6000" dirty="0"/>
              <a:t>Diligence Process</a:t>
            </a:r>
            <a:r>
              <a:rPr lang="en-US" sz="2700" dirty="0"/>
              <a:t>	</a:t>
            </a:r>
          </a:p>
        </p:txBody>
      </p:sp>
      <p:sp>
        <p:nvSpPr>
          <p:cNvPr id="3" name="Content Placeholder 2">
            <a:extLst>
              <a:ext uri="{FF2B5EF4-FFF2-40B4-BE49-F238E27FC236}">
                <a16:creationId xmlns:a16="http://schemas.microsoft.com/office/drawing/2014/main" id="{3FFEF5E9-EFE2-4004-8476-D5419144CA94}"/>
              </a:ext>
            </a:extLst>
          </p:cNvPr>
          <p:cNvSpPr>
            <a:spLocks noGrp="1"/>
          </p:cNvSpPr>
          <p:nvPr>
            <p:ph sz="quarter" idx="12"/>
          </p:nvPr>
        </p:nvSpPr>
        <p:spPr>
          <a:xfrm>
            <a:off x="287351" y="1444630"/>
            <a:ext cx="4870087" cy="4498975"/>
          </a:xfrm>
        </p:spPr>
        <p:txBody>
          <a:bodyPr>
            <a:normAutofit/>
          </a:bodyPr>
          <a:lstStyle/>
          <a:p>
            <a:pPr>
              <a:lnSpc>
                <a:spcPct val="80000"/>
              </a:lnSpc>
            </a:pPr>
            <a:r>
              <a:rPr lang="en-US" sz="3600" dirty="0">
                <a:latin typeface="Arial" panose="020B0604020202020204" pitchFamily="34" charset="0"/>
                <a:cs typeface="Arial" panose="020B0604020202020204" pitchFamily="34" charset="0"/>
              </a:rPr>
              <a:t>Evaluate the totality of the information</a:t>
            </a:r>
          </a:p>
          <a:p>
            <a:pPr>
              <a:lnSpc>
                <a:spcPct val="80000"/>
              </a:lnSpc>
            </a:pPr>
            <a:r>
              <a:rPr lang="en-US" sz="3600" dirty="0">
                <a:latin typeface="Arial" panose="020B0604020202020204" pitchFamily="34" charset="0"/>
                <a:cs typeface="Arial" panose="020B0604020202020204" pitchFamily="34" charset="0"/>
              </a:rPr>
              <a:t>Identify material risks</a:t>
            </a:r>
          </a:p>
          <a:p>
            <a:pPr>
              <a:lnSpc>
                <a:spcPct val="80000"/>
              </a:lnSpc>
            </a:pPr>
            <a:r>
              <a:rPr lang="en-US" sz="3600" dirty="0">
                <a:latin typeface="Arial" panose="020B0604020202020204" pitchFamily="34" charset="0"/>
                <a:cs typeface="Arial" panose="020B0604020202020204" pitchFamily="34" charset="0"/>
              </a:rPr>
              <a:t>Arrive at a strategy </a:t>
            </a:r>
          </a:p>
          <a:p>
            <a:pPr marL="342900" lvl="1" indent="0">
              <a:lnSpc>
                <a:spcPct val="80000"/>
              </a:lnSpc>
              <a:spcBef>
                <a:spcPts val="1000"/>
              </a:spcBef>
              <a:buNone/>
            </a:pPr>
            <a:endParaRPr lang="en-US" sz="3600" dirty="0"/>
          </a:p>
          <a:p>
            <a:pPr lvl="1">
              <a:lnSpc>
                <a:spcPct val="80000"/>
              </a:lnSpc>
              <a:spcBef>
                <a:spcPts val="1000"/>
              </a:spcBef>
            </a:pPr>
            <a:endParaRPr lang="en-US" sz="3600" dirty="0"/>
          </a:p>
          <a:p>
            <a:pPr lvl="1">
              <a:lnSpc>
                <a:spcPct val="80000"/>
              </a:lnSpc>
              <a:spcBef>
                <a:spcPts val="1000"/>
              </a:spcBef>
            </a:pPr>
            <a:endParaRPr lang="en-US" sz="3600" dirty="0"/>
          </a:p>
          <a:p>
            <a:pPr lvl="1">
              <a:lnSpc>
                <a:spcPct val="80000"/>
              </a:lnSpc>
              <a:spcBef>
                <a:spcPts val="1000"/>
              </a:spcBef>
            </a:pPr>
            <a:endParaRPr lang="en-US" sz="3600" dirty="0"/>
          </a:p>
          <a:p>
            <a:pPr lvl="1">
              <a:lnSpc>
                <a:spcPct val="80000"/>
              </a:lnSpc>
              <a:spcBef>
                <a:spcPts val="1000"/>
              </a:spcBef>
            </a:pPr>
            <a:endParaRPr lang="en-US" sz="3600" dirty="0"/>
          </a:p>
          <a:p>
            <a:pPr marL="0" indent="0">
              <a:lnSpc>
                <a:spcPct val="80000"/>
              </a:lnSpc>
              <a:buNone/>
            </a:pPr>
            <a:endParaRPr lang="en-US" sz="3600" dirty="0"/>
          </a:p>
          <a:p>
            <a:pPr lvl="1">
              <a:lnSpc>
                <a:spcPct val="80000"/>
              </a:lnSpc>
              <a:spcBef>
                <a:spcPts val="1000"/>
              </a:spcBef>
            </a:pPr>
            <a:endParaRPr lang="en-US" sz="3600" dirty="0"/>
          </a:p>
        </p:txBody>
      </p:sp>
      <p:pic>
        <p:nvPicPr>
          <p:cNvPr id="13" name="Picture 12" descr="A person and person in blue suits&#10;&#10;Description automatically generated">
            <a:extLst>
              <a:ext uri="{FF2B5EF4-FFF2-40B4-BE49-F238E27FC236}">
                <a16:creationId xmlns:a16="http://schemas.microsoft.com/office/drawing/2014/main" id="{8285F234-B5F8-02FD-86D6-29D5A37E7D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0101" y="2339244"/>
            <a:ext cx="3383280" cy="3383280"/>
          </a:xfrm>
          <a:prstGeom prst="rect">
            <a:avLst/>
          </a:prstGeom>
        </p:spPr>
      </p:pic>
    </p:spTree>
    <p:extLst>
      <p:ext uri="{BB962C8B-B14F-4D97-AF65-F5344CB8AC3E}">
        <p14:creationId xmlns:p14="http://schemas.microsoft.com/office/powerpoint/2010/main" val="3233101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2202-188F-4BAA-BED7-E53F2AE8A5A4}"/>
              </a:ext>
            </a:extLst>
          </p:cNvPr>
          <p:cNvSpPr>
            <a:spLocks noGrp="1"/>
          </p:cNvSpPr>
          <p:nvPr>
            <p:ph type="title"/>
          </p:nvPr>
        </p:nvSpPr>
        <p:spPr/>
        <p:txBody>
          <a:bodyPr>
            <a:normAutofit/>
          </a:bodyPr>
          <a:lstStyle/>
          <a:p>
            <a:r>
              <a:rPr lang="en-US" sz="4800" dirty="0"/>
              <a:t>Due Diligence </a:t>
            </a:r>
            <a:r>
              <a:rPr lang="en-US" sz="2700" dirty="0"/>
              <a:t>	</a:t>
            </a:r>
          </a:p>
        </p:txBody>
      </p:sp>
      <p:sp>
        <p:nvSpPr>
          <p:cNvPr id="3" name="Content Placeholder 2">
            <a:extLst>
              <a:ext uri="{FF2B5EF4-FFF2-40B4-BE49-F238E27FC236}">
                <a16:creationId xmlns:a16="http://schemas.microsoft.com/office/drawing/2014/main" id="{3FFEF5E9-EFE2-4004-8476-D5419144CA94}"/>
              </a:ext>
            </a:extLst>
          </p:cNvPr>
          <p:cNvSpPr>
            <a:spLocks noGrp="1"/>
          </p:cNvSpPr>
          <p:nvPr>
            <p:ph sz="quarter" idx="12"/>
          </p:nvPr>
        </p:nvSpPr>
        <p:spPr/>
        <p:txBody>
          <a:bodyPr/>
          <a:lstStyle/>
          <a:p>
            <a:endParaRPr lang="en-US" sz="2400" dirty="0"/>
          </a:p>
          <a:p>
            <a:endParaRPr lang="en-US" sz="2400" dirty="0"/>
          </a:p>
        </p:txBody>
      </p:sp>
      <p:sp>
        <p:nvSpPr>
          <p:cNvPr id="6" name="Content Placeholder 2">
            <a:extLst>
              <a:ext uri="{FF2B5EF4-FFF2-40B4-BE49-F238E27FC236}">
                <a16:creationId xmlns:a16="http://schemas.microsoft.com/office/drawing/2014/main" id="{1D08F2CA-75AD-4C09-B53A-5D319221A125}"/>
              </a:ext>
            </a:extLst>
          </p:cNvPr>
          <p:cNvSpPr txBox="1">
            <a:spLocks/>
          </p:cNvSpPr>
          <p:nvPr/>
        </p:nvSpPr>
        <p:spPr bwMode="auto">
          <a:xfrm>
            <a:off x="287341" y="1434233"/>
            <a:ext cx="8620506" cy="449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5" tIns="34288" rIns="68575" bIns="34288" numCol="1" anchor="t" anchorCtr="0" compatLnSpc="1">
            <a:prstTxWarp prst="textNoShape">
              <a:avLst/>
            </a:prstTxWarp>
          </a:bodyPr>
          <a:lstStyle>
            <a:lvl1pPr marL="257226" indent="-257226" algn="l" defTabSz="342968" rtl="0" fontAlgn="base">
              <a:spcBef>
                <a:spcPct val="20000"/>
              </a:spcBef>
              <a:spcAft>
                <a:spcPct val="0"/>
              </a:spcAft>
              <a:buFont typeface="Arial" pitchFamily="34" charset="0"/>
              <a:buChar char="•"/>
              <a:defRPr sz="2800" kern="1200">
                <a:solidFill>
                  <a:srgbClr val="005584"/>
                </a:solidFill>
                <a:latin typeface="+mn-lt"/>
                <a:ea typeface="+mn-ea"/>
                <a:cs typeface="+mn-cs"/>
              </a:defRPr>
            </a:lvl1pPr>
            <a:lvl2pPr marL="557323" indent="-214355" algn="l" defTabSz="342968" rtl="0" fontAlgn="base">
              <a:spcBef>
                <a:spcPct val="20000"/>
              </a:spcBef>
              <a:spcAft>
                <a:spcPct val="0"/>
              </a:spcAft>
              <a:buFont typeface="Arial" pitchFamily="34" charset="0"/>
              <a:buChar char="–"/>
              <a:defRPr sz="2400" kern="1200">
                <a:solidFill>
                  <a:srgbClr val="005584"/>
                </a:solidFill>
                <a:latin typeface="+mn-lt"/>
                <a:ea typeface="+mn-ea"/>
                <a:cs typeface="+mn-cs"/>
              </a:defRPr>
            </a:lvl2pPr>
            <a:lvl3pPr marL="857420" indent="-171484" algn="l" defTabSz="342968" rtl="0" fontAlgn="base">
              <a:spcBef>
                <a:spcPct val="20000"/>
              </a:spcBef>
              <a:spcAft>
                <a:spcPct val="0"/>
              </a:spcAft>
              <a:buFont typeface="Arial" pitchFamily="34" charset="0"/>
              <a:buChar char="•"/>
              <a:defRPr sz="2000" kern="1200">
                <a:solidFill>
                  <a:srgbClr val="005584"/>
                </a:solidFill>
                <a:latin typeface="+mn-lt"/>
                <a:ea typeface="+mn-ea"/>
                <a:cs typeface="+mn-cs"/>
              </a:defRPr>
            </a:lvl3pPr>
            <a:lvl4pPr marL="1200388" indent="-171484" algn="l" defTabSz="342968" rtl="0" fontAlgn="base">
              <a:spcBef>
                <a:spcPct val="20000"/>
              </a:spcBef>
              <a:spcAft>
                <a:spcPct val="0"/>
              </a:spcAft>
              <a:buFont typeface="Arial" pitchFamily="34" charset="0"/>
              <a:buChar char="–"/>
              <a:defRPr sz="1800" kern="1200">
                <a:solidFill>
                  <a:srgbClr val="005584"/>
                </a:solidFill>
                <a:latin typeface="+mn-lt"/>
                <a:ea typeface="+mn-ea"/>
                <a:cs typeface="+mn-cs"/>
              </a:defRPr>
            </a:lvl4pPr>
            <a:lvl5pPr marL="1543357" indent="-171484" algn="l" defTabSz="342968" rtl="0" fontAlgn="base">
              <a:spcBef>
                <a:spcPct val="20000"/>
              </a:spcBef>
              <a:spcAft>
                <a:spcPct val="0"/>
              </a:spcAft>
              <a:buFont typeface="Arial" pitchFamily="34" charset="0"/>
              <a:buChar char="»"/>
              <a:defRPr sz="1600" kern="1200">
                <a:solidFill>
                  <a:srgbClr val="005584"/>
                </a:solidFill>
                <a:latin typeface="+mn-lt"/>
                <a:ea typeface="+mn-ea"/>
                <a:cs typeface="+mn-cs"/>
              </a:defRPr>
            </a:lvl5pPr>
            <a:lvl6pPr marL="1886325" indent="-171484" algn="l" defTabSz="342968" rtl="0" eaLnBrk="1" latinLnBrk="0" hangingPunct="1">
              <a:spcBef>
                <a:spcPct val="20000"/>
              </a:spcBef>
              <a:buFont typeface="Arial"/>
              <a:buChar char="•"/>
              <a:defRPr sz="1575" kern="1200">
                <a:solidFill>
                  <a:schemeClr val="tx1"/>
                </a:solidFill>
                <a:latin typeface="+mn-lt"/>
                <a:ea typeface="+mn-ea"/>
                <a:cs typeface="+mn-cs"/>
              </a:defRPr>
            </a:lvl6pPr>
            <a:lvl7pPr marL="2229293" indent="-171484" algn="l" defTabSz="342968" rtl="0" eaLnBrk="1" latinLnBrk="0" hangingPunct="1">
              <a:spcBef>
                <a:spcPct val="20000"/>
              </a:spcBef>
              <a:buFont typeface="Arial"/>
              <a:buChar char="•"/>
              <a:defRPr sz="1575" kern="1200">
                <a:solidFill>
                  <a:schemeClr val="tx1"/>
                </a:solidFill>
                <a:latin typeface="+mn-lt"/>
                <a:ea typeface="+mn-ea"/>
                <a:cs typeface="+mn-cs"/>
              </a:defRPr>
            </a:lvl7pPr>
            <a:lvl8pPr marL="2572262" indent="-171484" algn="l" defTabSz="342968" rtl="0" eaLnBrk="1" latinLnBrk="0" hangingPunct="1">
              <a:spcBef>
                <a:spcPct val="20000"/>
              </a:spcBef>
              <a:buFont typeface="Arial"/>
              <a:buChar char="•"/>
              <a:defRPr sz="1575" kern="1200">
                <a:solidFill>
                  <a:schemeClr val="tx1"/>
                </a:solidFill>
                <a:latin typeface="+mn-lt"/>
                <a:ea typeface="+mn-ea"/>
                <a:cs typeface="+mn-cs"/>
              </a:defRPr>
            </a:lvl8pPr>
            <a:lvl9pPr marL="2915230" indent="-171484" algn="l" defTabSz="342968" rtl="0" eaLnBrk="1" latinLnBrk="0" hangingPunct="1">
              <a:spcBef>
                <a:spcPct val="20000"/>
              </a:spcBef>
              <a:buFont typeface="Arial"/>
              <a:buChar char="•"/>
              <a:defRPr sz="1575" kern="1200">
                <a:solidFill>
                  <a:schemeClr val="tx1"/>
                </a:solidFill>
                <a:latin typeface="+mn-lt"/>
                <a:ea typeface="+mn-ea"/>
                <a:cs typeface="+mn-cs"/>
              </a:defRPr>
            </a:lvl9pPr>
          </a:lstStyle>
          <a:p>
            <a:pPr>
              <a:lnSpc>
                <a:spcPct val="80000"/>
              </a:lnSpc>
              <a:spcBef>
                <a:spcPts val="1000"/>
              </a:spcBef>
            </a:pPr>
            <a:r>
              <a:rPr lang="en-US" sz="3600" dirty="0">
                <a:latin typeface="Arial" panose="020B0604020202020204" pitchFamily="34" charset="0"/>
                <a:cs typeface="Arial" panose="020B0604020202020204" pitchFamily="34" charset="0"/>
              </a:rPr>
              <a:t>Who performs due diligence?</a:t>
            </a:r>
          </a:p>
          <a:p>
            <a:pPr lvl="1">
              <a:lnSpc>
                <a:spcPct val="80000"/>
              </a:lnSpc>
              <a:spcBef>
                <a:spcPts val="1000"/>
              </a:spcBef>
            </a:pPr>
            <a:r>
              <a:rPr lang="en-US" sz="2800" dirty="0">
                <a:latin typeface="Arial" panose="020B0604020202020204" pitchFamily="34" charset="0"/>
                <a:cs typeface="Arial" panose="020B0604020202020204" pitchFamily="34" charset="0"/>
              </a:rPr>
              <a:t>Buyers</a:t>
            </a:r>
          </a:p>
          <a:p>
            <a:pPr lvl="1">
              <a:lnSpc>
                <a:spcPct val="80000"/>
              </a:lnSpc>
              <a:spcBef>
                <a:spcPts val="1000"/>
              </a:spcBef>
            </a:pPr>
            <a:r>
              <a:rPr lang="en-US" sz="2800" dirty="0">
                <a:latin typeface="Arial" panose="020B0604020202020204" pitchFamily="34" charset="0"/>
                <a:cs typeface="Arial" panose="020B0604020202020204" pitchFamily="34" charset="0"/>
              </a:rPr>
              <a:t>Sellers</a:t>
            </a:r>
          </a:p>
          <a:p>
            <a:pPr lvl="1">
              <a:lnSpc>
                <a:spcPct val="80000"/>
              </a:lnSpc>
              <a:spcBef>
                <a:spcPts val="1000"/>
              </a:spcBef>
            </a:pPr>
            <a:r>
              <a:rPr lang="en-US" sz="2800" dirty="0">
                <a:latin typeface="Arial" panose="020B0604020202020204" pitchFamily="34" charset="0"/>
                <a:cs typeface="Arial" panose="020B0604020202020204" pitchFamily="34" charset="0"/>
              </a:rPr>
              <a:t>Lenders</a:t>
            </a:r>
          </a:p>
          <a:p>
            <a:pPr lvl="1">
              <a:lnSpc>
                <a:spcPct val="80000"/>
              </a:lnSpc>
              <a:spcBef>
                <a:spcPts val="1000"/>
              </a:spcBef>
            </a:pPr>
            <a:r>
              <a:rPr lang="en-US" sz="2800" dirty="0">
                <a:latin typeface="Arial" panose="020B0604020202020204" pitchFamily="34" charset="0"/>
                <a:cs typeface="Arial" panose="020B0604020202020204" pitchFamily="34" charset="0"/>
              </a:rPr>
              <a:t>Insurers</a:t>
            </a:r>
          </a:p>
        </p:txBody>
      </p:sp>
      <p:pic>
        <p:nvPicPr>
          <p:cNvPr id="5" name="Picture 4" descr="A red stamp with white text&#10;&#10;Description automatically generated">
            <a:extLst>
              <a:ext uri="{FF2B5EF4-FFF2-40B4-BE49-F238E27FC236}">
                <a16:creationId xmlns:a16="http://schemas.microsoft.com/office/drawing/2014/main" id="{53624066-3E00-DB20-5AD7-C752493278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9408" y="2012282"/>
            <a:ext cx="6126480" cy="3720077"/>
          </a:xfrm>
          <a:prstGeom prst="rect">
            <a:avLst/>
          </a:prstGeom>
        </p:spPr>
      </p:pic>
    </p:spTree>
    <p:extLst>
      <p:ext uri="{BB962C8B-B14F-4D97-AF65-F5344CB8AC3E}">
        <p14:creationId xmlns:p14="http://schemas.microsoft.com/office/powerpoint/2010/main" val="3405072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9BED7-1BDF-DFAD-DE41-CF110EA10E10}"/>
              </a:ext>
            </a:extLst>
          </p:cNvPr>
          <p:cNvSpPr>
            <a:spLocks noGrp="1"/>
          </p:cNvSpPr>
          <p:nvPr>
            <p:ph type="title"/>
          </p:nvPr>
        </p:nvSpPr>
        <p:spPr/>
        <p:txBody>
          <a:bodyPr>
            <a:normAutofit/>
          </a:bodyPr>
          <a:lstStyle/>
          <a:p>
            <a:r>
              <a:rPr lang="en-US" sz="4800" dirty="0"/>
              <a:t>Diligence Process – Title </a:t>
            </a:r>
          </a:p>
        </p:txBody>
      </p:sp>
      <p:sp>
        <p:nvSpPr>
          <p:cNvPr id="3" name="Content Placeholder 2">
            <a:extLst>
              <a:ext uri="{FF2B5EF4-FFF2-40B4-BE49-F238E27FC236}">
                <a16:creationId xmlns:a16="http://schemas.microsoft.com/office/drawing/2014/main" id="{29BB2A73-630B-E81E-76C2-75436FA6ED79}"/>
              </a:ext>
            </a:extLst>
          </p:cNvPr>
          <p:cNvSpPr>
            <a:spLocks noGrp="1"/>
          </p:cNvSpPr>
          <p:nvPr>
            <p:ph sz="quarter" idx="12"/>
          </p:nvPr>
        </p:nvSpPr>
        <p:spPr/>
        <p:txBody>
          <a:bodyPr>
            <a:normAutofit/>
          </a:bodyPr>
          <a:lstStyle/>
          <a:p>
            <a:pPr>
              <a:lnSpc>
                <a:spcPct val="80000"/>
              </a:lnSpc>
            </a:pPr>
            <a:r>
              <a:rPr lang="en-US" sz="3200" dirty="0">
                <a:latin typeface="Arial" panose="020B0604020202020204" pitchFamily="34" charset="0"/>
                <a:cs typeface="Arial" panose="020B0604020202020204" pitchFamily="34" charset="0"/>
              </a:rPr>
              <a:t>Title Search and Commitment </a:t>
            </a:r>
          </a:p>
          <a:p>
            <a:pPr lvl="1">
              <a:lnSpc>
                <a:spcPct val="80000"/>
              </a:lnSpc>
              <a:spcBef>
                <a:spcPts val="1000"/>
              </a:spcBef>
            </a:pPr>
            <a:r>
              <a:rPr lang="en-US" sz="3200" dirty="0">
                <a:latin typeface="Arial" panose="020B0604020202020204" pitchFamily="34" charset="0"/>
                <a:cs typeface="Arial" panose="020B0604020202020204" pitchFamily="34" charset="0"/>
              </a:rPr>
              <a:t>Identify documents of record </a:t>
            </a:r>
          </a:p>
          <a:p>
            <a:pPr lvl="1">
              <a:lnSpc>
                <a:spcPct val="80000"/>
              </a:lnSpc>
              <a:spcBef>
                <a:spcPts val="1000"/>
              </a:spcBef>
            </a:pPr>
            <a:r>
              <a:rPr lang="en-US" sz="3200" dirty="0">
                <a:latin typeface="Arial" panose="020B0604020202020204" pitchFamily="34" charset="0"/>
                <a:cs typeface="Arial" panose="020B0604020202020204" pitchFamily="34" charset="0"/>
              </a:rPr>
              <a:t>Analyze existing restrictions or conditions on the property</a:t>
            </a:r>
          </a:p>
          <a:p>
            <a:pPr>
              <a:lnSpc>
                <a:spcPct val="80000"/>
              </a:lnSpc>
            </a:pPr>
            <a:r>
              <a:rPr lang="en-US" sz="3200" dirty="0">
                <a:latin typeface="Arial" panose="020B0604020202020204" pitchFamily="34" charset="0"/>
                <a:cs typeface="Arial" panose="020B0604020202020204" pitchFamily="34" charset="0"/>
              </a:rPr>
              <a:t>Title Endorsements </a:t>
            </a:r>
          </a:p>
          <a:p>
            <a:pPr lvl="1">
              <a:lnSpc>
                <a:spcPct val="80000"/>
              </a:lnSpc>
              <a:spcBef>
                <a:spcPts val="1000"/>
              </a:spcBef>
            </a:pPr>
            <a:r>
              <a:rPr lang="en-US" sz="3200" dirty="0">
                <a:latin typeface="Arial" panose="020B0604020202020204" pitchFamily="34" charset="0"/>
                <a:cs typeface="Arial" panose="020B0604020202020204" pitchFamily="34" charset="0"/>
              </a:rPr>
              <a:t>Access</a:t>
            </a:r>
          </a:p>
          <a:p>
            <a:pPr lvl="1">
              <a:lnSpc>
                <a:spcPct val="80000"/>
              </a:lnSpc>
              <a:spcBef>
                <a:spcPts val="1000"/>
              </a:spcBef>
            </a:pPr>
            <a:r>
              <a:rPr lang="en-US" sz="3200" dirty="0">
                <a:latin typeface="Arial" panose="020B0604020202020204" pitchFamily="34" charset="0"/>
                <a:cs typeface="Arial" panose="020B0604020202020204" pitchFamily="34" charset="0"/>
              </a:rPr>
              <a:t>Conditions, Covenants and Restrictions </a:t>
            </a:r>
          </a:p>
          <a:p>
            <a:pPr lvl="1">
              <a:lnSpc>
                <a:spcPct val="80000"/>
              </a:lnSpc>
              <a:spcBef>
                <a:spcPts val="1000"/>
              </a:spcBef>
            </a:pPr>
            <a:endParaRPr lang="en-US" sz="3300" dirty="0"/>
          </a:p>
        </p:txBody>
      </p:sp>
    </p:spTree>
    <p:extLst>
      <p:ext uri="{BB962C8B-B14F-4D97-AF65-F5344CB8AC3E}">
        <p14:creationId xmlns:p14="http://schemas.microsoft.com/office/powerpoint/2010/main" val="74493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86665-7688-6462-4C25-DCFEA033671E}"/>
              </a:ext>
            </a:extLst>
          </p:cNvPr>
          <p:cNvSpPr>
            <a:spLocks noGrp="1"/>
          </p:cNvSpPr>
          <p:nvPr>
            <p:ph type="title"/>
          </p:nvPr>
        </p:nvSpPr>
        <p:spPr/>
        <p:txBody>
          <a:bodyPr>
            <a:normAutofit/>
          </a:bodyPr>
          <a:lstStyle/>
          <a:p>
            <a:r>
              <a:rPr lang="en-US" sz="4800" dirty="0"/>
              <a:t>Diligence Process - Surveys</a:t>
            </a:r>
          </a:p>
        </p:txBody>
      </p:sp>
      <p:sp>
        <p:nvSpPr>
          <p:cNvPr id="3" name="Content Placeholder 2">
            <a:extLst>
              <a:ext uri="{FF2B5EF4-FFF2-40B4-BE49-F238E27FC236}">
                <a16:creationId xmlns:a16="http://schemas.microsoft.com/office/drawing/2014/main" id="{A405CC3A-3EB5-B2E9-0633-831D68B78E77}"/>
              </a:ext>
            </a:extLst>
          </p:cNvPr>
          <p:cNvSpPr>
            <a:spLocks noGrp="1"/>
          </p:cNvSpPr>
          <p:nvPr>
            <p:ph sz="quarter" idx="12"/>
          </p:nvPr>
        </p:nvSpPr>
        <p:spPr/>
        <p:txBody>
          <a:bodyPr>
            <a:normAutofit/>
          </a:bodyPr>
          <a:lstStyle/>
          <a:p>
            <a:pPr>
              <a:lnSpc>
                <a:spcPct val="80000"/>
              </a:lnSpc>
            </a:pPr>
            <a:r>
              <a:rPr lang="en-US" sz="4000" dirty="0">
                <a:latin typeface="Arial" panose="020B0604020202020204" pitchFamily="34" charset="0"/>
                <a:cs typeface="Arial" panose="020B0604020202020204" pitchFamily="34" charset="0"/>
              </a:rPr>
              <a:t>Survey Review </a:t>
            </a:r>
          </a:p>
          <a:p>
            <a:pPr lvl="1">
              <a:lnSpc>
                <a:spcPct val="80000"/>
              </a:lnSpc>
              <a:spcBef>
                <a:spcPts val="1000"/>
              </a:spcBef>
            </a:pPr>
            <a:r>
              <a:rPr lang="en-US" sz="3600" dirty="0">
                <a:latin typeface="Arial" panose="020B0604020202020204" pitchFamily="34" charset="0"/>
                <a:cs typeface="Arial" panose="020B0604020202020204" pitchFamily="34" charset="0"/>
              </a:rPr>
              <a:t>Existing encroachments</a:t>
            </a:r>
          </a:p>
          <a:p>
            <a:pPr lvl="1">
              <a:lnSpc>
                <a:spcPct val="80000"/>
              </a:lnSpc>
              <a:spcBef>
                <a:spcPts val="1000"/>
              </a:spcBef>
            </a:pPr>
            <a:r>
              <a:rPr lang="en-US" sz="3600" dirty="0">
                <a:latin typeface="Arial" panose="020B0604020202020204" pitchFamily="34" charset="0"/>
                <a:cs typeface="Arial" panose="020B0604020202020204" pitchFamily="34" charset="0"/>
              </a:rPr>
              <a:t>Setbacks or other zoning concerns </a:t>
            </a:r>
          </a:p>
          <a:p>
            <a:pPr lvl="1">
              <a:lnSpc>
                <a:spcPct val="80000"/>
              </a:lnSpc>
              <a:spcBef>
                <a:spcPts val="1000"/>
              </a:spcBef>
            </a:pPr>
            <a:r>
              <a:rPr lang="en-US" sz="3600" dirty="0">
                <a:latin typeface="Arial" panose="020B0604020202020204" pitchFamily="34" charset="0"/>
                <a:cs typeface="Arial" panose="020B0604020202020204" pitchFamily="34" charset="0"/>
              </a:rPr>
              <a:t>Identify site conditions</a:t>
            </a:r>
            <a:endParaRPr lang="en-US" sz="3200" dirty="0">
              <a:latin typeface="Arial" panose="020B0604020202020204" pitchFamily="34" charset="0"/>
              <a:cs typeface="Arial" panose="020B0604020202020204" pitchFamily="34" charset="0"/>
            </a:endParaRPr>
          </a:p>
        </p:txBody>
      </p:sp>
      <p:pic>
        <p:nvPicPr>
          <p:cNvPr id="5" name="Picture 4" descr="A person and person in safety vests and helmets at a construction site&#10;&#10;Description automatically generated">
            <a:extLst>
              <a:ext uri="{FF2B5EF4-FFF2-40B4-BE49-F238E27FC236}">
                <a16:creationId xmlns:a16="http://schemas.microsoft.com/office/drawing/2014/main" id="{C9F161F0-C648-1B9E-346F-3904D09951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6721" y="3694117"/>
            <a:ext cx="3931920" cy="2621280"/>
          </a:xfrm>
          <a:prstGeom prst="rect">
            <a:avLst/>
          </a:prstGeom>
        </p:spPr>
      </p:pic>
    </p:spTree>
    <p:extLst>
      <p:ext uri="{BB962C8B-B14F-4D97-AF65-F5344CB8AC3E}">
        <p14:creationId xmlns:p14="http://schemas.microsoft.com/office/powerpoint/2010/main" val="2756104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2202-188F-4BAA-BED7-E53F2AE8A5A4}"/>
              </a:ext>
            </a:extLst>
          </p:cNvPr>
          <p:cNvSpPr>
            <a:spLocks noGrp="1"/>
          </p:cNvSpPr>
          <p:nvPr>
            <p:ph type="title"/>
          </p:nvPr>
        </p:nvSpPr>
        <p:spPr/>
        <p:txBody>
          <a:bodyPr>
            <a:normAutofit fontScale="90000"/>
          </a:bodyPr>
          <a:lstStyle/>
          <a:p>
            <a:r>
              <a:rPr lang="en-US" sz="4800" dirty="0"/>
              <a:t>Due Diligence - Environmental </a:t>
            </a:r>
            <a:r>
              <a:rPr lang="en-US" sz="2700" dirty="0"/>
              <a:t>	</a:t>
            </a:r>
          </a:p>
        </p:txBody>
      </p:sp>
      <p:sp>
        <p:nvSpPr>
          <p:cNvPr id="5" name="Content Placeholder 2">
            <a:extLst>
              <a:ext uri="{FF2B5EF4-FFF2-40B4-BE49-F238E27FC236}">
                <a16:creationId xmlns:a16="http://schemas.microsoft.com/office/drawing/2014/main" id="{22B4771E-1EFC-4742-BFE2-A20F79A53BC3}"/>
              </a:ext>
            </a:extLst>
          </p:cNvPr>
          <p:cNvSpPr>
            <a:spLocks noGrp="1"/>
          </p:cNvSpPr>
          <p:nvPr>
            <p:ph sz="quarter" idx="12"/>
          </p:nvPr>
        </p:nvSpPr>
        <p:spPr>
          <a:xfrm>
            <a:off x="357491" y="1423491"/>
            <a:ext cx="8620506" cy="4196724"/>
          </a:xfrm>
        </p:spPr>
        <p:txBody>
          <a:bodyPr>
            <a:noAutofit/>
          </a:bodyPr>
          <a:lstStyle/>
          <a:p>
            <a:pPr>
              <a:lnSpc>
                <a:spcPct val="80000"/>
              </a:lnSpc>
            </a:pPr>
            <a:r>
              <a:rPr lang="en-US" sz="3400" dirty="0">
                <a:latin typeface="Arial" panose="020B0604020202020204" pitchFamily="34" charset="0"/>
                <a:cs typeface="Arial" panose="020B0604020202020204" pitchFamily="34" charset="0"/>
              </a:rPr>
              <a:t>Phase I Environmental Site Assessment</a:t>
            </a:r>
          </a:p>
          <a:p>
            <a:pPr lvl="1">
              <a:lnSpc>
                <a:spcPct val="80000"/>
              </a:lnSpc>
              <a:spcBef>
                <a:spcPts val="1000"/>
              </a:spcBef>
            </a:pPr>
            <a:r>
              <a:rPr lang="en-US" sz="3400" dirty="0">
                <a:latin typeface="Arial" panose="020B0604020202020204" pitchFamily="34" charset="0"/>
                <a:cs typeface="Arial" panose="020B0604020202020204" pitchFamily="34" charset="0"/>
              </a:rPr>
              <a:t>Scope</a:t>
            </a:r>
          </a:p>
          <a:p>
            <a:pPr lvl="1">
              <a:lnSpc>
                <a:spcPct val="80000"/>
              </a:lnSpc>
              <a:spcBef>
                <a:spcPts val="1000"/>
              </a:spcBef>
            </a:pPr>
            <a:r>
              <a:rPr lang="en-US" sz="3400" dirty="0">
                <a:latin typeface="Arial" panose="020B0604020202020204" pitchFamily="34" charset="0"/>
                <a:cs typeface="Arial" panose="020B0604020202020204" pitchFamily="34" charset="0"/>
              </a:rPr>
              <a:t>Purposes </a:t>
            </a:r>
          </a:p>
          <a:p>
            <a:pPr>
              <a:lnSpc>
                <a:spcPct val="80000"/>
              </a:lnSpc>
            </a:pPr>
            <a:r>
              <a:rPr lang="en-US" sz="3400" dirty="0">
                <a:latin typeface="Arial" panose="020B0604020202020204" pitchFamily="34" charset="0"/>
                <a:cs typeface="Arial" panose="020B0604020202020204" pitchFamily="34" charset="0"/>
              </a:rPr>
              <a:t>Phase II Environmental Site Assessment </a:t>
            </a:r>
          </a:p>
          <a:p>
            <a:pPr lvl="1">
              <a:lnSpc>
                <a:spcPct val="80000"/>
              </a:lnSpc>
              <a:spcBef>
                <a:spcPts val="1000"/>
              </a:spcBef>
            </a:pPr>
            <a:r>
              <a:rPr lang="en-US" sz="3400" dirty="0">
                <a:latin typeface="Arial" panose="020B0604020202020204" pitchFamily="34" charset="0"/>
                <a:cs typeface="Arial" panose="020B0604020202020204" pitchFamily="34" charset="0"/>
              </a:rPr>
              <a:t>Scope </a:t>
            </a:r>
          </a:p>
          <a:p>
            <a:pPr lvl="1">
              <a:lnSpc>
                <a:spcPct val="80000"/>
              </a:lnSpc>
              <a:spcBef>
                <a:spcPts val="1000"/>
              </a:spcBef>
            </a:pPr>
            <a:r>
              <a:rPr lang="en-US" sz="3400" dirty="0">
                <a:latin typeface="Arial" panose="020B0604020202020204" pitchFamily="34" charset="0"/>
                <a:cs typeface="Arial" panose="020B0604020202020204" pitchFamily="34" charset="0"/>
              </a:rPr>
              <a:t>Concerns </a:t>
            </a:r>
          </a:p>
        </p:txBody>
      </p:sp>
    </p:spTree>
    <p:extLst>
      <p:ext uri="{BB962C8B-B14F-4D97-AF65-F5344CB8AC3E}">
        <p14:creationId xmlns:p14="http://schemas.microsoft.com/office/powerpoint/2010/main" val="2791297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2202-188F-4BAA-BED7-E53F2AE8A5A4}"/>
              </a:ext>
            </a:extLst>
          </p:cNvPr>
          <p:cNvSpPr>
            <a:spLocks noGrp="1"/>
          </p:cNvSpPr>
          <p:nvPr>
            <p:ph type="title"/>
          </p:nvPr>
        </p:nvSpPr>
        <p:spPr/>
        <p:txBody>
          <a:bodyPr>
            <a:noAutofit/>
          </a:bodyPr>
          <a:lstStyle/>
          <a:p>
            <a:r>
              <a:rPr lang="en-US" sz="3000" dirty="0"/>
              <a:t>Contractual Considerations Relating to Diligence</a:t>
            </a:r>
            <a:r>
              <a:rPr lang="en-US" sz="3200" dirty="0"/>
              <a:t>	</a:t>
            </a:r>
          </a:p>
        </p:txBody>
      </p:sp>
      <p:sp>
        <p:nvSpPr>
          <p:cNvPr id="3" name="Content Placeholder 2">
            <a:extLst>
              <a:ext uri="{FF2B5EF4-FFF2-40B4-BE49-F238E27FC236}">
                <a16:creationId xmlns:a16="http://schemas.microsoft.com/office/drawing/2014/main" id="{3FFEF5E9-EFE2-4004-8476-D5419144CA94}"/>
              </a:ext>
            </a:extLst>
          </p:cNvPr>
          <p:cNvSpPr>
            <a:spLocks noGrp="1"/>
          </p:cNvSpPr>
          <p:nvPr>
            <p:ph sz="quarter" idx="12"/>
          </p:nvPr>
        </p:nvSpPr>
        <p:spPr/>
        <p:txBody>
          <a:bodyPr>
            <a:normAutofit/>
          </a:bodyPr>
          <a:lstStyle/>
          <a:p>
            <a:pPr>
              <a:lnSpc>
                <a:spcPct val="80000"/>
              </a:lnSpc>
            </a:pPr>
            <a:r>
              <a:rPr lang="en-US" sz="4400" dirty="0">
                <a:latin typeface="Arial" panose="020B0604020202020204" pitchFamily="34" charset="0"/>
                <a:cs typeface="Arial" panose="020B0604020202020204" pitchFamily="34" charset="0"/>
              </a:rPr>
              <a:t>Site Access</a:t>
            </a:r>
          </a:p>
          <a:p>
            <a:pPr lvl="1">
              <a:lnSpc>
                <a:spcPct val="80000"/>
              </a:lnSpc>
              <a:spcBef>
                <a:spcPts val="1000"/>
              </a:spcBef>
            </a:pPr>
            <a:r>
              <a:rPr lang="en-US" sz="3600" dirty="0">
                <a:latin typeface="Arial" panose="020B0604020202020204" pitchFamily="34" charset="0"/>
                <a:cs typeface="Arial" panose="020B0604020202020204" pitchFamily="34" charset="0"/>
              </a:rPr>
              <a:t>Stand-alone Document or PSA</a:t>
            </a:r>
          </a:p>
          <a:p>
            <a:pPr lvl="1">
              <a:lnSpc>
                <a:spcPct val="80000"/>
              </a:lnSpc>
              <a:spcBef>
                <a:spcPts val="1000"/>
              </a:spcBef>
            </a:pPr>
            <a:r>
              <a:rPr lang="en-US" sz="3600" dirty="0">
                <a:latin typeface="Arial" panose="020B0604020202020204" pitchFamily="34" charset="0"/>
                <a:cs typeface="Arial" panose="020B0604020202020204" pitchFamily="34" charset="0"/>
              </a:rPr>
              <a:t>Key provisions</a:t>
            </a:r>
          </a:p>
          <a:p>
            <a:pPr marL="342900" lvl="1" indent="0">
              <a:lnSpc>
                <a:spcPct val="80000"/>
              </a:lnSpc>
              <a:spcBef>
                <a:spcPts val="1000"/>
              </a:spcBef>
              <a:buNone/>
            </a:pPr>
            <a:endParaRPr lang="en-US" sz="1200" dirty="0">
              <a:latin typeface="Arial" panose="020B0604020202020204" pitchFamily="34" charset="0"/>
              <a:cs typeface="Arial" panose="020B0604020202020204" pitchFamily="34" charset="0"/>
            </a:endParaRPr>
          </a:p>
          <a:p>
            <a:pPr lvl="1">
              <a:lnSpc>
                <a:spcPct val="80000"/>
              </a:lnSpc>
              <a:spcBef>
                <a:spcPts val="1000"/>
              </a:spcBef>
            </a:pPr>
            <a:endParaRPr lang="en-US" sz="2100" dirty="0">
              <a:latin typeface="Arial" panose="020B0604020202020204" pitchFamily="34" charset="0"/>
              <a:cs typeface="Arial" panose="020B0604020202020204" pitchFamily="34" charset="0"/>
            </a:endParaRPr>
          </a:p>
          <a:p>
            <a:pPr lvl="1">
              <a:lnSpc>
                <a:spcPct val="80000"/>
              </a:lnSpc>
              <a:spcBef>
                <a:spcPts val="1000"/>
              </a:spcBef>
            </a:pPr>
            <a:endParaRPr lang="en-US" sz="2100" dirty="0">
              <a:latin typeface="Arial" panose="020B0604020202020204" pitchFamily="34" charset="0"/>
              <a:cs typeface="Arial" panose="020B0604020202020204" pitchFamily="34" charset="0"/>
            </a:endParaRPr>
          </a:p>
          <a:p>
            <a:pPr lvl="1">
              <a:lnSpc>
                <a:spcPct val="80000"/>
              </a:lnSpc>
              <a:spcBef>
                <a:spcPts val="1000"/>
              </a:spcBef>
            </a:pPr>
            <a:endParaRPr lang="en-US" dirty="0">
              <a:latin typeface="Arial" panose="020B0604020202020204" pitchFamily="34" charset="0"/>
              <a:cs typeface="Arial" panose="020B0604020202020204" pitchFamily="34" charset="0"/>
            </a:endParaRPr>
          </a:p>
          <a:p>
            <a:pPr marL="0" indent="0">
              <a:lnSpc>
                <a:spcPct val="80000"/>
              </a:lnSpc>
              <a:buNone/>
            </a:pPr>
            <a:endParaRPr lang="en-US" dirty="0">
              <a:latin typeface="Arial" panose="020B0604020202020204" pitchFamily="34" charset="0"/>
              <a:cs typeface="Arial" panose="020B0604020202020204" pitchFamily="34" charset="0"/>
            </a:endParaRPr>
          </a:p>
          <a:p>
            <a:pPr lvl="1">
              <a:lnSpc>
                <a:spcPct val="80000"/>
              </a:lnSpc>
              <a:spcBef>
                <a:spcPts val="1000"/>
              </a:spcBef>
            </a:pPr>
            <a:endParaRPr lang="en-US" sz="2100" dirty="0">
              <a:latin typeface="Arial" panose="020B0604020202020204" pitchFamily="34" charset="0"/>
              <a:cs typeface="Arial" panose="020B0604020202020204" pitchFamily="34" charset="0"/>
            </a:endParaRPr>
          </a:p>
        </p:txBody>
      </p:sp>
      <p:pic>
        <p:nvPicPr>
          <p:cNvPr id="5" name="Picture 4" descr="A person shaking hands with a magnifying glass next to a clipboard&#10;&#10;Description automatically generated">
            <a:extLst>
              <a:ext uri="{FF2B5EF4-FFF2-40B4-BE49-F238E27FC236}">
                <a16:creationId xmlns:a16="http://schemas.microsoft.com/office/drawing/2014/main" id="{1C408242-C182-77FE-BB04-E62511EAC8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429000"/>
            <a:ext cx="4114800" cy="2962742"/>
          </a:xfrm>
          <a:prstGeom prst="rect">
            <a:avLst/>
          </a:prstGeom>
        </p:spPr>
      </p:pic>
    </p:spTree>
    <p:extLst>
      <p:ext uri="{BB962C8B-B14F-4D97-AF65-F5344CB8AC3E}">
        <p14:creationId xmlns:p14="http://schemas.microsoft.com/office/powerpoint/2010/main" val="2028303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90107-A0D5-45EC-9D7E-362FD12F648A}"/>
              </a:ext>
            </a:extLst>
          </p:cNvPr>
          <p:cNvSpPr>
            <a:spLocks noGrp="1"/>
          </p:cNvSpPr>
          <p:nvPr>
            <p:ph type="title"/>
          </p:nvPr>
        </p:nvSpPr>
        <p:spPr/>
        <p:txBody>
          <a:bodyPr>
            <a:normAutofit fontScale="90000"/>
          </a:bodyPr>
          <a:lstStyle/>
          <a:p>
            <a:pPr algn="ctr"/>
            <a:r>
              <a:rPr lang="en-US" sz="5400" dirty="0"/>
              <a:t>What is Zoning?</a:t>
            </a:r>
          </a:p>
        </p:txBody>
      </p:sp>
      <p:sp>
        <p:nvSpPr>
          <p:cNvPr id="3" name="Text Placeholder 2">
            <a:extLst>
              <a:ext uri="{FF2B5EF4-FFF2-40B4-BE49-F238E27FC236}">
                <a16:creationId xmlns:a16="http://schemas.microsoft.com/office/drawing/2014/main" id="{7776059B-F350-4946-8224-3726B4B76203}"/>
              </a:ext>
            </a:extLst>
          </p:cNvPr>
          <p:cNvSpPr>
            <a:spLocks noGrp="1"/>
          </p:cNvSpPr>
          <p:nvPr>
            <p:ph type="body" sz="quarter" idx="10"/>
          </p:nvPr>
        </p:nvSpPr>
        <p:spPr>
          <a:xfrm>
            <a:off x="113123" y="1638300"/>
            <a:ext cx="4458878" cy="4602244"/>
          </a:xfrm>
        </p:spPr>
        <p:txBody>
          <a:bodyPr>
            <a:normAutofit fontScale="92500"/>
          </a:bodyPr>
          <a:lstStyle/>
          <a:p>
            <a:pPr marL="0" indent="0" algn="ctr">
              <a:buNone/>
            </a:pPr>
            <a:r>
              <a:rPr lang="en-US" sz="3200" kern="100" spc="-20" dirty="0">
                <a:effectLst/>
                <a:ea typeface="Calibri" panose="020F0502020204030204" pitchFamily="34" charset="0"/>
              </a:rPr>
              <a:t>Established framework for use and development of land, typically regulated by the states, but dictated and enacted by local governments, based on the idea of separating incompatible uses by including them in different zoning districts.</a:t>
            </a:r>
          </a:p>
          <a:p>
            <a:endParaRPr lang="en-US" sz="4000" dirty="0"/>
          </a:p>
        </p:txBody>
      </p:sp>
      <p:pic>
        <p:nvPicPr>
          <p:cNvPr id="1026" name="Picture 2" descr="What is zoning? Definition and examples - Market Business News">
            <a:extLst>
              <a:ext uri="{FF2B5EF4-FFF2-40B4-BE49-F238E27FC236}">
                <a16:creationId xmlns:a16="http://schemas.microsoft.com/office/drawing/2014/main" id="{93C2E145-2A1D-8DD7-C002-9E8D7DAF6D7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5079" y="1828800"/>
            <a:ext cx="4247766" cy="3769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56982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6" name="Picture 8" descr="Mayor De Blasio Requires the DOB Withhold Permits For Unpaid Violations">
            <a:extLst>
              <a:ext uri="{FF2B5EF4-FFF2-40B4-BE49-F238E27FC236}">
                <a16:creationId xmlns:a16="http://schemas.microsoft.com/office/drawing/2014/main" id="{D8C8C632-1195-9E26-0796-BB9959623F70}"/>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l="17566" r="22856" b="2"/>
          <a:stretch>
            <a:fillRect/>
          </a:stretch>
        </p:blipFill>
        <p:spPr bwMode="auto">
          <a:xfrm>
            <a:off x="6433" y="0"/>
            <a:ext cx="3208107" cy="2692303"/>
          </a:xfrm>
          <a:custGeom>
            <a:avLst/>
            <a:gdLst/>
            <a:ahLst/>
            <a:cxnLst/>
            <a:rect l="l" t="t" r="r" b="b"/>
            <a:pathLst>
              <a:path w="4443799" h="3776781">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2050" name="Picture 2" descr="6-Step Litigation Process Explained – InFocus Family Law Firm">
            <a:extLst>
              <a:ext uri="{FF2B5EF4-FFF2-40B4-BE49-F238E27FC236}">
                <a16:creationId xmlns:a16="http://schemas.microsoft.com/office/drawing/2014/main" id="{1E1EBC60-6E49-FDC0-6E0D-9836F2A407C4}"/>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l="11473" r="2464" b="17"/>
          <a:stretch>
            <a:fillRect/>
          </a:stretch>
        </p:blipFill>
        <p:spPr bwMode="auto">
          <a:xfrm>
            <a:off x="6433" y="3795210"/>
            <a:ext cx="2580440" cy="2212654"/>
          </a:xfrm>
          <a:custGeom>
            <a:avLst/>
            <a:gdLst/>
            <a:ahLst/>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2054" name="Picture 6" descr="Building Repair Cliparts - Free Images for Home Repair">
            <a:extLst>
              <a:ext uri="{FF2B5EF4-FFF2-40B4-BE49-F238E27FC236}">
                <a16:creationId xmlns:a16="http://schemas.microsoft.com/office/drawing/2014/main" id="{92FBB3EF-5013-D089-D520-CA8A59EE877D}"/>
              </a:ext>
            </a:extLst>
          </p:cNvPr>
          <p:cNvPicPr>
            <a:picLocks noChangeAspect="1" noChangeArrowheads="1"/>
          </p:cNvPicPr>
          <p:nvPr/>
        </p:nvPicPr>
        <p:blipFill>
          <a:blip r:embed="rId5">
            <a:alphaModFix/>
            <a:extLst>
              <a:ext uri="{28A0092B-C50C-407E-A947-70E740481C1C}">
                <a14:useLocalDpi xmlns:a14="http://schemas.microsoft.com/office/drawing/2010/main" val="0"/>
              </a:ext>
            </a:extLst>
          </a:blip>
          <a:srcRect t="4396" r="-24" b="251"/>
          <a:stretch>
            <a:fillRect/>
          </a:stretch>
        </p:blipFill>
        <p:spPr bwMode="auto">
          <a:xfrm>
            <a:off x="1923257" y="2188205"/>
            <a:ext cx="2305163" cy="227891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4F90107-A0D5-45EC-9D7E-362FD12F648A}"/>
              </a:ext>
            </a:extLst>
          </p:cNvPr>
          <p:cNvSpPr>
            <a:spLocks noGrp="1"/>
          </p:cNvSpPr>
          <p:nvPr>
            <p:ph type="title"/>
          </p:nvPr>
        </p:nvSpPr>
        <p:spPr>
          <a:xfrm>
            <a:off x="2969440" y="166713"/>
            <a:ext cx="6051621" cy="815973"/>
          </a:xfrm>
          <a:solidFill>
            <a:srgbClr val="288682"/>
          </a:solidFill>
          <a:ln>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68580" tIns="34290" rIns="68580" bIns="34290" rtlCol="0" anchor="ctr">
            <a:noAutofit/>
          </a:bodyPr>
          <a:lstStyle/>
          <a:p>
            <a:pPr algn="r">
              <a:lnSpc>
                <a:spcPct val="100000"/>
              </a:lnSpc>
              <a:spcAft>
                <a:spcPts val="1200"/>
              </a:spcAft>
            </a:pPr>
            <a:r>
              <a:rPr lang="en-US" sz="3700" b="1" kern="1200" dirty="0"/>
              <a:t>Why Does Zoning Matter?</a:t>
            </a:r>
          </a:p>
        </p:txBody>
      </p:sp>
      <p:sp>
        <p:nvSpPr>
          <p:cNvPr id="3" name="Text Placeholder 2">
            <a:extLst>
              <a:ext uri="{FF2B5EF4-FFF2-40B4-BE49-F238E27FC236}">
                <a16:creationId xmlns:a16="http://schemas.microsoft.com/office/drawing/2014/main" id="{7776059B-F350-4946-8224-3726B4B76203}"/>
              </a:ext>
            </a:extLst>
          </p:cNvPr>
          <p:cNvSpPr>
            <a:spLocks noGrp="1"/>
          </p:cNvSpPr>
          <p:nvPr>
            <p:ph type="body" sz="quarter" idx="10"/>
          </p:nvPr>
        </p:nvSpPr>
        <p:spPr>
          <a:xfrm>
            <a:off x="3572758" y="1618048"/>
            <a:ext cx="5561427" cy="4552950"/>
          </a:xfrm>
        </p:spPr>
        <p:txBody>
          <a:bodyPr vert="horz" lIns="68580" tIns="34290" rIns="68580" bIns="34290" rtlCol="0" anchor="ctr">
            <a:normAutofit fontScale="92500" lnSpcReduction="20000"/>
          </a:bodyPr>
          <a:lstStyle/>
          <a:p>
            <a:pPr marL="0"/>
            <a:endParaRPr lang="en-US" sz="1500" dirty="0"/>
          </a:p>
          <a:p>
            <a:pPr marL="600075" lvl="1">
              <a:spcBef>
                <a:spcPts val="1000"/>
              </a:spcBef>
            </a:pPr>
            <a:r>
              <a:rPr lang="en-US" sz="3000" kern="100" dirty="0"/>
              <a:t>Costly “fixes” to abate violations or obtain missing permits and approvals.</a:t>
            </a:r>
          </a:p>
          <a:p>
            <a:pPr marL="600075" lvl="1">
              <a:spcBef>
                <a:spcPts val="1000"/>
              </a:spcBef>
            </a:pPr>
            <a:endParaRPr lang="en-US" sz="3000" kern="100" dirty="0"/>
          </a:p>
          <a:p>
            <a:pPr marL="600075" lvl="1">
              <a:spcBef>
                <a:spcPts val="1000"/>
              </a:spcBef>
            </a:pPr>
            <a:r>
              <a:rPr lang="en-US" sz="3000" kern="100" dirty="0"/>
              <a:t>Revocation of an occupancy permit, which results in a shut down of operations and use.</a:t>
            </a:r>
          </a:p>
          <a:p>
            <a:pPr marL="600075" lvl="1">
              <a:spcBef>
                <a:spcPts val="1000"/>
              </a:spcBef>
            </a:pPr>
            <a:endParaRPr lang="en-US" sz="3000" kern="100" dirty="0"/>
          </a:p>
          <a:p>
            <a:pPr marL="600075" lvl="1">
              <a:spcBef>
                <a:spcPts val="1000"/>
              </a:spcBef>
            </a:pPr>
            <a:r>
              <a:rPr lang="en-US" sz="3000" kern="100" dirty="0"/>
              <a:t>Costly litigation that has the potential of shutting down operations and use until resolution.</a:t>
            </a:r>
          </a:p>
          <a:p>
            <a:pPr marL="257175"/>
            <a:endParaRPr lang="en-US" sz="1125" dirty="0">
              <a:effectLst/>
            </a:endParaRPr>
          </a:p>
          <a:p>
            <a:pPr marL="0"/>
            <a:endParaRPr lang="en-US" sz="1125" dirty="0"/>
          </a:p>
        </p:txBody>
      </p:sp>
    </p:spTree>
    <p:extLst>
      <p:ext uri="{BB962C8B-B14F-4D97-AF65-F5344CB8AC3E}">
        <p14:creationId xmlns:p14="http://schemas.microsoft.com/office/powerpoint/2010/main" val="141739579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90107-A0D5-45EC-9D7E-362FD12F648A}"/>
              </a:ext>
            </a:extLst>
          </p:cNvPr>
          <p:cNvSpPr>
            <a:spLocks noGrp="1"/>
          </p:cNvSpPr>
          <p:nvPr>
            <p:ph type="title"/>
          </p:nvPr>
        </p:nvSpPr>
        <p:spPr/>
        <p:txBody>
          <a:bodyPr/>
          <a:lstStyle/>
          <a:p>
            <a:pPr algn="ctr"/>
            <a:r>
              <a:rPr lang="en-US" dirty="0"/>
              <a:t>What You Need to Ask</a:t>
            </a:r>
          </a:p>
        </p:txBody>
      </p:sp>
      <p:sp>
        <p:nvSpPr>
          <p:cNvPr id="3" name="Text Placeholder 2">
            <a:extLst>
              <a:ext uri="{FF2B5EF4-FFF2-40B4-BE49-F238E27FC236}">
                <a16:creationId xmlns:a16="http://schemas.microsoft.com/office/drawing/2014/main" id="{A9B55292-EDDB-A666-7196-B57CE8412C6A}"/>
              </a:ext>
            </a:extLst>
          </p:cNvPr>
          <p:cNvSpPr>
            <a:spLocks noGrp="1"/>
          </p:cNvSpPr>
          <p:nvPr>
            <p:ph type="body" sz="quarter" idx="10"/>
          </p:nvPr>
        </p:nvSpPr>
        <p:spPr/>
        <p:txBody>
          <a:bodyPr/>
          <a:lstStyle/>
          <a:p>
            <a:endParaRPr lang="en-US"/>
          </a:p>
        </p:txBody>
      </p:sp>
      <p:graphicFrame>
        <p:nvGraphicFramePr>
          <p:cNvPr id="10" name="Diagram 9">
            <a:extLst>
              <a:ext uri="{FF2B5EF4-FFF2-40B4-BE49-F238E27FC236}">
                <a16:creationId xmlns:a16="http://schemas.microsoft.com/office/drawing/2014/main" id="{D4F65A2B-D4E3-61B1-809B-5693B8CDC8F2}"/>
              </a:ext>
            </a:extLst>
          </p:cNvPr>
          <p:cNvGraphicFramePr/>
          <p:nvPr>
            <p:extLst>
              <p:ext uri="{D42A27DB-BD31-4B8C-83A1-F6EECF244321}">
                <p14:modId xmlns:p14="http://schemas.microsoft.com/office/powerpoint/2010/main" val="1788627388"/>
              </p:ext>
            </p:extLst>
          </p:nvPr>
        </p:nvGraphicFramePr>
        <p:xfrm>
          <a:off x="-73891" y="1459346"/>
          <a:ext cx="9144000" cy="5135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278924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9" name="Picture 2" descr="What Should We Do: Get Summer Started Early | Barrio Chicago">
            <a:extLst>
              <a:ext uri="{FF2B5EF4-FFF2-40B4-BE49-F238E27FC236}">
                <a16:creationId xmlns:a16="http://schemas.microsoft.com/office/drawing/2014/main" id="{88435EC0-818A-3202-5072-24C5CF30B9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54728" y="1200150"/>
            <a:ext cx="6234545"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17022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51EBD9-1408-43F6-A111-4F352549E6D7}"/>
              </a:ext>
            </a:extLst>
          </p:cNvPr>
          <p:cNvSpPr>
            <a:spLocks noGrp="1"/>
          </p:cNvSpPr>
          <p:nvPr>
            <p:ph type="body" sz="quarter" idx="10"/>
          </p:nvPr>
        </p:nvSpPr>
        <p:spPr>
          <a:xfrm>
            <a:off x="628650" y="193964"/>
            <a:ext cx="7886700" cy="5540086"/>
          </a:xfrm>
        </p:spPr>
        <p:txBody>
          <a:bodyPr/>
          <a:lstStyle/>
          <a:p>
            <a:pPr marL="0" indent="0" algn="ctr">
              <a:buNone/>
            </a:pPr>
            <a:endParaRPr lang="en-US" sz="4800" dirty="0">
              <a:latin typeface="Arial" panose="020B0604020202020204" pitchFamily="34" charset="0"/>
              <a:cs typeface="Arial" panose="020B0604020202020204" pitchFamily="34" charset="0"/>
            </a:endParaRPr>
          </a:p>
          <a:p>
            <a:pPr marL="0" indent="0" algn="ctr">
              <a:buNone/>
            </a:pPr>
            <a:endParaRPr lang="en-US" sz="4800" dirty="0">
              <a:latin typeface="Arial" panose="020B0604020202020204" pitchFamily="34" charset="0"/>
              <a:cs typeface="Arial" panose="020B0604020202020204" pitchFamily="34" charset="0"/>
            </a:endParaRPr>
          </a:p>
          <a:p>
            <a:pPr marL="0" indent="0" algn="ctr">
              <a:buNone/>
            </a:pPr>
            <a:r>
              <a:rPr lang="en-US" sz="4800" dirty="0">
                <a:latin typeface="Arial" panose="020B0604020202020204" pitchFamily="34" charset="0"/>
                <a:cs typeface="Arial" panose="020B0604020202020204" pitchFamily="34" charset="0"/>
              </a:rPr>
              <a:t>Real Property Concerns </a:t>
            </a: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in Corporate Transactions</a:t>
            </a:r>
          </a:p>
          <a:p>
            <a:pPr marL="0" indent="0" algn="ctr">
              <a:buNone/>
            </a:pPr>
            <a:endParaRPr lang="en-US" sz="1200" dirty="0"/>
          </a:p>
          <a:p>
            <a:pPr marL="0" indent="0" algn="ctr">
              <a:buNone/>
            </a:pPr>
            <a:r>
              <a:rPr lang="en-US" sz="2400" dirty="0"/>
              <a:t>August 28, 2024</a:t>
            </a:r>
          </a:p>
          <a:p>
            <a:pPr marL="0" indent="0" algn="ctr">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445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90107-A0D5-45EC-9D7E-362FD12F648A}"/>
              </a:ext>
            </a:extLst>
          </p:cNvPr>
          <p:cNvSpPr>
            <a:spLocks noGrp="1"/>
          </p:cNvSpPr>
          <p:nvPr>
            <p:ph type="title"/>
          </p:nvPr>
        </p:nvSpPr>
        <p:spPr/>
        <p:txBody>
          <a:bodyPr>
            <a:noAutofit/>
          </a:bodyPr>
          <a:lstStyle/>
          <a:p>
            <a:pPr algn="ctr"/>
            <a:r>
              <a:rPr lang="en-US" sz="5000" dirty="0"/>
              <a:t>Confirm Zoning FIRST!</a:t>
            </a:r>
          </a:p>
        </p:txBody>
      </p:sp>
      <p:sp>
        <p:nvSpPr>
          <p:cNvPr id="4" name="Text Placeholder 3">
            <a:extLst>
              <a:ext uri="{FF2B5EF4-FFF2-40B4-BE49-F238E27FC236}">
                <a16:creationId xmlns:a16="http://schemas.microsoft.com/office/drawing/2014/main" id="{EF9A3C05-87EF-9F8C-F977-6C1B4042F9C3}"/>
              </a:ext>
            </a:extLst>
          </p:cNvPr>
          <p:cNvSpPr>
            <a:spLocks noGrp="1"/>
          </p:cNvSpPr>
          <p:nvPr>
            <p:ph type="body" sz="quarter" idx="10"/>
          </p:nvPr>
        </p:nvSpPr>
        <p:spPr>
          <a:xfrm>
            <a:off x="213756" y="1317045"/>
            <a:ext cx="8930244" cy="5107505"/>
          </a:xfrm>
        </p:spPr>
        <p:txBody>
          <a:bodyPr/>
          <a:lstStyle/>
          <a:p>
            <a:endParaRPr lang="en-US" dirty="0"/>
          </a:p>
        </p:txBody>
      </p:sp>
      <p:sp>
        <p:nvSpPr>
          <p:cNvPr id="3" name="TextBox 2">
            <a:extLst>
              <a:ext uri="{FF2B5EF4-FFF2-40B4-BE49-F238E27FC236}">
                <a16:creationId xmlns:a16="http://schemas.microsoft.com/office/drawing/2014/main" id="{CA0AD1D7-9CAE-80CE-FBA2-68CBF4FC9718}"/>
              </a:ext>
            </a:extLst>
          </p:cNvPr>
          <p:cNvSpPr txBox="1"/>
          <p:nvPr/>
        </p:nvSpPr>
        <p:spPr>
          <a:xfrm>
            <a:off x="3851565" y="1317045"/>
            <a:ext cx="5292436" cy="4863896"/>
          </a:xfrm>
          <a:prstGeom prst="rect">
            <a:avLst/>
          </a:prstGeom>
          <a:noFill/>
        </p:spPr>
        <p:txBody>
          <a:bodyPr wrap="square" rtlCol="0">
            <a:spAutoFit/>
          </a:bodyPr>
          <a:lstStyle/>
          <a:p>
            <a:pPr algn="ctr">
              <a:lnSpc>
                <a:spcPct val="80000"/>
              </a:lnSpc>
              <a:spcBef>
                <a:spcPts val="1000"/>
              </a:spcBef>
            </a:pPr>
            <a:r>
              <a:rPr lang="en-US" sz="2100" b="1" u="sng" kern="100" dirty="0">
                <a:solidFill>
                  <a:srgbClr val="005480"/>
                </a:solidFill>
                <a:effectLst/>
                <a:latin typeface="Arial" panose="020B0604020202020204" pitchFamily="34" charset="0"/>
                <a:ea typeface="Calibri" panose="020F0502020204030204" pitchFamily="34" charset="0"/>
                <a:cs typeface="Arial" panose="020B0604020202020204" pitchFamily="34" charset="0"/>
              </a:rPr>
              <a:t>DON’T</a:t>
            </a:r>
          </a:p>
          <a:p>
            <a:pPr marL="214313" indent="-214313">
              <a:lnSpc>
                <a:spcPct val="80000"/>
              </a:lnSpc>
              <a:spcBef>
                <a:spcPts val="1000"/>
              </a:spcBef>
              <a:buFont typeface="Arial" panose="020B0604020202020204" pitchFamily="34" charset="0"/>
              <a:buChar char="•"/>
            </a:pPr>
            <a:r>
              <a:rPr lang="en-US" sz="2100" kern="100" dirty="0">
                <a:solidFill>
                  <a:srgbClr val="005480"/>
                </a:solidFill>
                <a:latin typeface="Arial" panose="020B0604020202020204" pitchFamily="34" charset="0"/>
                <a:ea typeface="Calibri" panose="020F0502020204030204" pitchFamily="34" charset="0"/>
                <a:cs typeface="Arial" panose="020B0604020202020204" pitchFamily="34" charset="0"/>
              </a:rPr>
              <a:t>Sign an LOI</a:t>
            </a:r>
          </a:p>
          <a:p>
            <a:pPr marL="214313" indent="-214313">
              <a:lnSpc>
                <a:spcPct val="80000"/>
              </a:lnSpc>
              <a:spcBef>
                <a:spcPts val="1000"/>
              </a:spcBef>
              <a:buFont typeface="Arial" panose="020B0604020202020204" pitchFamily="34" charset="0"/>
              <a:buChar char="•"/>
            </a:pPr>
            <a:r>
              <a:rPr lang="en-US" sz="2100" kern="100" spc="-20" dirty="0">
                <a:solidFill>
                  <a:srgbClr val="005480"/>
                </a:solidFill>
                <a:latin typeface="Arial" panose="020B0604020202020204" pitchFamily="34" charset="0"/>
                <a:ea typeface="Calibri" panose="020F0502020204030204" pitchFamily="34" charset="0"/>
                <a:cs typeface="Arial" panose="020B0604020202020204" pitchFamily="34" charset="0"/>
              </a:rPr>
              <a:t>Spend time and money negotiating a PSA</a:t>
            </a:r>
          </a:p>
          <a:p>
            <a:pPr marL="214313" indent="-214313">
              <a:lnSpc>
                <a:spcPct val="80000"/>
              </a:lnSpc>
              <a:spcBef>
                <a:spcPts val="1000"/>
              </a:spcBef>
              <a:buFont typeface="Arial" panose="020B0604020202020204" pitchFamily="34" charset="0"/>
              <a:buChar char="•"/>
            </a:pPr>
            <a:r>
              <a:rPr lang="en-US" sz="2100" kern="100" dirty="0">
                <a:solidFill>
                  <a:srgbClr val="005480"/>
                </a:solidFill>
                <a:effectLst/>
                <a:latin typeface="Arial" panose="020B0604020202020204" pitchFamily="34" charset="0"/>
                <a:ea typeface="Calibri" panose="020F0502020204030204" pitchFamily="34" charset="0"/>
                <a:cs typeface="Arial" panose="020B0604020202020204" pitchFamily="34" charset="0"/>
              </a:rPr>
              <a:t>Execute a lease</a:t>
            </a:r>
          </a:p>
          <a:p>
            <a:pPr marL="214313" indent="-214313">
              <a:lnSpc>
                <a:spcPct val="80000"/>
              </a:lnSpc>
              <a:spcBef>
                <a:spcPts val="1000"/>
              </a:spcBef>
              <a:buFont typeface="Arial" panose="020B0604020202020204" pitchFamily="34" charset="0"/>
              <a:buChar char="•"/>
            </a:pPr>
            <a:r>
              <a:rPr lang="en-US" sz="2100" kern="100" dirty="0">
                <a:solidFill>
                  <a:srgbClr val="005480"/>
                </a:solidFill>
                <a:latin typeface="Arial" panose="020B0604020202020204" pitchFamily="34" charset="0"/>
                <a:ea typeface="Calibri" panose="020F0502020204030204" pitchFamily="34" charset="0"/>
                <a:cs typeface="Arial" panose="020B0604020202020204" pitchFamily="34" charset="0"/>
              </a:rPr>
              <a:t>Expend money on an architect /engineer</a:t>
            </a:r>
          </a:p>
          <a:p>
            <a:pPr marL="214313" indent="-214313">
              <a:lnSpc>
                <a:spcPct val="80000"/>
              </a:lnSpc>
              <a:spcBef>
                <a:spcPts val="1000"/>
              </a:spcBef>
              <a:buFont typeface="Arial" panose="020B0604020202020204" pitchFamily="34" charset="0"/>
              <a:buChar char="•"/>
            </a:pPr>
            <a:r>
              <a:rPr lang="en-US" sz="2100" kern="100" dirty="0">
                <a:solidFill>
                  <a:srgbClr val="005480"/>
                </a:solidFill>
                <a:latin typeface="Arial" panose="020B0604020202020204" pitchFamily="34" charset="0"/>
                <a:ea typeface="Calibri" panose="020F0502020204030204" pitchFamily="34" charset="0"/>
                <a:cs typeface="Arial" panose="020B0604020202020204" pitchFamily="34" charset="0"/>
              </a:rPr>
              <a:t>Buy inventory or equipment </a:t>
            </a:r>
          </a:p>
          <a:p>
            <a:pPr marL="214313" indent="-214313">
              <a:lnSpc>
                <a:spcPct val="80000"/>
              </a:lnSpc>
              <a:spcBef>
                <a:spcPts val="1000"/>
              </a:spcBef>
              <a:buFont typeface="Arial" panose="020B0604020202020204" pitchFamily="34" charset="0"/>
              <a:buChar char="•"/>
            </a:pPr>
            <a:r>
              <a:rPr lang="en-US" sz="2100" kern="100" dirty="0">
                <a:solidFill>
                  <a:srgbClr val="005480"/>
                </a:solidFill>
                <a:latin typeface="Arial" panose="020B0604020202020204" pitchFamily="34" charset="0"/>
                <a:ea typeface="Calibri" panose="020F0502020204030204" pitchFamily="34" charset="0"/>
                <a:cs typeface="Arial" panose="020B0604020202020204" pitchFamily="34" charset="0"/>
              </a:rPr>
              <a:t>Take on the expense of moving</a:t>
            </a:r>
          </a:p>
          <a:p>
            <a:pPr marL="214313" indent="-214313">
              <a:lnSpc>
                <a:spcPct val="80000"/>
              </a:lnSpc>
              <a:spcBef>
                <a:spcPts val="1000"/>
              </a:spcBef>
              <a:buFont typeface="Arial" panose="020B0604020202020204" pitchFamily="34" charset="0"/>
              <a:buChar char="•"/>
            </a:pPr>
            <a:endParaRPr lang="en-US" sz="2100" kern="100" dirty="0">
              <a:solidFill>
                <a:srgbClr val="005480"/>
              </a:solidFill>
              <a:latin typeface="Arial" panose="020B0604020202020204" pitchFamily="34" charset="0"/>
              <a:ea typeface="Calibri" panose="020F0502020204030204" pitchFamily="34" charset="0"/>
              <a:cs typeface="Arial" panose="020B0604020202020204" pitchFamily="34" charset="0"/>
            </a:endParaRPr>
          </a:p>
          <a:p>
            <a:pPr algn="ctr">
              <a:lnSpc>
                <a:spcPct val="80000"/>
              </a:lnSpc>
              <a:spcBef>
                <a:spcPts val="1000"/>
              </a:spcBef>
            </a:pPr>
            <a:r>
              <a:rPr lang="en-US" sz="2100" b="1" u="sng" kern="100" dirty="0">
                <a:solidFill>
                  <a:srgbClr val="005480"/>
                </a:solidFill>
                <a:latin typeface="Arial" panose="020B0604020202020204" pitchFamily="34" charset="0"/>
                <a:cs typeface="Arial" panose="020B0604020202020204" pitchFamily="34" charset="0"/>
              </a:rPr>
              <a:t>UNTIL</a:t>
            </a:r>
          </a:p>
          <a:p>
            <a:pPr algn="ctr">
              <a:lnSpc>
                <a:spcPct val="80000"/>
              </a:lnSpc>
              <a:spcBef>
                <a:spcPts val="1000"/>
              </a:spcBef>
            </a:pPr>
            <a:endParaRPr lang="en-US" sz="2100" b="1" kern="100" dirty="0">
              <a:solidFill>
                <a:srgbClr val="005480"/>
              </a:solidFill>
              <a:latin typeface="Arial" panose="020B0604020202020204" pitchFamily="34" charset="0"/>
              <a:cs typeface="Arial" panose="020B0604020202020204" pitchFamily="34" charset="0"/>
            </a:endParaRPr>
          </a:p>
          <a:p>
            <a:pPr algn="ctr">
              <a:lnSpc>
                <a:spcPct val="80000"/>
              </a:lnSpc>
              <a:spcBef>
                <a:spcPts val="1000"/>
              </a:spcBef>
            </a:pPr>
            <a:r>
              <a:rPr lang="en-US" sz="2100" b="1" kern="100" dirty="0">
                <a:solidFill>
                  <a:srgbClr val="005480"/>
                </a:solidFill>
                <a:latin typeface="Arial" panose="020B0604020202020204" pitchFamily="34" charset="0"/>
                <a:cs typeface="Arial" panose="020B0604020202020204" pitchFamily="34" charset="0"/>
              </a:rPr>
              <a:t>You confirm your use and development is permitted on the subject property. </a:t>
            </a:r>
          </a:p>
          <a:p>
            <a:pPr>
              <a:lnSpc>
                <a:spcPct val="80000"/>
              </a:lnSpc>
              <a:spcBef>
                <a:spcPts val="1000"/>
              </a:spcBef>
            </a:pPr>
            <a:endParaRPr lang="en-US" sz="2100" dirty="0">
              <a:solidFill>
                <a:srgbClr val="005480"/>
              </a:solidFill>
              <a:latin typeface="Arial" panose="020B0604020202020204" pitchFamily="34" charset="0"/>
              <a:cs typeface="Arial" panose="020B0604020202020204" pitchFamily="34" charset="0"/>
            </a:endParaRPr>
          </a:p>
        </p:txBody>
      </p:sp>
      <p:pic>
        <p:nvPicPr>
          <p:cNvPr id="4098" name="Picture 2" descr="To Don't List - Azure Greg">
            <a:extLst>
              <a:ext uri="{FF2B5EF4-FFF2-40B4-BE49-F238E27FC236}">
                <a16:creationId xmlns:a16="http://schemas.microsoft.com/office/drawing/2014/main" id="{8DE12994-3406-51CF-DDC8-47E46386A2D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1754" y="2030091"/>
            <a:ext cx="3197691" cy="3197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8195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AFF1B-4DEF-B460-4BA2-3AC9FF74A4BF}"/>
              </a:ext>
            </a:extLst>
          </p:cNvPr>
          <p:cNvSpPr>
            <a:spLocks noGrp="1"/>
          </p:cNvSpPr>
          <p:nvPr>
            <p:ph type="title"/>
          </p:nvPr>
        </p:nvSpPr>
        <p:spPr/>
        <p:txBody>
          <a:bodyPr>
            <a:normAutofit fontScale="90000"/>
          </a:bodyPr>
          <a:lstStyle/>
          <a:p>
            <a:r>
              <a:rPr lang="en-US" kern="1200" dirty="0"/>
              <a:t>Make the Most of Due Diligence </a:t>
            </a:r>
            <a:endParaRPr lang="en-US" dirty="0"/>
          </a:p>
        </p:txBody>
      </p:sp>
      <p:sp>
        <p:nvSpPr>
          <p:cNvPr id="3" name="Text Placeholder 2">
            <a:extLst>
              <a:ext uri="{FF2B5EF4-FFF2-40B4-BE49-F238E27FC236}">
                <a16:creationId xmlns:a16="http://schemas.microsoft.com/office/drawing/2014/main" id="{56B9CC05-2C86-5624-6BB1-EB24FE02D734}"/>
              </a:ext>
            </a:extLst>
          </p:cNvPr>
          <p:cNvSpPr>
            <a:spLocks noGrp="1"/>
          </p:cNvSpPr>
          <p:nvPr>
            <p:ph type="body" sz="quarter" idx="10"/>
          </p:nvPr>
        </p:nvSpPr>
        <p:spPr>
          <a:xfrm>
            <a:off x="201881" y="1619827"/>
            <a:ext cx="5450773" cy="4928755"/>
          </a:xfrm>
        </p:spPr>
        <p:txBody>
          <a:bodyPr>
            <a:noAutofit/>
          </a:bodyPr>
          <a:lstStyle/>
          <a:p>
            <a:pPr>
              <a:spcBef>
                <a:spcPts val="600"/>
              </a:spcBef>
              <a:spcAft>
                <a:spcPts val="600"/>
              </a:spcAft>
            </a:pPr>
            <a:r>
              <a:rPr lang="en-US" sz="1600" b="1" dirty="0"/>
              <a:t>Include zoning records as part of seller’s required DD disclosures</a:t>
            </a:r>
            <a:r>
              <a:rPr lang="en-US" sz="1600" dirty="0"/>
              <a:t>: </a:t>
            </a:r>
          </a:p>
          <a:p>
            <a:pPr lvl="1">
              <a:spcBef>
                <a:spcPct val="0"/>
              </a:spcBef>
            </a:pPr>
            <a:r>
              <a:rPr lang="en-US" sz="1600" dirty="0"/>
              <a:t>Previous zoning reports &amp; verifications</a:t>
            </a:r>
          </a:p>
          <a:p>
            <a:pPr lvl="1">
              <a:spcBef>
                <a:spcPct val="0"/>
              </a:spcBef>
            </a:pPr>
            <a:r>
              <a:rPr lang="en-US" sz="1600" dirty="0"/>
              <a:t>Surveys</a:t>
            </a:r>
          </a:p>
          <a:p>
            <a:pPr lvl="1">
              <a:spcBef>
                <a:spcPct val="0"/>
              </a:spcBef>
            </a:pPr>
            <a:r>
              <a:rPr lang="en-US" sz="1600" dirty="0"/>
              <a:t>Permits</a:t>
            </a:r>
          </a:p>
          <a:p>
            <a:pPr lvl="1">
              <a:spcBef>
                <a:spcPct val="0"/>
              </a:spcBef>
            </a:pPr>
            <a:r>
              <a:rPr lang="en-US" sz="1600" dirty="0"/>
              <a:t>Approvals</a:t>
            </a:r>
          </a:p>
          <a:p>
            <a:pPr lvl="1">
              <a:spcBef>
                <a:spcPct val="0"/>
              </a:spcBef>
            </a:pPr>
            <a:r>
              <a:rPr lang="en-US" sz="1600" dirty="0"/>
              <a:t>Certificates of occupancy</a:t>
            </a:r>
          </a:p>
          <a:p>
            <a:pPr lvl="1">
              <a:spcBef>
                <a:spcPct val="0"/>
              </a:spcBef>
            </a:pPr>
            <a:r>
              <a:rPr lang="en-US" sz="1600" dirty="0"/>
              <a:t>Notices of violation &amp; warning letters</a:t>
            </a:r>
          </a:p>
          <a:p>
            <a:pPr marL="457200" lvl="1">
              <a:spcBef>
                <a:spcPct val="0"/>
              </a:spcBef>
            </a:pPr>
            <a:endParaRPr lang="en-US" sz="1600" dirty="0"/>
          </a:p>
          <a:p>
            <a:pPr>
              <a:spcBef>
                <a:spcPct val="0"/>
              </a:spcBef>
            </a:pPr>
            <a:r>
              <a:rPr lang="en-US" sz="1600" b="1" dirty="0"/>
              <a:t>Hire a third-party zoning consultant or land use attorney </a:t>
            </a:r>
            <a:r>
              <a:rPr lang="en-US" sz="1600" dirty="0"/>
              <a:t>to prepare an  independent zoning report</a:t>
            </a:r>
          </a:p>
          <a:p>
            <a:pPr marL="0">
              <a:spcBef>
                <a:spcPct val="0"/>
              </a:spcBef>
            </a:pPr>
            <a:endParaRPr lang="en-US" sz="1600" dirty="0"/>
          </a:p>
          <a:p>
            <a:pPr>
              <a:spcBef>
                <a:spcPct val="0"/>
              </a:spcBef>
            </a:pPr>
            <a:r>
              <a:rPr lang="en-US" sz="1600" b="1" dirty="0"/>
              <a:t>Utilize the state’s record disclosure law</a:t>
            </a:r>
            <a:endParaRPr lang="en-US" sz="1600" dirty="0"/>
          </a:p>
          <a:p>
            <a:pPr marL="0">
              <a:spcBef>
                <a:spcPct val="0"/>
              </a:spcBef>
            </a:pPr>
            <a:endParaRPr lang="en-US" sz="1600" dirty="0"/>
          </a:p>
          <a:p>
            <a:pPr>
              <a:spcBef>
                <a:spcPct val="0"/>
              </a:spcBef>
            </a:pPr>
            <a:r>
              <a:rPr lang="en-US" sz="1600" b="1" dirty="0"/>
              <a:t>Review online information</a:t>
            </a:r>
          </a:p>
          <a:p>
            <a:pPr lvl="1">
              <a:spcBef>
                <a:spcPct val="0"/>
              </a:spcBef>
            </a:pPr>
            <a:r>
              <a:rPr lang="en-US" sz="1600" dirty="0"/>
              <a:t>County or municipal assessment information</a:t>
            </a:r>
          </a:p>
          <a:p>
            <a:pPr lvl="1">
              <a:spcBef>
                <a:spcPct val="0"/>
              </a:spcBef>
            </a:pPr>
            <a:r>
              <a:rPr lang="en-US" sz="1600" dirty="0"/>
              <a:t>GIS</a:t>
            </a:r>
          </a:p>
          <a:p>
            <a:pPr lvl="1">
              <a:spcBef>
                <a:spcPct val="0"/>
              </a:spcBef>
            </a:pPr>
            <a:r>
              <a:rPr lang="en-US" sz="1600" dirty="0"/>
              <a:t>Zoning regulations</a:t>
            </a:r>
          </a:p>
          <a:p>
            <a:pPr marL="0">
              <a:spcBef>
                <a:spcPct val="0"/>
              </a:spcBef>
            </a:pPr>
            <a:endParaRPr lang="en-US" sz="1600" dirty="0"/>
          </a:p>
          <a:p>
            <a:pPr>
              <a:spcBef>
                <a:spcPct val="0"/>
              </a:spcBef>
            </a:pPr>
            <a:r>
              <a:rPr lang="en-US" sz="1600" b="1" dirty="0"/>
              <a:t>Analyze the records</a:t>
            </a:r>
          </a:p>
          <a:p>
            <a:pPr marL="0">
              <a:spcBef>
                <a:spcPct val="0"/>
              </a:spcBef>
            </a:pPr>
            <a:endParaRPr lang="en-US" sz="1600" b="1" dirty="0"/>
          </a:p>
          <a:p>
            <a:pPr>
              <a:spcBef>
                <a:spcPct val="0"/>
              </a:spcBef>
            </a:pPr>
            <a:r>
              <a:rPr lang="en-US" sz="1600" b="1" dirty="0"/>
              <a:t>Call the municipality</a:t>
            </a:r>
          </a:p>
          <a:p>
            <a:endParaRPr lang="en-US" sz="1600" dirty="0"/>
          </a:p>
        </p:txBody>
      </p:sp>
      <p:pic>
        <p:nvPicPr>
          <p:cNvPr id="5" name="Graphic 4" descr="Contract">
            <a:extLst>
              <a:ext uri="{FF2B5EF4-FFF2-40B4-BE49-F238E27FC236}">
                <a16:creationId xmlns:a16="http://schemas.microsoft.com/office/drawing/2014/main" id="{9D110044-ADB8-C08F-6778-0C180BA0F5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89668" y="1359681"/>
            <a:ext cx="4170530" cy="4170530"/>
          </a:xfrm>
          <a:prstGeom prst="rect">
            <a:avLst/>
          </a:prstGeom>
        </p:spPr>
      </p:pic>
    </p:spTree>
    <p:extLst>
      <p:ext uri="{BB962C8B-B14F-4D97-AF65-F5344CB8AC3E}">
        <p14:creationId xmlns:p14="http://schemas.microsoft.com/office/powerpoint/2010/main" val="1503547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90107-A0D5-45EC-9D7E-362FD12F648A}"/>
              </a:ext>
            </a:extLst>
          </p:cNvPr>
          <p:cNvSpPr>
            <a:spLocks noGrp="1"/>
          </p:cNvSpPr>
          <p:nvPr>
            <p:ph type="title"/>
          </p:nvPr>
        </p:nvSpPr>
        <p:spPr>
          <a:xfrm>
            <a:off x="0" y="117477"/>
            <a:ext cx="9144000" cy="815973"/>
          </a:xfrm>
        </p:spPr>
        <p:txBody>
          <a:bodyPr>
            <a:noAutofit/>
          </a:bodyPr>
          <a:lstStyle/>
          <a:p>
            <a:pPr algn="ctr"/>
            <a:r>
              <a:rPr lang="en-US" sz="2900" dirty="0"/>
              <a:t>Understand What Inspections Are Required / Triggered</a:t>
            </a:r>
          </a:p>
        </p:txBody>
      </p:sp>
      <p:sp>
        <p:nvSpPr>
          <p:cNvPr id="3" name="Text Placeholder 2">
            <a:extLst>
              <a:ext uri="{FF2B5EF4-FFF2-40B4-BE49-F238E27FC236}">
                <a16:creationId xmlns:a16="http://schemas.microsoft.com/office/drawing/2014/main" id="{648499E1-4036-80B4-419C-5143FCF66777}"/>
              </a:ext>
            </a:extLst>
          </p:cNvPr>
          <p:cNvSpPr>
            <a:spLocks noGrp="1"/>
          </p:cNvSpPr>
          <p:nvPr>
            <p:ph type="body" sz="quarter" idx="10"/>
          </p:nvPr>
        </p:nvSpPr>
        <p:spPr/>
        <p:txBody>
          <a:bodyPr/>
          <a:lstStyle/>
          <a:p>
            <a:endParaRPr lang="en-US"/>
          </a:p>
        </p:txBody>
      </p:sp>
      <p:graphicFrame>
        <p:nvGraphicFramePr>
          <p:cNvPr id="12" name="TextBox 2">
            <a:extLst>
              <a:ext uri="{FF2B5EF4-FFF2-40B4-BE49-F238E27FC236}">
                <a16:creationId xmlns:a16="http://schemas.microsoft.com/office/drawing/2014/main" id="{52458B0D-34E3-8F31-49FA-F5C7002D91DE}"/>
              </a:ext>
            </a:extLst>
          </p:cNvPr>
          <p:cNvGraphicFramePr/>
          <p:nvPr/>
        </p:nvGraphicFramePr>
        <p:xfrm>
          <a:off x="2399817" y="2000298"/>
          <a:ext cx="4495253" cy="3710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432900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5" name="Rectangle 5134">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7" name="Rectangle 5136">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9" name="Oval 5138">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37D171-31F1-81AF-9065-F15173ED638B}"/>
              </a:ext>
            </a:extLst>
          </p:cNvPr>
          <p:cNvSpPr>
            <a:spLocks noGrp="1"/>
          </p:cNvSpPr>
          <p:nvPr>
            <p:ph type="title"/>
          </p:nvPr>
        </p:nvSpPr>
        <p:spPr>
          <a:xfrm>
            <a:off x="495031" y="891652"/>
            <a:ext cx="3309016" cy="3030724"/>
          </a:xfrm>
        </p:spPr>
        <p:txBody>
          <a:bodyPr vert="horz" lIns="91440" tIns="45720" rIns="91440" bIns="45720" rtlCol="0" anchor="b">
            <a:normAutofit/>
          </a:bodyPr>
          <a:lstStyle/>
          <a:p>
            <a:pPr algn="r"/>
            <a:r>
              <a:rPr lang="en-US" sz="3500" kern="1200" dirty="0">
                <a:solidFill>
                  <a:srgbClr val="FFFFFF"/>
                </a:solidFill>
              </a:rPr>
              <a:t>Understand Your Casualty Rebuild Rights</a:t>
            </a:r>
          </a:p>
        </p:txBody>
      </p:sp>
      <p:pic>
        <p:nvPicPr>
          <p:cNvPr id="5124" name="Picture 4" descr="Home insurance Clipart and Stock Illustrations. 31,745 Home insurance  vector EPS illustrations and drawings available to search from thousands of  royalty free clip art graphic designers.">
            <a:extLst>
              <a:ext uri="{FF2B5EF4-FFF2-40B4-BE49-F238E27FC236}">
                <a16:creationId xmlns:a16="http://schemas.microsoft.com/office/drawing/2014/main" id="{25B441A3-6017-EB8B-F93D-9665C8ECF6F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390954"/>
            <a:ext cx="4206240" cy="4031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40316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AAA9D-D496-4A10-64F3-A4B8D6D99EE2}"/>
              </a:ext>
            </a:extLst>
          </p:cNvPr>
          <p:cNvSpPr>
            <a:spLocks noGrp="1"/>
          </p:cNvSpPr>
          <p:nvPr>
            <p:ph type="title"/>
          </p:nvPr>
        </p:nvSpPr>
        <p:spPr>
          <a:xfrm>
            <a:off x="0" y="117477"/>
            <a:ext cx="9144000" cy="815973"/>
          </a:xfrm>
        </p:spPr>
        <p:txBody>
          <a:bodyPr>
            <a:noAutofit/>
          </a:bodyPr>
          <a:lstStyle/>
          <a:p>
            <a:pPr algn="ctr"/>
            <a:r>
              <a:rPr lang="en-US" sz="3700" dirty="0"/>
              <a:t>Plan for Missing Certificates of Occupancy</a:t>
            </a:r>
          </a:p>
        </p:txBody>
      </p:sp>
      <p:sp>
        <p:nvSpPr>
          <p:cNvPr id="4" name="Text Placeholder 3">
            <a:extLst>
              <a:ext uri="{FF2B5EF4-FFF2-40B4-BE49-F238E27FC236}">
                <a16:creationId xmlns:a16="http://schemas.microsoft.com/office/drawing/2014/main" id="{A6FC0B41-01FF-9539-3BD9-484AB12AFD76}"/>
              </a:ext>
            </a:extLst>
          </p:cNvPr>
          <p:cNvSpPr>
            <a:spLocks noGrp="1"/>
          </p:cNvSpPr>
          <p:nvPr>
            <p:ph type="body" sz="quarter" idx="10"/>
          </p:nvPr>
        </p:nvSpPr>
        <p:spPr/>
        <p:txBody>
          <a:bodyPr/>
          <a:lstStyle/>
          <a:p>
            <a:endParaRPr lang="en-US"/>
          </a:p>
        </p:txBody>
      </p:sp>
      <p:pic>
        <p:nvPicPr>
          <p:cNvPr id="7170" name="Picture 2" descr="Victorian occupancy permits; suitable to occupy and compliant? Is there a  difference?">
            <a:extLst>
              <a:ext uri="{FF2B5EF4-FFF2-40B4-BE49-F238E27FC236}">
                <a16:creationId xmlns:a16="http://schemas.microsoft.com/office/drawing/2014/main" id="{040FEE70-35F2-262B-78E1-7A4424D6D60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8642" y="1547397"/>
            <a:ext cx="8205092" cy="4461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76842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A73A6-57B0-E61A-C364-A09492C28C0A}"/>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D6302F34-B9C1-489A-DF6B-B863E3D7A894}"/>
              </a:ext>
            </a:extLst>
          </p:cNvPr>
          <p:cNvSpPr>
            <a:spLocks noGrp="1"/>
          </p:cNvSpPr>
          <p:nvPr>
            <p:ph type="body" sz="quarter" idx="10"/>
          </p:nvPr>
        </p:nvSpPr>
        <p:spPr/>
        <p:txBody>
          <a:bodyPr/>
          <a:lstStyle/>
          <a:p>
            <a:pPr marL="0" indent="0" algn="ctr">
              <a:buNone/>
            </a:pPr>
            <a:r>
              <a:rPr lang="en-US" dirty="0">
                <a:latin typeface="Arial" panose="020B0604020202020204" pitchFamily="34" charset="0"/>
                <a:cs typeface="Arial" panose="020B0604020202020204" pitchFamily="34" charset="0"/>
              </a:rPr>
              <a:t>Mary H. Binker, Esq.</a:t>
            </a:r>
          </a:p>
          <a:p>
            <a:pPr marL="0" indent="0" algn="ctr">
              <a:buNone/>
            </a:pPr>
            <a:r>
              <a:rPr lang="en-US" dirty="0">
                <a:hlinkClick r:id="rId2"/>
              </a:rPr>
              <a:t>mbinker@babstcalland.com</a:t>
            </a:r>
            <a:r>
              <a:rPr lang="en-US" dirty="0"/>
              <a:t> </a:t>
            </a:r>
          </a:p>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en-US" dirty="0"/>
              <a:t>Kevin T. Wills, Esq.</a:t>
            </a:r>
          </a:p>
          <a:p>
            <a:pPr marL="0" indent="0" algn="ctr">
              <a:buNone/>
            </a:pPr>
            <a:r>
              <a:rPr lang="en-US" dirty="0">
                <a:hlinkClick r:id="rId3"/>
              </a:rPr>
              <a:t>kwills@babstcalland.com</a:t>
            </a:r>
            <a:endParaRPr lang="en-US" dirty="0"/>
          </a:p>
          <a:p>
            <a:pPr marL="0" indent="0" algn="ctr">
              <a:buNone/>
            </a:pPr>
            <a:endParaRPr lang="en-US" dirty="0"/>
          </a:p>
          <a:p>
            <a:pPr marL="0" indent="0" algn="ctr">
              <a:buNone/>
            </a:pPr>
            <a:r>
              <a:rPr lang="en-US" dirty="0">
                <a:latin typeface="Arial" panose="020B0604020202020204" pitchFamily="34" charset="0"/>
                <a:cs typeface="Arial" panose="020B0604020202020204" pitchFamily="34" charset="0"/>
              </a:rPr>
              <a:t>Jessica M. Barnes, Esq.</a:t>
            </a:r>
          </a:p>
          <a:p>
            <a:pPr marL="0" indent="0" algn="ctr">
              <a:buNone/>
            </a:pPr>
            <a:r>
              <a:rPr lang="en-US" dirty="0">
                <a:hlinkClick r:id="rId4"/>
              </a:rPr>
              <a:t>jbarnes@babstcalland.com</a:t>
            </a:r>
            <a:r>
              <a:rPr lang="en-US" dirty="0"/>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368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072F1B-E413-47C5-AB5E-97BE643D8AE2}"/>
              </a:ext>
            </a:extLst>
          </p:cNvPr>
          <p:cNvSpPr>
            <a:spLocks noGrp="1"/>
          </p:cNvSpPr>
          <p:nvPr>
            <p:ph type="body" sz="quarter" idx="10"/>
          </p:nvPr>
        </p:nvSpPr>
        <p:spPr/>
        <p:txBody>
          <a:body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9302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1F39A-22DB-B937-6CD3-CD42933AC15F}"/>
              </a:ext>
            </a:extLst>
          </p:cNvPr>
          <p:cNvSpPr>
            <a:spLocks noGrp="1"/>
          </p:cNvSpPr>
          <p:nvPr>
            <p:ph type="title"/>
          </p:nvPr>
        </p:nvSpPr>
        <p:spPr/>
        <p:txBody>
          <a:bodyPr>
            <a:normAutofit/>
          </a:bodyPr>
          <a:lstStyle/>
          <a:p>
            <a:pPr algn="ctr"/>
            <a:r>
              <a:rPr lang="en-US" sz="3200" dirty="0"/>
              <a:t>Be Proactive in Your Purchase Agreement</a:t>
            </a:r>
          </a:p>
        </p:txBody>
      </p:sp>
      <p:pic>
        <p:nvPicPr>
          <p:cNvPr id="6" name="Content Placeholder 5">
            <a:extLst>
              <a:ext uri="{FF2B5EF4-FFF2-40B4-BE49-F238E27FC236}">
                <a16:creationId xmlns:a16="http://schemas.microsoft.com/office/drawing/2014/main" id="{AAD87286-938E-B267-866D-582F7AB08729}"/>
              </a:ext>
            </a:extLst>
          </p:cNvPr>
          <p:cNvPicPr>
            <a:picLocks noGrp="1" noChangeAspect="1"/>
          </p:cNvPicPr>
          <p:nvPr>
            <p:ph sz="quarter" idx="12"/>
          </p:nvPr>
        </p:nvPicPr>
        <p:blipFill>
          <a:blip r:embed="rId2"/>
          <a:stretch>
            <a:fillRect/>
          </a:stretch>
        </p:blipFill>
        <p:spPr>
          <a:xfrm>
            <a:off x="567379" y="1840049"/>
            <a:ext cx="1103472" cy="1103472"/>
          </a:xfrm>
          <a:prstGeom prst="rect">
            <a:avLst/>
          </a:prstGeom>
        </p:spPr>
      </p:pic>
      <p:sp>
        <p:nvSpPr>
          <p:cNvPr id="9" name="Rectangle 8" descr="Document">
            <a:extLst>
              <a:ext uri="{FF2B5EF4-FFF2-40B4-BE49-F238E27FC236}">
                <a16:creationId xmlns:a16="http://schemas.microsoft.com/office/drawing/2014/main" id="{25BC0CED-5565-4E53-316D-08655CACE6DF}"/>
              </a:ext>
            </a:extLst>
          </p:cNvPr>
          <p:cNvSpPr/>
          <p:nvPr/>
        </p:nvSpPr>
        <p:spPr>
          <a:xfrm>
            <a:off x="804115" y="2076785"/>
            <a:ext cx="630000" cy="63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p:spPr>
        <p:txBody>
          <a:bodyPr/>
          <a:lstStyle/>
          <a:p>
            <a:endParaRPr lang="en-US"/>
          </a:p>
        </p:txBody>
      </p:sp>
      <p:sp>
        <p:nvSpPr>
          <p:cNvPr id="11" name="TextBox 10">
            <a:extLst>
              <a:ext uri="{FF2B5EF4-FFF2-40B4-BE49-F238E27FC236}">
                <a16:creationId xmlns:a16="http://schemas.microsoft.com/office/drawing/2014/main" id="{AAD37856-967B-5881-E708-E5CAEE853959}"/>
              </a:ext>
            </a:extLst>
          </p:cNvPr>
          <p:cNvSpPr txBox="1"/>
          <p:nvPr/>
        </p:nvSpPr>
        <p:spPr>
          <a:xfrm>
            <a:off x="107733" y="3180257"/>
            <a:ext cx="2022764" cy="646331"/>
          </a:xfrm>
          <a:prstGeom prst="rect">
            <a:avLst/>
          </a:prstGeom>
          <a:noFill/>
        </p:spPr>
        <p:txBody>
          <a:bodyPr wrap="square">
            <a:spAutoFit/>
          </a:bodyPr>
          <a:lstStyle/>
          <a:p>
            <a:pPr lvl="0" algn="ctr">
              <a:defRPr cap="all"/>
            </a:pPr>
            <a:r>
              <a:rPr lang="en-US" dirty="0"/>
              <a:t>Representations and Warranties </a:t>
            </a:r>
          </a:p>
        </p:txBody>
      </p:sp>
      <p:sp>
        <p:nvSpPr>
          <p:cNvPr id="12" name="Rectangle: Diagonal Corners Rounded 11">
            <a:extLst>
              <a:ext uri="{FF2B5EF4-FFF2-40B4-BE49-F238E27FC236}">
                <a16:creationId xmlns:a16="http://schemas.microsoft.com/office/drawing/2014/main" id="{FA624DB5-F4AE-D7BD-4465-ADB9BE13397B}"/>
              </a:ext>
            </a:extLst>
          </p:cNvPr>
          <p:cNvSpPr/>
          <p:nvPr/>
        </p:nvSpPr>
        <p:spPr>
          <a:xfrm>
            <a:off x="3941430" y="1832714"/>
            <a:ext cx="1098000" cy="1098000"/>
          </a:xfrm>
          <a:prstGeom prst="round2DiagRect">
            <a:avLst>
              <a:gd name="adj1" fmla="val 29727"/>
              <a:gd name="adj2" fmla="val 0"/>
            </a:avLst>
          </a:prstGeom>
          <a:solidFill>
            <a:schemeClr val="accent3">
              <a:hueOff val="0"/>
              <a:satOff val="0"/>
              <a:lumOff val="0"/>
              <a:alphaOff val="0"/>
            </a:schemeClr>
          </a:solidFill>
          <a:ln>
            <a:noFill/>
          </a:ln>
        </p:spPr>
        <p:style>
          <a:lnRef idx="0">
            <a:scrgbClr r="0" g="0" b="0"/>
          </a:lnRef>
          <a:fillRef idx="1">
            <a:scrgbClr r="0" g="0" b="0"/>
          </a:fillRef>
          <a:effectRef idx="0">
            <a:schemeClr val="accent3">
              <a:hueOff val="0"/>
              <a:satOff val="0"/>
              <a:lumOff val="0"/>
              <a:alphaOff val="0"/>
            </a:schemeClr>
          </a:effectRef>
          <a:fontRef idx="minor"/>
        </p:style>
        <p:txBody>
          <a:bodyPr/>
          <a:lstStyle/>
          <a:p>
            <a:endParaRPr lang="en-US"/>
          </a:p>
        </p:txBody>
      </p:sp>
      <p:sp>
        <p:nvSpPr>
          <p:cNvPr id="13" name="Rectangle 12" descr="Handshake">
            <a:extLst>
              <a:ext uri="{FF2B5EF4-FFF2-40B4-BE49-F238E27FC236}">
                <a16:creationId xmlns:a16="http://schemas.microsoft.com/office/drawing/2014/main" id="{FFBC48C6-E4D4-9F02-766A-BEC64ACBAFE3}"/>
              </a:ext>
            </a:extLst>
          </p:cNvPr>
          <p:cNvSpPr/>
          <p:nvPr/>
        </p:nvSpPr>
        <p:spPr>
          <a:xfrm>
            <a:off x="4175430" y="2103772"/>
            <a:ext cx="630000" cy="6300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TextBox 14">
            <a:extLst>
              <a:ext uri="{FF2B5EF4-FFF2-40B4-BE49-F238E27FC236}">
                <a16:creationId xmlns:a16="http://schemas.microsoft.com/office/drawing/2014/main" id="{395ED31D-5B2D-03B5-24F8-4813D79F3238}"/>
              </a:ext>
            </a:extLst>
          </p:cNvPr>
          <p:cNvSpPr txBox="1"/>
          <p:nvPr/>
        </p:nvSpPr>
        <p:spPr>
          <a:xfrm>
            <a:off x="3828191" y="3105834"/>
            <a:ext cx="1374888" cy="369332"/>
          </a:xfrm>
          <a:prstGeom prst="rect">
            <a:avLst/>
          </a:prstGeom>
          <a:noFill/>
        </p:spPr>
        <p:txBody>
          <a:bodyPr wrap="square">
            <a:spAutoFit/>
          </a:bodyPr>
          <a:lstStyle/>
          <a:p>
            <a:pPr lvl="0" algn="ctr">
              <a:defRPr cap="all"/>
            </a:pPr>
            <a:r>
              <a:rPr lang="en-US" dirty="0"/>
              <a:t>Covenants</a:t>
            </a:r>
          </a:p>
        </p:txBody>
      </p:sp>
      <p:sp>
        <p:nvSpPr>
          <p:cNvPr id="16" name="Rectangle: Diagonal Corners Rounded 15">
            <a:extLst>
              <a:ext uri="{FF2B5EF4-FFF2-40B4-BE49-F238E27FC236}">
                <a16:creationId xmlns:a16="http://schemas.microsoft.com/office/drawing/2014/main" id="{73FCF624-E210-24B2-C14B-A35F497BFA71}"/>
              </a:ext>
            </a:extLst>
          </p:cNvPr>
          <p:cNvSpPr/>
          <p:nvPr/>
        </p:nvSpPr>
        <p:spPr>
          <a:xfrm>
            <a:off x="7478621" y="1845521"/>
            <a:ext cx="1098000" cy="1098000"/>
          </a:xfrm>
          <a:prstGeom prst="round2DiagRect">
            <a:avLst>
              <a:gd name="adj1" fmla="val 29727"/>
              <a:gd name="adj2" fmla="val 0"/>
            </a:avLst>
          </a:prstGeom>
          <a:solidFill>
            <a:schemeClr val="accent4">
              <a:hueOff val="0"/>
              <a:satOff val="0"/>
              <a:lumOff val="0"/>
              <a:alphaOff val="0"/>
            </a:schemeClr>
          </a:solidFill>
          <a:ln>
            <a:noFill/>
          </a:ln>
        </p:spPr>
        <p:style>
          <a:lnRef idx="0">
            <a:scrgbClr r="0" g="0" b="0"/>
          </a:lnRef>
          <a:fillRef idx="1">
            <a:scrgbClr r="0" g="0" b="0"/>
          </a:fillRef>
          <a:effectRef idx="0">
            <a:schemeClr val="accent4">
              <a:hueOff val="0"/>
              <a:satOff val="0"/>
              <a:lumOff val="0"/>
              <a:alphaOff val="0"/>
            </a:schemeClr>
          </a:effectRef>
          <a:fontRef idx="minor"/>
        </p:style>
        <p:txBody>
          <a:bodyPr/>
          <a:lstStyle/>
          <a:p>
            <a:endParaRPr lang="en-US"/>
          </a:p>
        </p:txBody>
      </p:sp>
      <p:sp>
        <p:nvSpPr>
          <p:cNvPr id="17" name="Rectangle 16" descr="Checkmark">
            <a:extLst>
              <a:ext uri="{FF2B5EF4-FFF2-40B4-BE49-F238E27FC236}">
                <a16:creationId xmlns:a16="http://schemas.microsoft.com/office/drawing/2014/main" id="{1C2A5D6C-D4B4-50DD-F83A-BA19145F6A80}"/>
              </a:ext>
            </a:extLst>
          </p:cNvPr>
          <p:cNvSpPr/>
          <p:nvPr/>
        </p:nvSpPr>
        <p:spPr>
          <a:xfrm>
            <a:off x="7712621" y="2081704"/>
            <a:ext cx="630000" cy="63000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9" name="TextBox 18">
            <a:extLst>
              <a:ext uri="{FF2B5EF4-FFF2-40B4-BE49-F238E27FC236}">
                <a16:creationId xmlns:a16="http://schemas.microsoft.com/office/drawing/2014/main" id="{EDC18D01-AC61-755A-43DC-4BCE771F9462}"/>
              </a:ext>
            </a:extLst>
          </p:cNvPr>
          <p:cNvSpPr txBox="1"/>
          <p:nvPr/>
        </p:nvSpPr>
        <p:spPr>
          <a:xfrm>
            <a:off x="7283812" y="3105834"/>
            <a:ext cx="1487618" cy="646331"/>
          </a:xfrm>
          <a:prstGeom prst="rect">
            <a:avLst/>
          </a:prstGeom>
          <a:noFill/>
        </p:spPr>
        <p:txBody>
          <a:bodyPr wrap="square">
            <a:spAutoFit/>
          </a:bodyPr>
          <a:lstStyle/>
          <a:p>
            <a:pPr lvl="0" algn="ctr">
              <a:defRPr cap="all"/>
            </a:pPr>
            <a:r>
              <a:rPr lang="en-US" dirty="0"/>
              <a:t>Conditions </a:t>
            </a:r>
            <a:br>
              <a:rPr lang="en-US" dirty="0"/>
            </a:br>
            <a:r>
              <a:rPr lang="en-US" dirty="0"/>
              <a:t>to Closing </a:t>
            </a:r>
          </a:p>
        </p:txBody>
      </p:sp>
      <p:sp>
        <p:nvSpPr>
          <p:cNvPr id="20" name="Rectangle: Diagonal Corners Rounded 19">
            <a:extLst>
              <a:ext uri="{FF2B5EF4-FFF2-40B4-BE49-F238E27FC236}">
                <a16:creationId xmlns:a16="http://schemas.microsoft.com/office/drawing/2014/main" id="{D6B6D95B-F00F-1569-78F3-D884B7FE342F}"/>
              </a:ext>
            </a:extLst>
          </p:cNvPr>
          <p:cNvSpPr/>
          <p:nvPr/>
        </p:nvSpPr>
        <p:spPr>
          <a:xfrm>
            <a:off x="2305036" y="4057636"/>
            <a:ext cx="1098000" cy="1098000"/>
          </a:xfrm>
          <a:prstGeom prst="round2DiagRect">
            <a:avLst>
              <a:gd name="adj1" fmla="val 29727"/>
              <a:gd name="adj2" fmla="val 0"/>
            </a:avLst>
          </a:prstGeom>
          <a:solidFill>
            <a:schemeClr val="accent5">
              <a:hueOff val="0"/>
              <a:satOff val="0"/>
              <a:lumOff val="0"/>
              <a:alphaOff val="0"/>
            </a:schemeClr>
          </a:solidFill>
          <a:ln>
            <a:noFill/>
          </a:ln>
        </p:spPr>
        <p:style>
          <a:lnRef idx="0">
            <a:scrgbClr r="0" g="0" b="0"/>
          </a:lnRef>
          <a:fillRef idx="1">
            <a:scrgbClr r="0" g="0" b="0"/>
          </a:fillRef>
          <a:effectRef idx="0">
            <a:schemeClr val="accent5">
              <a:hueOff val="0"/>
              <a:satOff val="0"/>
              <a:lumOff val="0"/>
              <a:alphaOff val="0"/>
            </a:schemeClr>
          </a:effectRef>
          <a:fontRef idx="minor"/>
        </p:style>
        <p:txBody>
          <a:bodyPr/>
          <a:lstStyle/>
          <a:p>
            <a:endParaRPr lang="en-US" dirty="0"/>
          </a:p>
        </p:txBody>
      </p:sp>
      <p:sp>
        <p:nvSpPr>
          <p:cNvPr id="21" name="Rectangle 20" descr="Check List">
            <a:extLst>
              <a:ext uri="{FF2B5EF4-FFF2-40B4-BE49-F238E27FC236}">
                <a16:creationId xmlns:a16="http://schemas.microsoft.com/office/drawing/2014/main" id="{16665941-E683-C9A1-25BE-56FB775AD504}"/>
              </a:ext>
            </a:extLst>
          </p:cNvPr>
          <p:cNvSpPr/>
          <p:nvPr/>
        </p:nvSpPr>
        <p:spPr>
          <a:xfrm>
            <a:off x="2539036" y="4291636"/>
            <a:ext cx="630000" cy="630000"/>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3" name="TextBox 22">
            <a:extLst>
              <a:ext uri="{FF2B5EF4-FFF2-40B4-BE49-F238E27FC236}">
                <a16:creationId xmlns:a16="http://schemas.microsoft.com/office/drawing/2014/main" id="{749DFC4A-77DC-7074-1643-5CC6450C599B}"/>
              </a:ext>
            </a:extLst>
          </p:cNvPr>
          <p:cNvSpPr txBox="1"/>
          <p:nvPr/>
        </p:nvSpPr>
        <p:spPr>
          <a:xfrm>
            <a:off x="1767656" y="5417037"/>
            <a:ext cx="2173774" cy="369332"/>
          </a:xfrm>
          <a:prstGeom prst="rect">
            <a:avLst/>
          </a:prstGeom>
          <a:noFill/>
        </p:spPr>
        <p:txBody>
          <a:bodyPr wrap="square">
            <a:spAutoFit/>
          </a:bodyPr>
          <a:lstStyle/>
          <a:p>
            <a:pPr lvl="0" algn="ctr">
              <a:defRPr cap="all"/>
            </a:pPr>
            <a:r>
              <a:rPr lang="en-US" dirty="0"/>
              <a:t>Objection Process</a:t>
            </a:r>
          </a:p>
        </p:txBody>
      </p:sp>
      <p:sp>
        <p:nvSpPr>
          <p:cNvPr id="24" name="Rectangle: Diagonal Corners Rounded 23">
            <a:extLst>
              <a:ext uri="{FF2B5EF4-FFF2-40B4-BE49-F238E27FC236}">
                <a16:creationId xmlns:a16="http://schemas.microsoft.com/office/drawing/2014/main" id="{E6AA8672-C46A-0B45-2282-5935B64B872E}"/>
              </a:ext>
            </a:extLst>
          </p:cNvPr>
          <p:cNvSpPr/>
          <p:nvPr/>
        </p:nvSpPr>
        <p:spPr>
          <a:xfrm>
            <a:off x="5740966" y="4057636"/>
            <a:ext cx="1098000" cy="1098000"/>
          </a:xfrm>
          <a:prstGeom prst="round2DiagRect">
            <a:avLst>
              <a:gd name="adj1" fmla="val 29727"/>
              <a:gd name="adj2" fmla="val 0"/>
            </a:avLst>
          </a:prstGeom>
          <a:solidFill>
            <a:schemeClr val="accent6">
              <a:hueOff val="0"/>
              <a:satOff val="0"/>
              <a:lumOff val="0"/>
              <a:alphaOff val="0"/>
            </a:schemeClr>
          </a:solidFill>
          <a:ln>
            <a:noFill/>
          </a:ln>
        </p:spPr>
        <p:style>
          <a:lnRef idx="0">
            <a:scrgbClr r="0" g="0" b="0"/>
          </a:lnRef>
          <a:fillRef idx="1">
            <a:scrgbClr r="0" g="0" b="0"/>
          </a:fillRef>
          <a:effectRef idx="0">
            <a:schemeClr val="accent6">
              <a:hueOff val="0"/>
              <a:satOff val="0"/>
              <a:lumOff val="0"/>
              <a:alphaOff val="0"/>
            </a:schemeClr>
          </a:effectRef>
          <a:fontRef idx="minor"/>
        </p:style>
        <p:txBody>
          <a:bodyPr/>
          <a:lstStyle/>
          <a:p>
            <a:endParaRPr lang="en-US"/>
          </a:p>
        </p:txBody>
      </p:sp>
      <p:sp>
        <p:nvSpPr>
          <p:cNvPr id="25" name="Rectangle 24" descr="Magnifying glass">
            <a:extLst>
              <a:ext uri="{FF2B5EF4-FFF2-40B4-BE49-F238E27FC236}">
                <a16:creationId xmlns:a16="http://schemas.microsoft.com/office/drawing/2014/main" id="{1A967AA9-43BA-E198-1EAE-51C3B6D59764}"/>
              </a:ext>
            </a:extLst>
          </p:cNvPr>
          <p:cNvSpPr/>
          <p:nvPr/>
        </p:nvSpPr>
        <p:spPr>
          <a:xfrm>
            <a:off x="5974966" y="4297206"/>
            <a:ext cx="630000" cy="630000"/>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7" name="TextBox 26">
            <a:extLst>
              <a:ext uri="{FF2B5EF4-FFF2-40B4-BE49-F238E27FC236}">
                <a16:creationId xmlns:a16="http://schemas.microsoft.com/office/drawing/2014/main" id="{000FDC48-7AE3-5EEC-B33B-38B536441A46}"/>
              </a:ext>
            </a:extLst>
          </p:cNvPr>
          <p:cNvSpPr txBox="1"/>
          <p:nvPr/>
        </p:nvSpPr>
        <p:spPr>
          <a:xfrm>
            <a:off x="5203079" y="5278537"/>
            <a:ext cx="2173774" cy="646331"/>
          </a:xfrm>
          <a:prstGeom prst="rect">
            <a:avLst/>
          </a:prstGeom>
          <a:noFill/>
        </p:spPr>
        <p:txBody>
          <a:bodyPr wrap="square">
            <a:spAutoFit/>
          </a:bodyPr>
          <a:lstStyle/>
          <a:p>
            <a:pPr lvl="0" algn="ctr">
              <a:defRPr cap="all"/>
            </a:pPr>
            <a:r>
              <a:rPr lang="en-US" dirty="0"/>
              <a:t>Inspection Period/ Due Diligence </a:t>
            </a:r>
          </a:p>
        </p:txBody>
      </p:sp>
    </p:spTree>
    <p:extLst>
      <p:ext uri="{BB962C8B-B14F-4D97-AF65-F5344CB8AC3E}">
        <p14:creationId xmlns:p14="http://schemas.microsoft.com/office/powerpoint/2010/main" val="3468468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63502-CC02-0EF6-33DC-B72339304A67}"/>
              </a:ext>
            </a:extLst>
          </p:cNvPr>
          <p:cNvSpPr>
            <a:spLocks noGrp="1"/>
          </p:cNvSpPr>
          <p:nvPr>
            <p:ph type="title"/>
          </p:nvPr>
        </p:nvSpPr>
        <p:spPr/>
        <p:txBody>
          <a:bodyPr/>
          <a:lstStyle/>
          <a:p>
            <a:r>
              <a:rPr kumimoji="0" lang="en-US" sz="4000" b="0" i="0" u="none" strike="noStrike" kern="1200" cap="none" spc="0" normalizeH="0" baseline="0" noProof="0" dirty="0">
                <a:ln>
                  <a:noFill/>
                </a:ln>
                <a:solidFill>
                  <a:srgbClr val="FFFFFF"/>
                </a:solidFill>
                <a:effectLst/>
                <a:uLnTx/>
                <a:uFillTx/>
                <a:latin typeface="Arial"/>
                <a:ea typeface="ＭＳ Ｐゴシック"/>
              </a:rPr>
              <a:t>Representations and Warranties</a:t>
            </a:r>
            <a:endParaRPr lang="en-US" dirty="0"/>
          </a:p>
        </p:txBody>
      </p:sp>
      <p:sp>
        <p:nvSpPr>
          <p:cNvPr id="3" name="Text Placeholder 2">
            <a:extLst>
              <a:ext uri="{FF2B5EF4-FFF2-40B4-BE49-F238E27FC236}">
                <a16:creationId xmlns:a16="http://schemas.microsoft.com/office/drawing/2014/main" id="{BC570917-B387-A145-2FAF-115910C4359C}"/>
              </a:ext>
            </a:extLst>
          </p:cNvPr>
          <p:cNvSpPr>
            <a:spLocks noGrp="1"/>
          </p:cNvSpPr>
          <p:nvPr>
            <p:ph type="body" sz="quarter" idx="10"/>
          </p:nvPr>
        </p:nvSpPr>
        <p:spPr/>
        <p:txBody>
          <a:bodyPr>
            <a:normAutofit/>
          </a:bodyPr>
          <a:lstStyle/>
          <a:p>
            <a:endParaRPr lang="en-US" dirty="0"/>
          </a:p>
          <a:p>
            <a:endParaRPr lang="en-US" dirty="0"/>
          </a:p>
          <a:p>
            <a:r>
              <a:rPr lang="en-US" sz="2200" dirty="0">
                <a:ea typeface="Calibri" panose="020F0502020204030204" pitchFamily="34" charset="0"/>
              </a:rPr>
              <a:t>A</a:t>
            </a:r>
            <a:r>
              <a:rPr lang="en-US" sz="2200" dirty="0">
                <a:effectLst/>
                <a:ea typeface="Calibri" panose="020F0502020204030204" pitchFamily="34" charset="0"/>
              </a:rPr>
              <a:t>n assertion of fact given by one party to induce another party to enter into an agreement or take some other action</a:t>
            </a:r>
            <a:endParaRPr lang="en-US" sz="2200" dirty="0"/>
          </a:p>
          <a:p>
            <a:r>
              <a:rPr lang="en-US" sz="2200" dirty="0"/>
              <a:t>Purposes:</a:t>
            </a:r>
          </a:p>
          <a:p>
            <a:pPr lvl="1"/>
            <a:r>
              <a:rPr lang="en-US" sz="2200" dirty="0"/>
              <a:t>Mechanism for obtaining disclosures</a:t>
            </a:r>
          </a:p>
          <a:p>
            <a:pPr lvl="1"/>
            <a:r>
              <a:rPr lang="en-US" sz="2200" dirty="0"/>
              <a:t>Aid in due diligence by helping to “smoke-out” problems</a:t>
            </a:r>
          </a:p>
          <a:p>
            <a:pPr lvl="1"/>
            <a:r>
              <a:rPr lang="en-US" sz="2200" dirty="0"/>
              <a:t>Mechanism for allocating risk between parties</a:t>
            </a:r>
          </a:p>
          <a:p>
            <a:r>
              <a:rPr lang="en-US" sz="2200" dirty="0"/>
              <a:t>Remedy:</a:t>
            </a:r>
          </a:p>
          <a:p>
            <a:pPr lvl="1"/>
            <a:r>
              <a:rPr lang="en-US" sz="2200" dirty="0"/>
              <a:t>Action for damages and/or other remedies (termination)</a:t>
            </a:r>
          </a:p>
          <a:p>
            <a:endParaRPr lang="en-US" dirty="0"/>
          </a:p>
        </p:txBody>
      </p:sp>
      <p:pic>
        <p:nvPicPr>
          <p:cNvPr id="4" name="Content Placeholder 5">
            <a:extLst>
              <a:ext uri="{FF2B5EF4-FFF2-40B4-BE49-F238E27FC236}">
                <a16:creationId xmlns:a16="http://schemas.microsoft.com/office/drawing/2014/main" id="{26E9D841-4C3D-4C3A-B44A-4BFFB24817E9}"/>
              </a:ext>
            </a:extLst>
          </p:cNvPr>
          <p:cNvPicPr>
            <a:picLocks noGrp="1" noChangeAspect="1"/>
          </p:cNvPicPr>
          <p:nvPr>
            <p:ph sz="quarter" idx="12"/>
          </p:nvPr>
        </p:nvPicPr>
        <p:blipFill>
          <a:blip r:embed="rId2"/>
          <a:stretch>
            <a:fillRect/>
          </a:stretch>
        </p:blipFill>
        <p:spPr>
          <a:xfrm>
            <a:off x="3878615" y="1409285"/>
            <a:ext cx="1103472" cy="1103472"/>
          </a:xfrm>
          <a:prstGeom prst="rect">
            <a:avLst/>
          </a:prstGeom>
        </p:spPr>
      </p:pic>
      <p:sp>
        <p:nvSpPr>
          <p:cNvPr id="6" name="Rectangle 5" descr="Document">
            <a:extLst>
              <a:ext uri="{FF2B5EF4-FFF2-40B4-BE49-F238E27FC236}">
                <a16:creationId xmlns:a16="http://schemas.microsoft.com/office/drawing/2014/main" id="{EBB6004F-775A-5B59-A82B-686E910E1437}"/>
              </a:ext>
            </a:extLst>
          </p:cNvPr>
          <p:cNvSpPr/>
          <p:nvPr/>
        </p:nvSpPr>
        <p:spPr>
          <a:xfrm>
            <a:off x="4115351" y="1646021"/>
            <a:ext cx="630000" cy="63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p:spPr>
        <p:txBody>
          <a:bodyPr/>
          <a:lstStyle/>
          <a:p>
            <a:endParaRPr lang="en-US" dirty="0"/>
          </a:p>
        </p:txBody>
      </p:sp>
    </p:spTree>
    <p:extLst>
      <p:ext uri="{BB962C8B-B14F-4D97-AF65-F5344CB8AC3E}">
        <p14:creationId xmlns:p14="http://schemas.microsoft.com/office/powerpoint/2010/main" val="3411909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00CDF-161E-6104-E77A-BBF157D373E8}"/>
              </a:ext>
            </a:extLst>
          </p:cNvPr>
          <p:cNvSpPr>
            <a:spLocks noGrp="1"/>
          </p:cNvSpPr>
          <p:nvPr>
            <p:ph type="title"/>
          </p:nvPr>
        </p:nvSpPr>
        <p:spPr/>
        <p:txBody>
          <a:bodyPr>
            <a:normAutofit fontScale="90000"/>
          </a:bodyPr>
          <a:lstStyle/>
          <a:p>
            <a:r>
              <a:rPr kumimoji="0" lang="en-US" sz="4400" b="0" i="0" u="none" strike="noStrike" kern="1200" cap="none" spc="0" normalizeH="0" baseline="0" noProof="0" dirty="0">
                <a:ln>
                  <a:noFill/>
                </a:ln>
                <a:solidFill>
                  <a:srgbClr val="FFFFFF"/>
                </a:solidFill>
                <a:effectLst/>
                <a:uLnTx/>
                <a:uFillTx/>
                <a:latin typeface="Arial"/>
                <a:ea typeface="ＭＳ Ｐゴシック"/>
              </a:rPr>
              <a:t>Representations and Warranties</a:t>
            </a:r>
            <a:endParaRPr lang="en-US" dirty="0"/>
          </a:p>
        </p:txBody>
      </p:sp>
      <p:sp>
        <p:nvSpPr>
          <p:cNvPr id="3" name="Text Placeholder 2">
            <a:extLst>
              <a:ext uri="{FF2B5EF4-FFF2-40B4-BE49-F238E27FC236}">
                <a16:creationId xmlns:a16="http://schemas.microsoft.com/office/drawing/2014/main" id="{C9423698-E79F-AA25-CE16-E40CF3A7EFE9}"/>
              </a:ext>
            </a:extLst>
          </p:cNvPr>
          <p:cNvSpPr>
            <a:spLocks noGrp="1"/>
          </p:cNvSpPr>
          <p:nvPr>
            <p:ph type="body" sz="quarter" idx="10"/>
          </p:nvPr>
        </p:nvSpPr>
        <p:spPr>
          <a:xfrm>
            <a:off x="628650" y="1638300"/>
            <a:ext cx="7886700" cy="4874012"/>
          </a:xfrm>
        </p:spPr>
        <p:txBody>
          <a:bodyPr>
            <a:normAutofit fontScale="92500" lnSpcReduction="10000"/>
          </a:bodyPr>
          <a:lstStyle/>
          <a:p>
            <a:pPr>
              <a:lnSpc>
                <a:spcPct val="100000"/>
              </a:lnSpc>
            </a:pPr>
            <a:endParaRPr lang="en-US" dirty="0"/>
          </a:p>
          <a:p>
            <a:pPr>
              <a:lnSpc>
                <a:spcPct val="100000"/>
              </a:lnSpc>
            </a:pPr>
            <a:endParaRPr lang="en-US" dirty="0"/>
          </a:p>
          <a:p>
            <a:pPr>
              <a:lnSpc>
                <a:spcPct val="100000"/>
              </a:lnSpc>
            </a:pPr>
            <a:r>
              <a:rPr lang="en-US" dirty="0"/>
              <a:t>Title Example:</a:t>
            </a:r>
          </a:p>
          <a:p>
            <a:pPr lvl="1">
              <a:lnSpc>
                <a:spcPct val="100000"/>
              </a:lnSpc>
              <a:spcBef>
                <a:spcPts val="1000"/>
              </a:spcBef>
            </a:pPr>
            <a:r>
              <a:rPr lang="en-US" dirty="0"/>
              <a:t>Good and [marketable/valid] title to the Property</a:t>
            </a:r>
          </a:p>
          <a:p>
            <a:pPr lvl="1">
              <a:lnSpc>
                <a:spcPct val="100000"/>
              </a:lnSpc>
              <a:spcBef>
                <a:spcPts val="1000"/>
              </a:spcBef>
            </a:pPr>
            <a:r>
              <a:rPr lang="en-US" dirty="0"/>
              <a:t>No outstanding options, ROFRs, ROFOs or other preemptive rights to purchase the Property </a:t>
            </a:r>
          </a:p>
          <a:p>
            <a:pPr>
              <a:lnSpc>
                <a:spcPct val="100000"/>
              </a:lnSpc>
            </a:pPr>
            <a:r>
              <a:rPr lang="en-US" dirty="0"/>
              <a:t>Zoning Example:</a:t>
            </a:r>
          </a:p>
          <a:p>
            <a:pPr lvl="1">
              <a:lnSpc>
                <a:spcPct val="100000"/>
              </a:lnSpc>
              <a:spcBef>
                <a:spcPts val="1000"/>
              </a:spcBef>
            </a:pPr>
            <a:r>
              <a:rPr lang="en-US" dirty="0"/>
              <a:t>Property is zoned “X”</a:t>
            </a:r>
          </a:p>
          <a:p>
            <a:pPr lvl="1">
              <a:lnSpc>
                <a:spcPct val="100000"/>
              </a:lnSpc>
              <a:spcBef>
                <a:spcPts val="1000"/>
              </a:spcBef>
            </a:pPr>
            <a:r>
              <a:rPr lang="en-US" dirty="0"/>
              <a:t>Property is in compliance with all applicable Laws  [Where “Laws” is defined to include zoning ordinances and building codes.]</a:t>
            </a:r>
          </a:p>
        </p:txBody>
      </p:sp>
      <p:pic>
        <p:nvPicPr>
          <p:cNvPr id="4" name="Content Placeholder 5">
            <a:extLst>
              <a:ext uri="{FF2B5EF4-FFF2-40B4-BE49-F238E27FC236}">
                <a16:creationId xmlns:a16="http://schemas.microsoft.com/office/drawing/2014/main" id="{13DA002F-9CCC-5AD9-7FEF-983C5AF231B6}"/>
              </a:ext>
            </a:extLst>
          </p:cNvPr>
          <p:cNvPicPr>
            <a:picLocks noGrp="1" noChangeAspect="1"/>
          </p:cNvPicPr>
          <p:nvPr>
            <p:ph sz="quarter" idx="12"/>
          </p:nvPr>
        </p:nvPicPr>
        <p:blipFill>
          <a:blip r:embed="rId2"/>
          <a:stretch>
            <a:fillRect/>
          </a:stretch>
        </p:blipFill>
        <p:spPr>
          <a:xfrm>
            <a:off x="3878615" y="1409285"/>
            <a:ext cx="1103472" cy="1103472"/>
          </a:xfrm>
          <a:prstGeom prst="rect">
            <a:avLst/>
          </a:prstGeom>
        </p:spPr>
      </p:pic>
      <p:sp>
        <p:nvSpPr>
          <p:cNvPr id="5" name="Rectangle 4" descr="Document">
            <a:extLst>
              <a:ext uri="{FF2B5EF4-FFF2-40B4-BE49-F238E27FC236}">
                <a16:creationId xmlns:a16="http://schemas.microsoft.com/office/drawing/2014/main" id="{01440A83-3540-2E44-DE00-693FCDD3E3CF}"/>
              </a:ext>
            </a:extLst>
          </p:cNvPr>
          <p:cNvSpPr/>
          <p:nvPr/>
        </p:nvSpPr>
        <p:spPr>
          <a:xfrm>
            <a:off x="4115351" y="1646021"/>
            <a:ext cx="630000" cy="63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p:spPr>
        <p:txBody>
          <a:bodyPr/>
          <a:lstStyle/>
          <a:p>
            <a:endParaRPr lang="en-US" dirty="0"/>
          </a:p>
        </p:txBody>
      </p:sp>
    </p:spTree>
    <p:extLst>
      <p:ext uri="{BB962C8B-B14F-4D97-AF65-F5344CB8AC3E}">
        <p14:creationId xmlns:p14="http://schemas.microsoft.com/office/powerpoint/2010/main" val="1785595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3F3E-C1A0-871B-26E3-90D13E8A654E}"/>
              </a:ext>
            </a:extLst>
          </p:cNvPr>
          <p:cNvSpPr>
            <a:spLocks noGrp="1"/>
          </p:cNvSpPr>
          <p:nvPr>
            <p:ph type="title"/>
          </p:nvPr>
        </p:nvSpPr>
        <p:spPr/>
        <p:txBody>
          <a:bodyPr/>
          <a:lstStyle/>
          <a:p>
            <a:r>
              <a:rPr lang="en-US" dirty="0"/>
              <a:t>Covenants</a:t>
            </a:r>
          </a:p>
        </p:txBody>
      </p:sp>
      <p:sp>
        <p:nvSpPr>
          <p:cNvPr id="3" name="Text Placeholder 2">
            <a:extLst>
              <a:ext uri="{FF2B5EF4-FFF2-40B4-BE49-F238E27FC236}">
                <a16:creationId xmlns:a16="http://schemas.microsoft.com/office/drawing/2014/main" id="{A2FE2975-63E3-2F54-D4B7-0D8BB7C4F4DC}"/>
              </a:ext>
            </a:extLst>
          </p:cNvPr>
          <p:cNvSpPr>
            <a:spLocks noGrp="1"/>
          </p:cNvSpPr>
          <p:nvPr>
            <p:ph type="body" sz="quarter" idx="10"/>
          </p:nvPr>
        </p:nvSpPr>
        <p:spPr>
          <a:xfrm>
            <a:off x="628650" y="1638299"/>
            <a:ext cx="7886700" cy="4885163"/>
          </a:xfrm>
        </p:spPr>
        <p:txBody>
          <a:bodyPr>
            <a:normAutofit fontScale="92500"/>
          </a:bodyPr>
          <a:lstStyle/>
          <a:p>
            <a:endParaRPr lang="en-US" dirty="0"/>
          </a:p>
          <a:p>
            <a:endParaRPr lang="en-US" dirty="0"/>
          </a:p>
          <a:p>
            <a:r>
              <a:rPr lang="en-US" dirty="0"/>
              <a:t>An agreement to do or not to do something</a:t>
            </a:r>
          </a:p>
          <a:p>
            <a:r>
              <a:rPr lang="en-US" dirty="0"/>
              <a:t>Title Example: </a:t>
            </a:r>
          </a:p>
          <a:p>
            <a:pPr lvl="1">
              <a:spcBef>
                <a:spcPts val="1000"/>
              </a:spcBef>
            </a:pPr>
            <a:r>
              <a:rPr lang="en-US" dirty="0"/>
              <a:t>Delivery of estoppels with respect to multi-party easements or maintenance agreements</a:t>
            </a:r>
          </a:p>
          <a:p>
            <a:r>
              <a:rPr lang="en-US" dirty="0"/>
              <a:t>Zoning Example:</a:t>
            </a:r>
          </a:p>
          <a:p>
            <a:pPr lvl="1">
              <a:spcBef>
                <a:spcPts val="1000"/>
              </a:spcBef>
            </a:pPr>
            <a:r>
              <a:rPr lang="en-US" dirty="0"/>
              <a:t>Seller will provide copies of all certificates of occupancy</a:t>
            </a:r>
          </a:p>
          <a:p>
            <a:r>
              <a:rPr lang="en-US" dirty="0"/>
              <a:t>Remedy:</a:t>
            </a:r>
          </a:p>
          <a:p>
            <a:pPr lvl="1">
              <a:spcBef>
                <a:spcPts val="1000"/>
              </a:spcBef>
            </a:pPr>
            <a:r>
              <a:rPr lang="en-US" sz="2400" dirty="0"/>
              <a:t>Action for damages and/or other remedies (termination)</a:t>
            </a:r>
          </a:p>
          <a:p>
            <a:endParaRPr lang="en-US" dirty="0"/>
          </a:p>
        </p:txBody>
      </p:sp>
      <p:sp>
        <p:nvSpPr>
          <p:cNvPr id="5" name="Rectangle: Diagonal Corners Rounded 4">
            <a:extLst>
              <a:ext uri="{FF2B5EF4-FFF2-40B4-BE49-F238E27FC236}">
                <a16:creationId xmlns:a16="http://schemas.microsoft.com/office/drawing/2014/main" id="{25D2D773-D43A-C8DB-F960-C92672986824}"/>
              </a:ext>
            </a:extLst>
          </p:cNvPr>
          <p:cNvSpPr/>
          <p:nvPr/>
        </p:nvSpPr>
        <p:spPr>
          <a:xfrm>
            <a:off x="3896825" y="1424336"/>
            <a:ext cx="1098000" cy="1098000"/>
          </a:xfrm>
          <a:prstGeom prst="round2DiagRect">
            <a:avLst>
              <a:gd name="adj1" fmla="val 29727"/>
              <a:gd name="adj2" fmla="val 0"/>
            </a:avLst>
          </a:prstGeom>
          <a:solidFill>
            <a:schemeClr val="accent3">
              <a:hueOff val="0"/>
              <a:satOff val="0"/>
              <a:lumOff val="0"/>
              <a:alphaOff val="0"/>
            </a:schemeClr>
          </a:solidFill>
          <a:ln>
            <a:noFill/>
          </a:ln>
        </p:spPr>
        <p:style>
          <a:lnRef idx="0">
            <a:scrgbClr r="0" g="0" b="0"/>
          </a:lnRef>
          <a:fillRef idx="1">
            <a:scrgbClr r="0" g="0" b="0"/>
          </a:fillRef>
          <a:effectRef idx="0">
            <a:schemeClr val="accent3">
              <a:hueOff val="0"/>
              <a:satOff val="0"/>
              <a:lumOff val="0"/>
              <a:alphaOff val="0"/>
            </a:schemeClr>
          </a:effectRef>
          <a:fontRef idx="minor"/>
        </p:style>
        <p:txBody>
          <a:bodyPr/>
          <a:lstStyle/>
          <a:p>
            <a:endParaRPr lang="en-US"/>
          </a:p>
        </p:txBody>
      </p:sp>
      <p:sp>
        <p:nvSpPr>
          <p:cNvPr id="6" name="Rectangle 5" descr="Handshake">
            <a:extLst>
              <a:ext uri="{FF2B5EF4-FFF2-40B4-BE49-F238E27FC236}">
                <a16:creationId xmlns:a16="http://schemas.microsoft.com/office/drawing/2014/main" id="{314BD986-1479-0022-A89E-ADFE5801031B}"/>
              </a:ext>
            </a:extLst>
          </p:cNvPr>
          <p:cNvSpPr/>
          <p:nvPr/>
        </p:nvSpPr>
        <p:spPr>
          <a:xfrm>
            <a:off x="4175430" y="1691790"/>
            <a:ext cx="630000" cy="63000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dirty="0"/>
          </a:p>
        </p:txBody>
      </p:sp>
    </p:spTree>
    <p:extLst>
      <p:ext uri="{BB962C8B-B14F-4D97-AF65-F5344CB8AC3E}">
        <p14:creationId xmlns:p14="http://schemas.microsoft.com/office/powerpoint/2010/main" val="4001807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66C9D-66FD-B439-2C16-233420B6D0FD}"/>
              </a:ext>
            </a:extLst>
          </p:cNvPr>
          <p:cNvSpPr>
            <a:spLocks noGrp="1"/>
          </p:cNvSpPr>
          <p:nvPr>
            <p:ph type="title"/>
          </p:nvPr>
        </p:nvSpPr>
        <p:spPr/>
        <p:txBody>
          <a:bodyPr/>
          <a:lstStyle/>
          <a:p>
            <a:r>
              <a:rPr lang="en-US" dirty="0"/>
              <a:t>Conditions</a:t>
            </a:r>
          </a:p>
        </p:txBody>
      </p:sp>
      <p:sp>
        <p:nvSpPr>
          <p:cNvPr id="3" name="Text Placeholder 2">
            <a:extLst>
              <a:ext uri="{FF2B5EF4-FFF2-40B4-BE49-F238E27FC236}">
                <a16:creationId xmlns:a16="http://schemas.microsoft.com/office/drawing/2014/main" id="{38EDF555-09B1-0F39-7994-8100C7270EDD}"/>
              </a:ext>
            </a:extLst>
          </p:cNvPr>
          <p:cNvSpPr>
            <a:spLocks noGrp="1"/>
          </p:cNvSpPr>
          <p:nvPr>
            <p:ph type="body" sz="quarter" idx="10"/>
          </p:nvPr>
        </p:nvSpPr>
        <p:spPr>
          <a:xfrm>
            <a:off x="628650" y="1783262"/>
            <a:ext cx="7886700" cy="4818259"/>
          </a:xfrm>
        </p:spPr>
        <p:txBody>
          <a:bodyPr>
            <a:normAutofit fontScale="85000" lnSpcReduction="20000"/>
          </a:bodyPr>
          <a:lstStyle/>
          <a:p>
            <a:endParaRPr lang="en-US" dirty="0"/>
          </a:p>
          <a:p>
            <a:endParaRPr lang="en-US" dirty="0"/>
          </a:p>
          <a:p>
            <a:r>
              <a:rPr lang="en-US" dirty="0"/>
              <a:t>A future, uncertain event, the occurrence or </a:t>
            </a:r>
            <a:br>
              <a:rPr lang="en-US" dirty="0"/>
            </a:br>
            <a:r>
              <a:rPr lang="en-US" dirty="0"/>
              <a:t>non-occurrence of which will determine whether contractual obligations (i.e. to buy or sell) must be performed</a:t>
            </a:r>
          </a:p>
          <a:p>
            <a:pPr>
              <a:lnSpc>
                <a:spcPct val="110000"/>
              </a:lnSpc>
            </a:pPr>
            <a:r>
              <a:rPr lang="en-US" dirty="0"/>
              <a:t>Title Example:</a:t>
            </a:r>
          </a:p>
          <a:p>
            <a:pPr lvl="1">
              <a:spcBef>
                <a:spcPts val="1000"/>
              </a:spcBef>
            </a:pPr>
            <a:r>
              <a:rPr lang="en-US" dirty="0"/>
              <a:t>Title Company shall have issued to Buyer, or shall be irrevocably committed to issue to Buyer, the Title Policy</a:t>
            </a:r>
          </a:p>
          <a:p>
            <a:r>
              <a:rPr lang="en-US" dirty="0"/>
              <a:t>Zoning Example:</a:t>
            </a:r>
          </a:p>
          <a:p>
            <a:pPr lvl="1">
              <a:spcBef>
                <a:spcPts val="1000"/>
              </a:spcBef>
            </a:pPr>
            <a:r>
              <a:rPr lang="en-US" dirty="0"/>
              <a:t>All certificates of occupancy are in place and there are no open violations </a:t>
            </a:r>
          </a:p>
          <a:p>
            <a:r>
              <a:rPr lang="en-US" dirty="0"/>
              <a:t>Remedy</a:t>
            </a:r>
            <a:r>
              <a:rPr lang="en-US" sz="2400" dirty="0"/>
              <a:t>:</a:t>
            </a:r>
          </a:p>
          <a:p>
            <a:pPr lvl="1">
              <a:spcBef>
                <a:spcPts val="1000"/>
              </a:spcBef>
            </a:pPr>
            <a:r>
              <a:rPr lang="en-US" sz="2400" dirty="0"/>
              <a:t>Excused performance</a:t>
            </a:r>
          </a:p>
          <a:p>
            <a:endParaRPr lang="en-US" dirty="0"/>
          </a:p>
        </p:txBody>
      </p:sp>
      <p:sp>
        <p:nvSpPr>
          <p:cNvPr id="5" name="Rectangle: Diagonal Corners Rounded 4">
            <a:extLst>
              <a:ext uri="{FF2B5EF4-FFF2-40B4-BE49-F238E27FC236}">
                <a16:creationId xmlns:a16="http://schemas.microsoft.com/office/drawing/2014/main" id="{43ED72F3-0098-95AF-A3AD-E34E2D337022}"/>
              </a:ext>
            </a:extLst>
          </p:cNvPr>
          <p:cNvSpPr/>
          <p:nvPr/>
        </p:nvSpPr>
        <p:spPr>
          <a:xfrm>
            <a:off x="3900339" y="1382577"/>
            <a:ext cx="1098000" cy="1098000"/>
          </a:xfrm>
          <a:prstGeom prst="round2DiagRect">
            <a:avLst>
              <a:gd name="adj1" fmla="val 29727"/>
              <a:gd name="adj2" fmla="val 0"/>
            </a:avLst>
          </a:prstGeom>
          <a:solidFill>
            <a:schemeClr val="accent4">
              <a:hueOff val="0"/>
              <a:satOff val="0"/>
              <a:lumOff val="0"/>
              <a:alphaOff val="0"/>
            </a:schemeClr>
          </a:solidFill>
          <a:ln>
            <a:noFill/>
          </a:ln>
        </p:spPr>
        <p:style>
          <a:lnRef idx="0">
            <a:scrgbClr r="0" g="0" b="0"/>
          </a:lnRef>
          <a:fillRef idx="1">
            <a:scrgbClr r="0" g="0" b="0"/>
          </a:fillRef>
          <a:effectRef idx="0">
            <a:schemeClr val="accent4">
              <a:hueOff val="0"/>
              <a:satOff val="0"/>
              <a:lumOff val="0"/>
              <a:alphaOff val="0"/>
            </a:schemeClr>
          </a:effectRef>
          <a:fontRef idx="minor"/>
        </p:style>
        <p:txBody>
          <a:bodyPr/>
          <a:lstStyle/>
          <a:p>
            <a:endParaRPr lang="en-US"/>
          </a:p>
        </p:txBody>
      </p:sp>
      <p:sp>
        <p:nvSpPr>
          <p:cNvPr id="6" name="Rectangle 5" descr="Checkmark">
            <a:extLst>
              <a:ext uri="{FF2B5EF4-FFF2-40B4-BE49-F238E27FC236}">
                <a16:creationId xmlns:a16="http://schemas.microsoft.com/office/drawing/2014/main" id="{71DBEBC8-A96E-29C8-DADC-BE90A7AFE89F}"/>
              </a:ext>
            </a:extLst>
          </p:cNvPr>
          <p:cNvSpPr/>
          <p:nvPr/>
        </p:nvSpPr>
        <p:spPr>
          <a:xfrm>
            <a:off x="4257000" y="1505067"/>
            <a:ext cx="630000" cy="63000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Tree>
    <p:extLst>
      <p:ext uri="{BB962C8B-B14F-4D97-AF65-F5344CB8AC3E}">
        <p14:creationId xmlns:p14="http://schemas.microsoft.com/office/powerpoint/2010/main" val="984405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3DA3F-23C8-D702-8E44-8E56592F5004}"/>
              </a:ext>
            </a:extLst>
          </p:cNvPr>
          <p:cNvSpPr>
            <a:spLocks noGrp="1"/>
          </p:cNvSpPr>
          <p:nvPr>
            <p:ph type="title"/>
          </p:nvPr>
        </p:nvSpPr>
        <p:spPr/>
        <p:txBody>
          <a:bodyPr/>
          <a:lstStyle/>
          <a:p>
            <a:r>
              <a:rPr lang="en-US" dirty="0"/>
              <a:t>Title Objection Process</a:t>
            </a:r>
          </a:p>
        </p:txBody>
      </p:sp>
      <p:sp>
        <p:nvSpPr>
          <p:cNvPr id="3" name="Text Placeholder 2">
            <a:extLst>
              <a:ext uri="{FF2B5EF4-FFF2-40B4-BE49-F238E27FC236}">
                <a16:creationId xmlns:a16="http://schemas.microsoft.com/office/drawing/2014/main" id="{F407C9C1-EB12-D6BD-567E-E4C0A87CBA7D}"/>
              </a:ext>
            </a:extLst>
          </p:cNvPr>
          <p:cNvSpPr>
            <a:spLocks noGrp="1"/>
          </p:cNvSpPr>
          <p:nvPr>
            <p:ph type="body" sz="quarter" idx="10"/>
          </p:nvPr>
        </p:nvSpPr>
        <p:spPr>
          <a:xfrm>
            <a:off x="628650" y="1638300"/>
            <a:ext cx="7886700" cy="4996676"/>
          </a:xfrm>
        </p:spPr>
        <p:txBody>
          <a:bodyPr>
            <a:normAutofit fontScale="92500" lnSpcReduction="20000"/>
          </a:bodyPr>
          <a:lstStyle/>
          <a:p>
            <a:pPr>
              <a:lnSpc>
                <a:spcPct val="100000"/>
              </a:lnSpc>
            </a:pPr>
            <a:endParaRPr lang="en-US" dirty="0"/>
          </a:p>
          <a:p>
            <a:pPr>
              <a:lnSpc>
                <a:spcPct val="100000"/>
              </a:lnSpc>
            </a:pPr>
            <a:endParaRPr lang="en-US" dirty="0"/>
          </a:p>
          <a:p>
            <a:pPr>
              <a:lnSpc>
                <a:spcPct val="100000"/>
              </a:lnSpc>
            </a:pPr>
            <a:r>
              <a:rPr lang="en-US" dirty="0"/>
              <a:t>Process by which buyer has the opportunity to send an objection notice with respect to exceptions noted in the title commitment or matters shown on the survey</a:t>
            </a:r>
          </a:p>
          <a:p>
            <a:pPr lvl="1">
              <a:lnSpc>
                <a:spcPct val="100000"/>
              </a:lnSpc>
              <a:spcBef>
                <a:spcPts val="1000"/>
              </a:spcBef>
            </a:pPr>
            <a:r>
              <a:rPr lang="en-US" dirty="0"/>
              <a:t>Zoning matters are typically not included, but can be if agreement permits</a:t>
            </a:r>
          </a:p>
          <a:p>
            <a:pPr>
              <a:lnSpc>
                <a:spcPct val="100000"/>
              </a:lnSpc>
            </a:pPr>
            <a:r>
              <a:rPr lang="en-US" dirty="0"/>
              <a:t>Seller responds stating what objections they are willing to remedy</a:t>
            </a:r>
          </a:p>
          <a:p>
            <a:pPr lvl="1">
              <a:lnSpc>
                <a:spcPct val="100000"/>
              </a:lnSpc>
              <a:spcBef>
                <a:spcPts val="1000"/>
              </a:spcBef>
            </a:pPr>
            <a:r>
              <a:rPr lang="en-US" dirty="0"/>
              <a:t>An agreement to remedy becomes a covenant </a:t>
            </a:r>
          </a:p>
          <a:p>
            <a:pPr lvl="1">
              <a:lnSpc>
                <a:spcPct val="100000"/>
              </a:lnSpc>
              <a:spcBef>
                <a:spcPts val="1000"/>
              </a:spcBef>
            </a:pPr>
            <a:r>
              <a:rPr lang="en-US" dirty="0"/>
              <a:t>Declining to remedy typically gives buyer a period to elect to terminate the agreement or waive the objection</a:t>
            </a:r>
          </a:p>
        </p:txBody>
      </p:sp>
      <p:sp>
        <p:nvSpPr>
          <p:cNvPr id="4" name="Rectangle: Diagonal Corners Rounded 3">
            <a:extLst>
              <a:ext uri="{FF2B5EF4-FFF2-40B4-BE49-F238E27FC236}">
                <a16:creationId xmlns:a16="http://schemas.microsoft.com/office/drawing/2014/main" id="{1C90BC54-F4A5-6292-DEE9-326F6CF56945}"/>
              </a:ext>
            </a:extLst>
          </p:cNvPr>
          <p:cNvSpPr/>
          <p:nvPr/>
        </p:nvSpPr>
        <p:spPr>
          <a:xfrm>
            <a:off x="3851001" y="1380331"/>
            <a:ext cx="1098000" cy="1098000"/>
          </a:xfrm>
          <a:prstGeom prst="round2DiagRect">
            <a:avLst>
              <a:gd name="adj1" fmla="val 29727"/>
              <a:gd name="adj2" fmla="val 0"/>
            </a:avLst>
          </a:prstGeom>
          <a:solidFill>
            <a:schemeClr val="accent5">
              <a:hueOff val="0"/>
              <a:satOff val="0"/>
              <a:lumOff val="0"/>
              <a:alphaOff val="0"/>
            </a:schemeClr>
          </a:solidFill>
          <a:ln>
            <a:noFill/>
          </a:ln>
        </p:spPr>
        <p:style>
          <a:lnRef idx="0">
            <a:scrgbClr r="0" g="0" b="0"/>
          </a:lnRef>
          <a:fillRef idx="1">
            <a:scrgbClr r="0" g="0" b="0"/>
          </a:fillRef>
          <a:effectRef idx="0">
            <a:schemeClr val="accent5">
              <a:hueOff val="0"/>
              <a:satOff val="0"/>
              <a:lumOff val="0"/>
              <a:alphaOff val="0"/>
            </a:schemeClr>
          </a:effectRef>
          <a:fontRef idx="minor"/>
        </p:style>
        <p:txBody>
          <a:bodyPr/>
          <a:lstStyle/>
          <a:p>
            <a:endParaRPr lang="en-US"/>
          </a:p>
        </p:txBody>
      </p:sp>
      <p:sp>
        <p:nvSpPr>
          <p:cNvPr id="5" name="Rectangle 4" descr="Check List">
            <a:extLst>
              <a:ext uri="{FF2B5EF4-FFF2-40B4-BE49-F238E27FC236}">
                <a16:creationId xmlns:a16="http://schemas.microsoft.com/office/drawing/2014/main" id="{FBCC6B57-F3AA-1220-2822-784DD07B2EF1}"/>
              </a:ext>
            </a:extLst>
          </p:cNvPr>
          <p:cNvSpPr/>
          <p:nvPr/>
        </p:nvSpPr>
        <p:spPr>
          <a:xfrm>
            <a:off x="4118454" y="1714690"/>
            <a:ext cx="630000" cy="63000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Tree>
    <p:extLst>
      <p:ext uri="{BB962C8B-B14F-4D97-AF65-F5344CB8AC3E}">
        <p14:creationId xmlns:p14="http://schemas.microsoft.com/office/powerpoint/2010/main" val="3137798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F838-03A0-60F4-C7FE-F801FAE040BF}"/>
              </a:ext>
            </a:extLst>
          </p:cNvPr>
          <p:cNvSpPr>
            <a:spLocks noGrp="1"/>
          </p:cNvSpPr>
          <p:nvPr>
            <p:ph type="title"/>
          </p:nvPr>
        </p:nvSpPr>
        <p:spPr/>
        <p:txBody>
          <a:bodyPr/>
          <a:lstStyle/>
          <a:p>
            <a:r>
              <a:rPr lang="en-US" dirty="0"/>
              <a:t>Inspection Period</a:t>
            </a:r>
          </a:p>
        </p:txBody>
      </p:sp>
      <p:sp>
        <p:nvSpPr>
          <p:cNvPr id="3" name="Text Placeholder 2">
            <a:extLst>
              <a:ext uri="{FF2B5EF4-FFF2-40B4-BE49-F238E27FC236}">
                <a16:creationId xmlns:a16="http://schemas.microsoft.com/office/drawing/2014/main" id="{95DEDD6C-2F45-F097-84A2-A1F1F9960BF7}"/>
              </a:ext>
            </a:extLst>
          </p:cNvPr>
          <p:cNvSpPr>
            <a:spLocks noGrp="1"/>
          </p:cNvSpPr>
          <p:nvPr>
            <p:ph type="body" sz="quarter" idx="10"/>
          </p:nvPr>
        </p:nvSpPr>
        <p:spPr/>
        <p:txBody>
          <a:bodyPr/>
          <a:lstStyle/>
          <a:p>
            <a:endParaRPr lang="en-US" dirty="0"/>
          </a:p>
          <a:p>
            <a:endParaRPr lang="en-US" dirty="0"/>
          </a:p>
          <a:p>
            <a:r>
              <a:rPr lang="en-US" dirty="0"/>
              <a:t>Agreements contemplate an inspection period</a:t>
            </a:r>
          </a:p>
          <a:p>
            <a:pPr lvl="1">
              <a:spcBef>
                <a:spcPts val="1000"/>
              </a:spcBef>
            </a:pPr>
            <a:r>
              <a:rPr lang="en-US" dirty="0"/>
              <a:t>30-45 days</a:t>
            </a:r>
          </a:p>
          <a:p>
            <a:r>
              <a:rPr lang="en-US" dirty="0"/>
              <a:t>Use inspection period to complete title and zoning review</a:t>
            </a:r>
          </a:p>
          <a:p>
            <a:r>
              <a:rPr lang="en-US" dirty="0"/>
              <a:t>Buyer has the right to terminate for any reason</a:t>
            </a:r>
          </a:p>
          <a:p>
            <a:pPr lvl="1">
              <a:spcBef>
                <a:spcPts val="1000"/>
              </a:spcBef>
            </a:pPr>
            <a:r>
              <a:rPr lang="en-US" dirty="0"/>
              <a:t>Can be used as leverage with seller</a:t>
            </a:r>
          </a:p>
          <a:p>
            <a:pPr lvl="1">
              <a:spcBef>
                <a:spcPts val="1000"/>
              </a:spcBef>
            </a:pPr>
            <a:endParaRPr lang="en-US" dirty="0"/>
          </a:p>
          <a:p>
            <a:endParaRPr lang="en-US" dirty="0"/>
          </a:p>
          <a:p>
            <a:endParaRPr lang="en-US" dirty="0"/>
          </a:p>
          <a:p>
            <a:pPr marL="0" indent="0">
              <a:buNone/>
            </a:pPr>
            <a:endParaRPr lang="en-US" dirty="0"/>
          </a:p>
        </p:txBody>
      </p:sp>
      <p:sp>
        <p:nvSpPr>
          <p:cNvPr id="4" name="Rectangle: Diagonal Corners Rounded 3">
            <a:extLst>
              <a:ext uri="{FF2B5EF4-FFF2-40B4-BE49-F238E27FC236}">
                <a16:creationId xmlns:a16="http://schemas.microsoft.com/office/drawing/2014/main" id="{A3E1F786-F4B6-4ED9-90C5-4BE4FB6C5D39}"/>
              </a:ext>
            </a:extLst>
          </p:cNvPr>
          <p:cNvSpPr/>
          <p:nvPr/>
        </p:nvSpPr>
        <p:spPr>
          <a:xfrm>
            <a:off x="3890200" y="1383709"/>
            <a:ext cx="1098000" cy="1098000"/>
          </a:xfrm>
          <a:prstGeom prst="round2DiagRect">
            <a:avLst>
              <a:gd name="adj1" fmla="val 29727"/>
              <a:gd name="adj2" fmla="val 0"/>
            </a:avLst>
          </a:prstGeom>
          <a:solidFill>
            <a:schemeClr val="accent6">
              <a:hueOff val="0"/>
              <a:satOff val="0"/>
              <a:lumOff val="0"/>
              <a:alphaOff val="0"/>
            </a:schemeClr>
          </a:solidFill>
          <a:ln>
            <a:noFill/>
          </a:ln>
        </p:spPr>
        <p:style>
          <a:lnRef idx="0">
            <a:scrgbClr r="0" g="0" b="0"/>
          </a:lnRef>
          <a:fillRef idx="1">
            <a:scrgbClr r="0" g="0" b="0"/>
          </a:fillRef>
          <a:effectRef idx="0">
            <a:schemeClr val="accent6">
              <a:hueOff val="0"/>
              <a:satOff val="0"/>
              <a:lumOff val="0"/>
              <a:alphaOff val="0"/>
            </a:schemeClr>
          </a:effectRef>
          <a:fontRef idx="minor"/>
        </p:style>
        <p:txBody>
          <a:bodyPr/>
          <a:lstStyle/>
          <a:p>
            <a:endParaRPr lang="en-US"/>
          </a:p>
        </p:txBody>
      </p:sp>
      <p:sp>
        <p:nvSpPr>
          <p:cNvPr id="5" name="Rectangle 4" descr="Magnifying glass">
            <a:extLst>
              <a:ext uri="{FF2B5EF4-FFF2-40B4-BE49-F238E27FC236}">
                <a16:creationId xmlns:a16="http://schemas.microsoft.com/office/drawing/2014/main" id="{78228E42-5066-E276-C96E-B21853BEC7FF}"/>
              </a:ext>
            </a:extLst>
          </p:cNvPr>
          <p:cNvSpPr/>
          <p:nvPr/>
        </p:nvSpPr>
        <p:spPr>
          <a:xfrm>
            <a:off x="4090747" y="1638300"/>
            <a:ext cx="630000" cy="63000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Tree>
    <p:extLst>
      <p:ext uri="{BB962C8B-B14F-4D97-AF65-F5344CB8AC3E}">
        <p14:creationId xmlns:p14="http://schemas.microsoft.com/office/powerpoint/2010/main" val="27336439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9E55A6F9-F24E-4BE2-90D7-27EBFE691CCA}" vid="{F05E19EF-6FAB-4986-A5FB-095D296931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item.xml>��< ? x m l   v e r s i o n = " 1 . 0 "   e n c o d i n g = " u t f - 1 6 " ? >  
 < p r o p e r t i e s   x m l n s = " h t t p : / / w w w . i m a n a g e . c o m / w o r k / x m l s c h e m a " >  
     < d o c u m e n t i d > A C T I V E ! 1 6 0 3 7 8 7 2 . 2 < / d o c u m e n t i d >  
     < s e n d e r i d > V L A N D A < / s e n d e r i d >  
     < s e n d e r e m a i l > V L A N D A @ B A B S T C A L L A N D . C O M < / s e n d e r e m a i l >  
     < l a s t m o d i f i e d > 2 0 2 4 - 0 8 - 2 3 T 1 1 : 4 3 : 5 8 . 0 0 0 0 0 0 0 - 0 4 : 0 0 < / l a s t m o d i f i e d >  
     < d a t a b a s e > A C T I V E < / d a t a b a s e >  
 < / p r o p e r t i e s > 
</file>

<file path=docProps/app.xml><?xml version="1.0" encoding="utf-8"?>
<Properties xmlns="http://schemas.openxmlformats.org/officeDocument/2006/extended-properties" xmlns:vt="http://schemas.openxmlformats.org/officeDocument/2006/docPropsVTypes">
  <Template>TM03090430[[fn=Banded]]</Template>
  <TotalTime>484</TotalTime>
  <Words>1474</Words>
  <Application>Microsoft Office PowerPoint</Application>
  <PresentationFormat>On-screen Show (4:3)</PresentationFormat>
  <Paragraphs>253</Paragraphs>
  <Slides>26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Arial</vt:lpstr>
      <vt:lpstr>Calibri</vt:lpstr>
      <vt:lpstr>Courier New</vt:lpstr>
      <vt:lpstr>Symbol</vt:lpstr>
      <vt:lpstr>Office Theme</vt:lpstr>
      <vt:lpstr>PowerPoint Presentation</vt:lpstr>
      <vt:lpstr>PowerPoint Presentation</vt:lpstr>
      <vt:lpstr>Be Proactive in Your Purchase Agreement</vt:lpstr>
      <vt:lpstr>Representations and Warranties</vt:lpstr>
      <vt:lpstr>Representations and Warranties</vt:lpstr>
      <vt:lpstr>Covenants</vt:lpstr>
      <vt:lpstr>Conditions</vt:lpstr>
      <vt:lpstr>Title Objection Process</vt:lpstr>
      <vt:lpstr>Inspection Period</vt:lpstr>
      <vt:lpstr>Diligence Process </vt:lpstr>
      <vt:lpstr>Due Diligence  </vt:lpstr>
      <vt:lpstr>Diligence Process – Title </vt:lpstr>
      <vt:lpstr>Diligence Process - Surveys</vt:lpstr>
      <vt:lpstr>Due Diligence - Environmental  </vt:lpstr>
      <vt:lpstr>Contractual Considerations Relating to Diligence </vt:lpstr>
      <vt:lpstr>What is Zoning?</vt:lpstr>
      <vt:lpstr>Why Does Zoning Matter?</vt:lpstr>
      <vt:lpstr>What You Need to Ask</vt:lpstr>
      <vt:lpstr>PowerPoint Presentation</vt:lpstr>
      <vt:lpstr>Confirm Zoning FIRST!</vt:lpstr>
      <vt:lpstr>Make the Most of Due Diligence </vt:lpstr>
      <vt:lpstr>Understand What Inspections Are Required / Triggered</vt:lpstr>
      <vt:lpstr>Understand Your Casualty Rebuild Rights</vt:lpstr>
      <vt:lpstr>Plan for Missing Certificates of Occupancy</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Telesz, Leah</dc:creator>
  <cp:lastModifiedBy>Landa, Victoria L.</cp:lastModifiedBy>
  <cp:revision>24</cp:revision>
  <dcterms:created xsi:type="dcterms:W3CDTF">2021-12-17T19:19:35Z</dcterms:created>
  <dcterms:modified xsi:type="dcterms:W3CDTF">2024-08-23T15:43:58Z</dcterms:modified>
</cp:coreProperties>
</file>