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sldIdLst>
    <p:sldId id="257" r:id="rId5"/>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062E"/>
    <a:srgbClr val="C9BBAE"/>
    <a:srgbClr val="BA0D3B"/>
    <a:srgbClr val="D5C6B9"/>
    <a:srgbClr val="7E756B"/>
    <a:srgbClr val="D3C6B9"/>
    <a:srgbClr val="BB0D3B"/>
    <a:srgbClr val="B60F3D"/>
    <a:srgbClr val="015B75"/>
    <a:srgbClr val="FFB4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147" d="100"/>
          <a:sy n="147" d="100"/>
        </p:scale>
        <p:origin x="600"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635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5193E"/>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EB3B43"/>
              </a:buClr>
              <a:defRPr>
                <a:solidFill>
                  <a:srgbClr val="75193E"/>
                </a:solidFill>
              </a:defRPr>
            </a:lvl1pPr>
            <a:lvl2pPr>
              <a:buClr>
                <a:srgbClr val="FCAB12"/>
              </a:buClr>
              <a:defRPr>
                <a:solidFill>
                  <a:srgbClr val="75193E"/>
                </a:solidFill>
              </a:defRPr>
            </a:lvl2pPr>
            <a:lvl3pPr>
              <a:buClr>
                <a:srgbClr val="F67C2B"/>
              </a:buClr>
              <a:defRPr>
                <a:solidFill>
                  <a:srgbClr val="75193E"/>
                </a:solidFill>
              </a:defRPr>
            </a:lvl3pPr>
            <a:lvl4pPr>
              <a:defRPr>
                <a:solidFill>
                  <a:srgbClr val="75193E"/>
                </a:solidFill>
              </a:defRPr>
            </a:lvl4pPr>
            <a:lvl5pPr>
              <a:defRPr>
                <a:solidFill>
                  <a:srgbClr val="75193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8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356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35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988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6074"/>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6619"/>
            <a:ext cx="8229600" cy="2738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2546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7" r:id="rId4"/>
    <p:sldLayoutId id="2147483688" r:id="rId5"/>
  </p:sldLayoutIdLst>
  <p:txStyles>
    <p:titleStyle>
      <a:lvl1pPr algn="l" defTabSz="457200" rtl="0" eaLnBrk="1" latinLnBrk="0" hangingPunct="1">
        <a:spcBef>
          <a:spcPct val="0"/>
        </a:spcBef>
        <a:buNone/>
        <a:defRPr sz="3600" b="1" kern="1200">
          <a:solidFill>
            <a:srgbClr val="75193E"/>
          </a:solidFill>
          <a:latin typeface="+mj-lt"/>
          <a:ea typeface="+mj-ea"/>
          <a:cs typeface="+mj-cs"/>
        </a:defRPr>
      </a:lvl1pPr>
    </p:titleStyle>
    <p:body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log.polleverywhere.com/fun-icebreaker-ques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cc.com/speaker-tips-and-guidelines-acc-events-and-online-edu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7D9-D230-4192-8959-2C018C479C52}"/>
              </a:ext>
            </a:extLst>
          </p:cNvPr>
          <p:cNvSpPr>
            <a:spLocks noGrp="1"/>
          </p:cNvSpPr>
          <p:nvPr>
            <p:ph type="ctrTitle"/>
          </p:nvPr>
        </p:nvSpPr>
        <p:spPr/>
        <p:txBody>
          <a:bodyPr/>
          <a:lstStyle/>
          <a:p>
            <a:r>
              <a:rPr lang="en-US" dirty="0">
                <a:solidFill>
                  <a:schemeClr val="tx2">
                    <a:lumMod val="50000"/>
                  </a:schemeClr>
                </a:solidFill>
                <a:latin typeface="Arial" panose="020B0604020202020204" pitchFamily="34" charset="0"/>
                <a:cs typeface="Arial" panose="020B0604020202020204" pitchFamily="34" charset="0"/>
              </a:rPr>
              <a:t>Session Title</a:t>
            </a:r>
            <a:endParaRPr lang="en-US" dirty="0">
              <a:solidFill>
                <a:schemeClr val="tx2">
                  <a:lumMod val="50000"/>
                </a:schemeClr>
              </a:solidFill>
            </a:endParaRPr>
          </a:p>
        </p:txBody>
      </p:sp>
      <p:sp>
        <p:nvSpPr>
          <p:cNvPr id="3" name="Subtitle 2">
            <a:extLst>
              <a:ext uri="{FF2B5EF4-FFF2-40B4-BE49-F238E27FC236}">
                <a16:creationId xmlns:a16="http://schemas.microsoft.com/office/drawing/2014/main" id="{A43C4594-E59F-44FD-91E4-E20CE511CF3F}"/>
              </a:ext>
            </a:extLst>
          </p:cNvPr>
          <p:cNvSpPr>
            <a:spLocks noGrp="1"/>
          </p:cNvSpPr>
          <p:nvPr>
            <p:ph type="subTitle" idx="1"/>
          </p:nvPr>
        </p:nvSpPr>
        <p:spPr/>
        <p:txBody>
          <a:bodyPr>
            <a:normAutofit fontScale="92500" lnSpcReduction="10000"/>
          </a:bodyPr>
          <a:lstStyle/>
          <a:p>
            <a:r>
              <a:rPr lang="en-US" dirty="0">
                <a:solidFill>
                  <a:srgbClr val="61062E"/>
                </a:solidFill>
                <a:latin typeface="Arial" panose="020B0604020202020204" pitchFamily="34" charset="0"/>
                <a:cs typeface="Arial" panose="020B0604020202020204" pitchFamily="34" charset="0"/>
              </a:rPr>
              <a:t>Thank you for combining all speakers’ decks &amp; </a:t>
            </a:r>
            <a:r>
              <a:rPr lang="en-US" dirty="0">
                <a:solidFill>
                  <a:srgbClr val="61062E"/>
                </a:solidFill>
                <a:latin typeface="Arial" panose="020B0604020202020204" pitchFamily="34" charset="0"/>
                <a:cs typeface="Arial" panose="020B0604020202020204" pitchFamily="34" charset="0"/>
                <a:sym typeface="Wingdings" panose="05000000000000000000" pitchFamily="2" charset="2"/>
              </a:rPr>
              <a:t>submitting to ACC by </a:t>
            </a:r>
          </a:p>
          <a:p>
            <a:r>
              <a:rPr lang="en-US" b="1" i="1" u="sng" dirty="0">
                <a:solidFill>
                  <a:srgbClr val="61062E"/>
                </a:solidFill>
                <a:latin typeface="Arial" panose="020B0604020202020204" pitchFamily="34" charset="0"/>
                <a:cs typeface="Arial" panose="020B0604020202020204" pitchFamily="34" charset="0"/>
                <a:sym typeface="Wingdings" panose="05000000000000000000" pitchFamily="2" charset="2"/>
              </a:rPr>
              <a:t>August 9, 2024</a:t>
            </a:r>
          </a:p>
        </p:txBody>
      </p:sp>
    </p:spTree>
    <p:extLst>
      <p:ext uri="{BB962C8B-B14F-4D97-AF65-F5344CB8AC3E}">
        <p14:creationId xmlns:p14="http://schemas.microsoft.com/office/powerpoint/2010/main" val="295842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Thank You!</a:t>
            </a: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BD1BBAA8-A3E0-4232-9172-FABB45472B20}"/>
              </a:ext>
            </a:extLst>
          </p:cNvPr>
          <p:cNvSpPr>
            <a:spLocks noGrp="1"/>
          </p:cNvSpPr>
          <p:nvPr>
            <p:ph idx="1"/>
          </p:nvPr>
        </p:nvSpPr>
        <p:spPr/>
        <p:txBody>
          <a:bodyPr/>
          <a:lstStyle/>
          <a:p>
            <a:pPr>
              <a:buClr>
                <a:srgbClr val="C9BBAE"/>
              </a:buClr>
            </a:pPr>
            <a:r>
              <a:rPr lang="en-US" dirty="0">
                <a:solidFill>
                  <a:srgbClr val="61062E"/>
                </a:solidFill>
                <a:latin typeface="Arial" panose="020B0604020202020204" pitchFamily="34" charset="0"/>
                <a:cs typeface="Arial" panose="020B0604020202020204" pitchFamily="34" charset="0"/>
              </a:rPr>
              <a:t>Please ask attendees to provide session feedback</a:t>
            </a:r>
          </a:p>
        </p:txBody>
      </p:sp>
    </p:spTree>
    <p:extLst>
      <p:ext uri="{BB962C8B-B14F-4D97-AF65-F5344CB8AC3E}">
        <p14:creationId xmlns:p14="http://schemas.microsoft.com/office/powerpoint/2010/main" val="86646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FDD0-2101-D0C3-939B-F0A8773CEE48}"/>
              </a:ext>
            </a:extLst>
          </p:cNvPr>
          <p:cNvSpPr>
            <a:spLocks noGrp="1"/>
          </p:cNvSpPr>
          <p:nvPr>
            <p:ph type="ctrTitle"/>
          </p:nvPr>
        </p:nvSpPr>
        <p:spPr/>
        <p:txBody>
          <a:bodyPr/>
          <a:lstStyle/>
          <a:p>
            <a:r>
              <a:rPr lang="en-US" dirty="0">
                <a:solidFill>
                  <a:schemeClr val="tx1"/>
                </a:solidFill>
                <a:latin typeface="Arial" panose="020B0604020202020204" pitchFamily="34" charset="0"/>
                <a:cs typeface="Arial" panose="020B0604020202020204" pitchFamily="34" charset="0"/>
              </a:rPr>
              <a:t>Polling the Audience</a:t>
            </a:r>
            <a:endParaRPr lang="en-US" dirty="0">
              <a:solidFill>
                <a:schemeClr val="tx1"/>
              </a:solidFill>
            </a:endParaRPr>
          </a:p>
        </p:txBody>
      </p:sp>
      <p:sp>
        <p:nvSpPr>
          <p:cNvPr id="3" name="Subtitle 2">
            <a:extLst>
              <a:ext uri="{FF2B5EF4-FFF2-40B4-BE49-F238E27FC236}">
                <a16:creationId xmlns:a16="http://schemas.microsoft.com/office/drawing/2014/main" id="{1D2E6888-F7C6-5E7B-B4B2-9A2BF18D50D6}"/>
              </a:ext>
            </a:extLst>
          </p:cNvPr>
          <p:cNvSpPr>
            <a:spLocks noGrp="1"/>
          </p:cNvSpPr>
          <p:nvPr>
            <p:ph type="subTitle" idx="1"/>
          </p:nvPr>
        </p:nvSpPr>
        <p:spPr/>
        <p:txBody>
          <a:bodyPr/>
          <a:lstStyle/>
          <a:p>
            <a:r>
              <a:rPr kumimoji="0" lang="en-US" sz="2800" b="1" i="0" u="none" strike="noStrike" kern="1200" cap="none" spc="0" normalizeH="0" baseline="0" noProof="0" dirty="0">
                <a:ln>
                  <a:noFill/>
                </a:ln>
                <a:solidFill>
                  <a:srgbClr val="61062E"/>
                </a:solidFill>
                <a:effectLst/>
                <a:uLnTx/>
                <a:uFillTx/>
                <a:latin typeface="Arial" panose="020B0604020202020204" pitchFamily="34" charset="0"/>
                <a:cs typeface="Arial" panose="020B0604020202020204" pitchFamily="34" charset="0"/>
              </a:rPr>
              <a:t>How to successfully incorporate polling into your presentation</a:t>
            </a:r>
          </a:p>
        </p:txBody>
      </p:sp>
    </p:spTree>
    <p:extLst>
      <p:ext uri="{BB962C8B-B14F-4D97-AF65-F5344CB8AC3E}">
        <p14:creationId xmlns:p14="http://schemas.microsoft.com/office/powerpoint/2010/main" val="259356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A293-8F0A-DFC2-210B-00DC7C786B25}"/>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How to Request Polling</a:t>
            </a:r>
            <a:endParaRPr lang="en-US" dirty="0">
              <a:solidFill>
                <a:schemeClr val="tx1"/>
              </a:solidFill>
            </a:endParaRPr>
          </a:p>
        </p:txBody>
      </p:sp>
      <p:sp>
        <p:nvSpPr>
          <p:cNvPr id="3" name="Content Placeholder 2">
            <a:extLst>
              <a:ext uri="{FF2B5EF4-FFF2-40B4-BE49-F238E27FC236}">
                <a16:creationId xmlns:a16="http://schemas.microsoft.com/office/drawing/2014/main" id="{E724E55C-1EE3-4A1E-20C7-A8F085F9C4A7}"/>
              </a:ext>
            </a:extLst>
          </p:cNvPr>
          <p:cNvSpPr>
            <a:spLocks noGrp="1"/>
          </p:cNvSpPr>
          <p:nvPr>
            <p:ph idx="1"/>
          </p:nvPr>
        </p:nvSpPr>
        <p:spPr>
          <a:xfrm>
            <a:off x="457200" y="1856618"/>
            <a:ext cx="8229600" cy="3017039"/>
          </a:xfrm>
        </p:spPr>
        <p:txBody>
          <a:bodyPr>
            <a:normAutofit fontScale="70000" lnSpcReduction="20000"/>
          </a:bodyPr>
          <a:lstStyle/>
          <a:p>
            <a:pPr marL="514350" indent="-514350">
              <a:buClr>
                <a:srgbClr val="FFB407"/>
              </a:buClr>
              <a:buFont typeface="+mj-lt"/>
              <a:buAutoNum type="arabicPeriod"/>
            </a:pPr>
            <a:r>
              <a:rPr lang="en-US" sz="2800" b="1" dirty="0">
                <a:solidFill>
                  <a:srgbClr val="61062E"/>
                </a:solidFill>
              </a:rPr>
              <a:t>Indicate this request </a:t>
            </a:r>
            <a:r>
              <a:rPr lang="en-US" sz="2800" dirty="0">
                <a:solidFill>
                  <a:srgbClr val="61062E"/>
                </a:solidFill>
              </a:rPr>
              <a:t>in your Program Organizer Service Center or Speaker Service Center (under “</a:t>
            </a:r>
            <a:r>
              <a:rPr lang="en-US" dirty="0">
                <a:solidFill>
                  <a:srgbClr val="61062E"/>
                </a:solidFill>
              </a:rPr>
              <a:t>A/V and </a:t>
            </a:r>
            <a:r>
              <a:rPr lang="en-US" sz="2800" dirty="0">
                <a:solidFill>
                  <a:srgbClr val="61062E"/>
                </a:solidFill>
              </a:rPr>
              <a:t>Engagement Tools Request”).</a:t>
            </a:r>
          </a:p>
          <a:p>
            <a:pPr marL="0" indent="0">
              <a:buClr>
                <a:srgbClr val="FFB407"/>
              </a:buClr>
              <a:buNone/>
            </a:pPr>
            <a:endParaRPr lang="en-US" sz="2800" dirty="0">
              <a:solidFill>
                <a:srgbClr val="61062E"/>
              </a:solidFill>
            </a:endParaRPr>
          </a:p>
          <a:p>
            <a:pPr marL="514350" indent="-514350">
              <a:buClr>
                <a:srgbClr val="FFB407"/>
              </a:buClr>
              <a:buFont typeface="+mj-lt"/>
              <a:buAutoNum type="arabicPeriod" startAt="2"/>
            </a:pPr>
            <a:r>
              <a:rPr lang="en-US" sz="2800" b="1" dirty="0">
                <a:solidFill>
                  <a:srgbClr val="61062E"/>
                </a:solidFill>
              </a:rPr>
              <a:t>Submit </a:t>
            </a:r>
            <a:r>
              <a:rPr lang="en-US" sz="2800" dirty="0">
                <a:solidFill>
                  <a:srgbClr val="61062E"/>
                </a:solidFill>
              </a:rPr>
              <a:t>the poll questions and answer choices (if applicable) in the presentation slides by one month prior to presentation delivery, unless confirmed otherwise by your ACC liaison.</a:t>
            </a:r>
          </a:p>
          <a:p>
            <a:pPr marL="0" indent="0">
              <a:buClr>
                <a:srgbClr val="FFB407"/>
              </a:buClr>
              <a:buNone/>
            </a:pPr>
            <a:endParaRPr lang="en-US" sz="2800" dirty="0">
              <a:solidFill>
                <a:srgbClr val="61062E"/>
              </a:solidFill>
            </a:endParaRPr>
          </a:p>
          <a:p>
            <a:pPr marL="514350" indent="-514350">
              <a:buClr>
                <a:srgbClr val="FFB407"/>
              </a:buClr>
              <a:buFont typeface="+mj-lt"/>
              <a:buAutoNum type="arabicPeriod" startAt="3"/>
            </a:pPr>
            <a:r>
              <a:rPr lang="en-US" sz="2800" dirty="0">
                <a:solidFill>
                  <a:srgbClr val="61062E"/>
                </a:solidFill>
              </a:rPr>
              <a:t>ACC sets up the poll(s) </a:t>
            </a:r>
            <a:r>
              <a:rPr lang="en-US" sz="2800" b="1" dirty="0">
                <a:solidFill>
                  <a:srgbClr val="61062E"/>
                </a:solidFill>
              </a:rPr>
              <a:t>(final version; no edits after this point)</a:t>
            </a:r>
            <a:r>
              <a:rPr lang="en-US" sz="2800" dirty="0">
                <a:solidFill>
                  <a:srgbClr val="61062E"/>
                </a:solidFill>
              </a:rPr>
              <a:t> for use during presentation.</a:t>
            </a:r>
          </a:p>
          <a:p>
            <a:pPr marL="0" indent="0">
              <a:buNone/>
            </a:pPr>
            <a:endParaRPr lang="en-US" dirty="0">
              <a:solidFill>
                <a:srgbClr val="61062E"/>
              </a:solidFill>
            </a:endParaRPr>
          </a:p>
        </p:txBody>
      </p:sp>
    </p:spTree>
    <p:extLst>
      <p:ext uri="{BB962C8B-B14F-4D97-AF65-F5344CB8AC3E}">
        <p14:creationId xmlns:p14="http://schemas.microsoft.com/office/powerpoint/2010/main" val="369131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C92A-2170-1079-F36F-7A50D5355337}"/>
              </a:ext>
            </a:extLst>
          </p:cNvPr>
          <p:cNvSpPr>
            <a:spLocks noGrp="1"/>
          </p:cNvSpPr>
          <p:nvPr>
            <p:ph type="title"/>
          </p:nvPr>
        </p:nvSpPr>
        <p:spPr>
          <a:xfrm>
            <a:off x="457200" y="541220"/>
            <a:ext cx="8229600" cy="857250"/>
          </a:xfrm>
        </p:spPr>
        <p:txBody>
          <a:bodyPr>
            <a:normAutofit fontScale="90000"/>
          </a:bodyPr>
          <a:lstStyle/>
          <a:p>
            <a:r>
              <a:rPr lang="en-US" dirty="0">
                <a:solidFill>
                  <a:schemeClr val="tx1"/>
                </a:solidFill>
              </a:rPr>
              <a:t>Engage the Audience – Polling How-to</a:t>
            </a:r>
          </a:p>
        </p:txBody>
      </p:sp>
      <p:sp>
        <p:nvSpPr>
          <p:cNvPr id="3" name="Content Placeholder 2">
            <a:extLst>
              <a:ext uri="{FF2B5EF4-FFF2-40B4-BE49-F238E27FC236}">
                <a16:creationId xmlns:a16="http://schemas.microsoft.com/office/drawing/2014/main" id="{F2436BCE-C8FD-7104-D147-9BE7C7E80D6C}"/>
              </a:ext>
            </a:extLst>
          </p:cNvPr>
          <p:cNvSpPr txBox="1">
            <a:spLocks/>
          </p:cNvSpPr>
          <p:nvPr/>
        </p:nvSpPr>
        <p:spPr>
          <a:xfrm>
            <a:off x="134912" y="1370569"/>
            <a:ext cx="4638980" cy="3396081"/>
          </a:xfrm>
          <a:prstGeom prst="rect">
            <a:avLst/>
          </a:prstGeom>
        </p:spPr>
        <p:txBody>
          <a:bodyPr>
            <a:normAutofit fontScale="70000" lnSpcReduction="20000"/>
          </a:bodyPr>
          <a:lst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lnSpc>
                <a:spcPct val="90000"/>
              </a:lnSpc>
              <a:spcAft>
                <a:spcPct val="0"/>
              </a:spcAft>
              <a:buClrTx/>
              <a:buFontTx/>
              <a:buNone/>
              <a:defRPr/>
            </a:pPr>
            <a:r>
              <a:rPr lang="en-US" altLang="ja-JP" sz="1600" b="1" dirty="0">
                <a:solidFill>
                  <a:srgbClr val="61062E"/>
                </a:solidFill>
                <a:latin typeface="Arial" panose="020B0604020202020204" pitchFamily="34" charset="0"/>
                <a:ea typeface="Source Sans Pro" panose="020B0503030403020204" pitchFamily="34" charset="0"/>
                <a:cs typeface="Arial" panose="020B0604020202020204" pitchFamily="34" charset="0"/>
              </a:rPr>
              <a:t>Getting Started:</a:t>
            </a:r>
          </a:p>
          <a:p>
            <a:pPr marL="0" indent="0" fontAlgn="base">
              <a:lnSpc>
                <a:spcPct val="90000"/>
              </a:lnSpc>
              <a:spcAft>
                <a:spcPct val="0"/>
              </a:spcAft>
              <a:buClrTx/>
              <a:buFontTx/>
              <a:buNone/>
              <a:defRPr/>
            </a:pPr>
            <a:endParaRPr lang="en-US" altLang="ja-JP" sz="1400" b="1"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fontAlgn="base">
              <a:spcAft>
                <a:spcPct val="0"/>
              </a:spcAft>
              <a:buClr>
                <a:srgbClr val="FFB407"/>
              </a:buClr>
              <a:buFont typeface="+mj-lt"/>
              <a:buAutoNum type="arabicPeriod"/>
              <a:defRPr/>
            </a:pPr>
            <a:r>
              <a:rPr lang="en-US" altLang="ja-JP" sz="1600" b="1" u="sng" dirty="0">
                <a:solidFill>
                  <a:srgbClr val="61062E"/>
                </a:solidFill>
                <a:latin typeface="Arial" panose="020B0604020202020204" pitchFamily="34" charset="0"/>
                <a:ea typeface="Source Sans Pro" panose="020B0503030403020204" pitchFamily="34" charset="0"/>
                <a:cs typeface="Arial" panose="020B0604020202020204" pitchFamily="34" charset="0"/>
              </a:rPr>
              <a:t>Identify</a:t>
            </a:r>
            <a:r>
              <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rPr>
              <a:t> your desired poll activity(</a:t>
            </a:r>
            <a:r>
              <a:rPr lang="en-US" altLang="ja-JP" sz="1600" dirty="0" err="1">
                <a:solidFill>
                  <a:srgbClr val="61062E"/>
                </a:solidFill>
                <a:latin typeface="Arial" panose="020B0604020202020204" pitchFamily="34" charset="0"/>
                <a:ea typeface="Source Sans Pro" panose="020B0503030403020204" pitchFamily="34" charset="0"/>
                <a:cs typeface="Arial" panose="020B0604020202020204" pitchFamily="34" charset="0"/>
              </a:rPr>
              <a:t>ies</a:t>
            </a:r>
            <a:r>
              <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rPr>
              <a:t>)</a:t>
            </a:r>
          </a:p>
          <a:p>
            <a:pPr lvl="1" fontAlgn="base">
              <a:spcAft>
                <a:spcPct val="0"/>
              </a:spcAft>
              <a:buFont typeface="Wingdings" panose="05000000000000000000" pitchFamily="2" charset="2"/>
              <a:buChar char="v"/>
            </a:pPr>
            <a:r>
              <a:rPr lang="en-US" altLang="ja-JP" sz="1600" b="1" dirty="0">
                <a:solidFill>
                  <a:srgbClr val="61062E"/>
                </a:solidFill>
                <a:latin typeface="Arial" panose="020B0604020202020204" pitchFamily="34" charset="0"/>
                <a:ea typeface="Source Sans Pro" panose="020B0503030403020204" pitchFamily="34" charset="0"/>
                <a:cs typeface="Arial" panose="020B0604020202020204" pitchFamily="34" charset="0"/>
              </a:rPr>
              <a:t>Multiple-choice polls</a:t>
            </a:r>
            <a:r>
              <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rPr>
              <a:t>: The audience chooses the answer they think is correct or that they agree with. </a:t>
            </a:r>
          </a:p>
          <a:p>
            <a:pPr lvl="1" fontAlgn="base">
              <a:spcAft>
                <a:spcPct val="0"/>
              </a:spcAft>
              <a:buFont typeface="Wingdings" panose="05000000000000000000" pitchFamily="2" charset="2"/>
              <a:buChar char="v"/>
            </a:pPr>
            <a:endPar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61062E"/>
                </a:solidFill>
                <a:latin typeface="Arial" panose="020B0604020202020204" pitchFamily="34" charset="0"/>
                <a:ea typeface="Source Sans Pro" panose="020B0503030403020204" pitchFamily="34" charset="0"/>
                <a:cs typeface="Arial" panose="020B0604020202020204" pitchFamily="34" charset="0"/>
              </a:rPr>
              <a:t>Word cloud: </a:t>
            </a:r>
            <a:r>
              <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rPr>
              <a:t>The audience answers in one or two words.</a:t>
            </a:r>
          </a:p>
          <a:p>
            <a:pPr lvl="1" fontAlgn="base">
              <a:spcAft>
                <a:spcPct val="0"/>
              </a:spcAft>
              <a:buFont typeface="Wingdings" panose="05000000000000000000" pitchFamily="2" charset="2"/>
              <a:buChar char="v"/>
            </a:pPr>
            <a:endPar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61062E"/>
                </a:solidFill>
                <a:latin typeface="Arial" panose="020B0604020202020204" pitchFamily="34" charset="0"/>
                <a:ea typeface="Source Sans Pro" panose="020B0503030403020204" pitchFamily="34" charset="0"/>
                <a:cs typeface="Arial" panose="020B0604020202020204" pitchFamily="34" charset="0"/>
              </a:rPr>
              <a:t>Quiz: </a:t>
            </a:r>
            <a:r>
              <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rPr>
              <a:t>This is a competition that you can set up where the person who answers the most questions correctly and/or quickly will be crowned the winner.</a:t>
            </a:r>
          </a:p>
          <a:p>
            <a:pPr lvl="1" fontAlgn="base">
              <a:spcAft>
                <a:spcPct val="0"/>
              </a:spcAft>
              <a:buFont typeface="Wingdings" panose="05000000000000000000" pitchFamily="2" charset="2"/>
              <a:buChar char="v"/>
            </a:pPr>
            <a:endPar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61062E"/>
                </a:solidFill>
                <a:latin typeface="Arial" panose="020B0604020202020204" pitchFamily="34" charset="0"/>
                <a:ea typeface="Source Sans Pro" panose="020B0503030403020204" pitchFamily="34" charset="0"/>
                <a:cs typeface="Arial" panose="020B0604020202020204" pitchFamily="34" charset="0"/>
              </a:rPr>
              <a:t>Rating: </a:t>
            </a:r>
            <a:r>
              <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rPr>
              <a:t>Use a numeric scale or an agree/disagree scale to get your audience’s input on a topic.</a:t>
            </a:r>
          </a:p>
          <a:p>
            <a:pPr lvl="1" fontAlgn="base">
              <a:spcAft>
                <a:spcPct val="0"/>
              </a:spcAft>
              <a:buFont typeface="Wingdings" panose="05000000000000000000" pitchFamily="2" charset="2"/>
              <a:buChar char="v"/>
            </a:pPr>
            <a:endPar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61062E"/>
                </a:solidFill>
                <a:latin typeface="Arial" panose="020B0604020202020204" pitchFamily="34" charset="0"/>
                <a:ea typeface="Source Sans Pro" panose="020B0503030403020204" pitchFamily="34" charset="0"/>
                <a:cs typeface="Arial" panose="020B0604020202020204" pitchFamily="34" charset="0"/>
              </a:rPr>
              <a:t>Open text:</a:t>
            </a:r>
            <a:r>
              <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rPr>
              <a:t> Get your audience members to submit a question or respond to your prompt in a few short words.</a:t>
            </a:r>
          </a:p>
          <a:p>
            <a:pPr lvl="1" fontAlgn="base">
              <a:spcAft>
                <a:spcPct val="0"/>
              </a:spcAft>
              <a:buFont typeface="Wingdings" panose="05000000000000000000" pitchFamily="2" charset="2"/>
              <a:buChar char="v"/>
            </a:pPr>
            <a:endPar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61062E"/>
                </a:solidFill>
                <a:latin typeface="Arial" panose="020B0604020202020204" pitchFamily="34" charset="0"/>
                <a:ea typeface="Source Sans Pro" panose="020B0503030403020204" pitchFamily="34" charset="0"/>
                <a:cs typeface="Arial" panose="020B0604020202020204" pitchFamily="34" charset="0"/>
              </a:rPr>
              <a:t>Ranking:</a:t>
            </a:r>
            <a:r>
              <a:rPr lang="en-US" altLang="ja-JP" sz="1600" dirty="0">
                <a:solidFill>
                  <a:srgbClr val="61062E"/>
                </a:solidFill>
                <a:latin typeface="Arial" panose="020B0604020202020204" pitchFamily="34" charset="0"/>
                <a:ea typeface="Source Sans Pro" panose="020B0503030403020204" pitchFamily="34" charset="0"/>
                <a:cs typeface="Arial" panose="020B0604020202020204" pitchFamily="34" charset="0"/>
              </a:rPr>
              <a:t> Have your audience move the answer choices into the order of relevance, importance, or agreement.</a:t>
            </a:r>
          </a:p>
        </p:txBody>
      </p:sp>
      <p:pic>
        <p:nvPicPr>
          <p:cNvPr id="4" name="Picture 3" descr="Graphical user interface, text, application&#10;&#10;Description automatically generated">
            <a:extLst>
              <a:ext uri="{FF2B5EF4-FFF2-40B4-BE49-F238E27FC236}">
                <a16:creationId xmlns:a16="http://schemas.microsoft.com/office/drawing/2014/main" id="{8B27C920-D94A-BDCA-2B6E-A8B0AA0A76E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34227" y="3684446"/>
            <a:ext cx="1937334" cy="1159112"/>
          </a:xfrm>
          <a:prstGeom prst="rect">
            <a:avLst/>
          </a:prstGeom>
        </p:spPr>
      </p:pic>
      <p:pic>
        <p:nvPicPr>
          <p:cNvPr id="5" name="Picture 4" descr="Chart, waterfall chart&#10;&#10;Description automatically generated">
            <a:extLst>
              <a:ext uri="{FF2B5EF4-FFF2-40B4-BE49-F238E27FC236}">
                <a16:creationId xmlns:a16="http://schemas.microsoft.com/office/drawing/2014/main" id="{4708680E-3A65-DD95-F60C-01DB1E6A8E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34227" y="1210736"/>
            <a:ext cx="1910238" cy="1154838"/>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16B64B97-7517-BA96-8935-DD6D7E2805D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1551" y="2445454"/>
            <a:ext cx="1922761" cy="1159112"/>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9BF3CD26-FAD5-90C5-D28C-BF422C1DC35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91551" y="1224812"/>
            <a:ext cx="1910238" cy="1140762"/>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FD2401AB-EB6C-347D-6D67-E975F0680CB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34227" y="2445454"/>
            <a:ext cx="1932764" cy="1159112"/>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15C6783D-CFE4-2AB5-72C4-D1694512F0A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04074" y="3684447"/>
            <a:ext cx="1910238" cy="1159112"/>
          </a:xfrm>
          <a:prstGeom prst="rect">
            <a:avLst/>
          </a:prstGeom>
        </p:spPr>
      </p:pic>
    </p:spTree>
    <p:extLst>
      <p:ext uri="{BB962C8B-B14F-4D97-AF65-F5344CB8AC3E}">
        <p14:creationId xmlns:p14="http://schemas.microsoft.com/office/powerpoint/2010/main" val="25357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6D46-B976-3341-45F4-71B8BC53A77C}"/>
              </a:ext>
            </a:extLst>
          </p:cNvPr>
          <p:cNvSpPr>
            <a:spLocks noGrp="1"/>
          </p:cNvSpPr>
          <p:nvPr>
            <p:ph type="title"/>
          </p:nvPr>
        </p:nvSpPr>
        <p:spPr>
          <a:xfrm>
            <a:off x="457201" y="613339"/>
            <a:ext cx="8229600" cy="857250"/>
          </a:xfrm>
        </p:spPr>
        <p:txBody>
          <a:bodyPr>
            <a:normAutofit/>
          </a:bodyPr>
          <a:lstStyle/>
          <a:p>
            <a:r>
              <a:rPr lang="en-US" sz="2800" dirty="0">
                <a:solidFill>
                  <a:schemeClr val="tx1"/>
                </a:solidFill>
              </a:rPr>
              <a:t>Engage the Audience – Polling How-to (Cont’d)</a:t>
            </a:r>
          </a:p>
        </p:txBody>
      </p:sp>
      <p:sp>
        <p:nvSpPr>
          <p:cNvPr id="3" name="Content Placeholder 2">
            <a:extLst>
              <a:ext uri="{FF2B5EF4-FFF2-40B4-BE49-F238E27FC236}">
                <a16:creationId xmlns:a16="http://schemas.microsoft.com/office/drawing/2014/main" id="{16BD13A2-AD54-72CD-0E11-FE94AD8EFB50}"/>
              </a:ext>
            </a:extLst>
          </p:cNvPr>
          <p:cNvSpPr txBox="1">
            <a:spLocks/>
          </p:cNvSpPr>
          <p:nvPr/>
        </p:nvSpPr>
        <p:spPr>
          <a:xfrm>
            <a:off x="208345" y="1317570"/>
            <a:ext cx="4363656" cy="3659544"/>
          </a:xfrm>
          <a:prstGeom prst="rect">
            <a:avLst/>
          </a:prstGeom>
        </p:spPr>
        <p:txBody>
          <a:bodyPr>
            <a:normAutofit fontScale="47500" lnSpcReduction="20000"/>
          </a:bodyPr>
          <a:lst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fontAlgn="base">
              <a:spcAft>
                <a:spcPct val="0"/>
              </a:spcAft>
              <a:buClr>
                <a:srgbClr val="FFB407"/>
              </a:buClr>
              <a:buFont typeface="+mj-lt"/>
              <a:buAutoNum type="arabicPeriod" startAt="2"/>
              <a:defRPr/>
            </a:pPr>
            <a:r>
              <a:rPr lang="en-US" altLang="ja-JP" b="1" u="sng" dirty="0">
                <a:solidFill>
                  <a:srgbClr val="61062E"/>
                </a:solidFill>
                <a:latin typeface="Arial" panose="020B0604020202020204" pitchFamily="34" charset="0"/>
                <a:ea typeface="Source Sans Pro" panose="020B0503030403020204" pitchFamily="34" charset="0"/>
                <a:cs typeface="Arial" panose="020B0604020202020204" pitchFamily="34" charset="0"/>
              </a:rPr>
              <a:t>Insert</a:t>
            </a:r>
            <a:r>
              <a:rPr lang="en-US" altLang="ja-JP" dirty="0">
                <a:solidFill>
                  <a:srgbClr val="61062E"/>
                </a:solidFill>
                <a:latin typeface="Arial" panose="020B0604020202020204" pitchFamily="34" charset="0"/>
                <a:ea typeface="Source Sans Pro" panose="020B0503030403020204" pitchFamily="34" charset="0"/>
                <a:cs typeface="Arial" panose="020B0604020202020204" pitchFamily="34" charset="0"/>
              </a:rPr>
              <a:t> your chosen poll activities and response options (if applicable) directly within your PowerPoint presentation. </a:t>
            </a:r>
          </a:p>
          <a:p>
            <a:pPr marL="1200150" lvl="2" indent="-514350" fontAlgn="base">
              <a:spcAft>
                <a:spcPct val="0"/>
              </a:spcAft>
              <a:buClr>
                <a:srgbClr val="FFB407"/>
              </a:buClr>
              <a:defRPr/>
            </a:pPr>
            <a:r>
              <a:rPr lang="en-US" altLang="ja-JP" i="1" dirty="0">
                <a:solidFill>
                  <a:srgbClr val="61062E"/>
                </a:solidFill>
                <a:latin typeface="Arial" panose="020B0604020202020204" pitchFamily="34" charset="0"/>
                <a:ea typeface="Source Sans Pro" panose="020B0503030403020204" pitchFamily="34" charset="0"/>
                <a:cs typeface="Arial" panose="020B0604020202020204" pitchFamily="34" charset="0"/>
              </a:rPr>
              <a:t>Each poll activity should appear on </a:t>
            </a:r>
            <a:r>
              <a:rPr lang="en-US" altLang="ja-JP" b="1" i="1" u="sng" dirty="0">
                <a:solidFill>
                  <a:srgbClr val="61062E"/>
                </a:solidFill>
                <a:latin typeface="Arial" panose="020B0604020202020204" pitchFamily="34" charset="0"/>
                <a:ea typeface="Source Sans Pro" panose="020B0503030403020204" pitchFamily="34" charset="0"/>
                <a:cs typeface="Arial" panose="020B0604020202020204" pitchFamily="34" charset="0"/>
              </a:rPr>
              <a:t>its own slide</a:t>
            </a:r>
            <a:r>
              <a:rPr lang="en-US" altLang="ja-JP" i="1" dirty="0">
                <a:solidFill>
                  <a:srgbClr val="61062E"/>
                </a:solidFill>
                <a:latin typeface="Arial" panose="020B0604020202020204" pitchFamily="34" charset="0"/>
                <a:ea typeface="Source Sans Pro" panose="020B0503030403020204" pitchFamily="34" charset="0"/>
                <a:cs typeface="Arial" panose="020B0604020202020204" pitchFamily="34" charset="0"/>
              </a:rPr>
              <a:t>. </a:t>
            </a:r>
          </a:p>
          <a:p>
            <a:pPr marL="1200150" lvl="2" indent="-514350" fontAlgn="base">
              <a:spcAft>
                <a:spcPct val="0"/>
              </a:spcAft>
              <a:buClr>
                <a:srgbClr val="FFB407"/>
              </a:buClr>
              <a:defRPr/>
            </a:pPr>
            <a:r>
              <a:rPr lang="en-US" altLang="ja-JP" i="1" dirty="0">
                <a:solidFill>
                  <a:srgbClr val="61062E"/>
                </a:solidFill>
                <a:latin typeface="Arial" panose="020B0604020202020204" pitchFamily="34" charset="0"/>
                <a:ea typeface="Source Sans Pro" panose="020B0503030403020204" pitchFamily="34" charset="0"/>
                <a:cs typeface="Arial" panose="020B0604020202020204" pitchFamily="34" charset="0"/>
              </a:rPr>
              <a:t>For </a:t>
            </a:r>
            <a:r>
              <a:rPr lang="en-US" altLang="ja-JP" b="1" i="1" dirty="0">
                <a:solidFill>
                  <a:srgbClr val="61062E"/>
                </a:solidFill>
                <a:latin typeface="Arial" panose="020B0604020202020204" pitchFamily="34" charset="0"/>
                <a:ea typeface="Source Sans Pro" panose="020B0503030403020204" pitchFamily="34" charset="0"/>
                <a:cs typeface="Arial" panose="020B0604020202020204" pitchFamily="34" charset="0"/>
              </a:rPr>
              <a:t>each</a:t>
            </a:r>
            <a:r>
              <a:rPr lang="en-US" altLang="ja-JP" i="1" dirty="0">
                <a:solidFill>
                  <a:srgbClr val="61062E"/>
                </a:solidFill>
                <a:latin typeface="Arial" panose="020B0604020202020204" pitchFamily="34" charset="0"/>
                <a:ea typeface="Source Sans Pro" panose="020B0503030403020204" pitchFamily="34" charset="0"/>
                <a:cs typeface="Arial" panose="020B0604020202020204" pitchFamily="34" charset="0"/>
              </a:rPr>
              <a:t> poll question - include the ANSWER and any relevant EXPLANATION for the correct answer.</a:t>
            </a:r>
          </a:p>
          <a:p>
            <a:pPr marL="685800" lvl="2" indent="0" fontAlgn="base">
              <a:spcAft>
                <a:spcPct val="0"/>
              </a:spcAft>
              <a:buClr>
                <a:srgbClr val="FFB407"/>
              </a:buClr>
              <a:buFont typeface="Arial"/>
              <a:buNone/>
              <a:defRPr/>
            </a:pPr>
            <a:endParaRPr lang="en-US" altLang="ja-JP" i="1"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2"/>
              <a:defRPr/>
            </a:pPr>
            <a:r>
              <a:rPr lang="en-US" altLang="ja-JP" b="1" u="sng" dirty="0">
                <a:solidFill>
                  <a:srgbClr val="61062E"/>
                </a:solidFill>
                <a:latin typeface="Arial" panose="020B0604020202020204" pitchFamily="34" charset="0"/>
                <a:ea typeface="Source Sans Pro" panose="020B0503030403020204" pitchFamily="34" charset="0"/>
                <a:cs typeface="Arial" panose="020B0604020202020204" pitchFamily="34" charset="0"/>
              </a:rPr>
              <a:t>After submitting your final slides</a:t>
            </a:r>
            <a:r>
              <a:rPr lang="en-US" altLang="ja-JP" dirty="0">
                <a:solidFill>
                  <a:srgbClr val="61062E"/>
                </a:solidFill>
                <a:latin typeface="Arial" panose="020B0604020202020204" pitchFamily="34" charset="0"/>
                <a:ea typeface="Source Sans Pro" panose="020B0503030403020204" pitchFamily="34" charset="0"/>
                <a:cs typeface="Arial" panose="020B0604020202020204" pitchFamily="34" charset="0"/>
              </a:rPr>
              <a:t> to ACC, we will take care of setting up your poll activities.</a:t>
            </a:r>
          </a:p>
          <a:p>
            <a:pPr marL="0" indent="0" fontAlgn="base">
              <a:spcAft>
                <a:spcPct val="0"/>
              </a:spcAft>
              <a:buClr>
                <a:srgbClr val="FFB407"/>
              </a:buClr>
              <a:buFont typeface="Arial"/>
              <a:buNone/>
              <a:defRPr/>
            </a:pPr>
            <a:endParaRPr lang="en-US" altLang="ja-JP" b="1"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4"/>
              <a:defRPr/>
            </a:pPr>
            <a:r>
              <a:rPr lang="en-US" altLang="ja-JP" dirty="0">
                <a:solidFill>
                  <a:srgbClr val="61062E"/>
                </a:solidFill>
                <a:latin typeface="Arial" panose="020B0604020202020204" pitchFamily="34" charset="0"/>
                <a:ea typeface="Source Sans Pro" panose="020B0503030403020204" pitchFamily="34" charset="0"/>
                <a:cs typeface="Arial" panose="020B0604020202020204" pitchFamily="34" charset="0"/>
              </a:rPr>
              <a:t>On the day of your presentation, </a:t>
            </a:r>
            <a:r>
              <a:rPr lang="en-US" altLang="ja-JP" b="1" u="sng" dirty="0">
                <a:solidFill>
                  <a:srgbClr val="61062E"/>
                </a:solidFill>
                <a:latin typeface="Arial" panose="020B0604020202020204" pitchFamily="34" charset="0"/>
                <a:ea typeface="Source Sans Pro" panose="020B0503030403020204" pitchFamily="34" charset="0"/>
                <a:cs typeface="Arial" panose="020B0604020202020204" pitchFamily="34" charset="0"/>
              </a:rPr>
              <a:t>simply proceed with your presentation as planned</a:t>
            </a:r>
            <a:r>
              <a:rPr lang="en-US" altLang="ja-JP" dirty="0">
                <a:solidFill>
                  <a:srgbClr val="61062E"/>
                </a:solidFill>
                <a:latin typeface="Arial" panose="020B0604020202020204" pitchFamily="34" charset="0"/>
                <a:ea typeface="Source Sans Pro" panose="020B0503030403020204" pitchFamily="34" charset="0"/>
                <a:cs typeface="Arial" panose="020B0604020202020204" pitchFamily="34" charset="0"/>
              </a:rPr>
              <a:t>. ACC will ensure that all necessary polling technology has been activated. </a:t>
            </a:r>
          </a:p>
          <a:p>
            <a:pPr marL="0" indent="0" fontAlgn="base">
              <a:spcAft>
                <a:spcPct val="0"/>
              </a:spcAft>
              <a:buClr>
                <a:srgbClr val="FFB407"/>
              </a:buClr>
              <a:buFont typeface="Arial"/>
              <a:buNone/>
              <a:defRPr/>
            </a:pPr>
            <a:endParaRPr lang="en-US" altLang="ja-JP" dirty="0">
              <a:solidFill>
                <a:srgbClr val="61062E"/>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5"/>
              <a:defRPr/>
            </a:pPr>
            <a:r>
              <a:rPr lang="en-US" altLang="ja-JP" dirty="0">
                <a:solidFill>
                  <a:srgbClr val="61062E"/>
                </a:solidFill>
                <a:latin typeface="Arial" panose="020B0604020202020204" pitchFamily="34" charset="0"/>
                <a:ea typeface="Source Sans Pro" panose="020B0503030403020204" pitchFamily="34" charset="0"/>
                <a:cs typeface="Arial" panose="020B0604020202020204" pitchFamily="34" charset="0"/>
              </a:rPr>
              <a:t>We strongly suggest you </a:t>
            </a:r>
            <a:r>
              <a:rPr lang="en-US" altLang="ja-JP" b="1" u="sng" dirty="0">
                <a:solidFill>
                  <a:srgbClr val="61062E"/>
                </a:solidFill>
                <a:latin typeface="Arial" panose="020B0604020202020204" pitchFamily="34" charset="0"/>
                <a:ea typeface="Source Sans Pro" panose="020B0503030403020204" pitchFamily="34" charset="0"/>
                <a:cs typeface="Arial" panose="020B0604020202020204" pitchFamily="34" charset="0"/>
              </a:rPr>
              <a:t>provide simple instructions</a:t>
            </a:r>
            <a:r>
              <a:rPr lang="en-US" altLang="ja-JP" dirty="0">
                <a:solidFill>
                  <a:srgbClr val="61062E"/>
                </a:solidFill>
                <a:latin typeface="Arial" panose="020B0604020202020204" pitchFamily="34" charset="0"/>
                <a:ea typeface="Source Sans Pro" panose="020B0503030403020204" pitchFamily="34" charset="0"/>
                <a:cs typeface="Arial" panose="020B0604020202020204" pitchFamily="34" charset="0"/>
              </a:rPr>
              <a:t> to the audience before kicking off your session presentation.</a:t>
            </a:r>
          </a:p>
        </p:txBody>
      </p:sp>
      <p:pic>
        <p:nvPicPr>
          <p:cNvPr id="4" name="Picture 3" descr="Timeline&#10;&#10;Description automatically generated with medium confidence">
            <a:extLst>
              <a:ext uri="{FF2B5EF4-FFF2-40B4-BE49-F238E27FC236}">
                <a16:creationId xmlns:a16="http://schemas.microsoft.com/office/drawing/2014/main" id="{3B37A35D-22D7-CA25-EA0A-34AEE5C4FEB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1664" y="1317570"/>
            <a:ext cx="4396589" cy="2571750"/>
          </a:xfrm>
          <a:prstGeom prst="rect">
            <a:avLst/>
          </a:prstGeom>
        </p:spPr>
      </p:pic>
    </p:spTree>
    <p:extLst>
      <p:ext uri="{BB962C8B-B14F-4D97-AF65-F5344CB8AC3E}">
        <p14:creationId xmlns:p14="http://schemas.microsoft.com/office/powerpoint/2010/main" val="106010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FE51-32B8-F09C-C780-16D07BF21E76}"/>
              </a:ext>
            </a:extLst>
          </p:cNvPr>
          <p:cNvSpPr>
            <a:spLocks noGrp="1"/>
          </p:cNvSpPr>
          <p:nvPr>
            <p:ph type="title"/>
          </p:nvPr>
        </p:nvSpPr>
        <p:spPr/>
        <p:txBody>
          <a:bodyPr>
            <a:normAutofit/>
          </a:bodyPr>
          <a:lstStyle/>
          <a:p>
            <a:r>
              <a:rPr lang="en-US" dirty="0">
                <a:solidFill>
                  <a:schemeClr val="tx1"/>
                </a:solidFill>
                <a:latin typeface="Arial" panose="020B0604020202020204" pitchFamily="34" charset="0"/>
                <a:cs typeface="Arial" panose="020B0604020202020204" pitchFamily="34" charset="0"/>
              </a:rPr>
              <a:t>Introducing the Activity (Example)</a:t>
            </a:r>
            <a:endParaRPr lang="en-US" dirty="0">
              <a:solidFill>
                <a:schemeClr val="tx1"/>
              </a:solidFill>
            </a:endParaRPr>
          </a:p>
        </p:txBody>
      </p:sp>
      <p:sp>
        <p:nvSpPr>
          <p:cNvPr id="4" name="Title 1">
            <a:extLst>
              <a:ext uri="{FF2B5EF4-FFF2-40B4-BE49-F238E27FC236}">
                <a16:creationId xmlns:a16="http://schemas.microsoft.com/office/drawing/2014/main" id="{98B5990B-122A-46B3-6EA1-44B57AC14E89}"/>
              </a:ext>
            </a:extLst>
          </p:cNvPr>
          <p:cNvSpPr txBox="1">
            <a:spLocks/>
          </p:cNvSpPr>
          <p:nvPr/>
        </p:nvSpPr>
        <p:spPr bwMode="auto">
          <a:xfrm>
            <a:off x="3269303" y="1090259"/>
            <a:ext cx="5660673" cy="19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000" b="1" dirty="0">
                <a:latin typeface="Arial" panose="020B0604020202020204" pitchFamily="34" charset="0"/>
                <a:ea typeface="Source Sans Pro Semibold" panose="020B0603030403020204" pitchFamily="34" charset="0"/>
                <a:cs typeface="Arial" panose="020B0604020202020204" pitchFamily="34" charset="0"/>
              </a:rPr>
              <a:t>Sample script</a:t>
            </a:r>
            <a:br>
              <a:rPr lang="en-US" altLang="en-US" sz="2000" b="1" dirty="0">
                <a:latin typeface="Arial" panose="020B0604020202020204" pitchFamily="34" charset="0"/>
                <a:ea typeface="Source Sans Pro Semibold" panose="020B0603030403020204" pitchFamily="34" charset="0"/>
                <a:cs typeface="Arial" panose="020B0604020202020204" pitchFamily="34" charset="0"/>
              </a:rPr>
            </a:br>
            <a:endParaRPr lang="en-US" altLang="en-US" sz="1200" b="1" dirty="0">
              <a:latin typeface="Arial" panose="020B0604020202020204" pitchFamily="34" charset="0"/>
              <a:ea typeface="Source Sans Pro Semibold" panose="020B0603030403020204" pitchFamily="34" charset="0"/>
              <a:cs typeface="Arial" panose="020B0604020202020204" pitchFamily="34" charset="0"/>
            </a:endParaRPr>
          </a:p>
          <a:p>
            <a:pPr>
              <a:spcBef>
                <a:spcPct val="0"/>
              </a:spcBef>
              <a:buNone/>
            </a:pPr>
            <a:r>
              <a:rPr lang="en-US" altLang="ja-JP" sz="1200" dirty="0">
                <a:latin typeface="Arial"/>
                <a:ea typeface="MS PGothic"/>
                <a:cs typeface="Arial"/>
              </a:rPr>
              <a:t>“Now I’m going to ask for your opinion. You’ll use your computer or mobile device to respond. You don’t need to download anything."</a:t>
            </a:r>
            <a:br>
              <a:rPr lang="en-US" altLang="ja-JP" sz="1200" dirty="0">
                <a:latin typeface="Arial" panose="020B0604020202020204" pitchFamily="34" charset="0"/>
                <a:cs typeface="Arial" panose="020B0604020202020204" pitchFamily="34" charset="0"/>
              </a:rPr>
            </a:br>
            <a:br>
              <a:rPr lang="en-US" altLang="ja-JP" sz="1200" dirty="0">
                <a:latin typeface="Arial" panose="020B0604020202020204" pitchFamily="34" charset="0"/>
                <a:cs typeface="Arial" panose="020B0604020202020204" pitchFamily="34" charset="0"/>
              </a:rPr>
            </a:br>
            <a:endParaRPr lang="en-US" altLang="ja-JP" sz="12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A8DE9C41-5E2F-47E1-E9DD-35A0939F5161}"/>
              </a:ext>
            </a:extLst>
          </p:cNvPr>
          <p:cNvSpPr txBox="1">
            <a:spLocks/>
          </p:cNvSpPr>
          <p:nvPr/>
        </p:nvSpPr>
        <p:spPr bwMode="auto">
          <a:xfrm>
            <a:off x="3295061" y="2571750"/>
            <a:ext cx="56864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ja-JP" sz="1200" dirty="0">
                <a:latin typeface="Arial" panose="020B0604020202020204" pitchFamily="34" charset="0"/>
                <a:cs typeface="Arial" panose="020B0604020202020204" pitchFamily="34" charset="0"/>
              </a:rPr>
              <a:t>“Let’s do a quick question now to get the hang of it… </a:t>
            </a:r>
            <a:br>
              <a:rPr lang="en-US" altLang="ja-JP" sz="1200" dirty="0">
                <a:latin typeface="Arial" panose="020B0604020202020204" pitchFamily="34" charset="0"/>
                <a:cs typeface="Arial" panose="020B0604020202020204" pitchFamily="34" charset="0"/>
              </a:rPr>
            </a:br>
            <a:br>
              <a:rPr lang="en-US" altLang="ja-JP" sz="1200" dirty="0">
                <a:latin typeface="Arial" panose="020B0604020202020204" pitchFamily="34" charset="0"/>
                <a:cs typeface="Arial" panose="020B0604020202020204" pitchFamily="34" charset="0"/>
              </a:rPr>
            </a:br>
            <a:r>
              <a:rPr lang="en-US" altLang="ja-JP" sz="1200" dirty="0">
                <a:latin typeface="Arial" panose="020B0604020202020204" pitchFamily="34" charset="0"/>
                <a:cs typeface="Arial" panose="020B0604020202020204" pitchFamily="34" charset="0"/>
              </a:rPr>
              <a:t>If </a:t>
            </a:r>
            <a:r>
              <a:rPr lang="en-US" altLang="ja-JP" sz="1200" b="1" dirty="0">
                <a:latin typeface="Arial" panose="020B0604020202020204" pitchFamily="34" charset="0"/>
                <a:cs typeface="Arial" panose="020B0604020202020204" pitchFamily="34" charset="0"/>
              </a:rPr>
              <a:t>multiple choice </a:t>
            </a:r>
            <a:r>
              <a:rPr lang="en-US" altLang="ja-JP" sz="1200" dirty="0">
                <a:latin typeface="Arial" panose="020B0604020202020204" pitchFamily="34" charset="0"/>
                <a:cs typeface="Arial" panose="020B0604020202020204" pitchFamily="34" charset="0"/>
              </a:rPr>
              <a:t>--- “Have you been to this conference before? Visit this URL on the screen or scan the QR code, and select your answer.”</a:t>
            </a:r>
          </a:p>
          <a:p>
            <a:pPr>
              <a:spcBef>
                <a:spcPct val="0"/>
              </a:spcBef>
              <a:buNone/>
            </a:pPr>
            <a:endParaRPr lang="en-US" altLang="ja-JP" sz="1200" dirty="0">
              <a:latin typeface="Arial" panose="020B0604020202020204" pitchFamily="34" charset="0"/>
              <a:cs typeface="Arial" panose="020B0604020202020204" pitchFamily="34" charset="0"/>
            </a:endParaRPr>
          </a:p>
          <a:p>
            <a:pPr>
              <a:spcBef>
                <a:spcPct val="0"/>
              </a:spcBef>
              <a:buNone/>
            </a:pPr>
            <a:r>
              <a:rPr lang="en-US" altLang="ja-JP" sz="1200" dirty="0">
                <a:latin typeface="Arial" panose="020B0604020202020204" pitchFamily="34" charset="0"/>
                <a:cs typeface="Arial" panose="020B0604020202020204" pitchFamily="34" charset="0"/>
              </a:rPr>
              <a:t>If </a:t>
            </a:r>
            <a:r>
              <a:rPr lang="en-US" altLang="ja-JP" sz="1200" b="1" dirty="0">
                <a:latin typeface="Arial" panose="020B0604020202020204" pitchFamily="34" charset="0"/>
                <a:cs typeface="Arial" panose="020B0604020202020204" pitchFamily="34" charset="0"/>
              </a:rPr>
              <a:t>word cloud </a:t>
            </a:r>
            <a:r>
              <a:rPr lang="en-US" altLang="ja-JP" sz="1200" dirty="0">
                <a:latin typeface="Arial" panose="020B0604020202020204" pitchFamily="34" charset="0"/>
                <a:cs typeface="Arial" panose="020B0604020202020204" pitchFamily="34" charset="0"/>
              </a:rPr>
              <a:t>--- “What do you like most about the Annual Meeting so far? Visit this URL on the screen or scan the QR code, and respond to the question in one or two words.”</a:t>
            </a:r>
          </a:p>
        </p:txBody>
      </p:sp>
      <p:cxnSp>
        <p:nvCxnSpPr>
          <p:cNvPr id="6" name="Straight Connector 5">
            <a:extLst>
              <a:ext uri="{FF2B5EF4-FFF2-40B4-BE49-F238E27FC236}">
                <a16:creationId xmlns:a16="http://schemas.microsoft.com/office/drawing/2014/main" id="{541DEDB6-27DD-CE94-06EA-E2B6D00FAB99}"/>
              </a:ext>
            </a:extLst>
          </p:cNvPr>
          <p:cNvCxnSpPr>
            <a:cxnSpLocks/>
          </p:cNvCxnSpPr>
          <p:nvPr/>
        </p:nvCxnSpPr>
        <p:spPr>
          <a:xfrm>
            <a:off x="466180" y="1737617"/>
            <a:ext cx="2837861"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7" name="Content Placeholder 2">
            <a:extLst>
              <a:ext uri="{FF2B5EF4-FFF2-40B4-BE49-F238E27FC236}">
                <a16:creationId xmlns:a16="http://schemas.microsoft.com/office/drawing/2014/main" id="{84CCF70D-0082-E998-E207-C115F5AC556A}"/>
              </a:ext>
            </a:extLst>
          </p:cNvPr>
          <p:cNvSpPr txBox="1">
            <a:spLocks/>
          </p:cNvSpPr>
          <p:nvPr/>
        </p:nvSpPr>
        <p:spPr bwMode="auto">
          <a:xfrm>
            <a:off x="389683" y="1822802"/>
            <a:ext cx="265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buFont typeface="Arial" panose="020B0604020202020204" pitchFamily="34" charset="0"/>
              <a:buAutoNum type="arabicPeriod"/>
            </a:pPr>
            <a:r>
              <a:rPr lang="en-US" altLang="ja-JP" sz="2000" b="1" dirty="0">
                <a:latin typeface="Arial" panose="020B0604020202020204" pitchFamily="34" charset="0"/>
                <a:ea typeface="Source Sans Pro Semibold" panose="020B0603030403020204" pitchFamily="34" charset="0"/>
                <a:cs typeface="Arial" panose="020B0604020202020204" pitchFamily="34" charset="0"/>
              </a:rPr>
              <a:t>Explain what’s going to happen</a:t>
            </a:r>
          </a:p>
        </p:txBody>
      </p:sp>
      <p:cxnSp>
        <p:nvCxnSpPr>
          <p:cNvPr id="8" name="Straight Connector 7">
            <a:extLst>
              <a:ext uri="{FF2B5EF4-FFF2-40B4-BE49-F238E27FC236}">
                <a16:creationId xmlns:a16="http://schemas.microsoft.com/office/drawing/2014/main" id="{0876CED5-D923-3CE5-03FA-7CB453B228AF}"/>
              </a:ext>
            </a:extLst>
          </p:cNvPr>
          <p:cNvCxnSpPr>
            <a:cxnSpLocks/>
          </p:cNvCxnSpPr>
          <p:nvPr/>
        </p:nvCxnSpPr>
        <p:spPr>
          <a:xfrm>
            <a:off x="474569" y="2571750"/>
            <a:ext cx="2837861"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9" name="Content Placeholder 2">
            <a:extLst>
              <a:ext uri="{FF2B5EF4-FFF2-40B4-BE49-F238E27FC236}">
                <a16:creationId xmlns:a16="http://schemas.microsoft.com/office/drawing/2014/main" id="{E63AE5E0-9A57-1DBD-5615-79B31A795169}"/>
              </a:ext>
            </a:extLst>
          </p:cNvPr>
          <p:cNvSpPr txBox="1">
            <a:spLocks/>
          </p:cNvSpPr>
          <p:nvPr/>
        </p:nvSpPr>
        <p:spPr bwMode="auto">
          <a:xfrm>
            <a:off x="389683" y="2703503"/>
            <a:ext cx="289698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eaLnBrk="1" hangingPunct="1">
              <a:lnSpc>
                <a:spcPct val="90000"/>
              </a:lnSpc>
              <a:buFont typeface="+mj-lt"/>
              <a:buAutoNum type="arabicPeriod" startAt="2"/>
            </a:pPr>
            <a:r>
              <a:rPr lang="en-US" altLang="ja-JP" sz="2000" b="1" dirty="0">
                <a:latin typeface="Arial" panose="020B0604020202020204" pitchFamily="34" charset="0"/>
                <a:ea typeface="Source Sans Pro Semibold" panose="020B0603030403020204" pitchFamily="34" charset="0"/>
                <a:cs typeface="Arial" panose="020B0604020202020204" pitchFamily="34" charset="0"/>
              </a:rPr>
              <a:t>Demo an icebreaker activity</a:t>
            </a:r>
          </a:p>
        </p:txBody>
      </p:sp>
    </p:spTree>
    <p:extLst>
      <p:ext uri="{BB962C8B-B14F-4D97-AF65-F5344CB8AC3E}">
        <p14:creationId xmlns:p14="http://schemas.microsoft.com/office/powerpoint/2010/main" val="384093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A49D-29B6-F8B1-0CD8-2BA01B67613E}"/>
              </a:ext>
            </a:extLst>
          </p:cNvPr>
          <p:cNvSpPr>
            <a:spLocks noGrp="1"/>
          </p:cNvSpPr>
          <p:nvPr>
            <p:ph type="title"/>
          </p:nvPr>
        </p:nvSpPr>
        <p:spPr/>
        <p:txBody>
          <a:bodyPr/>
          <a:lstStyle/>
          <a:p>
            <a:r>
              <a:rPr kumimoji="0" lang="en-US" altLang="en-US" sz="3600" b="1" i="0" u="none" strike="noStrike" kern="1200" cap="none" spc="0" normalizeH="0" baseline="0" noProof="0" dirty="0">
                <a:ln>
                  <a:noFill/>
                </a:ln>
                <a:solidFill>
                  <a:schemeClr val="tx1"/>
                </a:solidFill>
                <a:effectLst/>
                <a:uLnTx/>
                <a:uFillTx/>
                <a:latin typeface="Arial" panose="020B0604020202020204" pitchFamily="34" charset="0"/>
                <a:ea typeface="Source Sans Pro" panose="020B0503030403020204" pitchFamily="34" charset="0"/>
                <a:cs typeface="Arial" panose="020B0604020202020204" pitchFamily="34" charset="0"/>
              </a:rPr>
              <a:t>Best Practices Checklist</a:t>
            </a:r>
            <a:endParaRPr lang="en-US" dirty="0">
              <a:solidFill>
                <a:schemeClr val="tx1"/>
              </a:solidFill>
            </a:endParaRPr>
          </a:p>
        </p:txBody>
      </p:sp>
      <p:sp>
        <p:nvSpPr>
          <p:cNvPr id="3" name="Content Placeholder 2">
            <a:extLst>
              <a:ext uri="{FF2B5EF4-FFF2-40B4-BE49-F238E27FC236}">
                <a16:creationId xmlns:a16="http://schemas.microsoft.com/office/drawing/2014/main" id="{BA96C997-2ED9-95D3-EE76-97CEBEB5243B}"/>
              </a:ext>
            </a:extLst>
          </p:cNvPr>
          <p:cNvSpPr>
            <a:spLocks noGrp="1"/>
          </p:cNvSpPr>
          <p:nvPr>
            <p:ph idx="1"/>
          </p:nvPr>
        </p:nvSpPr>
        <p:spPr>
          <a:xfrm>
            <a:off x="457200" y="1583324"/>
            <a:ext cx="8229600" cy="2738004"/>
          </a:xfrm>
        </p:spPr>
        <p:txBody>
          <a:bodyPr>
            <a:normAutofit fontScale="47500" lnSpcReduction="20000"/>
          </a:bodyPr>
          <a:lstStyle/>
          <a:p>
            <a:pPr marL="0" indent="0" defTabSz="914400">
              <a:spcBef>
                <a:spcPct val="0"/>
              </a:spcBef>
              <a:buClr>
                <a:srgbClr val="4F4F4F"/>
              </a:buClr>
              <a:buSzPts val="2000"/>
              <a:buNone/>
              <a:defRPr/>
            </a:pPr>
            <a:r>
              <a:rPr kumimoji="0" lang="en-US" altLang="en-US" sz="2800" b="1"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rPr>
              <a:t>Use this checklist to ensure a seamless polling experience, every time.</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lang="en-US" altLang="en-US" sz="2800" b="1" dirty="0">
              <a:solidFill>
                <a:srgbClr val="61062E"/>
              </a:solidFill>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endParaRP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Give instructions upfront. </a:t>
            </a:r>
            <a:r>
              <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Tell the audience they'll be asked to participate. Clear instructions set expectations and encourage participation. </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endParaRP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Create and test a practice polling activity. </a:t>
            </a:r>
            <a:r>
              <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Start your session with a practice poll — a simple, fun </a:t>
            </a:r>
            <a:r>
              <a:rPr kumimoji="0" lang="en-US" altLang="en-US" sz="2800" b="0" i="0" u="sng" strike="noStrike" kern="1200" cap="none" spc="0" normalizeH="0" baseline="0" noProof="0" dirty="0">
                <a:ln>
                  <a:noFill/>
                </a:ln>
                <a:solidFill>
                  <a:srgbClr val="61062E"/>
                </a:solidFill>
                <a:effectLst/>
                <a:uLnTx/>
                <a:uFillTx/>
                <a:latin typeface="Arial" panose="020B0604020202020204" pitchFamily="34"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icebreaker question</a:t>
            </a:r>
            <a:r>
              <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 will do the trick.</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Take it slow. </a:t>
            </a:r>
            <a:r>
              <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Allow about 60-90 seconds for the practice round.</a:t>
            </a: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Mix it up. </a:t>
            </a:r>
            <a:r>
              <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Deploy a poll every 10 to 15 minutes to bring wandering minds back into the fold. To keep things fresh, mix up the activity type. </a:t>
            </a: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Offer incentives. </a:t>
            </a:r>
            <a:r>
              <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Many presenters turn polling into a game, offering prizes for participation, to keep energy levels high.</a:t>
            </a:r>
            <a:endParaRPr kumimoji="0" lang="en-US" altLang="en-US" sz="2800" b="0" i="0" u="none" strike="noStrike" kern="1200" cap="none" spc="0" normalizeH="0" baseline="0" noProof="0" dirty="0">
              <a:ln>
                <a:noFill/>
              </a:ln>
              <a:solidFill>
                <a:srgbClr val="61062E"/>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E801E4-A00F-FD16-092E-9FBE9B9CF7BD}"/>
              </a:ext>
            </a:extLst>
          </p:cNvPr>
          <p:cNvSpPr txBox="1"/>
          <p:nvPr/>
        </p:nvSpPr>
        <p:spPr>
          <a:xfrm>
            <a:off x="820812" y="4266327"/>
            <a:ext cx="7393755" cy="338554"/>
          </a:xfrm>
          <a:prstGeom prst="rect">
            <a:avLst/>
          </a:prstGeom>
          <a:noFill/>
        </p:spPr>
        <p:txBody>
          <a:bodyPr wrap="none" rtlCol="0">
            <a:spAutoFit/>
          </a:bodyPr>
          <a:lstStyle/>
          <a:p>
            <a:r>
              <a:rPr lang="en-US" sz="1600" b="1" i="1" dirty="0">
                <a:solidFill>
                  <a:srgbClr val="61062E"/>
                </a:solidFill>
                <a:highlight>
                  <a:srgbClr val="FFFF00"/>
                </a:highlight>
                <a:latin typeface="Arial" panose="020B0604020202020204" pitchFamily="34" charset="0"/>
                <a:cs typeface="Arial" panose="020B0604020202020204" pitchFamily="34" charset="0"/>
              </a:rPr>
              <a:t>Please contact your ACC liaison if you have questions or need assistance</a:t>
            </a:r>
          </a:p>
        </p:txBody>
      </p:sp>
    </p:spTree>
    <p:extLst>
      <p:ext uri="{BB962C8B-B14F-4D97-AF65-F5344CB8AC3E}">
        <p14:creationId xmlns:p14="http://schemas.microsoft.com/office/powerpoint/2010/main" val="408994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Roadmap</a:t>
            </a:r>
            <a:endParaRPr lang="en-US" dirty="0">
              <a:solidFill>
                <a:schemeClr val="tx2">
                  <a:lumMod val="50000"/>
                </a:schemeClr>
              </a:solidFill>
            </a:endParaRPr>
          </a:p>
        </p:txBody>
      </p:sp>
      <p:sp>
        <p:nvSpPr>
          <p:cNvPr id="3" name="Content Placeholder 2"/>
          <p:cNvSpPr>
            <a:spLocks noGrp="1"/>
          </p:cNvSpPr>
          <p:nvPr>
            <p:ph idx="1"/>
          </p:nvPr>
        </p:nvSpPr>
        <p:spPr/>
        <p:txBody>
          <a:bodyPr/>
          <a:lstStyle/>
          <a:p>
            <a:pPr marL="514350" indent="-514350">
              <a:buClr>
                <a:srgbClr val="C9BBAE"/>
              </a:buClr>
              <a:buFont typeface="+mj-lt"/>
              <a:buAutoNum type="arabicPeriod"/>
            </a:pPr>
            <a:r>
              <a:rPr lang="en-US" dirty="0">
                <a:solidFill>
                  <a:srgbClr val="61062E"/>
                </a:solidFill>
                <a:latin typeface="Arial" panose="020B0604020202020204" pitchFamily="34" charset="0"/>
                <a:cs typeface="Arial" panose="020B0604020202020204" pitchFamily="34" charset="0"/>
              </a:rPr>
              <a:t>What</a:t>
            </a:r>
          </a:p>
          <a:p>
            <a:pPr marL="514350" indent="-514350">
              <a:buClr>
                <a:srgbClr val="C9BBAE"/>
              </a:buClr>
              <a:buFont typeface="+mj-lt"/>
              <a:buAutoNum type="arabicPeriod"/>
            </a:pPr>
            <a:r>
              <a:rPr lang="en-US" dirty="0">
                <a:solidFill>
                  <a:srgbClr val="61062E"/>
                </a:solidFill>
                <a:latin typeface="Arial" panose="020B0604020202020204" pitchFamily="34" charset="0"/>
                <a:cs typeface="Arial" panose="020B0604020202020204" pitchFamily="34" charset="0"/>
              </a:rPr>
              <a:t>Will</a:t>
            </a:r>
          </a:p>
          <a:p>
            <a:pPr marL="514350" indent="-514350">
              <a:buClr>
                <a:srgbClr val="C9BBAE"/>
              </a:buClr>
              <a:buFont typeface="+mj-lt"/>
              <a:buAutoNum type="arabicPeriod"/>
            </a:pPr>
            <a:r>
              <a:rPr lang="en-US" dirty="0">
                <a:solidFill>
                  <a:srgbClr val="61062E"/>
                </a:solidFill>
                <a:latin typeface="Arial" panose="020B0604020202020204" pitchFamily="34" charset="0"/>
                <a:cs typeface="Arial" panose="020B0604020202020204" pitchFamily="34" charset="0"/>
              </a:rPr>
              <a:t>You</a:t>
            </a:r>
          </a:p>
          <a:p>
            <a:pPr marL="514350" indent="-514350">
              <a:buClr>
                <a:srgbClr val="C9BBAE"/>
              </a:buClr>
              <a:buFont typeface="+mj-lt"/>
              <a:buAutoNum type="arabicPeriod"/>
            </a:pPr>
            <a:r>
              <a:rPr lang="en-US" dirty="0">
                <a:solidFill>
                  <a:srgbClr val="61062E"/>
                </a:solidFill>
                <a:latin typeface="Arial" panose="020B0604020202020204" pitchFamily="34" charset="0"/>
                <a:cs typeface="Arial" panose="020B0604020202020204" pitchFamily="34" charset="0"/>
              </a:rPr>
              <a:t>Discuss?</a:t>
            </a:r>
          </a:p>
          <a:p>
            <a:pPr marL="0" indent="0">
              <a:buClr>
                <a:srgbClr val="BA0D3B"/>
              </a:buClr>
              <a:buNone/>
            </a:pPr>
            <a:endParaRPr lang="en-US" dirty="0">
              <a:solidFill>
                <a:srgbClr val="015B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53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9139-FCA5-4E3F-9163-2C01317125A0}"/>
              </a:ext>
            </a:extLst>
          </p:cNvPr>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Content Slides</a:t>
            </a: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893DBB1E-DE20-4852-A28B-99D710F6A6AC}"/>
              </a:ext>
            </a:extLst>
          </p:cNvPr>
          <p:cNvSpPr>
            <a:spLocks noGrp="1"/>
          </p:cNvSpPr>
          <p:nvPr>
            <p:ph idx="1"/>
          </p:nvPr>
        </p:nvSpPr>
        <p:spPr>
          <a:xfrm>
            <a:off x="457200" y="1443038"/>
            <a:ext cx="8229600" cy="3328986"/>
          </a:xfrm>
        </p:spPr>
        <p:txBody>
          <a:bodyPr>
            <a:normAutofit fontScale="85000" lnSpcReduction="20000"/>
          </a:bodyPr>
          <a:lstStyle/>
          <a:p>
            <a:pPr>
              <a:buClr>
                <a:srgbClr val="C9BBAE"/>
              </a:buClr>
            </a:pPr>
            <a:r>
              <a:rPr lang="en-US" sz="2400" dirty="0">
                <a:solidFill>
                  <a:srgbClr val="61062E"/>
                </a:solidFill>
                <a:latin typeface="Arial" panose="020B0604020202020204" pitchFamily="34" charset="0"/>
                <a:cs typeface="Arial" panose="020B0604020202020204" pitchFamily="34" charset="0"/>
              </a:rPr>
              <a:t>See “Course Materials” section on the </a:t>
            </a:r>
            <a:r>
              <a:rPr lang="en-US" sz="2400" dirty="0">
                <a:solidFill>
                  <a:srgbClr val="61062E"/>
                </a:solidFill>
                <a:latin typeface="Arial" panose="020B0604020202020204" pitchFamily="34" charset="0"/>
                <a:cs typeface="Arial" panose="020B0604020202020204" pitchFamily="34" charset="0"/>
                <a:hlinkClick r:id="rId2"/>
              </a:rPr>
              <a:t>Speaker Tips page</a:t>
            </a:r>
            <a:r>
              <a:rPr lang="en-US" sz="2400" dirty="0">
                <a:solidFill>
                  <a:srgbClr val="61062E"/>
                </a:solidFill>
                <a:latin typeface="Arial" panose="020B0604020202020204" pitchFamily="34" charset="0"/>
                <a:cs typeface="Arial" panose="020B0604020202020204" pitchFamily="34" charset="0"/>
              </a:rPr>
              <a:t> for more information</a:t>
            </a:r>
          </a:p>
          <a:p>
            <a:pPr>
              <a:buClr>
                <a:srgbClr val="C9BBAE"/>
              </a:buClr>
            </a:pPr>
            <a:r>
              <a:rPr lang="en-US" sz="2400" b="1" dirty="0">
                <a:solidFill>
                  <a:srgbClr val="61062E"/>
                </a:solidFill>
                <a:latin typeface="Arial" panose="020B0604020202020204" pitchFamily="34" charset="0"/>
                <a:cs typeface="Arial" panose="020B0604020202020204" pitchFamily="34" charset="0"/>
              </a:rPr>
              <a:t>“5x5 Rule” </a:t>
            </a:r>
            <a:r>
              <a:rPr lang="en-US" sz="2400" dirty="0">
                <a:solidFill>
                  <a:srgbClr val="61062E"/>
                </a:solidFill>
                <a:latin typeface="Arial" panose="020B0604020202020204" pitchFamily="34" charset="0"/>
                <a:cs typeface="Arial" panose="020B0604020202020204" pitchFamily="34" charset="0"/>
              </a:rPr>
              <a:t>- ≤ five lines per slide x ≤ five words per line</a:t>
            </a:r>
          </a:p>
          <a:p>
            <a:pPr lvl="1">
              <a:buClr>
                <a:srgbClr val="C9BBAE"/>
              </a:buClr>
            </a:pPr>
            <a:r>
              <a:rPr lang="en-US" dirty="0">
                <a:solidFill>
                  <a:srgbClr val="61062E"/>
                </a:solidFill>
                <a:latin typeface="Arial" panose="020B0604020202020204" pitchFamily="34" charset="0"/>
                <a:cs typeface="Arial" panose="020B0604020202020204" pitchFamily="34" charset="0"/>
              </a:rPr>
              <a:t>It is impossible for an attendee to read long sentences and simultaneously pay attention to what the speaker is actually saying on stage. If what you plan to say can also be typed out just as effectively, are you really adding value as a speaker? (See what we mean about sentences on slide decks?)  </a:t>
            </a:r>
          </a:p>
          <a:p>
            <a:pPr>
              <a:buClr>
                <a:srgbClr val="C9BBAE"/>
              </a:buClr>
            </a:pPr>
            <a:r>
              <a:rPr lang="en-US" sz="2400" dirty="0">
                <a:solidFill>
                  <a:srgbClr val="61062E"/>
                </a:solidFill>
                <a:latin typeface="Arial" panose="020B0604020202020204" pitchFamily="34" charset="0"/>
                <a:cs typeface="Arial" panose="020B0604020202020204" pitchFamily="34" charset="0"/>
              </a:rPr>
              <a:t>2/3 of your total time</a:t>
            </a:r>
          </a:p>
          <a:p>
            <a:pPr>
              <a:buClr>
                <a:srgbClr val="C9BBAE"/>
              </a:buClr>
            </a:pPr>
            <a:r>
              <a:rPr lang="en-US" sz="2400" dirty="0">
                <a:solidFill>
                  <a:srgbClr val="61062E"/>
                </a:solidFill>
                <a:latin typeface="Arial" panose="020B0604020202020204" pitchFamily="34" charset="0"/>
                <a:cs typeface="Arial" panose="020B0604020202020204" pitchFamily="34" charset="0"/>
              </a:rPr>
              <a:t>3-5 minutes per slide</a:t>
            </a:r>
          </a:p>
          <a:p>
            <a:pPr>
              <a:buClr>
                <a:srgbClr val="C9BBAE"/>
              </a:buClr>
            </a:pPr>
            <a:r>
              <a:rPr lang="en-US" sz="2400" i="1" dirty="0">
                <a:solidFill>
                  <a:srgbClr val="61062E"/>
                </a:solidFill>
                <a:latin typeface="Arial" panose="020B0604020202020204" pitchFamily="34" charset="0"/>
                <a:cs typeface="Arial" panose="020B0604020202020204" pitchFamily="34" charset="0"/>
              </a:rPr>
              <a:t>Common pitfall: Poor time allocation</a:t>
            </a:r>
            <a:endParaRPr lang="en-US" sz="2400" dirty="0">
              <a:solidFill>
                <a:srgbClr val="6106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14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5D12-92FD-4C54-8197-70269B4775E3}"/>
              </a:ext>
            </a:extLst>
          </p:cNvPr>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Content Slides</a:t>
            </a:r>
            <a:endParaRPr lang="en-US" dirty="0">
              <a:solidFill>
                <a:schemeClr val="tx2">
                  <a:lumMod val="50000"/>
                </a:schemeClr>
              </a:solidFill>
            </a:endParaRPr>
          </a:p>
        </p:txBody>
      </p:sp>
      <p:pic>
        <p:nvPicPr>
          <p:cNvPr id="4" name="Picture 2" descr="Image result for lightbulb clipart">
            <a:extLst>
              <a:ext uri="{FF2B5EF4-FFF2-40B4-BE49-F238E27FC236}">
                <a16:creationId xmlns:a16="http://schemas.microsoft.com/office/drawing/2014/main" id="{99C2D1EB-6EBC-4C40-B4C5-BB87F06FA4F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1848" y="1539705"/>
            <a:ext cx="2045418" cy="24187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6B8602D-B7EA-45F8-BD6A-12D9AAEB8BD4}"/>
              </a:ext>
            </a:extLst>
          </p:cNvPr>
          <p:cNvSpPr txBox="1">
            <a:spLocks/>
          </p:cNvSpPr>
          <p:nvPr/>
        </p:nvSpPr>
        <p:spPr>
          <a:xfrm>
            <a:off x="1495574" y="2131945"/>
            <a:ext cx="3153128" cy="1826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rgbClr val="61062E"/>
                </a:solidFill>
                <a:latin typeface="Arial" panose="020B0604020202020204" pitchFamily="34" charset="0"/>
                <a:cs typeface="Arial" panose="020B0604020202020204" pitchFamily="34" charset="0"/>
              </a:rPr>
              <a:t>Images support messaging!</a:t>
            </a:r>
          </a:p>
        </p:txBody>
      </p:sp>
    </p:spTree>
    <p:extLst>
      <p:ext uri="{BB962C8B-B14F-4D97-AF65-F5344CB8AC3E}">
        <p14:creationId xmlns:p14="http://schemas.microsoft.com/office/powerpoint/2010/main" val="395727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95C7-5D23-4DFA-A5B7-520C4846FF4E}"/>
              </a:ext>
            </a:extLst>
          </p:cNvPr>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Engage the Audience</a:t>
            </a: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C4DAE97D-9A5E-4A3E-8A1D-36B12DA45670}"/>
              </a:ext>
            </a:extLst>
          </p:cNvPr>
          <p:cNvSpPr>
            <a:spLocks noGrp="1"/>
          </p:cNvSpPr>
          <p:nvPr>
            <p:ph idx="1"/>
          </p:nvPr>
        </p:nvSpPr>
        <p:spPr/>
        <p:txBody>
          <a:bodyPr/>
          <a:lstStyle/>
          <a:p>
            <a:pPr>
              <a:buClr>
                <a:srgbClr val="C9BBAE"/>
              </a:buClr>
            </a:pPr>
            <a:r>
              <a:rPr lang="en-US" dirty="0">
                <a:solidFill>
                  <a:srgbClr val="61062E"/>
                </a:solidFill>
                <a:latin typeface="Arial" panose="020B0604020202020204" pitchFamily="34" charset="0"/>
                <a:cs typeface="Arial" panose="020B0604020202020204" pitchFamily="34" charset="0"/>
              </a:rPr>
              <a:t>Live poll the audience</a:t>
            </a:r>
          </a:p>
          <a:p>
            <a:pPr>
              <a:buClr>
                <a:srgbClr val="C9BBAE"/>
              </a:buClr>
            </a:pPr>
            <a:r>
              <a:rPr lang="en-US" dirty="0">
                <a:solidFill>
                  <a:srgbClr val="61062E"/>
                </a:solidFill>
                <a:latin typeface="Arial" panose="020B0604020202020204" pitchFamily="34" charset="0"/>
                <a:cs typeface="Arial" panose="020B0604020202020204" pitchFamily="34" charset="0"/>
              </a:rPr>
              <a:t>Host roundtable discussions</a:t>
            </a:r>
          </a:p>
          <a:p>
            <a:pPr>
              <a:buClr>
                <a:srgbClr val="C9BBAE"/>
              </a:buClr>
            </a:pPr>
            <a:r>
              <a:rPr lang="en-US" dirty="0">
                <a:solidFill>
                  <a:srgbClr val="61062E"/>
                </a:solidFill>
                <a:latin typeface="Arial" panose="020B0604020202020204" pitchFamily="34" charset="0"/>
                <a:cs typeface="Arial" panose="020B0604020202020204" pitchFamily="34" charset="0"/>
              </a:rPr>
              <a:t>Plan tabletop exercise</a:t>
            </a:r>
          </a:p>
        </p:txBody>
      </p:sp>
    </p:spTree>
    <p:extLst>
      <p:ext uri="{BB962C8B-B14F-4D97-AF65-F5344CB8AC3E}">
        <p14:creationId xmlns:p14="http://schemas.microsoft.com/office/powerpoint/2010/main" val="68382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6F18-6986-4077-9A3A-DFF579B03758}"/>
              </a:ext>
            </a:extLst>
          </p:cNvPr>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For Ethics Credit</a:t>
            </a: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EFF62E08-FE97-4C1B-A4F0-C3B5B6D7168B}"/>
              </a:ext>
            </a:extLst>
          </p:cNvPr>
          <p:cNvSpPr>
            <a:spLocks noGrp="1"/>
          </p:cNvSpPr>
          <p:nvPr>
            <p:ph idx="1"/>
          </p:nvPr>
        </p:nvSpPr>
        <p:spPr>
          <a:xfrm>
            <a:off x="457200" y="1856619"/>
            <a:ext cx="8229600" cy="2979332"/>
          </a:xfrm>
        </p:spPr>
        <p:txBody>
          <a:bodyPr>
            <a:normAutofit fontScale="92500" lnSpcReduction="20000"/>
          </a:bodyPr>
          <a:lstStyle/>
          <a:p>
            <a:pPr>
              <a:buClr>
                <a:srgbClr val="C9BBAE"/>
              </a:buClr>
            </a:pPr>
            <a:r>
              <a:rPr lang="en-US" b="1" u="sng" dirty="0">
                <a:solidFill>
                  <a:srgbClr val="61062E"/>
                </a:solidFill>
                <a:latin typeface="Arial" panose="020B0604020202020204" pitchFamily="34" charset="0"/>
                <a:cs typeface="Arial" panose="020B0604020202020204" pitchFamily="34" charset="0"/>
              </a:rPr>
              <a:t>Clearly state the relevant rule(s) of professional conduct</a:t>
            </a:r>
          </a:p>
          <a:p>
            <a:pPr>
              <a:buClr>
                <a:srgbClr val="C9BBAE"/>
              </a:buClr>
            </a:pPr>
            <a:r>
              <a:rPr lang="en-US" dirty="0">
                <a:solidFill>
                  <a:srgbClr val="61062E"/>
                </a:solidFill>
                <a:latin typeface="Arial" panose="020B0604020202020204" pitchFamily="34" charset="0"/>
                <a:cs typeface="Arial" panose="020B0604020202020204" pitchFamily="34" charset="0"/>
              </a:rPr>
              <a:t>Dedicate a </a:t>
            </a:r>
            <a:r>
              <a:rPr lang="en-US" i="1" dirty="0">
                <a:solidFill>
                  <a:srgbClr val="61062E"/>
                </a:solidFill>
                <a:latin typeface="Arial" panose="020B0604020202020204" pitchFamily="34" charset="0"/>
                <a:cs typeface="Arial" panose="020B0604020202020204" pitchFamily="34" charset="0"/>
              </a:rPr>
              <a:t>reasonable amount of time </a:t>
            </a:r>
            <a:r>
              <a:rPr lang="en-US" dirty="0">
                <a:solidFill>
                  <a:srgbClr val="61062E"/>
                </a:solidFill>
                <a:latin typeface="Arial" panose="020B0604020202020204" pitchFamily="34" charset="0"/>
                <a:cs typeface="Arial" panose="020B0604020202020204" pitchFamily="34" charset="0"/>
              </a:rPr>
              <a:t>to: </a:t>
            </a:r>
          </a:p>
          <a:p>
            <a:pPr marL="914400" lvl="1" indent="-457200">
              <a:buClr>
                <a:srgbClr val="C9BBAE"/>
              </a:buClr>
              <a:buFont typeface="+mj-lt"/>
              <a:buAutoNum type="arabicPeriod"/>
            </a:pPr>
            <a:r>
              <a:rPr lang="en-US" dirty="0">
                <a:solidFill>
                  <a:srgbClr val="61062E"/>
                </a:solidFill>
                <a:latin typeface="Arial" panose="020B0604020202020204" pitchFamily="34" charset="0"/>
                <a:cs typeface="Arial" panose="020B0604020202020204" pitchFamily="34" charset="0"/>
              </a:rPr>
              <a:t>Stating the relevant rule(s)</a:t>
            </a:r>
          </a:p>
          <a:p>
            <a:pPr marL="914400" lvl="1" indent="-457200">
              <a:buClr>
                <a:srgbClr val="C9BBAE"/>
              </a:buClr>
              <a:buFont typeface="+mj-lt"/>
              <a:buAutoNum type="arabicPeriod"/>
            </a:pPr>
            <a:r>
              <a:rPr lang="en-US" dirty="0">
                <a:solidFill>
                  <a:srgbClr val="61062E"/>
                </a:solidFill>
                <a:latin typeface="Arial" panose="020B0604020202020204" pitchFamily="34" charset="0"/>
                <a:cs typeface="Arial" panose="020B0604020202020204" pitchFamily="34" charset="0"/>
              </a:rPr>
              <a:t>Sharing practical considerations for corporate counsel</a:t>
            </a:r>
          </a:p>
          <a:p>
            <a:pPr marL="914400" lvl="1" indent="-457200">
              <a:buClr>
                <a:srgbClr val="C9BBAE"/>
              </a:buClr>
              <a:buFont typeface="+mj-lt"/>
              <a:buAutoNum type="arabicPeriod"/>
            </a:pPr>
            <a:r>
              <a:rPr lang="en-US" dirty="0">
                <a:solidFill>
                  <a:srgbClr val="61062E"/>
                </a:solidFill>
                <a:latin typeface="Arial" panose="020B0604020202020204" pitchFamily="34" charset="0"/>
                <a:cs typeface="Arial" panose="020B0604020202020204" pitchFamily="34" charset="0"/>
              </a:rPr>
              <a:t>Directing to more information</a:t>
            </a:r>
          </a:p>
          <a:p>
            <a:pPr>
              <a:buClr>
                <a:srgbClr val="C9BBAE"/>
              </a:buClr>
              <a:buFont typeface="Arial" panose="020B0604020202020204" pitchFamily="34" charset="0"/>
              <a:buChar char="•"/>
            </a:pPr>
            <a:r>
              <a:rPr lang="en-US" dirty="0">
                <a:solidFill>
                  <a:srgbClr val="61062E"/>
                </a:solidFill>
                <a:latin typeface="Arial" panose="020B0604020202020204" pitchFamily="34" charset="0"/>
                <a:cs typeface="Arial" panose="020B0604020202020204" pitchFamily="34" charset="0"/>
              </a:rPr>
              <a:t>Include the </a:t>
            </a:r>
            <a:r>
              <a:rPr lang="en-US" b="1" u="sng" dirty="0">
                <a:solidFill>
                  <a:srgbClr val="61062E"/>
                </a:solidFill>
                <a:latin typeface="Arial" panose="020B0604020202020204" pitchFamily="34" charset="0"/>
                <a:cs typeface="Arial" panose="020B0604020202020204" pitchFamily="34" charset="0"/>
              </a:rPr>
              <a:t>answer and explanation</a:t>
            </a:r>
            <a:r>
              <a:rPr lang="en-US" dirty="0">
                <a:solidFill>
                  <a:srgbClr val="61062E"/>
                </a:solidFill>
                <a:latin typeface="Arial" panose="020B0604020202020204" pitchFamily="34" charset="0"/>
                <a:cs typeface="Arial" panose="020B0604020202020204" pitchFamily="34" charset="0"/>
              </a:rPr>
              <a:t> to any hypotheticals</a:t>
            </a:r>
          </a:p>
        </p:txBody>
      </p:sp>
    </p:spTree>
    <p:extLst>
      <p:ext uri="{BB962C8B-B14F-4D97-AF65-F5344CB8AC3E}">
        <p14:creationId xmlns:p14="http://schemas.microsoft.com/office/powerpoint/2010/main" val="323232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7089-02DA-4FE5-96E6-12D1F92C648E}"/>
              </a:ext>
            </a:extLst>
          </p:cNvPr>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Key Takeaway(s)</a:t>
            </a: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1B8E6370-CB8C-4AA9-AE78-9B02AFFC370E}"/>
              </a:ext>
            </a:extLst>
          </p:cNvPr>
          <p:cNvSpPr>
            <a:spLocks noGrp="1"/>
          </p:cNvSpPr>
          <p:nvPr>
            <p:ph idx="1"/>
          </p:nvPr>
        </p:nvSpPr>
        <p:spPr/>
        <p:txBody>
          <a:bodyPr/>
          <a:lstStyle/>
          <a:p>
            <a:pPr algn="ctr">
              <a:buClr>
                <a:srgbClr val="C9BBAE"/>
              </a:buClr>
              <a:buFont typeface="Wingdings" panose="05000000000000000000" pitchFamily="2" charset="2"/>
              <a:buChar char=""/>
            </a:pPr>
            <a:r>
              <a:rPr lang="en-US" dirty="0">
                <a:solidFill>
                  <a:srgbClr val="61062E"/>
                </a:solidFill>
                <a:latin typeface="Arial" panose="020B0604020202020204" pitchFamily="34" charset="0"/>
                <a:cs typeface="Arial" panose="020B0604020202020204" pitchFamily="34" charset="0"/>
              </a:rPr>
              <a:t>What 1-2 things should they remember, if nothing else?</a:t>
            </a:r>
          </a:p>
          <a:p>
            <a:pPr marL="0" indent="0" algn="ctr">
              <a:buNone/>
            </a:pPr>
            <a:endParaRPr lang="en-US" dirty="0">
              <a:solidFill>
                <a:srgbClr val="015B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26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1438-65B0-4C08-AF18-BBFF14534F38}"/>
              </a:ext>
            </a:extLst>
          </p:cNvPr>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Deeper Dive</a:t>
            </a: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B45D5DF9-CC40-4442-A2AB-AE5D462D08B5}"/>
              </a:ext>
            </a:extLst>
          </p:cNvPr>
          <p:cNvSpPr>
            <a:spLocks noGrp="1"/>
          </p:cNvSpPr>
          <p:nvPr>
            <p:ph idx="1"/>
          </p:nvPr>
        </p:nvSpPr>
        <p:spPr/>
        <p:txBody>
          <a:bodyPr/>
          <a:lstStyle/>
          <a:p>
            <a:pPr>
              <a:buClr>
                <a:srgbClr val="C9BBAE"/>
              </a:buClr>
            </a:pPr>
            <a:r>
              <a:rPr lang="en-US" dirty="0">
                <a:solidFill>
                  <a:srgbClr val="61062E"/>
                </a:solidFill>
                <a:latin typeface="Arial" panose="020B0604020202020204" pitchFamily="34" charset="0"/>
                <a:cs typeface="Arial" panose="020B0604020202020204" pitchFamily="34" charset="0"/>
              </a:rPr>
              <a:t>Direct attendees to more info</a:t>
            </a:r>
          </a:p>
          <a:p>
            <a:pPr lvl="1">
              <a:buClr>
                <a:srgbClr val="C9BBAE"/>
              </a:buClr>
              <a:buFont typeface="Wingdings" pitchFamily="2" charset="2"/>
              <a:buChar char="§"/>
            </a:pPr>
            <a:r>
              <a:rPr lang="en-US" sz="2800" dirty="0">
                <a:solidFill>
                  <a:srgbClr val="61062E"/>
                </a:solidFill>
                <a:latin typeface="Arial" panose="020B0604020202020204" pitchFamily="34" charset="0"/>
                <a:cs typeface="Arial" panose="020B0604020202020204" pitchFamily="34" charset="0"/>
              </a:rPr>
              <a:t>What program materials did you submit? </a:t>
            </a:r>
          </a:p>
          <a:p>
            <a:pPr lvl="1">
              <a:buClr>
                <a:srgbClr val="C9BBAE"/>
              </a:buClr>
              <a:buFont typeface="Wingdings" pitchFamily="2" charset="2"/>
              <a:buChar char="§"/>
            </a:pPr>
            <a:r>
              <a:rPr lang="en-US" sz="2800" dirty="0">
                <a:solidFill>
                  <a:srgbClr val="61062E"/>
                </a:solidFill>
                <a:latin typeface="Arial" panose="020B0604020202020204" pitchFamily="34" charset="0"/>
                <a:cs typeface="Arial" panose="020B0604020202020204" pitchFamily="34" charset="0"/>
              </a:rPr>
              <a:t>Specific laws/regulations? </a:t>
            </a:r>
          </a:p>
          <a:p>
            <a:pPr lvl="1">
              <a:buClr>
                <a:srgbClr val="C9BBAE"/>
              </a:buClr>
              <a:buFont typeface="Wingdings" pitchFamily="2" charset="2"/>
              <a:buChar char="§"/>
            </a:pPr>
            <a:r>
              <a:rPr lang="en-US" sz="2800" dirty="0">
                <a:solidFill>
                  <a:srgbClr val="61062E"/>
                </a:solidFill>
                <a:latin typeface="Arial" panose="020B0604020202020204" pitchFamily="34" charset="0"/>
                <a:cs typeface="Arial" panose="020B0604020202020204" pitchFamily="34" charset="0"/>
              </a:rPr>
              <a:t>Basics for those who need a refresher? </a:t>
            </a:r>
          </a:p>
          <a:p>
            <a:pPr lvl="1">
              <a:buClr>
                <a:srgbClr val="C9BBAE"/>
              </a:buClr>
              <a:buFont typeface="Wingdings" pitchFamily="2" charset="2"/>
              <a:buChar char="§"/>
            </a:pPr>
            <a:r>
              <a:rPr lang="en-US" sz="2800" dirty="0">
                <a:solidFill>
                  <a:srgbClr val="61062E"/>
                </a:solidFill>
                <a:latin typeface="Arial" panose="020B0604020202020204" pitchFamily="34" charset="0"/>
                <a:cs typeface="Arial" panose="020B0604020202020204" pitchFamily="34" charset="0"/>
              </a:rPr>
              <a:t>Sponsor’s resources?</a:t>
            </a:r>
          </a:p>
        </p:txBody>
      </p:sp>
    </p:spTree>
    <p:extLst>
      <p:ext uri="{BB962C8B-B14F-4D97-AF65-F5344CB8AC3E}">
        <p14:creationId xmlns:p14="http://schemas.microsoft.com/office/powerpoint/2010/main" val="1212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9506-1469-40D9-A5D4-DA962572C764}"/>
              </a:ext>
            </a:extLst>
          </p:cNvPr>
          <p:cNvSpPr>
            <a:spLocks noGrp="1"/>
          </p:cNvSpPr>
          <p:nvPr>
            <p:ph type="title"/>
          </p:nvPr>
        </p:nvSpPr>
        <p:spPr/>
        <p:txBody>
          <a:bodyPr>
            <a:normAutofit/>
          </a:bodyPr>
          <a:lstStyle/>
          <a:p>
            <a:r>
              <a:rPr lang="en-US" dirty="0">
                <a:solidFill>
                  <a:schemeClr val="tx2">
                    <a:lumMod val="50000"/>
                  </a:schemeClr>
                </a:solidFill>
                <a:latin typeface="Arial" panose="020B0604020202020204" pitchFamily="34" charset="0"/>
                <a:cs typeface="Arial" panose="020B0604020202020204" pitchFamily="34" charset="0"/>
              </a:rPr>
              <a:t>Q&amp;A</a:t>
            </a:r>
            <a:endParaRPr lang="en-US" dirty="0">
              <a:solidFill>
                <a:schemeClr val="tx2">
                  <a:lumMod val="50000"/>
                </a:schemeClr>
              </a:solidFill>
            </a:endParaRPr>
          </a:p>
        </p:txBody>
      </p:sp>
      <p:sp>
        <p:nvSpPr>
          <p:cNvPr id="3" name="Content Placeholder 2">
            <a:extLst>
              <a:ext uri="{FF2B5EF4-FFF2-40B4-BE49-F238E27FC236}">
                <a16:creationId xmlns:a16="http://schemas.microsoft.com/office/drawing/2014/main" id="{D16ACC21-26CC-4BF0-BE38-EFC5CC06B5CF}"/>
              </a:ext>
            </a:extLst>
          </p:cNvPr>
          <p:cNvSpPr>
            <a:spLocks noGrp="1"/>
          </p:cNvSpPr>
          <p:nvPr>
            <p:ph idx="1"/>
          </p:nvPr>
        </p:nvSpPr>
        <p:spPr/>
        <p:txBody>
          <a:bodyPr/>
          <a:lstStyle/>
          <a:p>
            <a:pPr>
              <a:buClr>
                <a:srgbClr val="C9BBAE"/>
              </a:buClr>
            </a:pPr>
            <a:r>
              <a:rPr lang="en-US" dirty="0">
                <a:solidFill>
                  <a:srgbClr val="61062E"/>
                </a:solidFill>
                <a:latin typeface="Arial" panose="020B0604020202020204" pitchFamily="34" charset="0"/>
                <a:cs typeface="Arial" panose="020B0604020202020204" pitchFamily="34" charset="0"/>
              </a:rPr>
              <a:t>1/3 of your time</a:t>
            </a:r>
          </a:p>
          <a:p>
            <a:pPr lvl="1">
              <a:buClr>
                <a:srgbClr val="C9BBAE"/>
              </a:buClr>
              <a:buFont typeface="Wingdings" pitchFamily="2" charset="2"/>
              <a:buChar char="§"/>
            </a:pPr>
            <a:r>
              <a:rPr lang="en-US" sz="2800" dirty="0">
                <a:solidFill>
                  <a:srgbClr val="61062E"/>
                </a:solidFill>
                <a:latin typeface="Arial" panose="020B0604020202020204" pitchFamily="34" charset="0"/>
                <a:cs typeface="Arial" panose="020B0604020202020204" pitchFamily="34" charset="0"/>
              </a:rPr>
              <a:t>Plan Q&amp;A start time</a:t>
            </a:r>
          </a:p>
          <a:p>
            <a:pPr>
              <a:buClr>
                <a:srgbClr val="C9BBAE"/>
              </a:buClr>
            </a:pPr>
            <a:r>
              <a:rPr lang="en-US" dirty="0">
                <a:solidFill>
                  <a:srgbClr val="61062E"/>
                </a:solidFill>
                <a:latin typeface="Arial" panose="020B0604020202020204" pitchFamily="34" charset="0"/>
                <a:cs typeface="Arial" panose="020B0604020202020204" pitchFamily="34" charset="0"/>
              </a:rPr>
              <a:t>If none, discuss uncovered issues or under-developed points</a:t>
            </a:r>
          </a:p>
        </p:txBody>
      </p:sp>
    </p:spTree>
    <p:extLst>
      <p:ext uri="{BB962C8B-B14F-4D97-AF65-F5344CB8AC3E}">
        <p14:creationId xmlns:p14="http://schemas.microsoft.com/office/powerpoint/2010/main" val="874491462"/>
      </p:ext>
    </p:extLst>
  </p:cSld>
  <p:clrMapOvr>
    <a:masterClrMapping/>
  </p:clrMapOvr>
</p:sld>
</file>

<file path=ppt/theme/theme1.xml><?xml version="1.0" encoding="utf-8"?>
<a:theme xmlns:a="http://schemas.openxmlformats.org/drawingml/2006/main" name="Office Theme">
  <a:themeElements>
    <a:clrScheme name="AM2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3099005-3860-4A3D-A325-2E34F2F3D9D9}" vid="{4A94B3BB-51B8-488C-B421-89C3B43499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8" ma:contentTypeDescription="Create a new document." ma:contentTypeScope="" ma:versionID="88f4809c99067e7ea01b2efdb8ff3bbb">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29b6af4e7a226b8e3c8e39f724bf6fa9"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e0f842-53b5-4558-bb54-e6c4b2afb399" xsi:nil="true"/>
    <lcf76f155ced4ddcb4097134ff3c332f xmlns="253218bf-3291-4aa3-adbd-b0c0bd5bbc9d">
      <Terms xmlns="http://schemas.microsoft.com/office/infopath/2007/PartnerControls"/>
    </lcf76f155ced4ddcb4097134ff3c332f>
    <MediaLengthInSeconds xmlns="253218bf-3291-4aa3-adbd-b0c0bd5bbc9d" xsi:nil="true"/>
    <SharedWithUsers xmlns="6fe0f842-53b5-4558-bb54-e6c4b2afb399">
      <UserInfo>
        <DisplayName/>
        <AccountId xsi:nil="true"/>
        <AccountType/>
      </UserInfo>
    </SharedWithUsers>
  </documentManagement>
</p:properties>
</file>

<file path=customXml/itemProps1.xml><?xml version="1.0" encoding="utf-8"?>
<ds:datastoreItem xmlns:ds="http://schemas.openxmlformats.org/officeDocument/2006/customXml" ds:itemID="{95C6AECD-88AA-4F5D-B435-49DBFFBF5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3218bf-3291-4aa3-adbd-b0c0bd5bbc9d"/>
    <ds:schemaRef ds:uri="6fe0f842-53b5-4558-bb54-e6c4b2afb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FD7179-0C2F-439F-917E-F49FFB634B66}">
  <ds:schemaRefs>
    <ds:schemaRef ds:uri="http://schemas.microsoft.com/sharepoint/v3/contenttype/forms"/>
  </ds:schemaRefs>
</ds:datastoreItem>
</file>

<file path=customXml/itemProps3.xml><?xml version="1.0" encoding="utf-8"?>
<ds:datastoreItem xmlns:ds="http://schemas.openxmlformats.org/officeDocument/2006/customXml" ds:itemID="{BD3798AF-6102-4DFA-A4B7-9B2576E5ED1A}">
  <ds:schemaRefs>
    <ds:schemaRef ds:uri="http://schemas.microsoft.com/office/2006/metadata/properties"/>
    <ds:schemaRef ds:uri="http://schemas.microsoft.com/office/infopath/2007/PartnerControls"/>
    <ds:schemaRef ds:uri="6fe0f842-53b5-4558-bb54-e6c4b2afb399"/>
    <ds:schemaRef ds:uri="253218bf-3291-4aa3-adbd-b0c0bd5bbc9d"/>
  </ds:schemaRefs>
</ds:datastoreItem>
</file>

<file path=docProps/app.xml><?xml version="1.0" encoding="utf-8"?>
<Properties xmlns="http://schemas.openxmlformats.org/officeDocument/2006/extended-properties" xmlns:vt="http://schemas.openxmlformats.org/officeDocument/2006/docPropsVTypes">
  <Template>AM24 PowerPoint template with polling info</Template>
  <TotalTime>0</TotalTime>
  <Words>901</Words>
  <Application>Microsoft Office PowerPoint</Application>
  <PresentationFormat>On-screen Show (16:9)</PresentationFormat>
  <Paragraphs>96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Noto Sans Symbols</vt:lpstr>
      <vt:lpstr>Wingdings</vt:lpstr>
      <vt:lpstr>Office Theme</vt:lpstr>
      <vt:lpstr>Session Title</vt:lpstr>
      <vt:lpstr>Roadmap</vt:lpstr>
      <vt:lpstr>Content Slides</vt:lpstr>
      <vt:lpstr>Content Slides</vt:lpstr>
      <vt:lpstr>Engage the Audience</vt:lpstr>
      <vt:lpstr>For Ethics Credit</vt:lpstr>
      <vt:lpstr>Key Takeaway(s)</vt:lpstr>
      <vt:lpstr>Deeper Dive</vt:lpstr>
      <vt:lpstr>Q&amp;A</vt:lpstr>
      <vt:lpstr>Thank You!</vt:lpstr>
      <vt:lpstr>Polling the Audience</vt:lpstr>
      <vt:lpstr>How to Request Polling</vt:lpstr>
      <vt:lpstr>Engage the Audience – Polling How-to</vt:lpstr>
      <vt:lpstr>Engage the Audience – Polling How-to (Cont’d)</vt:lpstr>
      <vt:lpstr>Introducing the Activity (Example)</vt:lpstr>
      <vt:lpstr>Best Practices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Lotus Chen</dc:creator>
  <cp:lastModifiedBy>Lotus Chen</cp:lastModifiedBy>
  <cp:revision>1</cp:revision>
  <dcterms:created xsi:type="dcterms:W3CDTF">2024-06-07T16:22:05Z</dcterms:created>
  <dcterms:modified xsi:type="dcterms:W3CDTF">2024-06-07T16:22:36Z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0x01010031FA2D7DB6F1CE498DBFDA88D245CF7A</vt:lpwstr>
  </property>
  <property fmtid="{D5CDD505-2E9C-101B-9397-08002B2CF9AE}" pid="3" name="MediaServiceImageTags">
    <vt:lpwstr/>
  </property>
</Properties>
</file>