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3" r:id="rId3"/>
  </p:sldMasterIdLst>
  <p:notesMasterIdLst>
    <p:notesMasterId r:id="rId41"/>
  </p:notesMasterIdLst>
  <p:handoutMasterIdLst>
    <p:handoutMasterId r:id="rId42"/>
  </p:handoutMasterIdLst>
  <p:sldIdLst>
    <p:sldId id="256" r:id="rId4"/>
    <p:sldId id="287" r:id="rId5"/>
    <p:sldId id="257" r:id="rId6"/>
    <p:sldId id="259" r:id="rId7"/>
    <p:sldId id="260" r:id="rId8"/>
    <p:sldId id="288" r:id="rId9"/>
    <p:sldId id="261" r:id="rId10"/>
    <p:sldId id="289" r:id="rId11"/>
    <p:sldId id="290" r:id="rId12"/>
    <p:sldId id="262" r:id="rId13"/>
    <p:sldId id="291" r:id="rId14"/>
    <p:sldId id="270" r:id="rId15"/>
    <p:sldId id="271" r:id="rId16"/>
    <p:sldId id="272" r:id="rId17"/>
    <p:sldId id="273" r:id="rId18"/>
    <p:sldId id="276" r:id="rId19"/>
    <p:sldId id="292" r:id="rId20"/>
    <p:sldId id="293" r:id="rId21"/>
    <p:sldId id="294" r:id="rId22"/>
    <p:sldId id="295" r:id="rId23"/>
    <p:sldId id="296" r:id="rId24"/>
    <p:sldId id="313" r:id="rId25"/>
    <p:sldId id="310" r:id="rId26"/>
    <p:sldId id="311" r:id="rId27"/>
    <p:sldId id="312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286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44" d="100"/>
          <a:sy n="44" d="100"/>
        </p:scale>
        <p:origin x="181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2D220-D240-45D3-8E2D-2BEDA7BB4BE4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A864F-BAA9-4CD4-96A1-8C7D036B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23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CC277-A4F7-4A64-8078-A18B776C24E5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EE5FE-974B-4613-8AB2-F05329AB9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81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72154"/>
            <a:ext cx="12192000" cy="2004648"/>
          </a:xfrm>
        </p:spPr>
        <p:txBody>
          <a:bodyPr/>
          <a:lstStyle>
            <a:lvl1pPr algn="ctr">
              <a:defRPr sz="3600" b="0">
                <a:solidFill>
                  <a:srgbClr val="203C6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" y="5005755"/>
            <a:ext cx="12191999" cy="808891"/>
          </a:xfrm>
        </p:spPr>
        <p:txBody>
          <a:bodyPr anchor="ctr"/>
          <a:lstStyle>
            <a:lvl1pPr marL="0" indent="0" algn="ctr">
              <a:buFontTx/>
              <a:buNone/>
              <a:defRPr sz="2000" b="0">
                <a:solidFill>
                  <a:srgbClr val="5E8A4A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28486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aseline="0" dirty="0" smtClean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©2024 Duane Morris LLP. All Rights Reserved. Duane Morris is a registered service mark of Duane Morris LLP. </a:t>
            </a:r>
            <a:br>
              <a:rPr lang="en-US" sz="800" baseline="0" dirty="0" smtClean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baseline="0" dirty="0" smtClean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Duane Morris – </a:t>
            </a:r>
            <a:r>
              <a:rPr lang="en-US" sz="800" i="0" baseline="0" dirty="0" smtClean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 Offices </a:t>
            </a:r>
            <a:r>
              <a:rPr lang="en-US" sz="800" baseline="0" dirty="0" smtClean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New York | London | Singapore | Philadelphia | Chicago | Washington, D.C. | San Francisco | Silicon Valley | San Diego | Los Angeles | Boston | Houston | Dallas | Fort Worth | Austin | Hanoi</a:t>
            </a:r>
            <a:br>
              <a:rPr lang="en-US" sz="800" baseline="0" dirty="0" smtClean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baseline="0" dirty="0" smtClean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 Chi Minh City | Shanghai | Atlanta | Baltimore | Wilmington | Miami | Boca Raton | Pittsburgh | North Jersey | Las Vegas | Cherry Hill | Lake Tahoe | Myanmar | Duane Morris LLP – </a:t>
            </a:r>
            <a:r>
              <a:rPr lang="en-US" sz="800" i="0" baseline="0" dirty="0" smtClean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Delaware limited liability partnership</a:t>
            </a:r>
            <a:endParaRPr lang="en-US" sz="800" i="0" baseline="0" dirty="0">
              <a:solidFill>
                <a:srgbClr val="243C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16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CFC3F-AED4-44FD-991B-34388B6B13C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086616" y="2208041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712170" y="2208041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337724" y="2208041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963278" y="2208041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8588832" y="2208041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2066738" y="4500856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3692292" y="4500856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317846" y="4500856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943400" y="4500856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8588832" y="4499286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10214386" y="2208041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10214386" y="4499286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461062" y="2208041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441184" y="4500856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618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CFC3F-AED4-44FD-991B-34388B6B13C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086616" y="2208041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712170" y="2208041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337724" y="2208041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963278" y="2208041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8588832" y="2208041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2066738" y="4500856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3692292" y="4500856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317846" y="4500856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943400" y="4500856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8588832" y="4499286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10214386" y="2208041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10214386" y="4499286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461062" y="2208041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441184" y="4500856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980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C7C9-E589-4585-9264-5148B1B54022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C9CC-1091-459F-ABF8-293C8477E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0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1566024"/>
            <a:ext cx="10008759" cy="49917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dirty="0" smtClean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dirty="0" smtClean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9"/>
            <a:ext cx="8333223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9684410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72154"/>
            <a:ext cx="12192000" cy="2004648"/>
          </a:xfrm>
        </p:spPr>
        <p:txBody>
          <a:bodyPr/>
          <a:lstStyle>
            <a:lvl1pPr algn="ctr">
              <a:defRPr sz="3600" b="0">
                <a:solidFill>
                  <a:srgbClr val="203C6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26498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aseline="0" dirty="0" smtClean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©2024 Duane Morris LLP. All Rights Reserved. Duane Morris is a registered service mark of Duane Morris LLP. </a:t>
            </a:r>
            <a:br>
              <a:rPr lang="en-US" sz="800" baseline="0" dirty="0" smtClean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baseline="0" dirty="0" smtClean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Duane Morris – </a:t>
            </a:r>
            <a:r>
              <a:rPr lang="en-US" sz="800" i="0" baseline="0" dirty="0" smtClean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 Offices </a:t>
            </a:r>
            <a:r>
              <a:rPr lang="en-US" sz="800" baseline="0" dirty="0" smtClean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New York | London | Singapore | Philadelphia | Chicago | Washington, D.C. | San Francisco | Silicon Valley | San Diego | Los Angeles | Boston | Houston | Dallas | Fort Worth | Austin | Hanoi</a:t>
            </a:r>
            <a:br>
              <a:rPr lang="en-US" sz="800" baseline="0" dirty="0" smtClean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baseline="0" dirty="0" smtClean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 Chi Minh City | Shanghai | Atlanta | Baltimore | Wilmington | Miami | Boca Raton | Pittsburgh | North Jersey | Las Vegas | Cherry Hill | Lake Tahoe | Myanmar | Duane Morris LLP – </a:t>
            </a:r>
            <a:r>
              <a:rPr lang="en-US" sz="800" i="0" baseline="0" dirty="0" smtClean="0">
                <a:solidFill>
                  <a:srgbClr val="24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Delaware limited liability partnership</a:t>
            </a:r>
            <a:endParaRPr lang="en-US" sz="800" i="0" baseline="0" dirty="0">
              <a:solidFill>
                <a:srgbClr val="243C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" y="5005755"/>
            <a:ext cx="12191999" cy="808891"/>
          </a:xfrm>
        </p:spPr>
        <p:txBody>
          <a:bodyPr anchor="ctr"/>
          <a:lstStyle>
            <a:lvl1pPr marL="0" indent="0" algn="ctr">
              <a:buFontTx/>
              <a:buNone/>
              <a:defRPr sz="2000" b="0">
                <a:solidFill>
                  <a:srgbClr val="5E8A4A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88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680" y="1104403"/>
            <a:ext cx="11042612" cy="888868"/>
          </a:xfrm>
        </p:spPr>
        <p:txBody>
          <a:bodyPr/>
          <a:lstStyle>
            <a:lvl1pPr>
              <a:defRPr sz="3600">
                <a:solidFill>
                  <a:srgbClr val="5E8A4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06413" y="2020925"/>
            <a:ext cx="11042857" cy="4389814"/>
          </a:xfrm>
        </p:spPr>
        <p:txBody>
          <a:bodyPr/>
          <a:lstStyle>
            <a:lvl1pPr marL="684213" indent="-684213">
              <a:defRPr/>
            </a:lvl1pPr>
            <a:lvl2pPr marL="1144588" indent="-458788">
              <a:defRPr/>
            </a:lvl2pPr>
            <a:lvl3pPr marL="1598613" indent="-454025"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08891" y="6492875"/>
            <a:ext cx="397522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9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489328"/>
            <a:ext cx="10363200" cy="1362075"/>
          </a:xfrm>
        </p:spPr>
        <p:txBody>
          <a:bodyPr anchor="ctr"/>
          <a:lstStyle>
            <a:lvl1pPr algn="ctr">
              <a:defRPr lang="en-US" sz="4000" dirty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1786"/>
            <a:ext cx="10363200" cy="1489804"/>
          </a:xfrm>
        </p:spPr>
        <p:txBody>
          <a:bodyPr anchor="ctr"/>
          <a:lstStyle>
            <a:lvl1pPr marL="0" indent="0" algn="ctr">
              <a:buNone/>
              <a:defRPr sz="2000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1607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779" y="1180729"/>
            <a:ext cx="11058623" cy="790247"/>
          </a:xfrm>
        </p:spPr>
        <p:txBody>
          <a:bodyPr/>
          <a:lstStyle>
            <a:lvl1pPr>
              <a:defRPr sz="3200">
                <a:solidFill>
                  <a:srgbClr val="58800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780" y="1970977"/>
            <a:ext cx="5472738" cy="639762"/>
          </a:xfrm>
        </p:spPr>
        <p:txBody>
          <a:bodyPr anchor="ctr"/>
          <a:lstStyle>
            <a:lvl1pPr marL="0" indent="0">
              <a:buNone/>
              <a:defRPr sz="2800" b="0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3780" y="2636667"/>
            <a:ext cx="5472738" cy="3790765"/>
          </a:xfrm>
        </p:spPr>
        <p:txBody>
          <a:bodyPr/>
          <a:lstStyle>
            <a:lvl1pPr>
              <a:defRPr sz="2400"/>
            </a:lvl1pPr>
            <a:lvl2pPr marL="1198563" indent="-452438"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9982" y="1970977"/>
            <a:ext cx="5412422" cy="639762"/>
          </a:xfrm>
        </p:spPr>
        <p:txBody>
          <a:bodyPr anchor="ctr"/>
          <a:lstStyle>
            <a:lvl1pPr marL="0" indent="0">
              <a:buNone/>
              <a:defRPr sz="2800" b="0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6182734" y="2636667"/>
            <a:ext cx="5386917" cy="3790765"/>
          </a:xfrm>
        </p:spPr>
        <p:txBody>
          <a:bodyPr/>
          <a:lstStyle>
            <a:lvl1pPr>
              <a:defRPr sz="2400"/>
            </a:lvl1pPr>
            <a:lvl2pPr marL="1198563" indent="-452438"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85853" y="6492875"/>
            <a:ext cx="397522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25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46091" y="6492875"/>
            <a:ext cx="397522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6680" y="1154098"/>
            <a:ext cx="11436096" cy="888868"/>
          </a:xfrm>
        </p:spPr>
        <p:txBody>
          <a:bodyPr/>
          <a:lstStyle>
            <a:lvl1pPr>
              <a:defRPr sz="3200">
                <a:solidFill>
                  <a:srgbClr val="58800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214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65970" y="6492875"/>
            <a:ext cx="397522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028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680" y="1053547"/>
            <a:ext cx="11171817" cy="814687"/>
          </a:xfrm>
        </p:spPr>
        <p:txBody>
          <a:bodyPr/>
          <a:lstStyle>
            <a:lvl1pPr>
              <a:defRPr sz="3600">
                <a:solidFill>
                  <a:srgbClr val="58800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08891" y="6492874"/>
            <a:ext cx="397522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83CFC3F-AED4-44FD-991B-34388B6B13C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0"/>
          </p:nvPr>
        </p:nvSpPr>
        <p:spPr>
          <a:xfrm>
            <a:off x="506413" y="1849836"/>
            <a:ext cx="11172065" cy="46430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3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779" y="1508383"/>
            <a:ext cx="4096908" cy="930017"/>
          </a:xfrm>
        </p:spPr>
        <p:txBody>
          <a:bodyPr anchor="b"/>
          <a:lstStyle>
            <a:lvl1pPr algn="ctr">
              <a:defRPr sz="3000" b="0">
                <a:solidFill>
                  <a:srgbClr val="58800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3779" y="2544937"/>
            <a:ext cx="4096908" cy="526742"/>
          </a:xfrm>
        </p:spPr>
        <p:txBody>
          <a:bodyPr/>
          <a:lstStyle>
            <a:lvl1pPr marL="0" indent="0" algn="ctr">
              <a:buNone/>
              <a:defRPr sz="24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26257" y="6505437"/>
            <a:ext cx="397522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4"/>
          <p:cNvSpPr>
            <a:spLocks noGrp="1"/>
          </p:cNvSpPr>
          <p:nvPr>
            <p:ph idx="10"/>
          </p:nvPr>
        </p:nvSpPr>
        <p:spPr>
          <a:xfrm>
            <a:off x="1542425" y="3385641"/>
            <a:ext cx="1828800" cy="22860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25"/>
          <p:cNvSpPr>
            <a:spLocks noGrp="1"/>
          </p:cNvSpPr>
          <p:nvPr>
            <p:ph type="body" sz="half" idx="11"/>
          </p:nvPr>
        </p:nvSpPr>
        <p:spPr>
          <a:xfrm>
            <a:off x="5078027" y="1508383"/>
            <a:ext cx="6640497" cy="4741079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5859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1029809"/>
            <a:ext cx="7315200" cy="701336"/>
          </a:xfrm>
        </p:spPr>
        <p:txBody>
          <a:bodyPr anchor="ctr"/>
          <a:lstStyle>
            <a:lvl1pPr algn="l">
              <a:defRPr sz="3000" b="0">
                <a:solidFill>
                  <a:srgbClr val="58800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554906"/>
            <a:ext cx="7315200" cy="804862"/>
          </a:xfrm>
        </p:spPr>
        <p:txBody>
          <a:bodyPr/>
          <a:lstStyle>
            <a:lvl1pPr marL="0" indent="0">
              <a:buNone/>
              <a:defRPr sz="24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205727" y="6492875"/>
            <a:ext cx="397522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2389717" y="1858999"/>
            <a:ext cx="7314671" cy="35591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925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779" y="1508383"/>
            <a:ext cx="4096908" cy="930017"/>
          </a:xfrm>
        </p:spPr>
        <p:txBody>
          <a:bodyPr anchor="t"/>
          <a:lstStyle>
            <a:lvl1pPr algn="ctr">
              <a:defRPr sz="3000" b="0">
                <a:solidFill>
                  <a:srgbClr val="58800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08386"/>
            <a:ext cx="6815667" cy="4833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3779" y="2438400"/>
            <a:ext cx="4096908" cy="39037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205727" y="6492875"/>
            <a:ext cx="397522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46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20CB5-D87E-4213-9954-9F4F5D04439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03C6A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086616" y="2208041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712170" y="2208041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337724" y="2208041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963278" y="2208041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8588832" y="2208041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2066738" y="4500856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3692292" y="4500856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317846" y="4500856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943400" y="4500856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8588832" y="4499286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10214386" y="2208041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10214386" y="4499286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461062" y="2208041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441184" y="4500856"/>
            <a:ext cx="1414394" cy="14017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107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46452"/>
            <a:ext cx="12207244" cy="68301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" y="5036694"/>
            <a:ext cx="12207243" cy="1828800"/>
          </a:xfrm>
          <a:prstGeom prst="rect">
            <a:avLst/>
          </a:prstGeom>
          <a:solidFill>
            <a:srgbClr val="203C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5243" y="3420788"/>
            <a:ext cx="12191999" cy="808891"/>
          </a:xfrm>
        </p:spPr>
        <p:txBody>
          <a:bodyPr anchor="ctr"/>
          <a:lstStyle>
            <a:lvl1pPr marL="0" indent="0" algn="ctr">
              <a:buFontTx/>
              <a:buNone/>
              <a:defRPr sz="2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765" y="5249644"/>
            <a:ext cx="5477988" cy="908726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0" y="665163"/>
            <a:ext cx="12192000" cy="2387600"/>
          </a:xfrm>
        </p:spPr>
        <p:txBody>
          <a:bodyPr anchor="b"/>
          <a:lstStyle>
            <a:lvl1pPr algn="ctr">
              <a:defRPr sz="4400">
                <a:solidFill>
                  <a:srgbClr val="203C6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18291" y="6336856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aseline="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©2024 Duane Morris LLP. All Rights Reserved. Duane Morris is a registered service mark of Duane Morris LLP. Duane Morris – </a:t>
            </a:r>
            <a:r>
              <a:rPr lang="en-US" sz="700" i="0" baseline="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 Offices </a:t>
            </a:r>
            <a:r>
              <a:rPr lang="en-US" sz="700" baseline="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New York | London | Singapore | Philadelphia | Chicago | Washington, D.C. | San Francisco | Silicon Valley | San Diego | Los Angeles</a:t>
            </a:r>
            <a:br>
              <a:rPr lang="en-US" sz="700" baseline="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baseline="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Boston | Houston | Dallas | Fort Worth | Austin | Hanoi | Ho Chi Minh City | Shanghai | Atlanta | Baltimore | Wilmington | Miami | Boca Raton | Pittsburgh | North Jersey | Las Vegas | Cherry Hill | Lake Tahoe | Myanmar | Duane Morris LLP – </a:t>
            </a:r>
            <a:r>
              <a:rPr lang="en-US" sz="700" i="0" baseline="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Delaware limited liability partnership</a:t>
            </a:r>
            <a:endParaRPr lang="en-US" sz="700" i="0" baseline="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11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3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549268" y="6414052"/>
            <a:ext cx="51021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483CFC3F-AED4-44FD-991B-34388B6B1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44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680" y="1053547"/>
            <a:ext cx="11171817" cy="814687"/>
          </a:xfrm>
        </p:spPr>
        <p:txBody>
          <a:bodyPr/>
          <a:lstStyle>
            <a:lvl1pPr>
              <a:defRPr sz="3600">
                <a:solidFill>
                  <a:srgbClr val="58800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08891" y="6492874"/>
            <a:ext cx="397522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83CFC3F-AED4-44FD-991B-34388B6B13C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0"/>
          </p:nvPr>
        </p:nvSpPr>
        <p:spPr>
          <a:xfrm>
            <a:off x="506413" y="1849836"/>
            <a:ext cx="11172065" cy="46430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721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489328"/>
            <a:ext cx="10363200" cy="1362075"/>
          </a:xfrm>
          <a:ln>
            <a:noFill/>
          </a:ln>
        </p:spPr>
        <p:txBody>
          <a:bodyPr anchor="ctr"/>
          <a:lstStyle>
            <a:lvl1pPr algn="ctr">
              <a:defRPr lang="en-US" sz="4000" dirty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1786"/>
            <a:ext cx="10363200" cy="1489804"/>
          </a:xfrm>
        </p:spPr>
        <p:txBody>
          <a:bodyPr anchor="ctr"/>
          <a:lstStyle>
            <a:lvl1pPr marL="0" indent="0" algn="ctr">
              <a:buNone/>
              <a:defRPr sz="2000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5581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779" y="1180729"/>
            <a:ext cx="11058623" cy="790247"/>
          </a:xfrm>
        </p:spPr>
        <p:txBody>
          <a:bodyPr/>
          <a:lstStyle>
            <a:lvl1pPr>
              <a:defRPr sz="3200">
                <a:solidFill>
                  <a:srgbClr val="5E8A4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780" y="1970977"/>
            <a:ext cx="5472738" cy="639762"/>
          </a:xfrm>
        </p:spPr>
        <p:txBody>
          <a:bodyPr anchor="ctr"/>
          <a:lstStyle>
            <a:lvl1pPr marL="0" indent="0">
              <a:buNone/>
              <a:defRPr sz="2800" b="0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3780" y="2636667"/>
            <a:ext cx="5472738" cy="37907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9982" y="1970977"/>
            <a:ext cx="5412422" cy="639762"/>
          </a:xfrm>
        </p:spPr>
        <p:txBody>
          <a:bodyPr anchor="ctr"/>
          <a:lstStyle>
            <a:lvl1pPr marL="0" indent="0">
              <a:buNone/>
              <a:defRPr sz="2800" b="0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982" y="2627789"/>
            <a:ext cx="5403545" cy="37996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126257" y="6475620"/>
            <a:ext cx="397522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83CFC3F-AED4-44FD-991B-34388B6B1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61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29036" y="6492875"/>
            <a:ext cx="397522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83CFC3F-AED4-44FD-991B-34388B6B13C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6680" y="1154098"/>
            <a:ext cx="11436096" cy="888868"/>
          </a:xfrm>
        </p:spPr>
        <p:txBody>
          <a:bodyPr/>
          <a:lstStyle>
            <a:lvl1pPr>
              <a:defRPr sz="3200">
                <a:solidFill>
                  <a:srgbClr val="58800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553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75910" y="6492875"/>
            <a:ext cx="397522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83CFC3F-AED4-44FD-991B-34388B6B1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1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963" y="1482161"/>
            <a:ext cx="4327724" cy="930017"/>
          </a:xfrm>
        </p:spPr>
        <p:txBody>
          <a:bodyPr anchor="t"/>
          <a:lstStyle>
            <a:lvl1pPr algn="ctr">
              <a:defRPr sz="3000" b="0">
                <a:solidFill>
                  <a:srgbClr val="58800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2425" y="3602736"/>
            <a:ext cx="1828800" cy="2286000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4559" y="1482161"/>
            <a:ext cx="6640497" cy="4741079"/>
          </a:xfr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4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0"/>
          </p:nvPr>
        </p:nvSpPr>
        <p:spPr>
          <a:xfrm>
            <a:off x="292964" y="2593643"/>
            <a:ext cx="4327723" cy="584563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93594" y="6492875"/>
            <a:ext cx="397522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83CFC3F-AED4-44FD-991B-34388B6B1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24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6849" y="1012054"/>
            <a:ext cx="7315200" cy="683581"/>
          </a:xfrm>
        </p:spPr>
        <p:txBody>
          <a:bodyPr anchor="ctr"/>
          <a:lstStyle>
            <a:lvl1pPr algn="l">
              <a:defRPr sz="3000" b="0">
                <a:solidFill>
                  <a:srgbClr val="58800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554906"/>
            <a:ext cx="7315200" cy="804862"/>
          </a:xfrm>
        </p:spPr>
        <p:txBody>
          <a:bodyPr/>
          <a:lstStyle>
            <a:lvl1pPr marL="0" indent="0">
              <a:buNone/>
              <a:defRPr sz="24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85849" y="6492875"/>
            <a:ext cx="397522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83CFC3F-AED4-44FD-991B-34388B6B13C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2389717" y="1848579"/>
            <a:ext cx="7314671" cy="35591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3346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779" y="1508383"/>
            <a:ext cx="4096908" cy="930017"/>
          </a:xfrm>
        </p:spPr>
        <p:txBody>
          <a:bodyPr anchor="t"/>
          <a:lstStyle>
            <a:lvl1pPr algn="ctr">
              <a:defRPr sz="3000" b="0">
                <a:solidFill>
                  <a:srgbClr val="58800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08386"/>
            <a:ext cx="6815667" cy="4833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3779" y="2438400"/>
            <a:ext cx="4096908" cy="39037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23779" y="6492875"/>
            <a:ext cx="397522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83CFC3F-AED4-44FD-991B-34388B6B1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7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369" b="82255"/>
          <a:stretch/>
        </p:blipFill>
        <p:spPr>
          <a:xfrm>
            <a:off x="0" y="-5814391"/>
            <a:ext cx="12192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2065" y="1999985"/>
            <a:ext cx="11076962" cy="43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9872" y="1043609"/>
            <a:ext cx="11089155" cy="92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02350" y="6413362"/>
            <a:ext cx="397522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83CFC3F-AED4-44FD-991B-34388B6B1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5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8" r:id="rId12"/>
    <p:sldLayoutId id="2147483689" r:id="rId13"/>
  </p:sldLayoutIdLst>
  <p:timing>
    <p:tnLst>
      <p:par>
        <p:cTn id="1" dur="indefinite" restart="never" nodeType="tmRoot"/>
      </p:par>
    </p:tnLst>
  </p:timing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88008"/>
          </a:solidFill>
          <a:latin typeface="Arial" pitchFamily="34" charset="0"/>
          <a:ea typeface="+mj-ea"/>
          <a:cs typeface="Arial" pitchFamily="34" charset="0"/>
        </a:defRPr>
      </a:lvl1pPr>
      <a:lvl2pPr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2pPr>
      <a:lvl3pPr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3pPr>
      <a:lvl4pPr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4pPr>
      <a:lvl5pPr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5pPr>
      <a:lvl6pPr marL="257175"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6pPr>
      <a:lvl7pPr marL="514350"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7pPr>
      <a:lvl8pPr marL="771525"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8pPr>
      <a:lvl9pPr marL="1028700"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9pPr>
    </p:titleStyle>
    <p:bodyStyle>
      <a:lvl1pPr marL="461963" indent="-46196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0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914400" indent="-400050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376363" indent="-4079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828800" indent="-4000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290763" indent="-407988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1414463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1B325F"/>
          </a:solidFill>
          <a:latin typeface="+mn-lt"/>
        </a:defRPr>
      </a:lvl6pPr>
      <a:lvl7pPr marL="1671638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1B325F"/>
          </a:solidFill>
          <a:latin typeface="+mn-lt"/>
        </a:defRPr>
      </a:lvl7pPr>
      <a:lvl8pPr marL="1928813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1B325F"/>
          </a:solidFill>
          <a:latin typeface="+mn-lt"/>
        </a:defRPr>
      </a:lvl8pPr>
      <a:lvl9pPr marL="2185988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"/>
          <a:stretch/>
        </p:blipFill>
        <p:spPr>
          <a:xfrm>
            <a:off x="0" y="1"/>
            <a:ext cx="12192000" cy="684806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6958" y="1979605"/>
            <a:ext cx="11092070" cy="439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9873" y="1114652"/>
            <a:ext cx="11089154" cy="86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99436" y="6482936"/>
            <a:ext cx="397522" cy="365125"/>
          </a:xfrm>
          <a:prstGeom prst="rect">
            <a:avLst/>
          </a:prstGeo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1736B3-A1D7-4B99-8E85-BCE6CBD12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90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3600" b="0">
          <a:solidFill>
            <a:srgbClr val="588008"/>
          </a:solidFill>
          <a:latin typeface="Arial" pitchFamily="34" charset="0"/>
          <a:ea typeface="+mj-ea"/>
          <a:cs typeface="Arial" pitchFamily="34" charset="0"/>
        </a:defRPr>
      </a:lvl1pPr>
      <a:lvl2pPr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2pPr>
      <a:lvl3pPr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3pPr>
      <a:lvl4pPr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4pPr>
      <a:lvl5pPr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5pPr>
      <a:lvl6pPr marL="257175"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6pPr>
      <a:lvl7pPr marL="514350"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7pPr>
      <a:lvl8pPr marL="771525"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8pPr>
      <a:lvl9pPr marL="1028700"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9pPr>
    </p:titleStyle>
    <p:bodyStyle>
      <a:lvl1pPr marL="690563" indent="-690563" algn="l" rtl="0" eaLnBrk="1" fontAlgn="base" hangingPunct="1">
        <a:spcBef>
          <a:spcPct val="20000"/>
        </a:spcBef>
        <a:spcAft>
          <a:spcPct val="0"/>
        </a:spcAft>
        <a:buFont typeface="+mj-lt"/>
        <a:buAutoNum type="arabicPeriod"/>
        <a:defRPr sz="300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1147763" indent="-461963" algn="l" rtl="0" eaLnBrk="1" fontAlgn="base" hangingPunct="1">
        <a:spcBef>
          <a:spcPct val="20000"/>
        </a:spcBef>
        <a:spcAft>
          <a:spcPct val="0"/>
        </a:spcAft>
        <a:buFont typeface="+mj-lt"/>
        <a:buAutoNum type="alphaLcPeriod"/>
        <a:defRPr sz="260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604963" indent="-457200" algn="l" rtl="0" eaLnBrk="1" fontAlgn="base" hangingPunct="1">
        <a:spcBef>
          <a:spcPct val="20000"/>
        </a:spcBef>
        <a:spcAft>
          <a:spcPct val="0"/>
        </a:spcAft>
        <a:buFont typeface="+mj-lt"/>
        <a:buAutoNum type="romanLcPeriod"/>
        <a:defRPr sz="24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2058988" indent="-4603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─"/>
        <a:defRPr sz="20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2401888" indent="-3429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1414463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1B325F"/>
          </a:solidFill>
          <a:latin typeface="+mn-lt"/>
        </a:defRPr>
      </a:lvl6pPr>
      <a:lvl7pPr marL="1671638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1B325F"/>
          </a:solidFill>
          <a:latin typeface="+mn-lt"/>
        </a:defRPr>
      </a:lvl7pPr>
      <a:lvl8pPr marL="1928813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1B325F"/>
          </a:solidFill>
          <a:latin typeface="+mn-lt"/>
        </a:defRPr>
      </a:lvl8pPr>
      <a:lvl9pPr marL="2185988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0021" y="2175550"/>
            <a:ext cx="11092070" cy="439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2936" y="1310597"/>
            <a:ext cx="11089154" cy="86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274320"/>
            <a:ext cx="3067882" cy="920364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549268" y="6414052"/>
            <a:ext cx="51021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483CFC3F-AED4-44FD-991B-34388B6B1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9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p:timing>
    <p:tnLst>
      <p:par>
        <p:cTn id="1" dur="indefinite" restart="never" nodeType="tmRoot"/>
      </p:par>
    </p:tnLst>
  </p:timing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3200" b="0">
          <a:solidFill>
            <a:srgbClr val="203C6A"/>
          </a:solidFill>
          <a:latin typeface="+mj-lt"/>
          <a:ea typeface="+mj-ea"/>
          <a:cs typeface="Arial" pitchFamily="34" charset="0"/>
        </a:defRPr>
      </a:lvl1pPr>
      <a:lvl2pPr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2pPr>
      <a:lvl3pPr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3pPr>
      <a:lvl4pPr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4pPr>
      <a:lvl5pPr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5pPr>
      <a:lvl6pPr marL="257175"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6pPr>
      <a:lvl7pPr marL="514350"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7pPr>
      <a:lvl8pPr marL="771525"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8pPr>
      <a:lvl9pPr marL="1028700" indent="128588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1B325F"/>
          </a:solidFill>
          <a:latin typeface="Adobe Heiti Std R" pitchFamily="34" charset="-128"/>
        </a:defRPr>
      </a:lvl9pPr>
    </p:titleStyle>
    <p:bodyStyle>
      <a:lvl1pPr marL="690563" indent="-69056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>
          <a:solidFill>
            <a:srgbClr val="0070C0"/>
          </a:solidFill>
          <a:latin typeface="+mn-lt"/>
          <a:ea typeface="+mn-ea"/>
          <a:cs typeface="Arial" pitchFamily="34" charset="0"/>
        </a:defRPr>
      </a:lvl1pPr>
      <a:lvl2pPr marL="1147763" indent="-46196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>
          <a:solidFill>
            <a:srgbClr val="0070C0"/>
          </a:solidFill>
          <a:latin typeface="+mn-lt"/>
          <a:cs typeface="Arial" pitchFamily="34" charset="0"/>
        </a:defRPr>
      </a:lvl2pPr>
      <a:lvl3pPr marL="1604963" indent="-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rgbClr val="0070C0"/>
          </a:solidFill>
          <a:latin typeface="+mn-lt"/>
          <a:cs typeface="Arial" pitchFamily="34" charset="0"/>
        </a:defRPr>
      </a:lvl3pPr>
      <a:lvl4pPr marL="2058988" indent="-4603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─"/>
        <a:defRPr sz="2000">
          <a:solidFill>
            <a:srgbClr val="0070C0"/>
          </a:solidFill>
          <a:latin typeface="+mn-lt"/>
          <a:cs typeface="Arial" pitchFamily="34" charset="0"/>
        </a:defRPr>
      </a:lvl4pPr>
      <a:lvl5pPr marL="2401888" indent="-3429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rgbClr val="0070C0"/>
          </a:solidFill>
          <a:latin typeface="+mn-lt"/>
          <a:cs typeface="Arial" pitchFamily="34" charset="0"/>
        </a:defRPr>
      </a:lvl5pPr>
      <a:lvl6pPr marL="1414463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1B325F"/>
          </a:solidFill>
          <a:latin typeface="+mn-lt"/>
        </a:defRPr>
      </a:lvl6pPr>
      <a:lvl7pPr marL="1671638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1B325F"/>
          </a:solidFill>
          <a:latin typeface="+mn-lt"/>
        </a:defRPr>
      </a:lvl7pPr>
      <a:lvl8pPr marL="1928813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1B325F"/>
          </a:solidFill>
          <a:latin typeface="+mn-lt"/>
        </a:defRPr>
      </a:lvl8pPr>
      <a:lvl9pPr marL="2185988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f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Attorney-Client Privilege Issues for In-House Counsel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Kevin Allen and Jessica Priselac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0538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u="sng" dirty="0"/>
              <a:t>Commonwealth v. Schultz</a:t>
            </a:r>
            <a:r>
              <a:rPr lang="en-US" sz="2800" b="1" dirty="0"/>
              <a:t>, 133 </a:t>
            </a:r>
            <a:r>
              <a:rPr lang="en-US" sz="2800" b="1" dirty="0" err="1"/>
              <a:t>A.3d</a:t>
            </a:r>
            <a:r>
              <a:rPr lang="en-US" sz="2800" b="1" dirty="0"/>
              <a:t> 294 (Pa. Super. 2016)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sz="3200" dirty="0" smtClean="0"/>
          </a:p>
          <a:p>
            <a:r>
              <a:rPr lang="en-US" sz="3200" dirty="0" smtClean="0"/>
              <a:t>Nearly </a:t>
            </a:r>
            <a:r>
              <a:rPr lang="en-US" sz="3200" dirty="0"/>
              <a:t>a presumption under Pennsylvania law that communications between a corporate officer and corporate counsel are privileged until an </a:t>
            </a:r>
            <a:r>
              <a:rPr lang="en-US" sz="3200" u="sng" dirty="0"/>
              <a:t>Upjohn</a:t>
            </a:r>
            <a:r>
              <a:rPr lang="en-US" sz="3200" dirty="0"/>
              <a:t> warning (“corporate Miranda”) is issued.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5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661" y="1175997"/>
            <a:ext cx="11171817" cy="814687"/>
          </a:xfrm>
        </p:spPr>
        <p:txBody>
          <a:bodyPr/>
          <a:lstStyle/>
          <a:p>
            <a:pPr algn="ctr"/>
            <a:r>
              <a:rPr lang="en-US" b="1" dirty="0" smtClean="0"/>
              <a:t>Facts v. Communication of Facts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 algn="ctr">
              <a:spcBef>
                <a:spcPct val="50000"/>
              </a:spcBef>
              <a:buNone/>
            </a:pPr>
            <a:endParaRPr lang="en-US" sz="3200" dirty="0"/>
          </a:p>
          <a:p>
            <a:pPr marL="0" indent="0" algn="ctr">
              <a:spcBef>
                <a:spcPct val="50000"/>
              </a:spcBef>
              <a:buNone/>
            </a:pPr>
            <a:r>
              <a:rPr lang="en-US" sz="3200" dirty="0" smtClean="0"/>
              <a:t>Facts</a:t>
            </a:r>
            <a:r>
              <a:rPr lang="en-US" sz="3200" dirty="0"/>
              <a:t>					Not protected</a:t>
            </a:r>
          </a:p>
          <a:p>
            <a:pPr marL="0" indent="0" algn="ctr">
              <a:spcBef>
                <a:spcPct val="50000"/>
              </a:spcBef>
              <a:buNone/>
            </a:pPr>
            <a:endParaRPr lang="en-US" sz="3200" dirty="0"/>
          </a:p>
          <a:p>
            <a:pPr marL="0" indent="0" algn="ctr">
              <a:spcBef>
                <a:spcPct val="50000"/>
              </a:spcBef>
              <a:buNone/>
            </a:pPr>
            <a:r>
              <a:rPr lang="en-US" sz="3200" dirty="0" smtClean="0"/>
              <a:t>Communication of Facts</a:t>
            </a:r>
            <a:r>
              <a:rPr lang="en-US" sz="3200" dirty="0"/>
              <a:t>			Protected</a:t>
            </a:r>
            <a:br>
              <a:rPr lang="en-US" sz="3200" dirty="0"/>
            </a:br>
            <a:endParaRPr lang="en-US" dirty="0"/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4192984" y="2946218"/>
            <a:ext cx="2514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350" dirty="0"/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 flipV="1">
            <a:off x="6783977" y="4370069"/>
            <a:ext cx="1373584" cy="1034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67086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872" y="1097279"/>
            <a:ext cx="11089155" cy="902706"/>
          </a:xfrm>
        </p:spPr>
        <p:txBody>
          <a:bodyPr/>
          <a:lstStyle/>
          <a:p>
            <a:pPr algn="ctr"/>
            <a:r>
              <a:rPr lang="en-US" sz="4000" b="1" dirty="0" smtClean="0"/>
              <a:t>E-mail and the Attorney-Client Privilege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65" y="2313992"/>
            <a:ext cx="11076962" cy="40037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Key Cases:</a:t>
            </a:r>
          </a:p>
          <a:p>
            <a:pPr marL="0" indent="0">
              <a:buNone/>
            </a:pPr>
            <a:endParaRPr lang="en-US" sz="1050" u="sng" dirty="0" smtClean="0"/>
          </a:p>
          <a:p>
            <a:r>
              <a:rPr lang="en-US" u="sng" dirty="0" err="1" smtClean="0"/>
              <a:t>Vioxx</a:t>
            </a:r>
            <a:r>
              <a:rPr lang="en-US" dirty="0"/>
              <a:t>, 501 F. Supp. </a:t>
            </a:r>
            <a:r>
              <a:rPr lang="en-US" dirty="0" err="1"/>
              <a:t>2d</a:t>
            </a:r>
            <a:r>
              <a:rPr lang="en-US" dirty="0"/>
              <a:t> 789 (E.D. La. 2007)</a:t>
            </a:r>
          </a:p>
          <a:p>
            <a:endParaRPr lang="en-US" dirty="0"/>
          </a:p>
          <a:p>
            <a:r>
              <a:rPr lang="en-US" u="sng" dirty="0"/>
              <a:t>KBR</a:t>
            </a:r>
            <a:r>
              <a:rPr lang="en-US" dirty="0"/>
              <a:t>, 756 </a:t>
            </a:r>
            <a:r>
              <a:rPr lang="en-US" dirty="0" err="1"/>
              <a:t>F.3d</a:t>
            </a:r>
            <a:r>
              <a:rPr lang="en-US" dirty="0"/>
              <a:t> 754 (D.C. Cir. 2014)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74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872" y="1097279"/>
            <a:ext cx="11089155" cy="872385"/>
          </a:xfrm>
        </p:spPr>
        <p:txBody>
          <a:bodyPr/>
          <a:lstStyle/>
          <a:p>
            <a:pPr algn="ctr"/>
            <a:r>
              <a:rPr lang="en-US" b="1" dirty="0" smtClean="0"/>
              <a:t>Lessons from </a:t>
            </a:r>
            <a:r>
              <a:rPr lang="en-US" b="1" u="sng" dirty="0" err="1" smtClean="0"/>
              <a:t>Vioxx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000" dirty="0" smtClean="0"/>
          </a:p>
          <a:p>
            <a:r>
              <a:rPr lang="en-US" dirty="0" smtClean="0"/>
              <a:t>In </a:t>
            </a:r>
            <a:r>
              <a:rPr lang="en-US" dirty="0"/>
              <a:t>a “mixed purpose” communication, the “primary” purpose must be legal for the privilege to </a:t>
            </a:r>
            <a:r>
              <a:rPr lang="en-US" dirty="0" smtClean="0"/>
              <a:t>apply.</a:t>
            </a:r>
            <a:endParaRPr lang="en-US" dirty="0"/>
          </a:p>
          <a:p>
            <a:endParaRPr lang="en-US" dirty="0"/>
          </a:p>
          <a:p>
            <a:r>
              <a:rPr lang="en-US" dirty="0"/>
              <a:t>“Primary” is not the same as significant or important.  If purpose is equally legal and non-legal, privilege will not apply.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75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chemeClr val="tx2"/>
                </a:solidFill>
              </a:rPr>
              <a:t>Kellogg Brown &amp; Root, Inc.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12065" y="2169042"/>
            <a:ext cx="11076962" cy="4148680"/>
          </a:xfrm>
        </p:spPr>
        <p:txBody>
          <a:bodyPr>
            <a:normAutofit/>
          </a:bodyPr>
          <a:lstStyle/>
          <a:p>
            <a:pPr>
              <a:spcAft>
                <a:spcPts val="400"/>
              </a:spcAft>
            </a:pPr>
            <a:r>
              <a:rPr lang="en-US" u="sng" dirty="0" smtClean="0"/>
              <a:t>KBR</a:t>
            </a:r>
            <a:r>
              <a:rPr lang="en-US" dirty="0" smtClean="0"/>
              <a:t>, 756 </a:t>
            </a:r>
            <a:r>
              <a:rPr lang="en-US" dirty="0" err="1" smtClean="0"/>
              <a:t>F.3d</a:t>
            </a:r>
            <a:r>
              <a:rPr lang="en-US" dirty="0" smtClean="0"/>
              <a:t> 754 (D.C. Cir. June 27, 2014)</a:t>
            </a:r>
          </a:p>
          <a:p>
            <a:pPr lvl="1">
              <a:spcAft>
                <a:spcPts val="400"/>
              </a:spcAft>
            </a:pPr>
            <a:r>
              <a:rPr lang="en-US" dirty="0" smtClean="0"/>
              <a:t>“one of the significant purposes” test</a:t>
            </a:r>
          </a:p>
          <a:p>
            <a:pPr lvl="1">
              <a:spcAft>
                <a:spcPts val="400"/>
              </a:spcAft>
            </a:pPr>
            <a:r>
              <a:rPr lang="en-US" dirty="0" smtClean="0"/>
              <a:t>Not a but-for test</a:t>
            </a:r>
          </a:p>
          <a:p>
            <a:pPr>
              <a:spcAft>
                <a:spcPts val="400"/>
              </a:spcAft>
            </a:pPr>
            <a:endParaRPr lang="en-US" dirty="0" smtClean="0"/>
          </a:p>
          <a:p>
            <a:pPr>
              <a:spcAft>
                <a:spcPts val="400"/>
              </a:spcAft>
            </a:pPr>
            <a:r>
              <a:rPr lang="en-US" u="sng" dirty="0" smtClean="0"/>
              <a:t>See also FTC v. </a:t>
            </a:r>
            <a:r>
              <a:rPr lang="en-US" u="sng" dirty="0" err="1" smtClean="0"/>
              <a:t>Boehringer</a:t>
            </a:r>
            <a:r>
              <a:rPr lang="en-US" dirty="0" smtClean="0"/>
              <a:t>, 892 </a:t>
            </a:r>
            <a:r>
              <a:rPr lang="en-US" dirty="0" err="1" smtClean="0"/>
              <a:t>F.3d</a:t>
            </a:r>
            <a:r>
              <a:rPr lang="en-US" dirty="0" smtClean="0"/>
              <a:t> 1264 (D.C. Cir. June 19, 2018)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293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“</a:t>
            </a:r>
            <a:r>
              <a:rPr lang="en-US" sz="3600" dirty="0"/>
              <a:t>Copy me on all e-mails so that we can take advantage of the attorney-client privilege”</a:t>
            </a:r>
          </a:p>
        </p:txBody>
      </p:sp>
    </p:spTree>
    <p:extLst>
      <p:ext uri="{BB962C8B-B14F-4D97-AF65-F5344CB8AC3E}">
        <p14:creationId xmlns:p14="http://schemas.microsoft.com/office/powerpoint/2010/main" val="169550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u="sng" dirty="0" smtClean="0"/>
              <a:t>Rice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100" dirty="0" smtClean="0"/>
          </a:p>
          <a:p>
            <a:r>
              <a:rPr lang="en-US" dirty="0" smtClean="0"/>
              <a:t>Unethical</a:t>
            </a:r>
            <a:endParaRPr lang="en-US" dirty="0"/>
          </a:p>
          <a:p>
            <a:r>
              <a:rPr lang="en-US" dirty="0" err="1"/>
              <a:t>Sanctionable</a:t>
            </a:r>
            <a:endParaRPr lang="en-US" dirty="0"/>
          </a:p>
          <a:p>
            <a:r>
              <a:rPr lang="en-US" dirty="0"/>
              <a:t>Spoliation – Suppression of Evidence</a:t>
            </a:r>
          </a:p>
          <a:p>
            <a:r>
              <a:rPr lang="en-US" dirty="0"/>
              <a:t>Won’t Stop Until Judges Take a Stand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41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64" y="1073080"/>
            <a:ext cx="10899648" cy="697624"/>
          </a:xfrm>
          <a:ln>
            <a:noFill/>
          </a:ln>
        </p:spPr>
        <p:txBody>
          <a:bodyPr/>
          <a:lstStyle/>
          <a:p>
            <a:pPr algn="ctr"/>
            <a:r>
              <a:rPr lang="en-US" sz="3733" b="1" u="sng" dirty="0">
                <a:solidFill>
                  <a:schemeClr val="tx2"/>
                </a:solidFill>
              </a:rPr>
              <a:t>Vioxx</a:t>
            </a:r>
            <a:r>
              <a:rPr lang="en-US" sz="3733" b="1" dirty="0">
                <a:solidFill>
                  <a:schemeClr val="tx2"/>
                </a:solidFill>
              </a:rPr>
              <a:t> - Examples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6988" y="1981814"/>
            <a:ext cx="9379712" cy="4059936"/>
          </a:xfrm>
        </p:spPr>
        <p:txBody>
          <a:bodyPr/>
          <a:lstStyle/>
          <a:p>
            <a:pPr marL="834464" indent="-1134505">
              <a:lnSpc>
                <a:spcPct val="90000"/>
              </a:lnSpc>
            </a:pPr>
            <a:endParaRPr lang="en-US" sz="2533" dirty="0">
              <a:latin typeface="Arial Narrow" panose="020B0606020202030204" pitchFamily="34" charset="0"/>
            </a:endParaRPr>
          </a:p>
          <a:p>
            <a:pPr marL="152396" lvl="1" indent="0">
              <a:lnSpc>
                <a:spcPct val="90000"/>
              </a:lnSpc>
              <a:buNone/>
            </a:pPr>
            <a:r>
              <a:rPr lang="en-US" sz="2133" dirty="0">
                <a:latin typeface="Arial Narrow" panose="020B0606020202030204" pitchFamily="34" charset="0"/>
              </a:rPr>
              <a:t>To:	In-house Counsel</a:t>
            </a:r>
          </a:p>
          <a:p>
            <a:pPr marL="152396" lvl="1" indent="0">
              <a:lnSpc>
                <a:spcPct val="90000"/>
              </a:lnSpc>
              <a:buNone/>
            </a:pPr>
            <a:r>
              <a:rPr lang="en-US" sz="2133" dirty="0">
                <a:latin typeface="Arial Narrow" panose="020B0606020202030204" pitchFamily="34" charset="0"/>
              </a:rPr>
              <a:t>From:	Senior Vice President</a:t>
            </a:r>
          </a:p>
          <a:p>
            <a:pPr marL="152396" lvl="1" indent="0">
              <a:lnSpc>
                <a:spcPct val="90000"/>
              </a:lnSpc>
              <a:buNone/>
            </a:pPr>
            <a:r>
              <a:rPr lang="en-US" sz="2133" dirty="0">
                <a:latin typeface="Arial Narrow" panose="020B0606020202030204" pitchFamily="34" charset="0"/>
              </a:rPr>
              <a:t>cc:	CEO</a:t>
            </a:r>
          </a:p>
          <a:p>
            <a:pPr marL="152396" lvl="1" indent="0">
              <a:lnSpc>
                <a:spcPct val="90000"/>
              </a:lnSpc>
              <a:buNone/>
            </a:pPr>
            <a:r>
              <a:rPr lang="en-US" sz="2133" dirty="0">
                <a:latin typeface="Arial Narrow" panose="020B0606020202030204" pitchFamily="34" charset="0"/>
              </a:rPr>
              <a:t>Re:	Contract Damages</a:t>
            </a:r>
          </a:p>
          <a:p>
            <a:pPr marL="1286901" lvl="1" indent="-1134505">
              <a:lnSpc>
                <a:spcPct val="90000"/>
              </a:lnSpc>
            </a:pPr>
            <a:endParaRPr lang="en-US" sz="2133" dirty="0">
              <a:latin typeface="Arial Narrow" panose="020B0606020202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133" dirty="0">
                <a:latin typeface="Arial Narrow" panose="020B0606020202030204" pitchFamily="34" charset="0"/>
              </a:rPr>
              <a:t>One of our suppliers has breached its contract.  Are we able to recover the profits that we lost from missed sale opportunities?</a:t>
            </a:r>
          </a:p>
          <a:p>
            <a:pPr marL="84665">
              <a:lnSpc>
                <a:spcPct val="90000"/>
              </a:lnSpc>
            </a:pPr>
            <a:endParaRPr lang="en-US" sz="3200" dirty="0">
              <a:latin typeface="Arial Narrow" panose="020B0606020202030204" pitchFamily="34" charset="0"/>
            </a:endParaRPr>
          </a:p>
          <a:p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588000" y="4953001"/>
            <a:ext cx="4876800" cy="830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333" b="1" dirty="0">
                <a:solidFill>
                  <a:srgbClr val="FF0000"/>
                </a:solidFill>
                <a:latin typeface="Arial Narrow" pitchFamily="34" charset="0"/>
              </a:rPr>
              <a:t>PRIVILEGED</a:t>
            </a:r>
            <a:endParaRPr lang="en-US" sz="5333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8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64" y="1073080"/>
            <a:ext cx="10899648" cy="697624"/>
          </a:xfrm>
        </p:spPr>
        <p:txBody>
          <a:bodyPr/>
          <a:lstStyle/>
          <a:p>
            <a:pPr algn="ctr"/>
            <a:r>
              <a:rPr lang="en-US" sz="3733" b="1" u="sng" dirty="0">
                <a:solidFill>
                  <a:schemeClr val="tx2"/>
                </a:solidFill>
              </a:rPr>
              <a:t>Vioxx</a:t>
            </a:r>
            <a:r>
              <a:rPr lang="en-US" sz="3733" b="1" dirty="0">
                <a:solidFill>
                  <a:schemeClr val="tx2"/>
                </a:solidFill>
              </a:rPr>
              <a:t> - Examples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1520456" y="1781589"/>
            <a:ext cx="9154632" cy="405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05" tIns="60952" rIns="121905" bIns="60952" numCol="1" anchor="t" anchorCtr="0" compatLnSpc="1">
            <a:prstTxWarp prst="textNoShape">
              <a:avLst/>
            </a:prstTxWarp>
          </a:bodyPr>
          <a:lstStyle/>
          <a:p>
            <a:pPr marL="1286901" lvl="1" indent="-1134505">
              <a:lnSpc>
                <a:spcPct val="90000"/>
              </a:lnSpc>
            </a:pPr>
            <a:endParaRPr lang="en-US" sz="3200" dirty="0">
              <a:latin typeface="Arial Narrow" panose="020B0606020202030204" pitchFamily="34" charset="0"/>
            </a:endParaRPr>
          </a:p>
          <a:p>
            <a:pPr marL="152396" lvl="1" indent="0">
              <a:lnSpc>
                <a:spcPct val="90000"/>
              </a:lnSpc>
              <a:buNone/>
            </a:pPr>
            <a:r>
              <a:rPr lang="en-US" sz="2400" dirty="0">
                <a:latin typeface="Arial Narrow" panose="020B0606020202030204" pitchFamily="34" charset="0"/>
              </a:rPr>
              <a:t>To:	Vice President - Sales</a:t>
            </a:r>
            <a:br>
              <a:rPr lang="en-US" sz="2400" dirty="0">
                <a:latin typeface="Arial Narrow" panose="020B0606020202030204" pitchFamily="34" charset="0"/>
              </a:rPr>
            </a:br>
            <a:r>
              <a:rPr lang="en-US" sz="2400" dirty="0">
                <a:latin typeface="Arial Narrow" panose="020B0606020202030204" pitchFamily="34" charset="0"/>
              </a:rPr>
              <a:t>	Vice President - Marketing</a:t>
            </a:r>
            <a:br>
              <a:rPr lang="en-US" sz="2400" dirty="0">
                <a:latin typeface="Arial Narrow" panose="020B0606020202030204" pitchFamily="34" charset="0"/>
              </a:rPr>
            </a:br>
            <a:r>
              <a:rPr lang="en-US" sz="2400" dirty="0">
                <a:latin typeface="Arial Narrow" panose="020B0606020202030204" pitchFamily="34" charset="0"/>
              </a:rPr>
              <a:t>	In-house Counsel</a:t>
            </a:r>
          </a:p>
          <a:p>
            <a:pPr marL="152396" lvl="1" indent="0">
              <a:lnSpc>
                <a:spcPct val="90000"/>
              </a:lnSpc>
              <a:buNone/>
            </a:pPr>
            <a:r>
              <a:rPr lang="en-US" sz="2400" dirty="0">
                <a:latin typeface="Arial Narrow" panose="020B0606020202030204" pitchFamily="34" charset="0"/>
              </a:rPr>
              <a:t>From:	Division President</a:t>
            </a:r>
          </a:p>
          <a:p>
            <a:pPr marL="152396" lvl="1" indent="0">
              <a:lnSpc>
                <a:spcPct val="90000"/>
              </a:lnSpc>
              <a:buNone/>
            </a:pPr>
            <a:r>
              <a:rPr lang="en-US" sz="2400" dirty="0">
                <a:latin typeface="Arial Narrow" panose="020B0606020202030204" pitchFamily="34" charset="0"/>
              </a:rPr>
              <a:t>Re:	Press Release [attached – pdf]</a:t>
            </a:r>
          </a:p>
          <a:p>
            <a:pPr marL="1286901" lvl="1" indent="-1134505">
              <a:lnSpc>
                <a:spcPct val="90000"/>
              </a:lnSpc>
            </a:pPr>
            <a:endParaRPr lang="en-US" sz="2400" dirty="0">
              <a:latin typeface="Arial Narrow" panose="020B0606020202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latin typeface="Arial Narrow" panose="020B0606020202030204" pitchFamily="34" charset="0"/>
              </a:rPr>
              <a:t>Attached is a proposed press release regarding the end of our acquisition negotiations.  Please provide your comments on it.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6056" y="5663827"/>
            <a:ext cx="10994632" cy="116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733" b="1" dirty="0">
                <a:solidFill>
                  <a:srgbClr val="FF0000"/>
                </a:solidFill>
                <a:latin typeface="Arial Narrow" pitchFamily="34" charset="0"/>
              </a:rPr>
              <a:t>PRESUMED NOT PRIVILEGED</a:t>
            </a:r>
            <a:endParaRPr lang="en-US" sz="2400" b="1" dirty="0">
              <a:solidFill>
                <a:srgbClr val="FF0000"/>
              </a:solidFill>
              <a:latin typeface="Arial Narrow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88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64" y="1073080"/>
            <a:ext cx="10899648" cy="697624"/>
          </a:xfrm>
        </p:spPr>
        <p:txBody>
          <a:bodyPr/>
          <a:lstStyle/>
          <a:p>
            <a:pPr algn="ctr"/>
            <a:r>
              <a:rPr lang="en-US" sz="3733" b="1" u="sng" dirty="0">
                <a:solidFill>
                  <a:schemeClr val="tx2"/>
                </a:solidFill>
              </a:rPr>
              <a:t>Vioxx</a:t>
            </a:r>
            <a:r>
              <a:rPr lang="en-US" sz="3733" b="1" dirty="0">
                <a:solidFill>
                  <a:schemeClr val="tx2"/>
                </a:solidFill>
              </a:rPr>
              <a:t> - Examples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595423" y="1999985"/>
            <a:ext cx="10993604" cy="4317737"/>
          </a:xfrm>
        </p:spPr>
        <p:txBody>
          <a:bodyPr/>
          <a:lstStyle/>
          <a:p>
            <a:pPr marL="685783" lvl="1" indent="0">
              <a:buNone/>
              <a:tabLst>
                <a:tab pos="1892253" algn="l"/>
              </a:tabLst>
            </a:pPr>
            <a:r>
              <a:rPr lang="en-US" sz="2667" dirty="0">
                <a:latin typeface="Arial Narrow" panose="020B0606020202030204" pitchFamily="34" charset="0"/>
              </a:rPr>
              <a:t>To:	In-house Counsel</a:t>
            </a:r>
            <a:br>
              <a:rPr lang="en-US" sz="2667" dirty="0">
                <a:latin typeface="Arial Narrow" panose="020B0606020202030204" pitchFamily="34" charset="0"/>
              </a:rPr>
            </a:br>
            <a:r>
              <a:rPr lang="en-US" sz="2667" dirty="0">
                <a:latin typeface="Arial Narrow" panose="020B0606020202030204" pitchFamily="34" charset="0"/>
              </a:rPr>
              <a:t>	Chief Financial Officer</a:t>
            </a:r>
          </a:p>
          <a:p>
            <a:pPr marL="685783" lvl="1" indent="0">
              <a:buNone/>
              <a:tabLst>
                <a:tab pos="1892253" algn="l"/>
              </a:tabLst>
            </a:pPr>
            <a:r>
              <a:rPr lang="en-US" sz="2667" dirty="0">
                <a:latin typeface="Arial Narrow" panose="020B0606020202030204" pitchFamily="34" charset="0"/>
              </a:rPr>
              <a:t>From:	CEO</a:t>
            </a:r>
          </a:p>
          <a:p>
            <a:pPr marL="685783" lvl="1" indent="0">
              <a:buNone/>
              <a:tabLst>
                <a:tab pos="1892253" algn="l"/>
              </a:tabLst>
            </a:pPr>
            <a:r>
              <a:rPr lang="en-US" sz="2667" dirty="0">
                <a:latin typeface="Arial Narrow" panose="020B0606020202030204" pitchFamily="34" charset="0"/>
              </a:rPr>
              <a:t>Date:	March 1, 2024</a:t>
            </a:r>
          </a:p>
          <a:p>
            <a:pPr marL="685783" lvl="1" indent="0">
              <a:buNone/>
            </a:pPr>
            <a:endParaRPr lang="en-US" sz="2667" dirty="0">
              <a:latin typeface="Arial Narrow" panose="020B0606020202030204" pitchFamily="34" charset="0"/>
            </a:endParaRPr>
          </a:p>
          <a:p>
            <a:pPr marL="685783" lvl="1" indent="0">
              <a:buNone/>
            </a:pPr>
            <a:r>
              <a:rPr lang="en-US" sz="2667" dirty="0">
                <a:latin typeface="Arial Narrow" panose="020B0606020202030204" pitchFamily="34" charset="0"/>
              </a:rPr>
              <a:t>Can we properly recognize income in this quarter although the product will not be delivered until next quarter?	</a:t>
            </a:r>
            <a:r>
              <a:rPr lang="en-US" sz="2667" dirty="0">
                <a:solidFill>
                  <a:srgbClr val="002060"/>
                </a:solidFill>
                <a:latin typeface="Arial Narrow" panose="020B0606020202030204" pitchFamily="34" charset="0"/>
              </a:rPr>
              <a:t>	</a:t>
            </a:r>
            <a:r>
              <a:rPr lang="en-US" sz="3200" dirty="0">
                <a:latin typeface="Arial Narrow" panose="020B0606020202030204" pitchFamily="34" charset="0"/>
              </a:rPr>
              <a:t>		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37488" y="5612172"/>
            <a:ext cx="9448800" cy="74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67" b="1" dirty="0">
                <a:solidFill>
                  <a:srgbClr val="FF0000"/>
                </a:solidFill>
                <a:latin typeface="Arial Narrow" pitchFamily="34" charset="0"/>
              </a:rPr>
              <a:t>PRESUMED NOT PRIVILEGED</a:t>
            </a:r>
          </a:p>
        </p:txBody>
      </p:sp>
    </p:spTree>
    <p:extLst>
      <p:ext uri="{BB962C8B-B14F-4D97-AF65-F5344CB8AC3E}">
        <p14:creationId xmlns:p14="http://schemas.microsoft.com/office/powerpoint/2010/main" val="100828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31504"/>
            <a:ext cx="12192000" cy="7089504"/>
          </a:xfrm>
          <a:prstGeom prst="rect">
            <a:avLst/>
          </a:prstGeom>
          <a:solidFill>
            <a:srgbClr val="0F1E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300" y="1172079"/>
            <a:ext cx="7311400" cy="43868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587808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06187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774" y="1095745"/>
            <a:ext cx="10899648" cy="677105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tx2"/>
                </a:solidFill>
              </a:rPr>
              <a:t>Vioxx</a:t>
            </a:r>
            <a:r>
              <a:rPr lang="en-US" b="1" dirty="0">
                <a:solidFill>
                  <a:schemeClr val="tx2"/>
                </a:solidFill>
              </a:rPr>
              <a:t> -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0455" y="1887279"/>
            <a:ext cx="9154633" cy="4768702"/>
          </a:xfrm>
        </p:spPr>
        <p:txBody>
          <a:bodyPr/>
          <a:lstStyle/>
          <a:p>
            <a:pPr marL="609585" lvl="1" indent="0">
              <a:spcBef>
                <a:spcPts val="0"/>
              </a:spcBef>
              <a:buNone/>
            </a:pPr>
            <a:r>
              <a:rPr lang="en-US" sz="2400" dirty="0">
                <a:latin typeface="Arial Narrow" panose="020B0606020202030204" pitchFamily="34" charset="0"/>
              </a:rPr>
              <a:t>To:	</a:t>
            </a:r>
            <a:r>
              <a:rPr lang="en-US" sz="2400" dirty="0" smtClean="0">
                <a:latin typeface="Arial Narrow" panose="020B0606020202030204" pitchFamily="34" charset="0"/>
              </a:rPr>
              <a:t>Vice </a:t>
            </a:r>
            <a:r>
              <a:rPr lang="en-US" sz="2400" dirty="0">
                <a:latin typeface="Arial Narrow" panose="020B0606020202030204" pitchFamily="34" charset="0"/>
              </a:rPr>
              <a:t>President B</a:t>
            </a:r>
          </a:p>
          <a:p>
            <a:pPr marL="609585" lvl="1" indent="0">
              <a:spcBef>
                <a:spcPts val="0"/>
              </a:spcBef>
              <a:buNone/>
            </a:pPr>
            <a:r>
              <a:rPr lang="en-US" sz="2400" dirty="0">
                <a:latin typeface="Arial Narrow" panose="020B0606020202030204" pitchFamily="34" charset="0"/>
              </a:rPr>
              <a:t>From:	Manager A</a:t>
            </a:r>
          </a:p>
          <a:p>
            <a:pPr marL="609585" lvl="1" indent="0">
              <a:spcBef>
                <a:spcPts val="0"/>
              </a:spcBef>
              <a:buNone/>
            </a:pPr>
            <a:r>
              <a:rPr lang="en-US" sz="2400" dirty="0">
                <a:latin typeface="Arial Narrow" panose="020B0606020202030204" pitchFamily="34" charset="0"/>
              </a:rPr>
              <a:t>Re:		Products Sold</a:t>
            </a:r>
          </a:p>
          <a:p>
            <a:pPr marL="609585" lvl="1" indent="0">
              <a:spcBef>
                <a:spcPts val="0"/>
              </a:spcBef>
              <a:buNone/>
            </a:pPr>
            <a:r>
              <a:rPr lang="en-US" sz="2400" dirty="0">
                <a:latin typeface="Arial Narrow" panose="020B0606020202030204" pitchFamily="34" charset="0"/>
              </a:rPr>
              <a:t>Date:		</a:t>
            </a:r>
            <a:r>
              <a:rPr lang="en-US" sz="2400" dirty="0" smtClean="0">
                <a:latin typeface="Arial Narrow" panose="020B0606020202030204" pitchFamily="34" charset="0"/>
              </a:rPr>
              <a:t>August 28</a:t>
            </a:r>
            <a:r>
              <a:rPr lang="en-US" sz="2400" dirty="0" smtClean="0">
                <a:latin typeface="Arial Narrow" panose="020B0606020202030204" pitchFamily="34" charset="0"/>
              </a:rPr>
              <a:t>, </a:t>
            </a:r>
            <a:r>
              <a:rPr lang="en-US" sz="2400" dirty="0">
                <a:latin typeface="Arial Narrow" panose="020B0606020202030204" pitchFamily="34" charset="0"/>
              </a:rPr>
              <a:t>2024, 11:44 a.m.</a:t>
            </a:r>
          </a:p>
          <a:p>
            <a:pPr marL="609585" indent="0">
              <a:spcBef>
                <a:spcPts val="0"/>
              </a:spcBef>
              <a:buNone/>
            </a:pPr>
            <a:r>
              <a:rPr lang="en-US" sz="2400" dirty="0">
                <a:latin typeface="Arial Narrow" panose="020B0606020202030204" pitchFamily="34" charset="0"/>
              </a:rPr>
              <a:t>We had a good month.   We sold 49,000.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 Narrow" panose="020B0606020202030204" pitchFamily="34" charset="0"/>
              </a:rPr>
              <a:t>  				M.A.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>
              <a:latin typeface="Arial Narrow" panose="020B0606020202030204" pitchFamily="34" charset="0"/>
            </a:endParaRPr>
          </a:p>
          <a:p>
            <a:pPr marL="0" indent="535504">
              <a:spcBef>
                <a:spcPts val="0"/>
              </a:spcBef>
              <a:buNone/>
            </a:pPr>
            <a:r>
              <a:rPr lang="en-US" sz="2400" dirty="0">
                <a:latin typeface="Arial Narrow" panose="020B0606020202030204" pitchFamily="34" charset="0"/>
              </a:rPr>
              <a:t>	To:	Manager A</a:t>
            </a:r>
          </a:p>
          <a:p>
            <a:pPr marL="0" indent="535504">
              <a:spcBef>
                <a:spcPts val="0"/>
              </a:spcBef>
              <a:buNone/>
            </a:pPr>
            <a:r>
              <a:rPr lang="en-US" sz="2400" dirty="0">
                <a:latin typeface="Arial Narrow" panose="020B0606020202030204" pitchFamily="34" charset="0"/>
              </a:rPr>
              <a:t>	From:	Vice President B</a:t>
            </a:r>
          </a:p>
          <a:p>
            <a:pPr marL="0" indent="535504">
              <a:spcBef>
                <a:spcPts val="0"/>
              </a:spcBef>
              <a:buNone/>
            </a:pPr>
            <a:r>
              <a:rPr lang="en-US" sz="2400" dirty="0">
                <a:latin typeface="Arial Narrow" panose="020B0606020202030204" pitchFamily="34" charset="0"/>
              </a:rPr>
              <a:t>	Re:	Products Sold</a:t>
            </a:r>
          </a:p>
          <a:p>
            <a:pPr marL="0" indent="535504">
              <a:spcBef>
                <a:spcPts val="0"/>
              </a:spcBef>
              <a:buNone/>
            </a:pPr>
            <a:r>
              <a:rPr lang="en-US" sz="2400" dirty="0">
                <a:latin typeface="Arial Narrow" panose="020B0606020202030204" pitchFamily="34" charset="0"/>
              </a:rPr>
              <a:t>	Date:	</a:t>
            </a:r>
            <a:r>
              <a:rPr lang="en-US" sz="2400" dirty="0" smtClean="0">
                <a:latin typeface="Arial Narrow" panose="020B0606020202030204" pitchFamily="34" charset="0"/>
              </a:rPr>
              <a:t>August 28, 2024, </a:t>
            </a:r>
            <a:r>
              <a:rPr lang="en-US" sz="2400" dirty="0">
                <a:latin typeface="Arial Narrow" panose="020B0606020202030204" pitchFamily="34" charset="0"/>
              </a:rPr>
              <a:t>10:03 a.m.</a:t>
            </a:r>
          </a:p>
          <a:p>
            <a:pPr marL="546086" indent="0">
              <a:spcBef>
                <a:spcPts val="0"/>
              </a:spcBef>
              <a:buNone/>
            </a:pPr>
            <a:r>
              <a:rPr lang="en-US" sz="2400" dirty="0">
                <a:latin typeface="Arial Narrow" panose="020B0606020202030204" pitchFamily="34" charset="0"/>
              </a:rPr>
              <a:t>	How many widgets did we sell in </a:t>
            </a:r>
            <a:r>
              <a:rPr lang="en-US" sz="2400" dirty="0" smtClean="0">
                <a:latin typeface="Arial Narrow" panose="020B0606020202030204" pitchFamily="34" charset="0"/>
              </a:rPr>
              <a:t>July?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 Narrow" panose="020B0606020202030204" pitchFamily="34" charset="0"/>
              </a:rPr>
              <a:t>				VPB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325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423" y="1121736"/>
            <a:ext cx="11004697" cy="677105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tx2"/>
                </a:solidFill>
              </a:rPr>
              <a:t>Vioxx</a:t>
            </a:r>
            <a:r>
              <a:rPr lang="en-US" b="1" dirty="0">
                <a:solidFill>
                  <a:schemeClr val="tx2"/>
                </a:solidFill>
              </a:rPr>
              <a:t> - Examples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509822" y="2115288"/>
            <a:ext cx="9186531" cy="4317409"/>
          </a:xfrm>
        </p:spPr>
        <p:txBody>
          <a:bodyPr/>
          <a:lstStyle/>
          <a:p>
            <a:pPr marL="685783" lvl="1" indent="0">
              <a:buNone/>
              <a:tabLst>
                <a:tab pos="1892253" algn="l"/>
              </a:tabLst>
            </a:pPr>
            <a:r>
              <a:rPr lang="en-US" sz="2667" dirty="0">
                <a:latin typeface="Arial Narrow" panose="020B0606020202030204" pitchFamily="34" charset="0"/>
              </a:rPr>
              <a:t>To:	Vice President B</a:t>
            </a:r>
          </a:p>
          <a:p>
            <a:pPr marL="685783" lvl="1" indent="0">
              <a:buNone/>
              <a:tabLst>
                <a:tab pos="1892253" algn="l"/>
              </a:tabLst>
            </a:pPr>
            <a:r>
              <a:rPr lang="en-US" sz="2667" dirty="0">
                <a:latin typeface="Arial Narrow" panose="020B0606020202030204" pitchFamily="34" charset="0"/>
              </a:rPr>
              <a:t>From:	Outside Counsel</a:t>
            </a:r>
          </a:p>
          <a:p>
            <a:pPr marL="685783" lvl="1" indent="0">
              <a:buNone/>
              <a:tabLst>
                <a:tab pos="1892253" algn="l"/>
              </a:tabLst>
            </a:pPr>
            <a:r>
              <a:rPr lang="en-US" sz="2667" dirty="0">
                <a:latin typeface="Arial Narrow" panose="020B0606020202030204" pitchFamily="34" charset="0"/>
              </a:rPr>
              <a:t>Re:	Damages</a:t>
            </a:r>
          </a:p>
          <a:p>
            <a:pPr marL="685783" lvl="1" indent="0">
              <a:buNone/>
              <a:tabLst>
                <a:tab pos="1892253" algn="l"/>
              </a:tabLst>
            </a:pPr>
            <a:r>
              <a:rPr lang="en-US" sz="2667" dirty="0">
                <a:latin typeface="Arial Narrow" panose="020B0606020202030204" pitchFamily="34" charset="0"/>
              </a:rPr>
              <a:t>Date:	</a:t>
            </a:r>
            <a:r>
              <a:rPr lang="en-US" sz="2667" dirty="0" smtClean="0">
                <a:latin typeface="Arial Narrow" panose="020B0606020202030204" pitchFamily="34" charset="0"/>
              </a:rPr>
              <a:t>August 14, </a:t>
            </a:r>
            <a:r>
              <a:rPr lang="en-US" sz="2667" dirty="0">
                <a:latin typeface="Arial Narrow" panose="020B0606020202030204" pitchFamily="34" charset="0"/>
              </a:rPr>
              <a:t>2024</a:t>
            </a:r>
          </a:p>
          <a:p>
            <a:pPr marL="685783" lvl="1" indent="0">
              <a:buNone/>
            </a:pPr>
            <a:endParaRPr lang="en-US" sz="2667" dirty="0">
              <a:latin typeface="Arial Narrow" panose="020B0606020202030204" pitchFamily="34" charset="0"/>
            </a:endParaRPr>
          </a:p>
          <a:p>
            <a:pPr marL="673083" indent="0">
              <a:buNone/>
            </a:pPr>
            <a:r>
              <a:rPr lang="en-US" sz="2667" dirty="0">
                <a:latin typeface="Arial Narrow" panose="020B0606020202030204" pitchFamily="34" charset="0"/>
              </a:rPr>
              <a:t>In order for me to determine the scope of the company’s potential damages from the breach of contract, I need to know how many widgets the company sold in </a:t>
            </a:r>
            <a:r>
              <a:rPr lang="en-US" sz="2667" dirty="0" smtClean="0">
                <a:latin typeface="Arial Narrow" panose="020B0606020202030204" pitchFamily="34" charset="0"/>
              </a:rPr>
              <a:t>July.</a:t>
            </a:r>
            <a:endParaRPr lang="en-US" sz="2667" dirty="0">
              <a:latin typeface="Arial Narrow" panose="020B0606020202030204" pitchFamily="34" charset="0"/>
            </a:endParaRPr>
          </a:p>
          <a:p>
            <a:pPr marL="673083" indent="0">
              <a:buNone/>
            </a:pPr>
            <a:r>
              <a:rPr lang="en-US" sz="2667" dirty="0">
                <a:latin typeface="Arial Narrow" panose="020B0606020202030204" pitchFamily="34" charset="0"/>
              </a:rPr>
              <a:t>Please let me know. </a:t>
            </a:r>
          </a:p>
        </p:txBody>
      </p:sp>
    </p:spTree>
    <p:extLst>
      <p:ext uri="{BB962C8B-B14F-4D97-AF65-F5344CB8AC3E}">
        <p14:creationId xmlns:p14="http://schemas.microsoft.com/office/powerpoint/2010/main" val="378150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317" y="1202070"/>
            <a:ext cx="10899648" cy="110799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Preparatory Communications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and Dissemination of Legal Advice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17" y="2448442"/>
            <a:ext cx="10899648" cy="4059936"/>
          </a:xfrm>
        </p:spPr>
        <p:txBody>
          <a:bodyPr/>
          <a:lstStyle/>
          <a:p>
            <a:pPr marL="457189" indent="-457189"/>
            <a:r>
              <a:rPr lang="en-US" sz="3200" dirty="0"/>
              <a:t>The privilege protects certain communications even when counsel is not involved directly</a:t>
            </a:r>
          </a:p>
          <a:p>
            <a:pPr marL="457189" indent="-457189"/>
            <a:endParaRPr lang="en-US" sz="2400" dirty="0"/>
          </a:p>
          <a:p>
            <a:pPr marL="457189" indent="-457189"/>
            <a:r>
              <a:rPr lang="en-US" sz="3200" dirty="0"/>
              <a:t>Preparatory communications</a:t>
            </a:r>
          </a:p>
          <a:p>
            <a:pPr marL="457189" indent="-457189"/>
            <a:endParaRPr lang="en-US" sz="2400" dirty="0"/>
          </a:p>
          <a:p>
            <a:pPr marL="457189" indent="-457189"/>
            <a:r>
              <a:rPr lang="en-US" sz="3200" dirty="0"/>
              <a:t>Dissemination of legal advice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8547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872" y="1097279"/>
            <a:ext cx="11089155" cy="902706"/>
          </a:xfrm>
        </p:spPr>
        <p:txBody>
          <a:bodyPr/>
          <a:lstStyle/>
          <a:p>
            <a:pPr algn="ctr"/>
            <a:r>
              <a:rPr lang="en-US" sz="4000" b="1" dirty="0" smtClean="0"/>
              <a:t>E-mail and the Attorney-Client Privilege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65" y="2164702"/>
            <a:ext cx="11076962" cy="4153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Communications with Directors</a:t>
            </a:r>
          </a:p>
          <a:p>
            <a:pPr marL="0" indent="0">
              <a:buNone/>
            </a:pPr>
            <a:endParaRPr lang="en-US" sz="1050" u="sng" dirty="0" smtClean="0"/>
          </a:p>
          <a:p>
            <a:r>
              <a:rPr lang="en-US" i="1" dirty="0"/>
              <a:t>In re </a:t>
            </a:r>
            <a:r>
              <a:rPr lang="en-US" i="1" dirty="0" err="1"/>
              <a:t>WeWork</a:t>
            </a:r>
            <a:r>
              <a:rPr lang="en-US" i="1" dirty="0"/>
              <a:t> </a:t>
            </a:r>
            <a:r>
              <a:rPr lang="en-US" i="1" dirty="0" smtClean="0"/>
              <a:t>Litigation </a:t>
            </a:r>
            <a:r>
              <a:rPr lang="en-US" dirty="0" smtClean="0"/>
              <a:t>(Del. Ch. 2020)</a:t>
            </a:r>
            <a:endParaRPr lang="en-US" i="1" dirty="0" smtClean="0"/>
          </a:p>
          <a:p>
            <a:pPr lvl="1"/>
            <a:r>
              <a:rPr lang="en-US" sz="2800" dirty="0" smtClean="0"/>
              <a:t>Use of outside email accounts for board communications</a:t>
            </a:r>
          </a:p>
          <a:p>
            <a:pPr marL="514350" lvl="1" indent="0">
              <a:buNone/>
            </a:pPr>
            <a:endParaRPr lang="en-US" sz="11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85" y="4358934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699" y="4358934"/>
            <a:ext cx="28575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63" y="4358934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2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872" y="1097279"/>
            <a:ext cx="11089155" cy="902706"/>
          </a:xfrm>
        </p:spPr>
        <p:txBody>
          <a:bodyPr/>
          <a:lstStyle/>
          <a:p>
            <a:pPr algn="ctr"/>
            <a:r>
              <a:rPr lang="en-US" sz="4000" b="1" dirty="0" smtClean="0"/>
              <a:t>Communications with Directors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481" y="2164702"/>
            <a:ext cx="10954545" cy="41530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100" b="1" dirty="0" smtClean="0"/>
              <a:t>Is there a reasonable expectation of privacy?</a:t>
            </a:r>
          </a:p>
          <a:p>
            <a:endParaRPr lang="en-US" sz="1400" dirty="0"/>
          </a:p>
          <a:p>
            <a:r>
              <a:rPr lang="en-US" sz="3100" dirty="0" smtClean="0">
                <a:latin typeface="avenir"/>
              </a:rPr>
              <a:t>Does the organization ban </a:t>
            </a:r>
            <a:r>
              <a:rPr lang="en-US" sz="3100" dirty="0">
                <a:latin typeface="avenir"/>
              </a:rPr>
              <a:t>personal </a:t>
            </a:r>
            <a:r>
              <a:rPr lang="en-US" sz="3100" dirty="0" smtClean="0">
                <a:latin typeface="avenir"/>
              </a:rPr>
              <a:t>or objectionable use of email?</a:t>
            </a:r>
          </a:p>
          <a:p>
            <a:endParaRPr lang="en-US" sz="3100" dirty="0">
              <a:latin typeface="avenir"/>
            </a:endParaRPr>
          </a:p>
          <a:p>
            <a:r>
              <a:rPr lang="en-US" sz="3100" dirty="0" smtClean="0">
                <a:latin typeface="avenir"/>
              </a:rPr>
              <a:t>Does the organization </a:t>
            </a:r>
            <a:r>
              <a:rPr lang="en-US" sz="3100" dirty="0">
                <a:latin typeface="avenir"/>
              </a:rPr>
              <a:t>monitor </a:t>
            </a:r>
            <a:r>
              <a:rPr lang="en-US" sz="3100" dirty="0" smtClean="0">
                <a:latin typeface="avenir"/>
              </a:rPr>
              <a:t>the </a:t>
            </a:r>
            <a:r>
              <a:rPr lang="en-US" sz="3100" dirty="0">
                <a:latin typeface="avenir"/>
              </a:rPr>
              <a:t>employee’s computer or email</a:t>
            </a:r>
            <a:r>
              <a:rPr lang="en-US" sz="3100" dirty="0" smtClean="0">
                <a:latin typeface="avenir"/>
              </a:rPr>
              <a:t>?</a:t>
            </a:r>
          </a:p>
          <a:p>
            <a:endParaRPr lang="en-US" sz="3100" dirty="0">
              <a:latin typeface="avenir"/>
            </a:endParaRPr>
          </a:p>
          <a:p>
            <a:r>
              <a:rPr lang="en-US" sz="3100" dirty="0" smtClean="0">
                <a:latin typeface="avenir"/>
              </a:rPr>
              <a:t>Does the organization have a </a:t>
            </a:r>
            <a:r>
              <a:rPr lang="en-US" sz="3100" dirty="0">
                <a:latin typeface="avenir"/>
              </a:rPr>
              <a:t>right of </a:t>
            </a:r>
            <a:r>
              <a:rPr lang="en-US" sz="3100" dirty="0" smtClean="0">
                <a:latin typeface="avenir"/>
              </a:rPr>
              <a:t>access?</a:t>
            </a:r>
          </a:p>
          <a:p>
            <a:endParaRPr lang="en-US" sz="3100" dirty="0">
              <a:latin typeface="avenir"/>
            </a:endParaRPr>
          </a:p>
          <a:p>
            <a:r>
              <a:rPr lang="en-US" sz="3100" dirty="0" smtClean="0">
                <a:latin typeface="avenir"/>
              </a:rPr>
              <a:t>Does the organization notify </a:t>
            </a:r>
            <a:r>
              <a:rPr lang="en-US" sz="3100" dirty="0">
                <a:latin typeface="avenir"/>
              </a:rPr>
              <a:t>the </a:t>
            </a:r>
            <a:r>
              <a:rPr lang="en-US" sz="3100" dirty="0" smtClean="0">
                <a:latin typeface="avenir"/>
              </a:rPr>
              <a:t>employee of </a:t>
            </a:r>
            <a:r>
              <a:rPr lang="en-US" sz="3100" dirty="0">
                <a:latin typeface="avenir"/>
              </a:rPr>
              <a:t>the </a:t>
            </a:r>
            <a:r>
              <a:rPr lang="en-US" sz="3100" dirty="0" smtClean="0">
                <a:latin typeface="avenir"/>
              </a:rPr>
              <a:t>policies regarding monitoring and use?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93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872" y="1097279"/>
            <a:ext cx="11089155" cy="902706"/>
          </a:xfrm>
        </p:spPr>
        <p:txBody>
          <a:bodyPr/>
          <a:lstStyle/>
          <a:p>
            <a:pPr algn="ctr"/>
            <a:r>
              <a:rPr lang="en-US" sz="4000" b="1" dirty="0" smtClean="0"/>
              <a:t>Communications with Directors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481" y="2164702"/>
            <a:ext cx="10954545" cy="41530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Third-party personal email accounts</a:t>
            </a:r>
          </a:p>
          <a:p>
            <a:pPr lvl="1"/>
            <a:r>
              <a:rPr lang="en-US" sz="3200" dirty="0" smtClean="0"/>
              <a:t>Difficult to search and collect </a:t>
            </a:r>
          </a:p>
          <a:p>
            <a:r>
              <a:rPr lang="en-US" sz="3600" dirty="0"/>
              <a:t>Use of </a:t>
            </a:r>
            <a:r>
              <a:rPr lang="en-US" sz="3600" dirty="0" smtClean="0"/>
              <a:t>board portals</a:t>
            </a:r>
            <a:endParaRPr lang="en-US" sz="3600" dirty="0"/>
          </a:p>
          <a:p>
            <a:r>
              <a:rPr lang="en-US" sz="3600" dirty="0"/>
              <a:t>Assignment of corporate email accounts for directors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79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686" y="1073079"/>
            <a:ext cx="10983434" cy="865447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tx2"/>
                </a:solidFill>
              </a:rPr>
              <a:t>Ethical Duties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687" y="1938527"/>
            <a:ext cx="10983433" cy="4217723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Rule 1.6(a)</a:t>
            </a:r>
          </a:p>
          <a:p>
            <a:pPr marL="0" indent="0">
              <a:buNone/>
            </a:pPr>
            <a:r>
              <a:rPr lang="en-US" dirty="0"/>
              <a:t>A lawyer shall not reveal information relating to representation of a client.</a:t>
            </a:r>
          </a:p>
          <a:p>
            <a:pPr marL="457189" indent="-457189"/>
            <a:r>
              <a:rPr lang="en-US" dirty="0"/>
              <a:t>Different than the attorney-client privilege</a:t>
            </a:r>
          </a:p>
          <a:p>
            <a:pPr marL="457189" indent="-457189"/>
            <a:r>
              <a:rPr lang="en-US" dirty="0"/>
              <a:t>Not limited to confidential information.  Rule applies “to </a:t>
            </a:r>
            <a:r>
              <a:rPr lang="en-US" u="sng" dirty="0"/>
              <a:t>all</a:t>
            </a:r>
            <a:r>
              <a:rPr lang="en-US" dirty="0"/>
              <a:t> information relating to the representation, whatever its source.”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4088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80753"/>
            <a:ext cx="12192000" cy="7038753"/>
          </a:xfrm>
          <a:prstGeom prst="rect">
            <a:avLst/>
          </a:prstGeom>
          <a:solidFill>
            <a:srgbClr val="0F1E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0" y="1172079"/>
            <a:ext cx="7823200" cy="43868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587808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76514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1509822" y="3232298"/>
            <a:ext cx="9154633" cy="41375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</a:rPr>
              <a:t>Who is your client?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23888" y="1356998"/>
            <a:ext cx="10983434" cy="86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2pPr>
            <a:lvl3pPr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3pPr>
            <a:lvl4pPr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4pPr>
            <a:lvl5pPr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5pPr>
            <a:lvl6pPr marL="257175"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6pPr>
            <a:lvl7pPr marL="514350"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7pPr>
            <a:lvl8pPr marL="771525"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8pPr>
            <a:lvl9pPr marL="1028700"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9pPr>
          </a:lstStyle>
          <a:p>
            <a:pPr algn="ctr"/>
            <a:r>
              <a:rPr lang="en-US" u="sng" kern="0" dirty="0" err="1">
                <a:solidFill>
                  <a:schemeClr val="tx2"/>
                </a:solidFill>
              </a:rPr>
              <a:t>BouSamra</a:t>
            </a:r>
            <a:r>
              <a:rPr lang="en-US" u="sng" kern="0" dirty="0">
                <a:solidFill>
                  <a:schemeClr val="tx2"/>
                </a:solidFill>
              </a:rPr>
              <a:t> v. </a:t>
            </a:r>
            <a:r>
              <a:rPr lang="en-US" u="sng" kern="0" dirty="0" err="1">
                <a:solidFill>
                  <a:schemeClr val="tx2"/>
                </a:solidFill>
              </a:rPr>
              <a:t>Excela</a:t>
            </a:r>
            <a:r>
              <a:rPr lang="en-US" u="sng" kern="0" dirty="0">
                <a:solidFill>
                  <a:schemeClr val="tx2"/>
                </a:solidFill>
              </a:rPr>
              <a:t> Health</a:t>
            </a:r>
          </a:p>
        </p:txBody>
      </p:sp>
    </p:spTree>
    <p:extLst>
      <p:ext uri="{BB962C8B-B14F-4D97-AF65-F5344CB8AC3E}">
        <p14:creationId xmlns:p14="http://schemas.microsoft.com/office/powerpoint/2010/main" val="42422191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1016249" y="1414946"/>
            <a:ext cx="9832999" cy="51072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4000" dirty="0">
              <a:latin typeface="Arial Narrow" panose="020B0606020202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472171" y="4746965"/>
            <a:ext cx="32677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0000"/>
            </a:pPr>
            <a:endParaRPr lang="en-US" dirty="0">
              <a:latin typeface="Arial Narrow" panose="020B0606020202030204" pitchFamily="34" charset="0"/>
            </a:endParaRPr>
          </a:p>
          <a:p>
            <a:pPr marL="285744" indent="-285744">
              <a:buSzPct val="80000"/>
              <a:buFont typeface="Wingdings" panose="05000000000000000000" pitchFamily="2" charset="2"/>
              <a:buChar char=""/>
            </a:pPr>
            <a:r>
              <a:rPr lang="en-US" sz="3600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Privilege?</a:t>
            </a:r>
          </a:p>
          <a:p>
            <a:pPr marL="285744" indent="-285744">
              <a:buSzPct val="80000"/>
              <a:buFont typeface="Wingdings" panose="05000000000000000000" pitchFamily="2" charset="2"/>
              <a:buChar char=""/>
            </a:pPr>
            <a:r>
              <a:rPr lang="en-US" sz="3600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Work Product?</a:t>
            </a:r>
            <a:endParaRPr lang="en-US" sz="3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63" name="Canvas 1"/>
          <p:cNvGrpSpPr/>
          <p:nvPr/>
        </p:nvGrpSpPr>
        <p:grpSpPr>
          <a:xfrm>
            <a:off x="2659418" y="1703455"/>
            <a:ext cx="6867890" cy="4530187"/>
            <a:chOff x="0" y="-299296"/>
            <a:chExt cx="6167669" cy="4741965"/>
          </a:xfrm>
        </p:grpSpPr>
        <p:sp>
          <p:nvSpPr>
            <p:cNvPr id="64" name="Rectangle 63"/>
            <p:cNvSpPr/>
            <p:nvPr/>
          </p:nvSpPr>
          <p:spPr>
            <a:xfrm>
              <a:off x="0" y="-299296"/>
              <a:ext cx="6130925" cy="4686935"/>
            </a:xfrm>
            <a:prstGeom prst="rect">
              <a:avLst/>
            </a:prstGeom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627550" y="145997"/>
              <a:ext cx="1356712" cy="99892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</a:pPr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In-House Counsel</a:t>
              </a:r>
              <a:endParaRPr lang="en-US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4636918" y="-92517"/>
              <a:ext cx="1419937" cy="77528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</a:pPr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EHS Employees</a:t>
              </a:r>
              <a:endParaRPr lang="en-US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163843" y="210080"/>
              <a:ext cx="1303024" cy="96051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</a:pPr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Outside counsel</a:t>
              </a:r>
              <a:endParaRPr lang="en-US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2043954" y="2343210"/>
              <a:ext cx="2005532" cy="86829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</a:pPr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Outside Public Relations Firm</a:t>
              </a:r>
              <a:endParaRPr lang="en-US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1009398" y="3413841"/>
              <a:ext cx="1452141" cy="102882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</a:pPr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PR Firm Employees</a:t>
              </a:r>
              <a:endParaRPr lang="en-US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4744005" y="779234"/>
              <a:ext cx="1423664" cy="78271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</a:pPr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EHS Employees</a:t>
              </a:r>
              <a:endParaRPr lang="en-US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4721575" y="1658372"/>
              <a:ext cx="1409303" cy="811872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</a:pPr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EHS Employees</a:t>
              </a:r>
              <a:endParaRPr lang="en-US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2" name="Right Arrow 71"/>
            <p:cNvSpPr/>
            <p:nvPr/>
          </p:nvSpPr>
          <p:spPr>
            <a:xfrm>
              <a:off x="1575097" y="330386"/>
              <a:ext cx="978408" cy="699275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</a:pPr>
              <a:r>
                <a:rPr lang="en-US" sz="1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Advice</a:t>
              </a:r>
              <a:endParaRPr lang="en-US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3" name="Right Arrow 72"/>
            <p:cNvSpPr/>
            <p:nvPr/>
          </p:nvSpPr>
          <p:spPr>
            <a:xfrm rot="5400000">
              <a:off x="2805062" y="1402371"/>
              <a:ext cx="1106599" cy="699135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</a:pPr>
              <a:r>
                <a:rPr lang="en-US" sz="1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Advice</a:t>
              </a:r>
              <a:endParaRPr lang="en-US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44405" y="1547738"/>
              <a:ext cx="1475407" cy="5807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</a:pPr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Waiver?</a:t>
              </a:r>
              <a:endParaRPr lang="en-US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75" name="Elbow Connector 74"/>
            <p:cNvCxnSpPr/>
            <p:nvPr/>
          </p:nvCxnSpPr>
          <p:spPr>
            <a:xfrm>
              <a:off x="3995697" y="1110776"/>
              <a:ext cx="857741" cy="699630"/>
            </a:xfrm>
            <a:prstGeom prst="bentConnector3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Elbow Connector 75"/>
            <p:cNvCxnSpPr/>
            <p:nvPr/>
          </p:nvCxnSpPr>
          <p:spPr>
            <a:xfrm>
              <a:off x="3995698" y="322694"/>
              <a:ext cx="591670" cy="35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Elbow Connector 76"/>
            <p:cNvCxnSpPr/>
            <p:nvPr/>
          </p:nvCxnSpPr>
          <p:spPr>
            <a:xfrm>
              <a:off x="3995698" y="600549"/>
              <a:ext cx="802891" cy="38867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/>
            <p:cNvSpPr/>
            <p:nvPr/>
          </p:nvSpPr>
          <p:spPr>
            <a:xfrm>
              <a:off x="3654584" y="3502595"/>
              <a:ext cx="1489804" cy="94007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</a:pPr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 Firm Employees</a:t>
              </a:r>
              <a:endParaRPr lang="en-US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79" name="Elbow Connector 78"/>
            <p:cNvCxnSpPr/>
            <p:nvPr/>
          </p:nvCxnSpPr>
          <p:spPr>
            <a:xfrm rot="5400000">
              <a:off x="2186093" y="3476346"/>
              <a:ext cx="783069" cy="264512"/>
            </a:xfrm>
            <a:prstGeom prst="bentConnector3">
              <a:avLst>
                <a:gd name="adj1" fmla="val 98082"/>
              </a:avLst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Elbow Connector 79"/>
            <p:cNvCxnSpPr>
              <a:endCxn id="78" idx="2"/>
            </p:cNvCxnSpPr>
            <p:nvPr/>
          </p:nvCxnSpPr>
          <p:spPr>
            <a:xfrm rot="16200000" flipH="1">
              <a:off x="3132274" y="3450322"/>
              <a:ext cx="745846" cy="298775"/>
            </a:xfrm>
            <a:prstGeom prst="bentConnector2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Canvas 21"/>
          <p:cNvGrpSpPr/>
          <p:nvPr/>
        </p:nvGrpSpPr>
        <p:grpSpPr>
          <a:xfrm>
            <a:off x="3238727" y="2135554"/>
            <a:ext cx="5486400" cy="3200400"/>
            <a:chOff x="0" y="0"/>
            <a:chExt cx="5486400" cy="3200400"/>
          </a:xfrm>
        </p:grpSpPr>
        <p:sp>
          <p:nvSpPr>
            <p:cNvPr id="91" name="Rectangle 90"/>
            <p:cNvSpPr/>
            <p:nvPr/>
          </p:nvSpPr>
          <p:spPr>
            <a:xfrm>
              <a:off x="0" y="0"/>
              <a:ext cx="5486400" cy="3200400"/>
            </a:xfrm>
            <a:prstGeom prst="rect">
              <a:avLst/>
            </a:prstGeom>
          </p:spPr>
        </p:sp>
        <p:cxnSp>
          <p:nvCxnSpPr>
            <p:cNvPr id="92" name="Elbow Connector 91"/>
            <p:cNvCxnSpPr/>
            <p:nvPr/>
          </p:nvCxnSpPr>
          <p:spPr>
            <a:xfrm rot="10800000" flipV="1">
              <a:off x="1526133" y="1337431"/>
              <a:ext cx="1129553" cy="184417"/>
            </a:xfrm>
            <a:prstGeom prst="bentConnector3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itle 1"/>
          <p:cNvSpPr txBox="1">
            <a:spLocks noGrp="1"/>
          </p:cNvSpPr>
          <p:nvPr>
            <p:ph type="title"/>
          </p:nvPr>
        </p:nvSpPr>
        <p:spPr bwMode="auto">
          <a:xfrm>
            <a:off x="623888" y="1047294"/>
            <a:ext cx="11160125" cy="71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2pPr>
            <a:lvl3pPr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3pPr>
            <a:lvl4pPr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4pPr>
            <a:lvl5pPr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5pPr>
            <a:lvl6pPr marL="257175"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6pPr>
            <a:lvl7pPr marL="514350"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7pPr>
            <a:lvl8pPr marL="771525"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8pPr>
            <a:lvl9pPr marL="1028700"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9pPr>
          </a:lstStyle>
          <a:p>
            <a:pPr algn="ctr"/>
            <a:r>
              <a:rPr lang="en-US" sz="3600" u="sng" kern="0" dirty="0" err="1">
                <a:solidFill>
                  <a:schemeClr val="tx2"/>
                </a:solidFill>
              </a:rPr>
              <a:t>BouSamra</a:t>
            </a:r>
            <a:r>
              <a:rPr lang="en-US" sz="3600" u="sng" kern="0" dirty="0">
                <a:solidFill>
                  <a:schemeClr val="tx2"/>
                </a:solidFill>
              </a:rPr>
              <a:t> v. </a:t>
            </a:r>
            <a:r>
              <a:rPr lang="en-US" sz="3600" u="sng" kern="0" dirty="0" err="1">
                <a:solidFill>
                  <a:schemeClr val="tx2"/>
                </a:solidFill>
              </a:rPr>
              <a:t>Excela</a:t>
            </a:r>
            <a:r>
              <a:rPr lang="en-US" sz="3600" u="sng" kern="0" dirty="0">
                <a:solidFill>
                  <a:schemeClr val="tx2"/>
                </a:solidFill>
              </a:rPr>
              <a:t> Health</a:t>
            </a:r>
          </a:p>
        </p:txBody>
      </p:sp>
    </p:spTree>
    <p:extLst>
      <p:ext uri="{BB962C8B-B14F-4D97-AF65-F5344CB8AC3E}">
        <p14:creationId xmlns:p14="http://schemas.microsoft.com/office/powerpoint/2010/main" val="10599850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	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27529" y="1849836"/>
            <a:ext cx="10954871" cy="4643038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One </a:t>
            </a:r>
            <a:r>
              <a:rPr lang="en-US" sz="4000" dirty="0"/>
              <a:t>thing to take from today: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5400" b="1" dirty="0"/>
              <a:t>Who is your client?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38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623888" y="1803401"/>
            <a:ext cx="11160125" cy="4518439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Client</a:t>
            </a:r>
            <a:endParaRPr lang="en-US" sz="3200" dirty="0">
              <a:solidFill>
                <a:schemeClr val="bg1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Lawyer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Agents of either who facilitate communications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Agents of lawyer who facilitate the representation</a:t>
            </a:r>
          </a:p>
          <a:p>
            <a:pPr marL="914389" lvl="1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457189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dirty="0">
                <a:solidFill>
                  <a:schemeClr val="bg1"/>
                </a:solidFill>
              </a:rPr>
              <a:t>Restatement § 70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23888" y="1090344"/>
            <a:ext cx="11160125" cy="86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2pPr>
            <a:lvl3pPr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3pPr>
            <a:lvl4pPr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4pPr>
            <a:lvl5pPr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5pPr>
            <a:lvl6pPr marL="257175"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6pPr>
            <a:lvl7pPr marL="514350"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7pPr>
            <a:lvl8pPr marL="771525"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8pPr>
            <a:lvl9pPr marL="1028700"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9pPr>
          </a:lstStyle>
          <a:p>
            <a:pPr algn="ctr"/>
            <a:r>
              <a:rPr lang="en-US" kern="0" dirty="0" smtClean="0">
                <a:solidFill>
                  <a:schemeClr val="tx2"/>
                </a:solidFill>
              </a:rPr>
              <a:t>“Privileged Person”</a:t>
            </a:r>
            <a:endParaRPr lang="en-US" kern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8332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623888" y="1682268"/>
            <a:ext cx="11160125" cy="4652016"/>
          </a:xfrm>
        </p:spPr>
        <p:txBody>
          <a:bodyPr>
            <a:normAutofit/>
          </a:bodyPr>
          <a:lstStyle/>
          <a:p>
            <a:pPr marL="0" indent="0" algn="ctr">
              <a:buSzPct val="80000"/>
              <a:buNone/>
            </a:pPr>
            <a:endParaRPr lang="en-US" sz="4000" dirty="0">
              <a:latin typeface="Arial Narrow" panose="020B0606020202030204" pitchFamily="34" charset="0"/>
            </a:endParaRPr>
          </a:p>
          <a:p>
            <a:pPr>
              <a:buSzPct val="80000"/>
            </a:pPr>
            <a:endParaRPr lang="en-US" sz="1400" dirty="0" smtClean="0">
              <a:solidFill>
                <a:schemeClr val="bg1"/>
              </a:solidFill>
            </a:endParaRPr>
          </a:p>
          <a:p>
            <a:pPr>
              <a:buSzPct val="80000"/>
            </a:pPr>
            <a:r>
              <a:rPr lang="en-US" sz="4000" dirty="0" smtClean="0">
                <a:solidFill>
                  <a:schemeClr val="bg1"/>
                </a:solidFill>
              </a:rPr>
              <a:t>Was </a:t>
            </a:r>
            <a:r>
              <a:rPr lang="en-US" sz="4000" dirty="0">
                <a:solidFill>
                  <a:schemeClr val="bg1"/>
                </a:solidFill>
              </a:rPr>
              <a:t>PR Firm a “privileged person”?</a:t>
            </a:r>
          </a:p>
          <a:p>
            <a:pPr>
              <a:buSzPct val="80000"/>
            </a:pPr>
            <a:r>
              <a:rPr lang="en-US" sz="4000" dirty="0">
                <a:solidFill>
                  <a:schemeClr val="bg1"/>
                </a:solidFill>
              </a:rPr>
              <a:t>If not, then attorney-client privilege waived</a:t>
            </a:r>
          </a:p>
          <a:p>
            <a:pPr marL="0" indent="0">
              <a:buNone/>
            </a:pPr>
            <a:endParaRPr lang="en-US" sz="4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23887" y="1356998"/>
            <a:ext cx="11160125" cy="86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2pPr>
            <a:lvl3pPr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3pPr>
            <a:lvl4pPr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4pPr>
            <a:lvl5pPr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5pPr>
            <a:lvl6pPr marL="257175"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6pPr>
            <a:lvl7pPr marL="514350"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7pPr>
            <a:lvl8pPr marL="771525"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8pPr>
            <a:lvl9pPr marL="1028700"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9pPr>
          </a:lstStyle>
          <a:p>
            <a:pPr algn="ctr"/>
            <a:r>
              <a:rPr lang="en-US" u="sng" kern="0" dirty="0" err="1">
                <a:solidFill>
                  <a:schemeClr val="tx2"/>
                </a:solidFill>
              </a:rPr>
              <a:t>BouSamra</a:t>
            </a:r>
            <a:r>
              <a:rPr lang="en-US" u="sng" kern="0" dirty="0">
                <a:solidFill>
                  <a:schemeClr val="tx2"/>
                </a:solidFill>
              </a:rPr>
              <a:t> v. </a:t>
            </a:r>
            <a:r>
              <a:rPr lang="en-US" u="sng" kern="0" dirty="0" err="1">
                <a:solidFill>
                  <a:schemeClr val="tx2"/>
                </a:solidFill>
              </a:rPr>
              <a:t>Excela</a:t>
            </a:r>
            <a:r>
              <a:rPr lang="en-US" u="sng" kern="0" dirty="0">
                <a:solidFill>
                  <a:schemeClr val="tx2"/>
                </a:solidFill>
              </a:rPr>
              <a:t> Health</a:t>
            </a:r>
          </a:p>
        </p:txBody>
      </p:sp>
    </p:spTree>
    <p:extLst>
      <p:ext uri="{BB962C8B-B14F-4D97-AF65-F5344CB8AC3E}">
        <p14:creationId xmlns:p14="http://schemas.microsoft.com/office/powerpoint/2010/main" val="38844033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623888" y="2223437"/>
            <a:ext cx="11160125" cy="3911549"/>
          </a:xfrm>
        </p:spPr>
        <p:txBody>
          <a:bodyPr>
            <a:normAutofit/>
          </a:bodyPr>
          <a:lstStyle/>
          <a:p>
            <a:pPr>
              <a:buSzPct val="80000"/>
            </a:pPr>
            <a:r>
              <a:rPr lang="en-US" sz="3600" dirty="0">
                <a:solidFill>
                  <a:schemeClr val="bg1"/>
                </a:solidFill>
              </a:rPr>
              <a:t>Was third-party’s involvement “necessary for the lawyer to provide legal advice to the client”?</a:t>
            </a:r>
          </a:p>
          <a:p>
            <a:pPr>
              <a:buSzPct val="80000"/>
            </a:pPr>
            <a:r>
              <a:rPr lang="en-US" sz="3600" dirty="0">
                <a:solidFill>
                  <a:schemeClr val="bg1"/>
                </a:solidFill>
              </a:rPr>
              <a:t>If so, privileged</a:t>
            </a:r>
          </a:p>
          <a:p>
            <a:pPr>
              <a:buSzPct val="80000"/>
            </a:pPr>
            <a:r>
              <a:rPr lang="en-US" sz="3600" dirty="0">
                <a:solidFill>
                  <a:schemeClr val="bg1"/>
                </a:solidFill>
              </a:rPr>
              <a:t>If not, waiver</a:t>
            </a:r>
          </a:p>
          <a:p>
            <a:pPr marL="0" indent="0">
              <a:buNone/>
            </a:pPr>
            <a:endParaRPr lang="en-US" sz="4000" dirty="0">
              <a:latin typeface="Arial Narrow" panose="020B0606020202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23887" y="1091184"/>
            <a:ext cx="11160125" cy="86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2pPr>
            <a:lvl3pPr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3pPr>
            <a:lvl4pPr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4pPr>
            <a:lvl5pPr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5pPr>
            <a:lvl6pPr marL="257175"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6pPr>
            <a:lvl7pPr marL="514350"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7pPr>
            <a:lvl8pPr marL="771525"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8pPr>
            <a:lvl9pPr marL="1028700"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9pPr>
          </a:lstStyle>
          <a:p>
            <a:pPr algn="ctr"/>
            <a:r>
              <a:rPr lang="en-US" u="sng" kern="0" dirty="0" err="1">
                <a:solidFill>
                  <a:schemeClr val="tx2"/>
                </a:solidFill>
              </a:rPr>
              <a:t>BouSamra</a:t>
            </a:r>
            <a:r>
              <a:rPr lang="en-US" u="sng" kern="0" dirty="0">
                <a:solidFill>
                  <a:schemeClr val="tx2"/>
                </a:solidFill>
              </a:rPr>
              <a:t> v. </a:t>
            </a:r>
            <a:r>
              <a:rPr lang="en-US" u="sng" kern="0" dirty="0" err="1">
                <a:solidFill>
                  <a:schemeClr val="tx2"/>
                </a:solidFill>
              </a:rPr>
              <a:t>Excela</a:t>
            </a:r>
            <a:r>
              <a:rPr lang="en-US" u="sng" kern="0" dirty="0">
                <a:solidFill>
                  <a:schemeClr val="tx2"/>
                </a:solidFill>
              </a:rPr>
              <a:t> Health</a:t>
            </a:r>
          </a:p>
        </p:txBody>
      </p:sp>
    </p:spTree>
    <p:extLst>
      <p:ext uri="{BB962C8B-B14F-4D97-AF65-F5344CB8AC3E}">
        <p14:creationId xmlns:p14="http://schemas.microsoft.com/office/powerpoint/2010/main" val="39510825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623889" y="2413001"/>
            <a:ext cx="11160124" cy="3775148"/>
          </a:xfrm>
        </p:spPr>
        <p:txBody>
          <a:bodyPr>
            <a:normAutofit/>
          </a:bodyPr>
          <a:lstStyle/>
          <a:p>
            <a:pPr>
              <a:buSzPct val="80000"/>
            </a:pPr>
            <a:r>
              <a:rPr lang="en-US" sz="4000" dirty="0">
                <a:solidFill>
                  <a:schemeClr val="bg1"/>
                </a:solidFill>
                <a:latin typeface="Arial Narrow" panose="020B0606020202030204" pitchFamily="34" charset="0"/>
              </a:rPr>
              <a:t>In </a:t>
            </a:r>
            <a:r>
              <a:rPr lang="en-US" sz="4000" u="sng" dirty="0">
                <a:solidFill>
                  <a:schemeClr val="bg1"/>
                </a:solidFill>
                <a:latin typeface="Arial Narrow" panose="020B0606020202030204" pitchFamily="34" charset="0"/>
              </a:rPr>
              <a:t>BouSamra</a:t>
            </a:r>
            <a:r>
              <a:rPr lang="en-US" sz="4000" dirty="0">
                <a:solidFill>
                  <a:schemeClr val="bg1"/>
                </a:solidFill>
                <a:latin typeface="Arial Narrow" panose="020B0606020202030204" pitchFamily="34" charset="0"/>
              </a:rPr>
              <a:t>, PR firm did not help lawyer in formulating advice.  PR firm helped client to </a:t>
            </a:r>
            <a:r>
              <a:rPr lang="en-US" sz="4000" i="1" dirty="0">
                <a:solidFill>
                  <a:schemeClr val="bg1"/>
                </a:solidFill>
                <a:latin typeface="Arial Narrow" panose="020B0606020202030204" pitchFamily="34" charset="0"/>
              </a:rPr>
              <a:t>execute</a:t>
            </a:r>
            <a:r>
              <a:rPr lang="en-US" sz="4000" dirty="0">
                <a:solidFill>
                  <a:schemeClr val="bg1"/>
                </a:solidFill>
                <a:latin typeface="Arial Narrow" panose="020B0606020202030204" pitchFamily="34" charset="0"/>
              </a:rPr>
              <a:t> the advice the lawyer </a:t>
            </a:r>
            <a:r>
              <a:rPr lang="en-US" sz="4000" i="1" dirty="0">
                <a:solidFill>
                  <a:schemeClr val="bg1"/>
                </a:solidFill>
                <a:latin typeface="Arial Narrow" panose="020B0606020202030204" pitchFamily="34" charset="0"/>
              </a:rPr>
              <a:t>had already provided.</a:t>
            </a:r>
          </a:p>
          <a:p>
            <a:pPr lvl="2">
              <a:buSzPct val="80000"/>
            </a:pPr>
            <a:r>
              <a:rPr lang="en-US" sz="4000" dirty="0">
                <a:solidFill>
                  <a:schemeClr val="bg1"/>
                </a:solidFill>
                <a:latin typeface="Arial Narrow" panose="020B0606020202030204" pitchFamily="34" charset="0"/>
              </a:rPr>
              <a:t>Therefore, waiver of privilege</a:t>
            </a:r>
          </a:p>
          <a:p>
            <a:pPr marL="0" indent="0">
              <a:buNone/>
            </a:pPr>
            <a:endParaRPr lang="en-US" sz="4000" dirty="0">
              <a:latin typeface="Arial Narrow" panose="020B0606020202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23887" y="1356998"/>
            <a:ext cx="11160125" cy="86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2pPr>
            <a:lvl3pPr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3pPr>
            <a:lvl4pPr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4pPr>
            <a:lvl5pPr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5pPr>
            <a:lvl6pPr marL="257175"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6pPr>
            <a:lvl7pPr marL="514350"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7pPr>
            <a:lvl8pPr marL="771525"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8pPr>
            <a:lvl9pPr marL="1028700"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9pPr>
          </a:lstStyle>
          <a:p>
            <a:pPr algn="ctr"/>
            <a:r>
              <a:rPr lang="en-US" u="sng" kern="0" dirty="0" err="1">
                <a:solidFill>
                  <a:schemeClr val="tx2"/>
                </a:solidFill>
              </a:rPr>
              <a:t>BouSamra</a:t>
            </a:r>
            <a:r>
              <a:rPr lang="en-US" u="sng" kern="0" dirty="0">
                <a:solidFill>
                  <a:schemeClr val="tx2"/>
                </a:solidFill>
              </a:rPr>
              <a:t> v. </a:t>
            </a:r>
            <a:r>
              <a:rPr lang="en-US" u="sng" kern="0" dirty="0" err="1">
                <a:solidFill>
                  <a:schemeClr val="tx2"/>
                </a:solidFill>
              </a:rPr>
              <a:t>Excela</a:t>
            </a:r>
            <a:r>
              <a:rPr lang="en-US" u="sng" kern="0" dirty="0">
                <a:solidFill>
                  <a:schemeClr val="tx2"/>
                </a:solidFill>
              </a:rPr>
              <a:t> Health</a:t>
            </a:r>
          </a:p>
        </p:txBody>
      </p:sp>
    </p:spTree>
    <p:extLst>
      <p:ext uri="{BB962C8B-B14F-4D97-AF65-F5344CB8AC3E}">
        <p14:creationId xmlns:p14="http://schemas.microsoft.com/office/powerpoint/2010/main" val="32763912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623889" y="2073349"/>
            <a:ext cx="11160124" cy="3214397"/>
          </a:xfrm>
        </p:spPr>
        <p:txBody>
          <a:bodyPr>
            <a:normAutofit/>
          </a:bodyPr>
          <a:lstStyle/>
          <a:p>
            <a:pPr>
              <a:buSzPct val="80000"/>
              <a:buFont typeface="+mj-lt"/>
              <a:buAutoNum type="arabicPeriod" startAt="2"/>
            </a:pPr>
            <a:endParaRPr lang="en-US" sz="1200" dirty="0" smtClean="0">
              <a:solidFill>
                <a:schemeClr val="bg1"/>
              </a:solidFill>
            </a:endParaRPr>
          </a:p>
          <a:p>
            <a:pPr>
              <a:buSzPct val="80000"/>
            </a:pPr>
            <a:r>
              <a:rPr lang="en-US" sz="4000" dirty="0" smtClean="0">
                <a:solidFill>
                  <a:schemeClr val="bg1"/>
                </a:solidFill>
              </a:rPr>
              <a:t>However </a:t>
            </a:r>
            <a:r>
              <a:rPr lang="en-US" sz="4000" dirty="0">
                <a:solidFill>
                  <a:schemeClr val="bg1"/>
                </a:solidFill>
              </a:rPr>
              <a:t>. . . .</a:t>
            </a:r>
          </a:p>
          <a:p>
            <a:pPr lvl="2">
              <a:buSzPct val="80000"/>
            </a:pPr>
            <a:r>
              <a:rPr lang="en-US" sz="4000" dirty="0">
                <a:solidFill>
                  <a:schemeClr val="bg1"/>
                </a:solidFill>
              </a:rPr>
              <a:t>Do not forget about the work-product doctrine.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23889" y="1233488"/>
            <a:ext cx="11160125" cy="86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2pPr>
            <a:lvl3pPr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3pPr>
            <a:lvl4pPr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4pPr>
            <a:lvl5pPr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5pPr>
            <a:lvl6pPr marL="257175"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6pPr>
            <a:lvl7pPr marL="514350"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7pPr>
            <a:lvl8pPr marL="771525"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8pPr>
            <a:lvl9pPr marL="1028700"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9pPr>
          </a:lstStyle>
          <a:p>
            <a:pPr algn="ctr"/>
            <a:r>
              <a:rPr lang="en-US" u="sng" kern="0" dirty="0" err="1">
                <a:solidFill>
                  <a:schemeClr val="tx2"/>
                </a:solidFill>
              </a:rPr>
              <a:t>BouSamra</a:t>
            </a:r>
            <a:r>
              <a:rPr lang="en-US" u="sng" kern="0" dirty="0">
                <a:solidFill>
                  <a:schemeClr val="tx2"/>
                </a:solidFill>
              </a:rPr>
              <a:t> v. </a:t>
            </a:r>
            <a:r>
              <a:rPr lang="en-US" u="sng" kern="0" dirty="0" err="1">
                <a:solidFill>
                  <a:schemeClr val="tx2"/>
                </a:solidFill>
              </a:rPr>
              <a:t>Excela</a:t>
            </a:r>
            <a:r>
              <a:rPr lang="en-US" u="sng" kern="0" dirty="0">
                <a:solidFill>
                  <a:schemeClr val="tx2"/>
                </a:solidFill>
              </a:rPr>
              <a:t> Health</a:t>
            </a:r>
          </a:p>
        </p:txBody>
      </p:sp>
    </p:spTree>
    <p:extLst>
      <p:ext uri="{BB962C8B-B14F-4D97-AF65-F5344CB8AC3E}">
        <p14:creationId xmlns:p14="http://schemas.microsoft.com/office/powerpoint/2010/main" val="24959764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623888" y="1803400"/>
            <a:ext cx="11160125" cy="4693093"/>
          </a:xfrm>
        </p:spPr>
        <p:txBody>
          <a:bodyPr>
            <a:normAutofit fontScale="62500" lnSpcReduction="20000"/>
          </a:bodyPr>
          <a:lstStyle/>
          <a:p>
            <a:pPr>
              <a:buSzPct val="80000"/>
            </a:pPr>
            <a:endParaRPr lang="en-US" sz="20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buSzPct val="80000"/>
            </a:pPr>
            <a:r>
              <a:rPr lang="en-US" sz="4600" dirty="0" smtClean="0">
                <a:solidFill>
                  <a:schemeClr val="bg1"/>
                </a:solidFill>
              </a:rPr>
              <a:t>Work-product </a:t>
            </a:r>
            <a:r>
              <a:rPr lang="en-US" sz="4600" dirty="0">
                <a:solidFill>
                  <a:schemeClr val="bg1"/>
                </a:solidFill>
              </a:rPr>
              <a:t>doctrine and attorney-client privilege are not the same</a:t>
            </a:r>
          </a:p>
          <a:p>
            <a:pPr>
              <a:buSzPct val="80000"/>
            </a:pPr>
            <a:endParaRPr lang="en-US" sz="4600" dirty="0">
              <a:solidFill>
                <a:schemeClr val="bg1"/>
              </a:solidFill>
            </a:endParaRPr>
          </a:p>
          <a:p>
            <a:pPr>
              <a:buSzPct val="80000"/>
            </a:pPr>
            <a:r>
              <a:rPr lang="en-US" sz="4600" dirty="0">
                <a:solidFill>
                  <a:schemeClr val="bg1"/>
                </a:solidFill>
              </a:rPr>
              <a:t>Issue of first impression: waiver of work product is harder to do than waiver of attorney-client privilege</a:t>
            </a:r>
          </a:p>
          <a:p>
            <a:pPr>
              <a:buSzPct val="80000"/>
            </a:pPr>
            <a:endParaRPr lang="en-US" sz="4600" dirty="0">
              <a:solidFill>
                <a:schemeClr val="bg1"/>
              </a:solidFill>
            </a:endParaRPr>
          </a:p>
          <a:p>
            <a:pPr lvl="2">
              <a:buSzPct val="80000"/>
            </a:pPr>
            <a:r>
              <a:rPr lang="en-US" sz="4600" dirty="0">
                <a:solidFill>
                  <a:schemeClr val="bg1"/>
                </a:solidFill>
              </a:rPr>
              <a:t>Privilege: disclosure to third-party generally is a waiver.</a:t>
            </a:r>
          </a:p>
          <a:p>
            <a:pPr lvl="2">
              <a:buSzPct val="80000"/>
            </a:pPr>
            <a:endParaRPr lang="en-US" sz="4600" dirty="0">
              <a:solidFill>
                <a:schemeClr val="bg1"/>
              </a:solidFill>
            </a:endParaRPr>
          </a:p>
          <a:p>
            <a:pPr lvl="2">
              <a:buSzPct val="80000"/>
            </a:pPr>
            <a:r>
              <a:rPr lang="en-US" sz="4600" dirty="0">
                <a:solidFill>
                  <a:schemeClr val="bg1"/>
                </a:solidFill>
              </a:rPr>
              <a:t>Work-Product Doctrine: disclosure to third-party is not necessarily a waiver</a:t>
            </a:r>
          </a:p>
          <a:p>
            <a:pPr marL="0" indent="0">
              <a:buNone/>
            </a:pPr>
            <a:endParaRPr lang="en-US" sz="4000" dirty="0">
              <a:latin typeface="Arial Narrow" panose="020B0606020202030204" pitchFamily="34" charset="0"/>
            </a:endParaRP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 bwMode="auto">
          <a:xfrm>
            <a:off x="623888" y="1041991"/>
            <a:ext cx="11160125" cy="76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2pPr>
            <a:lvl3pPr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3pPr>
            <a:lvl4pPr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4pPr>
            <a:lvl5pPr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5pPr>
            <a:lvl6pPr marL="257175"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6pPr>
            <a:lvl7pPr marL="514350"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7pPr>
            <a:lvl8pPr marL="771525"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8pPr>
            <a:lvl9pPr marL="1028700"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9pPr>
          </a:lstStyle>
          <a:p>
            <a:pPr algn="ctr"/>
            <a:r>
              <a:rPr lang="en-US" sz="4000" u="sng" kern="0" dirty="0" err="1">
                <a:solidFill>
                  <a:schemeClr val="tx2"/>
                </a:solidFill>
              </a:rPr>
              <a:t>BouSamra</a:t>
            </a:r>
            <a:r>
              <a:rPr lang="en-US" sz="4000" u="sng" kern="0" dirty="0">
                <a:solidFill>
                  <a:schemeClr val="tx2"/>
                </a:solidFill>
              </a:rPr>
              <a:t> v. </a:t>
            </a:r>
            <a:r>
              <a:rPr lang="en-US" sz="4000" u="sng" kern="0" dirty="0" err="1">
                <a:solidFill>
                  <a:schemeClr val="tx2"/>
                </a:solidFill>
              </a:rPr>
              <a:t>Excela</a:t>
            </a:r>
            <a:r>
              <a:rPr lang="en-US" sz="4000" u="sng" kern="0" dirty="0">
                <a:solidFill>
                  <a:schemeClr val="tx2"/>
                </a:solidFill>
              </a:rPr>
              <a:t> Health</a:t>
            </a:r>
          </a:p>
        </p:txBody>
      </p:sp>
    </p:spTree>
    <p:extLst>
      <p:ext uri="{BB962C8B-B14F-4D97-AF65-F5344CB8AC3E}">
        <p14:creationId xmlns:p14="http://schemas.microsoft.com/office/powerpoint/2010/main" val="34443349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623889" y="1687899"/>
            <a:ext cx="11160124" cy="4691636"/>
          </a:xfrm>
        </p:spPr>
        <p:txBody>
          <a:bodyPr>
            <a:normAutofit/>
          </a:bodyPr>
          <a:lstStyle/>
          <a:p>
            <a:pPr marL="0" indent="0">
              <a:buSzPct val="80000"/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0" indent="0">
              <a:buSzPct val="80000"/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Test:</a:t>
            </a:r>
          </a:p>
          <a:p>
            <a:pPr marL="1371577" indent="-457200">
              <a:buSzPct val="80000"/>
            </a:pPr>
            <a:r>
              <a:rPr lang="en-US" sz="3200" dirty="0" smtClean="0">
                <a:solidFill>
                  <a:schemeClr val="bg1"/>
                </a:solidFill>
              </a:rPr>
              <a:t>Did disclosure to a third-party significantly increase the likelihood that an adversary or potential adversary would obtain it?</a:t>
            </a:r>
          </a:p>
          <a:p>
            <a:pPr marL="1371577" indent="-457200">
              <a:buSzPct val="80000"/>
            </a:pPr>
            <a:endParaRPr lang="en-US" sz="1400" dirty="0" smtClean="0">
              <a:solidFill>
                <a:schemeClr val="bg1"/>
              </a:solidFill>
            </a:endParaRPr>
          </a:p>
          <a:p>
            <a:pPr marL="2285977" lvl="2" indent="-457200">
              <a:buSzPct val="80000"/>
            </a:pPr>
            <a:r>
              <a:rPr lang="en-US" sz="2800" dirty="0" smtClean="0">
                <a:solidFill>
                  <a:schemeClr val="bg1"/>
                </a:solidFill>
              </a:rPr>
              <a:t>Reasonable </a:t>
            </a:r>
            <a:r>
              <a:rPr lang="en-US" sz="2800" dirty="0">
                <a:solidFill>
                  <a:schemeClr val="bg1"/>
                </a:solidFill>
              </a:rPr>
              <a:t>basis for belief that recipient would keep disclosed material confidential?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23888" y="1041991"/>
            <a:ext cx="11160125" cy="76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2pPr>
            <a:lvl3pPr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3pPr>
            <a:lvl4pPr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4pPr>
            <a:lvl5pPr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5pPr>
            <a:lvl6pPr marL="257175"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6pPr>
            <a:lvl7pPr marL="514350"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7pPr>
            <a:lvl8pPr marL="771525"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8pPr>
            <a:lvl9pPr marL="1028700" indent="128588" algn="l" rtl="0" eaLnBrk="1" fontAlgn="base" hangingPunct="1">
              <a:spcBef>
                <a:spcPct val="0"/>
              </a:spcBef>
              <a:spcAft>
                <a:spcPct val="0"/>
              </a:spcAft>
              <a:defRPr sz="2025">
                <a:solidFill>
                  <a:srgbClr val="1B325F"/>
                </a:solidFill>
                <a:latin typeface="Adobe Heiti Std R" pitchFamily="34" charset="-128"/>
              </a:defRPr>
            </a:lvl9pPr>
          </a:lstStyle>
          <a:p>
            <a:pPr algn="ctr"/>
            <a:r>
              <a:rPr lang="en-US" sz="4000" u="sng" kern="0" dirty="0" err="1" smtClean="0">
                <a:solidFill>
                  <a:schemeClr val="tx2"/>
                </a:solidFill>
              </a:rPr>
              <a:t>BouSamra</a:t>
            </a:r>
            <a:r>
              <a:rPr lang="en-US" sz="4000" u="sng" kern="0" dirty="0" smtClean="0">
                <a:solidFill>
                  <a:schemeClr val="tx2"/>
                </a:solidFill>
              </a:rPr>
              <a:t> v. </a:t>
            </a:r>
            <a:r>
              <a:rPr lang="en-US" sz="4000" u="sng" kern="0" dirty="0" err="1" smtClean="0">
                <a:solidFill>
                  <a:schemeClr val="tx2"/>
                </a:solidFill>
              </a:rPr>
              <a:t>Excela</a:t>
            </a:r>
            <a:r>
              <a:rPr lang="en-US" sz="4000" u="sng" kern="0" dirty="0" smtClean="0">
                <a:solidFill>
                  <a:schemeClr val="tx2"/>
                </a:solidFill>
              </a:rPr>
              <a:t> Health</a:t>
            </a:r>
            <a:endParaRPr lang="en-US" sz="4000" u="sng" kern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277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QUESTIONS?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Kevin P. Allen</a:t>
            </a:r>
          </a:p>
          <a:p>
            <a:pPr lvl="1"/>
            <a:r>
              <a:rPr lang="en-US" dirty="0" smtClean="0"/>
              <a:t>kpallen@duanemorris.com; 412.497.1037</a:t>
            </a:r>
          </a:p>
          <a:p>
            <a:pPr lvl="1"/>
            <a:endParaRPr lang="en-US" dirty="0" smtClean="0"/>
          </a:p>
          <a:p>
            <a:r>
              <a:rPr lang="en-US" dirty="0"/>
              <a:t>Jessica Priselac</a:t>
            </a:r>
          </a:p>
          <a:p>
            <a:pPr lvl="1"/>
            <a:r>
              <a:rPr lang="en-US" dirty="0"/>
              <a:t>jpriselac@duanemorris.com; 412.497.1046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78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680" y="1166191"/>
            <a:ext cx="11171817" cy="940904"/>
          </a:xfrm>
        </p:spPr>
        <p:txBody>
          <a:bodyPr/>
          <a:lstStyle/>
          <a:p>
            <a:pPr algn="ctr"/>
            <a:r>
              <a:rPr lang="en-US" sz="3400" b="1" dirty="0"/>
              <a:t>Restatement (Third) Law Governing Lawyers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06413" y="2107095"/>
            <a:ext cx="11172065" cy="453224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Elements</a:t>
            </a:r>
          </a:p>
          <a:p>
            <a:pPr marL="966787" lvl="1" indent="-514350">
              <a:buFont typeface="+mj-lt"/>
              <a:buAutoNum type="arabicPeriod"/>
            </a:pPr>
            <a:r>
              <a:rPr lang="en-US" dirty="0"/>
              <a:t>a communication</a:t>
            </a:r>
          </a:p>
          <a:p>
            <a:pPr marL="966787" lvl="1" indent="-514350">
              <a:buFont typeface="+mj-lt"/>
              <a:buAutoNum type="arabicPeriod"/>
            </a:pPr>
            <a:r>
              <a:rPr lang="en-US" dirty="0"/>
              <a:t>made between privileged persons</a:t>
            </a:r>
          </a:p>
          <a:p>
            <a:pPr marL="966787" lvl="1" indent="-514350">
              <a:buFont typeface="+mj-lt"/>
              <a:buAutoNum type="arabicPeriod"/>
            </a:pPr>
            <a:r>
              <a:rPr lang="en-US" dirty="0"/>
              <a:t>in confidence</a:t>
            </a:r>
          </a:p>
          <a:p>
            <a:pPr marL="966787" lvl="1" indent="-514350">
              <a:buFont typeface="+mj-lt"/>
              <a:buAutoNum type="arabicPeriod"/>
            </a:pPr>
            <a:r>
              <a:rPr lang="en-US" dirty="0"/>
              <a:t>for the purpose of obtaining or providing legal assistance for the client</a:t>
            </a:r>
          </a:p>
          <a:p>
            <a:pPr marL="0" indent="0">
              <a:buNone/>
            </a:pPr>
            <a:r>
              <a:rPr lang="en-US" dirty="0"/>
              <a:t>Restatement § 68; </a:t>
            </a:r>
            <a:r>
              <a:rPr lang="en-US" u="sng" dirty="0"/>
              <a:t>In re Grand Jury</a:t>
            </a:r>
            <a:r>
              <a:rPr lang="en-US" dirty="0"/>
              <a:t>, 705 </a:t>
            </a:r>
            <a:r>
              <a:rPr lang="en-US" dirty="0" err="1"/>
              <a:t>F.3d</a:t>
            </a:r>
            <a:r>
              <a:rPr lang="en-US" dirty="0"/>
              <a:t> </a:t>
            </a:r>
            <a:r>
              <a:rPr lang="en-US" dirty="0" smtClean="0"/>
              <a:t>133 (3d </a:t>
            </a:r>
            <a:r>
              <a:rPr lang="en-US" dirty="0"/>
              <a:t>Cir. 2012</a:t>
            </a:r>
            <a:r>
              <a:rPr lang="en-US" dirty="0" smtClean="0"/>
              <a:t>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63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680" y="1053547"/>
            <a:ext cx="11354016" cy="814687"/>
          </a:xfrm>
        </p:spPr>
        <p:txBody>
          <a:bodyPr/>
          <a:lstStyle/>
          <a:p>
            <a:pPr algn="ctr"/>
            <a:r>
              <a:rPr lang="en-US" b="1" dirty="0"/>
              <a:t>“Privileged Person”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06413" y="2093842"/>
            <a:ext cx="11172065" cy="4399031"/>
          </a:xfrm>
        </p:spPr>
        <p:txBody>
          <a:bodyPr/>
          <a:lstStyle/>
          <a:p>
            <a:r>
              <a:rPr lang="en-US" sz="3200" dirty="0"/>
              <a:t>Client</a:t>
            </a:r>
          </a:p>
          <a:p>
            <a:r>
              <a:rPr lang="en-US" sz="3200" dirty="0"/>
              <a:t>Lawyer</a:t>
            </a:r>
          </a:p>
          <a:p>
            <a:r>
              <a:rPr lang="en-US" sz="3200" dirty="0"/>
              <a:t>Agents of either who facilitate communications</a:t>
            </a:r>
          </a:p>
          <a:p>
            <a:r>
              <a:rPr lang="en-US" sz="3200" dirty="0"/>
              <a:t>Agents of lawyer who facilitate the representation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/>
              <a:t>Restatement § </a:t>
            </a:r>
            <a:r>
              <a:rPr lang="en-US" sz="3200" dirty="0" smtClean="0"/>
              <a:t>70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3887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91589"/>
            <a:ext cx="12192000" cy="7060476"/>
          </a:xfrm>
          <a:prstGeom prst="rect">
            <a:avLst/>
          </a:prstGeom>
          <a:solidFill>
            <a:srgbClr val="101E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026" y="813214"/>
            <a:ext cx="4033948" cy="51045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587808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24243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/>
              <a:t>Corporate  Counsel – Corporate Officer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06413" y="1868234"/>
            <a:ext cx="11172065" cy="462464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When does corporate counsel also represent a corporate officer </a:t>
            </a:r>
            <a:r>
              <a:rPr lang="en-US" sz="2800" dirty="0" smtClean="0"/>
              <a:t>individually?  The </a:t>
            </a:r>
            <a:r>
              <a:rPr lang="en-US" sz="2800" dirty="0"/>
              <a:t>officer must show:</a:t>
            </a:r>
          </a:p>
          <a:p>
            <a:pPr lvl="1">
              <a:buFont typeface="+mj-lt"/>
              <a:buAutoNum type="arabicPeriod"/>
            </a:pPr>
            <a:r>
              <a:rPr lang="en-US" sz="2400" dirty="0" smtClean="0"/>
              <a:t>she </a:t>
            </a:r>
            <a:r>
              <a:rPr lang="en-US" sz="2400" dirty="0"/>
              <a:t>approached counsel for the purpose of seeking legal advice;</a:t>
            </a:r>
          </a:p>
          <a:p>
            <a:pPr lvl="1">
              <a:buFont typeface="+mj-lt"/>
              <a:buAutoNum type="arabicPeriod"/>
            </a:pPr>
            <a:r>
              <a:rPr lang="en-US" sz="2400" dirty="0" smtClean="0"/>
              <a:t>she </a:t>
            </a:r>
            <a:r>
              <a:rPr lang="en-US" sz="2400" dirty="0"/>
              <a:t>made it clear to counsel that </a:t>
            </a:r>
            <a:r>
              <a:rPr lang="en-US" sz="2400" dirty="0" smtClean="0"/>
              <a:t>she </a:t>
            </a:r>
            <a:r>
              <a:rPr lang="en-US" sz="2400" dirty="0"/>
              <a:t>was seeking advice in individual capacity;</a:t>
            </a:r>
          </a:p>
          <a:p>
            <a:pPr lvl="1">
              <a:buFont typeface="+mj-lt"/>
              <a:buAutoNum type="arabicPeriod"/>
            </a:pPr>
            <a:r>
              <a:rPr lang="en-US" sz="2400" dirty="0"/>
              <a:t>counsel did communicate with officer in individual capacity, despite conflicts;</a:t>
            </a:r>
          </a:p>
          <a:p>
            <a:pPr lvl="1">
              <a:buFont typeface="+mj-lt"/>
              <a:buAutoNum type="arabicPeriod"/>
            </a:pPr>
            <a:r>
              <a:rPr lang="en-US" sz="2400" dirty="0"/>
              <a:t>communications were confidential; and</a:t>
            </a:r>
          </a:p>
          <a:p>
            <a:pPr lvl="1">
              <a:buFont typeface="+mj-lt"/>
              <a:buAutoNum type="arabicPeriod"/>
            </a:pPr>
            <a:r>
              <a:rPr lang="en-US" sz="2400" dirty="0"/>
              <a:t>communications did not concern company matters.</a:t>
            </a:r>
          </a:p>
          <a:p>
            <a:pPr marL="0" indent="0">
              <a:buNone/>
            </a:pPr>
            <a:r>
              <a:rPr lang="en-US" sz="2400" u="sng" dirty="0"/>
              <a:t>Corporate Officer U.S. v. Norris</a:t>
            </a:r>
            <a:r>
              <a:rPr lang="en-US" sz="2400" dirty="0"/>
              <a:t>, 722 F. Supp. </a:t>
            </a:r>
            <a:r>
              <a:rPr lang="en-US" sz="2400" dirty="0" err="1"/>
              <a:t>2d</a:t>
            </a:r>
            <a:r>
              <a:rPr lang="en-US" sz="2400" dirty="0"/>
              <a:t> 632 (E.D. Pa. 2010), aff’d, 419 Fed. Appx. 190 (3d Cir. 2011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831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91589"/>
            <a:ext cx="12192000" cy="7049589"/>
          </a:xfrm>
          <a:prstGeom prst="rect">
            <a:avLst/>
          </a:prstGeom>
          <a:solidFill>
            <a:srgbClr val="0F1E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185" y="1177407"/>
            <a:ext cx="6971631" cy="43761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587808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88703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00297"/>
            <a:ext cx="12192000" cy="7058297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0697" y="223976"/>
            <a:ext cx="11480800" cy="9721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en-US" sz="2667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3"/>
          </p:nvPr>
        </p:nvSpPr>
        <p:spPr>
          <a:xfrm>
            <a:off x="520698" y="374470"/>
            <a:ext cx="10960103" cy="618335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Commonwealth v. Schultz</a:t>
            </a:r>
            <a:r>
              <a:rPr lang="en-US" b="1" dirty="0">
                <a:solidFill>
                  <a:schemeClr val="bg1"/>
                </a:solidFill>
              </a:rPr>
              <a:t>, 133 </a:t>
            </a:r>
            <a:r>
              <a:rPr lang="en-US" b="1" dirty="0" err="1">
                <a:solidFill>
                  <a:schemeClr val="bg1"/>
                </a:solidFill>
              </a:rPr>
              <a:t>A.3d</a:t>
            </a:r>
            <a:r>
              <a:rPr lang="en-US" b="1" dirty="0">
                <a:solidFill>
                  <a:schemeClr val="bg1"/>
                </a:solidFill>
              </a:rPr>
              <a:t> 294 (Pa. Super. 2016)</a:t>
            </a:r>
          </a:p>
        </p:txBody>
      </p:sp>
      <p:pic>
        <p:nvPicPr>
          <p:cNvPr id="5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160" y="2006079"/>
            <a:ext cx="7009177" cy="39426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587808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13739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uane Morris Bullets Template">
  <a:themeElements>
    <a:clrScheme name="Duane Morris Custom Colors">
      <a:dk1>
        <a:srgbClr val="203C6A"/>
      </a:dk1>
      <a:lt1>
        <a:srgbClr val="FFFFFF"/>
      </a:lt1>
      <a:dk2>
        <a:srgbClr val="588008"/>
      </a:dk2>
      <a:lt2>
        <a:srgbClr val="BFBFBF"/>
      </a:lt2>
      <a:accent1>
        <a:srgbClr val="203C6A"/>
      </a:accent1>
      <a:accent2>
        <a:srgbClr val="588008"/>
      </a:accent2>
      <a:accent3>
        <a:srgbClr val="203C6A"/>
      </a:accent3>
      <a:accent4>
        <a:srgbClr val="588008"/>
      </a:accent4>
      <a:accent5>
        <a:srgbClr val="203C6A"/>
      </a:accent5>
      <a:accent6>
        <a:srgbClr val="C1D1B6"/>
      </a:accent6>
      <a:hlink>
        <a:srgbClr val="203C6A"/>
      </a:hlink>
      <a:folHlink>
        <a:srgbClr val="FFFFFF"/>
      </a:folHlink>
    </a:clrScheme>
    <a:fontScheme name="Default Design">
      <a:majorFont>
        <a:latin typeface="Adobe Heiti Std R"/>
        <a:ea typeface=""/>
        <a:cs typeface=""/>
      </a:majorFont>
      <a:minorFont>
        <a:latin typeface="Adobe Heiti Std 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M_PPT_Widescreen.potx" id="{02ABFB73-DDDF-40D8-935B-08DFDBDD7D90}" vid="{7DC059D5-2BAD-4C41-8FB2-D39FC515776C}"/>
    </a:ext>
  </a:extLst>
</a:theme>
</file>

<file path=ppt/theme/theme2.xml><?xml version="1.0" encoding="utf-8"?>
<a:theme xmlns:a="http://schemas.openxmlformats.org/drawingml/2006/main" name="Duane Morris Numbering Template">
  <a:themeElements>
    <a:clrScheme name="Duane Morris Custom Colors">
      <a:dk1>
        <a:srgbClr val="203C6A"/>
      </a:dk1>
      <a:lt1>
        <a:srgbClr val="FFFFFF"/>
      </a:lt1>
      <a:dk2>
        <a:srgbClr val="588008"/>
      </a:dk2>
      <a:lt2>
        <a:srgbClr val="BFBFBF"/>
      </a:lt2>
      <a:accent1>
        <a:srgbClr val="203C6A"/>
      </a:accent1>
      <a:accent2>
        <a:srgbClr val="588008"/>
      </a:accent2>
      <a:accent3>
        <a:srgbClr val="203C6A"/>
      </a:accent3>
      <a:accent4>
        <a:srgbClr val="588008"/>
      </a:accent4>
      <a:accent5>
        <a:srgbClr val="203C6A"/>
      </a:accent5>
      <a:accent6>
        <a:srgbClr val="C1D1B6"/>
      </a:accent6>
      <a:hlink>
        <a:srgbClr val="203C6A"/>
      </a:hlink>
      <a:folHlink>
        <a:srgbClr val="FFFFFF"/>
      </a:folHlink>
    </a:clrScheme>
    <a:fontScheme name="Default Design">
      <a:majorFont>
        <a:latin typeface="Adobe Heiti Std R"/>
        <a:ea typeface=""/>
        <a:cs typeface=""/>
      </a:majorFont>
      <a:minorFont>
        <a:latin typeface="Adobe Heiti Std 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M_PPT_Widescreen.potx" id="{02ABFB73-DDDF-40D8-935B-08DFDBDD7D90}" vid="{D7BB558C-B65D-4463-9FD5-504CA465D639}"/>
    </a:ext>
  </a:extLst>
</a:theme>
</file>

<file path=ppt/theme/theme3.xml><?xml version="1.0" encoding="utf-8"?>
<a:theme xmlns:a="http://schemas.openxmlformats.org/drawingml/2006/main" name="1_Duane Morris Numbering Template">
  <a:themeElements>
    <a:clrScheme name="Duane Morris Custom Colors">
      <a:dk1>
        <a:srgbClr val="203C6A"/>
      </a:dk1>
      <a:lt1>
        <a:srgbClr val="FFFFFF"/>
      </a:lt1>
      <a:dk2>
        <a:srgbClr val="588008"/>
      </a:dk2>
      <a:lt2>
        <a:srgbClr val="BFBFBF"/>
      </a:lt2>
      <a:accent1>
        <a:srgbClr val="203C6A"/>
      </a:accent1>
      <a:accent2>
        <a:srgbClr val="588008"/>
      </a:accent2>
      <a:accent3>
        <a:srgbClr val="203C6A"/>
      </a:accent3>
      <a:accent4>
        <a:srgbClr val="588008"/>
      </a:accent4>
      <a:accent5>
        <a:srgbClr val="203C6A"/>
      </a:accent5>
      <a:accent6>
        <a:srgbClr val="C1D1B6"/>
      </a:accent6>
      <a:hlink>
        <a:srgbClr val="203C6A"/>
      </a:hlink>
      <a:folHlink>
        <a:srgbClr val="FFFFFF"/>
      </a:folHlink>
    </a:clrScheme>
    <a:fontScheme name="Default Design">
      <a:majorFont>
        <a:latin typeface="Adobe Heiti Std R"/>
        <a:ea typeface=""/>
        <a:cs typeface=""/>
      </a:majorFont>
      <a:minorFont>
        <a:latin typeface="Adobe Heiti Std 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I-PPT-Template.potx" id="{5840E01F-DA69-4F40-A57B-CA61AAB0C14A}" vid="{87CD19E1-CFE4-403E-9124-1A4B462FD1E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DM_PPT_Widescreen</Template>
  <TotalTime>0</TotalTime>
  <Words>1222</Words>
  <Application>Microsoft Office PowerPoint</Application>
  <PresentationFormat>Widescreen</PresentationFormat>
  <Paragraphs>211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Adobe Heiti Std R</vt:lpstr>
      <vt:lpstr>Arial</vt:lpstr>
      <vt:lpstr>Arial Narrow</vt:lpstr>
      <vt:lpstr>avenir</vt:lpstr>
      <vt:lpstr>Calibri</vt:lpstr>
      <vt:lpstr>Times New Roman</vt:lpstr>
      <vt:lpstr>Wingdings</vt:lpstr>
      <vt:lpstr>Duane Morris Bullets Template</vt:lpstr>
      <vt:lpstr>Duane Morris Numbering Template</vt:lpstr>
      <vt:lpstr>1_Duane Morris Numbering Template</vt:lpstr>
      <vt:lpstr>Attorney-Client Privilege Issues for In-House Counsel</vt:lpstr>
      <vt:lpstr>PowerPoint Presentation</vt:lpstr>
      <vt:lpstr> </vt:lpstr>
      <vt:lpstr>Restatement (Third) Law Governing Lawyers</vt:lpstr>
      <vt:lpstr>“Privileged Person”</vt:lpstr>
      <vt:lpstr>PowerPoint Presentation</vt:lpstr>
      <vt:lpstr>Corporate  Counsel – Corporate Officer </vt:lpstr>
      <vt:lpstr>PowerPoint Presentation</vt:lpstr>
      <vt:lpstr>PowerPoint Presentation</vt:lpstr>
      <vt:lpstr>Commonwealth v. Schultz, 133 A.3d 294 (Pa. Super. 2016)</vt:lpstr>
      <vt:lpstr>Facts v. Communication of Facts</vt:lpstr>
      <vt:lpstr>E-mail and the Attorney-Client Privilege</vt:lpstr>
      <vt:lpstr>Lessons from Vioxx</vt:lpstr>
      <vt:lpstr>Kellogg Brown &amp; Root, Inc.</vt:lpstr>
      <vt:lpstr>PowerPoint Presentation</vt:lpstr>
      <vt:lpstr>Rice</vt:lpstr>
      <vt:lpstr>Vioxx - Examples</vt:lpstr>
      <vt:lpstr>Vioxx - Examples</vt:lpstr>
      <vt:lpstr>Vioxx - Examples</vt:lpstr>
      <vt:lpstr>Vioxx - Examples</vt:lpstr>
      <vt:lpstr>Vioxx - Examples</vt:lpstr>
      <vt:lpstr>Preparatory Communications and Dissemination of Legal Advice</vt:lpstr>
      <vt:lpstr>E-mail and the Attorney-Client Privilege</vt:lpstr>
      <vt:lpstr>Communications with Directors</vt:lpstr>
      <vt:lpstr>Communications with Directors</vt:lpstr>
      <vt:lpstr>Ethical Duties</vt:lpstr>
      <vt:lpstr>PowerPoint Presentation</vt:lpstr>
      <vt:lpstr>PowerPoint Presentation</vt:lpstr>
      <vt:lpstr>BouSamra v. Excela Health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BouSamra v. Excela Health</vt:lpstr>
      <vt:lpstr>PowerPoint Presentation</vt:lpstr>
      <vt:lpstr>QUESTIONS?</vt:lpstr>
    </vt:vector>
  </TitlesOfParts>
  <Company>Duane Morris LLP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Brittany Nisbet</dc:creator>
  <cp:lastModifiedBy>Jessica Priselac</cp:lastModifiedBy>
  <cp:revision>52</cp:revision>
  <dcterms:created xsi:type="dcterms:W3CDTF">2024-04-18T13:21:07Z</dcterms:created>
  <dcterms:modified xsi:type="dcterms:W3CDTF">2024-08-26T19:20:10Z</dcterms:modified>
</cp:coreProperties>
</file>