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40"/>
  </p:notesMasterIdLst>
  <p:sldIdLst>
    <p:sldId id="257" r:id="rId2"/>
    <p:sldId id="439" r:id="rId3"/>
    <p:sldId id="479" r:id="rId4"/>
    <p:sldId id="260" r:id="rId5"/>
    <p:sldId id="265" r:id="rId6"/>
    <p:sldId id="482" r:id="rId7"/>
    <p:sldId id="434" r:id="rId8"/>
    <p:sldId id="485" r:id="rId9"/>
    <p:sldId id="458" r:id="rId10"/>
    <p:sldId id="478" r:id="rId11"/>
    <p:sldId id="440" r:id="rId12"/>
    <p:sldId id="441" r:id="rId13"/>
    <p:sldId id="442" r:id="rId14"/>
    <p:sldId id="486" r:id="rId15"/>
    <p:sldId id="481" r:id="rId16"/>
    <p:sldId id="444" r:id="rId17"/>
    <p:sldId id="483" r:id="rId18"/>
    <p:sldId id="487" r:id="rId19"/>
    <p:sldId id="484" r:id="rId20"/>
    <p:sldId id="488" r:id="rId21"/>
    <p:sldId id="459" r:id="rId22"/>
    <p:sldId id="460" r:id="rId23"/>
    <p:sldId id="461" r:id="rId24"/>
    <p:sldId id="489" r:id="rId25"/>
    <p:sldId id="465" r:id="rId26"/>
    <p:sldId id="473" r:id="rId27"/>
    <p:sldId id="469" r:id="rId28"/>
    <p:sldId id="470" r:id="rId29"/>
    <p:sldId id="471" r:id="rId30"/>
    <p:sldId id="472" r:id="rId31"/>
    <p:sldId id="475" r:id="rId32"/>
    <p:sldId id="490" r:id="rId33"/>
    <p:sldId id="401" r:id="rId34"/>
    <p:sldId id="425" r:id="rId35"/>
    <p:sldId id="445" r:id="rId36"/>
    <p:sldId id="396" r:id="rId37"/>
    <p:sldId id="397" r:id="rId38"/>
    <p:sldId id="310"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94660"/>
  </p:normalViewPr>
  <p:slideViewPr>
    <p:cSldViewPr snapToGrid="0">
      <p:cViewPr varScale="1">
        <p:scale>
          <a:sx n="105" d="100"/>
          <a:sy n="105" d="100"/>
        </p:scale>
        <p:origin x="7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725501-9B38-4888-AAB2-2A0460FFCBDE}" type="datetimeFigureOut">
              <a:rPr lang="en-US" smtClean="0"/>
              <a:t>8/26/2024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78CE72E-3099-4E99-BA46-DF6AFCF8FFD6}" type="slidenum">
              <a:rPr lang="en-US" smtClean="0"/>
              <a:t>‹#›</a:t>
            </a:fld>
            <a:endParaRPr lang="en-US" dirty="0"/>
          </a:p>
        </p:txBody>
      </p:sp>
    </p:spTree>
    <p:extLst>
      <p:ext uri="{BB962C8B-B14F-4D97-AF65-F5344CB8AC3E}">
        <p14:creationId xmlns:p14="http://schemas.microsoft.com/office/powerpoint/2010/main" val="1518461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8CE72E-3099-4E99-BA46-DF6AFCF8FFD6}" type="slidenum">
              <a:rPr lang="en-US" smtClean="0"/>
              <a:t>17</a:t>
            </a:fld>
            <a:endParaRPr lang="en-US" dirty="0"/>
          </a:p>
        </p:txBody>
      </p:sp>
    </p:spTree>
    <p:extLst>
      <p:ext uri="{BB962C8B-B14F-4D97-AF65-F5344CB8AC3E}">
        <p14:creationId xmlns:p14="http://schemas.microsoft.com/office/powerpoint/2010/main" val="1863623330"/>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8CE72E-3099-4E99-BA46-DF6AFCF8FFD6}" type="slidenum">
              <a:rPr lang="en-US" smtClean="0"/>
              <a:t>19</a:t>
            </a:fld>
            <a:endParaRPr lang="en-US" dirty="0"/>
          </a:p>
        </p:txBody>
      </p:sp>
    </p:spTree>
    <p:extLst>
      <p:ext uri="{BB962C8B-B14F-4D97-AF65-F5344CB8AC3E}">
        <p14:creationId xmlns:p14="http://schemas.microsoft.com/office/powerpoint/2010/main" val="3217989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28FD3D-7547-864A-9716-BA55367B03D8}"/>
              </a:ext>
            </a:extLst>
          </p:cNvPr>
          <p:cNvSpPr/>
          <p:nvPr/>
        </p:nvSpPr>
        <p:spPr>
          <a:xfrm>
            <a:off x="0" y="0"/>
            <a:ext cx="12192000"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60D31233-94B1-9244-BD69-EB42FFCCA80F}"/>
              </a:ext>
            </a:extLst>
          </p:cNvPr>
          <p:cNvCxnSpPr/>
          <p:nvPr/>
        </p:nvCxnSpPr>
        <p:spPr>
          <a:xfrm>
            <a:off x="5413945" y="4779007"/>
            <a:ext cx="1364105" cy="0"/>
          </a:xfrm>
          <a:prstGeom prst="line">
            <a:avLst/>
          </a:prstGeom>
          <a:ln w="508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p:nvPr>
        </p:nvSpPr>
        <p:spPr>
          <a:xfrm>
            <a:off x="1524001" y="4005601"/>
            <a:ext cx="9144000" cy="341632"/>
          </a:xfrm>
        </p:spPr>
        <p:txBody>
          <a:bodyPr wrap="square" anchor="b" anchorCtr="0">
            <a:spAutoFit/>
          </a:bodyPr>
          <a:lstStyle>
            <a:lvl1pPr marL="0" indent="0" algn="ctr">
              <a:buNone/>
              <a:defRPr sz="1800">
                <a:solidFill>
                  <a:schemeClr val="bg1"/>
                </a:solidFill>
                <a:latin typeface="Georgia" panose="02040502050405020303" pitchFamily="18"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4023" y="5156095"/>
            <a:ext cx="2243951" cy="441741"/>
          </a:xfrm>
          <a:prstGeom prst="rect">
            <a:avLst/>
          </a:prstGeom>
        </p:spPr>
      </p:pic>
      <p:sp>
        <p:nvSpPr>
          <p:cNvPr id="4" name="Title 3"/>
          <p:cNvSpPr>
            <a:spLocks noGrp="1"/>
          </p:cNvSpPr>
          <p:nvPr>
            <p:ph type="title"/>
          </p:nvPr>
        </p:nvSpPr>
        <p:spPr>
          <a:xfrm>
            <a:off x="971550" y="829610"/>
            <a:ext cx="10220325" cy="2594138"/>
          </a:xfrm>
        </p:spPr>
        <p:txBody>
          <a:bodyPr anchor="b" anchorCtr="0">
            <a:normAutofit/>
          </a:bodyPr>
          <a:lstStyle>
            <a:lvl1pPr>
              <a:defRPr cap="all"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77553615"/>
      </p:ext>
    </p:extLst>
  </p:cSld>
  <p:clrMapOvr>
    <a:masterClrMapping/>
  </p:clrMapOvr>
  <p:timing>
    <p:tnLst>
      <p:par>
        <p:cTn id="1" dur="indefinite" restart="never" nodeType="tmRoot"/>
      </p:par>
    </p:tnLst>
  </p:timing>
</p:sldLayout>
</file>

<file path=ppt/slideLayouts/slideLayout10.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381CEB-038A-9A46-B97E-6F89F8352C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1" cy="6858000"/>
          </a:xfrm>
          <a:prstGeom prst="rect">
            <a:avLst/>
          </a:prstGeom>
        </p:spPr>
      </p:pic>
      <p:sp>
        <p:nvSpPr>
          <p:cNvPr id="9" name="Rectangle 8">
            <a:extLst>
              <a:ext uri="{FF2B5EF4-FFF2-40B4-BE49-F238E27FC236}">
                <a16:creationId xmlns:a16="http://schemas.microsoft.com/office/drawing/2014/main" id="{6DF15657-2D7A-B34D-8DA3-51ECDBA9FA5D}"/>
              </a:ext>
            </a:extLst>
          </p:cNvPr>
          <p:cNvSpPr/>
          <p:nvPr/>
        </p:nvSpPr>
        <p:spPr>
          <a:xfrm>
            <a:off x="829734" y="762001"/>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024" y="6400800"/>
            <a:ext cx="1557377" cy="306582"/>
          </a:xfrm>
          <a:prstGeom prst="rect">
            <a:avLst/>
          </a:prstGeom>
        </p:spPr>
      </p:pic>
      <p:sp>
        <p:nvSpPr>
          <p:cNvPr id="18"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tx1"/>
                </a:solidFill>
                <a:latin typeface="Arial" panose="020B0604020202020204" pitchFamily="34" charset="0"/>
                <a:cs typeface="Arial" panose="020B0604020202020204" pitchFamily="34" charset="0"/>
              </a:rPr>
              <a:t>©</a:t>
            </a:r>
            <a:r>
              <a:rPr lang="en-US" sz="1000" baseline="0" dirty="0" smtClean="0">
                <a:solidFill>
                  <a:schemeClr val="tx1"/>
                </a:solidFill>
                <a:latin typeface="Arial" panose="020B0604020202020204" pitchFamily="34" charset="0"/>
                <a:cs typeface="Arial" panose="020B0604020202020204" pitchFamily="34" charset="0"/>
              </a:rPr>
              <a:t> 2024 </a:t>
            </a:r>
            <a:r>
              <a:rPr lang="en-US" sz="1000" dirty="0" smtClean="0">
                <a:solidFill>
                  <a:schemeClr val="tx1"/>
                </a:solidFill>
                <a:latin typeface="Arial" panose="020B0604020202020204" pitchFamily="34" charset="0"/>
                <a:cs typeface="Arial" panose="020B0604020202020204" pitchFamily="34" charset="0"/>
              </a:rPr>
              <a:t>Porter Wright Morris &amp; Arthur LLP</a:t>
            </a:r>
            <a:endParaRPr lang="en-US" sz="1000" dirty="0">
              <a:solidFill>
                <a:schemeClr val="tx1"/>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1" name="Title 18"/>
          <p:cNvSpPr>
            <a:spLocks noGrp="1"/>
          </p:cNvSpPr>
          <p:nvPr>
            <p:ph type="title" hasCustomPrompt="1"/>
          </p:nvPr>
        </p:nvSpPr>
        <p:spPr>
          <a:xfrm>
            <a:off x="952500" y="904875"/>
            <a:ext cx="10258425" cy="1441283"/>
          </a:xfrm>
        </p:spPr>
        <p:txBody>
          <a:bodyPr anchor="b" anchorCtr="0"/>
          <a:lstStyle>
            <a:lvl1pPr>
              <a:defRPr sz="3600"/>
            </a:lvl1pPr>
          </a:lstStyle>
          <a:p>
            <a:r>
              <a:rPr lang="en-US" dirty="0" smtClean="0"/>
              <a:t>CLICK TO EDIT MASTER TITLE STYLE</a:t>
            </a:r>
            <a:endParaRPr lang="en-US" dirty="0"/>
          </a:p>
        </p:txBody>
      </p:sp>
      <p:sp>
        <p:nvSpPr>
          <p:cNvPr id="22" name="Content Placeholder 2"/>
          <p:cNvSpPr>
            <a:spLocks noGrp="1"/>
          </p:cNvSpPr>
          <p:nvPr>
            <p:ph sz="half" idx="1" hasCustomPrompt="1"/>
          </p:nvPr>
        </p:nvSpPr>
        <p:spPr>
          <a:xfrm>
            <a:off x="952499" y="2828924"/>
            <a:ext cx="10258425" cy="3124201"/>
          </a:xfrm>
        </p:spPr>
        <p:txBody>
          <a:bodyPr numCol="1" spcCol="365760" anchor="t" anchorCtr="0">
            <a:normAutofit/>
          </a:bodyPr>
          <a:lstStyle>
            <a:lvl1pPr marL="0" indent="0" algn="ctr">
              <a:lnSpc>
                <a:spcPct val="100000"/>
              </a:lnSpc>
              <a:spcBef>
                <a:spcPts val="2400"/>
              </a:spcBef>
              <a:buClr>
                <a:srgbClr val="C00000"/>
              </a:buClr>
              <a:buFont typeface="Arial" panose="020B0604020202020204" pitchFamily="34" charset="0"/>
              <a:buNone/>
              <a:defRPr sz="2400">
                <a:latin typeface="Arial" panose="020B0604020202020204" pitchFamily="34" charset="0"/>
                <a:cs typeface="Arial" panose="020B0604020202020204" pitchFamily="34" charset="0"/>
              </a:defRPr>
            </a:lvl1pPr>
            <a:lvl2pPr marL="4572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2pPr>
            <a:lvl3pPr marL="9144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3pPr>
            <a:lvl4pPr marL="13716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4pPr>
            <a:lvl5pPr marL="18288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5pPr>
          </a:lstStyle>
          <a:p>
            <a:pPr lvl="0"/>
            <a:r>
              <a:rPr lang="en-US" dirty="0" smtClean="0"/>
              <a:t>Edit Master text styles</a:t>
            </a:r>
          </a:p>
        </p:txBody>
      </p:sp>
    </p:spTree>
    <p:extLst>
      <p:ext uri="{BB962C8B-B14F-4D97-AF65-F5344CB8AC3E}">
        <p14:creationId xmlns:p14="http://schemas.microsoft.com/office/powerpoint/2010/main" val="3618538478"/>
      </p:ext>
    </p:extLst>
  </p:cSld>
  <p:clrMapOvr>
    <a:masterClrMapping/>
  </p:clrMapOvr>
  <p:timing>
    <p:tnLst>
      <p:par>
        <p:cTn id="1" dur="indefinite" restart="never" nodeType="tmRoot"/>
      </p:par>
    </p:tnLst>
  </p:timing>
</p:sldLayout>
</file>

<file path=ppt/slideLayouts/slideLayout1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6_Vide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28FD3D-7547-864A-9716-BA55367B03D8}"/>
              </a:ext>
            </a:extLst>
          </p:cNvPr>
          <p:cNvSpPr/>
          <p:nvPr/>
        </p:nvSpPr>
        <p:spPr>
          <a:xfrm>
            <a:off x="0" y="0"/>
            <a:ext cx="12192000" cy="610552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edia Placeholder 4"/>
          <p:cNvSpPr>
            <a:spLocks noGrp="1"/>
          </p:cNvSpPr>
          <p:nvPr>
            <p:ph type="media" sz="quarter" idx="13"/>
          </p:nvPr>
        </p:nvSpPr>
        <p:spPr>
          <a:xfrm>
            <a:off x="379413" y="1102407"/>
            <a:ext cx="11433175" cy="4755288"/>
          </a:xfrm>
        </p:spPr>
        <p:txBody>
          <a:bodyPr/>
          <a:lstStyle/>
          <a:p>
            <a:r>
              <a:rPr lang="en-US" smtClean="0"/>
              <a:t>Click icon to add media</a:t>
            </a:r>
            <a:endParaRPr lang="en-US" dirty="0"/>
          </a:p>
        </p:txBody>
      </p:sp>
      <p:sp>
        <p:nvSpPr>
          <p:cNvPr id="2" name="Title 1"/>
          <p:cNvSpPr>
            <a:spLocks noGrp="1"/>
          </p:cNvSpPr>
          <p:nvPr>
            <p:ph type="title" hasCustomPrompt="1"/>
          </p:nvPr>
        </p:nvSpPr>
        <p:spPr>
          <a:xfrm>
            <a:off x="379851" y="239283"/>
            <a:ext cx="11432298" cy="717846"/>
          </a:xfrm>
        </p:spPr>
        <p:txBody>
          <a:bodyPr anchor="t">
            <a:normAutofit/>
          </a:bodyPr>
          <a:lstStyle>
            <a:lvl1pPr algn="ctr">
              <a:defRPr sz="2800" b="1" cap="all" baseline="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0" name="Text Placeholder 2"/>
          <p:cNvSpPr>
            <a:spLocks noGrp="1"/>
          </p:cNvSpPr>
          <p:nvPr>
            <p:ph type="body" sz="quarter" idx="12" hasCustomPrompt="1"/>
          </p:nvPr>
        </p:nvSpPr>
        <p:spPr>
          <a:xfrm>
            <a:off x="371475" y="5928797"/>
            <a:ext cx="11440673" cy="368644"/>
          </a:xfrm>
        </p:spPr>
        <p:txBody>
          <a:bodyPr anchor="t" anchorCtr="0">
            <a:normAutofit/>
          </a:bodyPr>
          <a:lstStyle>
            <a:lvl1pPr algn="ctr">
              <a:defRPr sz="1000" i="1">
                <a:solidFill>
                  <a:schemeClr val="bg1"/>
                </a:solidFill>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Tree>
    <p:extLst>
      <p:ext uri="{BB962C8B-B14F-4D97-AF65-F5344CB8AC3E}">
        <p14:creationId xmlns:p14="http://schemas.microsoft.com/office/powerpoint/2010/main" val="819052320"/>
      </p:ext>
    </p:extLst>
  </p:cSld>
  <p:clrMapOvr>
    <a:masterClrMapping/>
  </p:clrMapOvr>
  <p:timing>
    <p:tnLst>
      <p:par>
        <p:cTn id="1" dur="indefinite" restart="never" nodeType="tmRoot"/>
      </p:par>
    </p:tnLst>
  </p:timing>
</p:sldLayout>
</file>

<file path=ppt/slideLayouts/slideLayout1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6_Title and Content: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DF15657-2D7A-B34D-8DA3-51ECDBA9FA5D}"/>
              </a:ext>
            </a:extLst>
          </p:cNvPr>
          <p:cNvSpPr/>
          <p:nvPr/>
        </p:nvSpPr>
        <p:spPr>
          <a:xfrm>
            <a:off x="829734" y="762001"/>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8" name="Title 18"/>
          <p:cNvSpPr>
            <a:spLocks noGrp="1"/>
          </p:cNvSpPr>
          <p:nvPr>
            <p:ph type="title" hasCustomPrompt="1"/>
          </p:nvPr>
        </p:nvSpPr>
        <p:spPr>
          <a:xfrm>
            <a:off x="952500" y="904875"/>
            <a:ext cx="10258425" cy="1441283"/>
          </a:xfrm>
        </p:spPr>
        <p:txBody>
          <a:bodyPr anchor="b" anchorCtr="0"/>
          <a:lstStyle>
            <a:lvl1pPr>
              <a:defRPr sz="3600"/>
            </a:lvl1pPr>
          </a:lstStyle>
          <a:p>
            <a:r>
              <a:rPr lang="en-US" dirty="0" smtClean="0"/>
              <a:t>CLICK TO EDIT MASTER TITLE STYLE</a:t>
            </a:r>
            <a:endParaRPr lang="en-US" dirty="0"/>
          </a:p>
        </p:txBody>
      </p:sp>
      <p:sp>
        <p:nvSpPr>
          <p:cNvPr id="9" name="Content Placeholder 2"/>
          <p:cNvSpPr>
            <a:spLocks noGrp="1"/>
          </p:cNvSpPr>
          <p:nvPr>
            <p:ph sz="half" idx="1" hasCustomPrompt="1"/>
          </p:nvPr>
        </p:nvSpPr>
        <p:spPr>
          <a:xfrm>
            <a:off x="952500" y="2828924"/>
            <a:ext cx="10258425" cy="3124201"/>
          </a:xfrm>
        </p:spPr>
        <p:txBody>
          <a:bodyPr numCol="2" spcCol="365760" anchor="t" anchorCtr="0">
            <a:normAutofit/>
          </a:bodyPr>
          <a:lstStyle>
            <a:lvl1pPr marL="0" indent="0" algn="ctr">
              <a:lnSpc>
                <a:spcPct val="100000"/>
              </a:lnSpc>
              <a:spcBef>
                <a:spcPts val="2400"/>
              </a:spcBef>
              <a:buClr>
                <a:srgbClr val="C00000"/>
              </a:buClr>
              <a:buFont typeface="Arial" panose="020B0604020202020204" pitchFamily="34" charset="0"/>
              <a:buNone/>
              <a:defRPr sz="2400">
                <a:latin typeface="Arial" panose="020B0604020202020204" pitchFamily="34" charset="0"/>
                <a:cs typeface="Arial" panose="020B0604020202020204" pitchFamily="34" charset="0"/>
              </a:defRPr>
            </a:lvl1pPr>
            <a:lvl2pPr marL="4572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2pPr>
            <a:lvl3pPr marL="9144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3pPr>
            <a:lvl4pPr marL="13716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4pPr>
            <a:lvl5pPr marL="18288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5pPr>
          </a:lstStyle>
          <a:p>
            <a:pPr lvl="0"/>
            <a:r>
              <a:rPr lang="en-US" dirty="0" smtClean="0"/>
              <a:t>Edit Master text styles</a:t>
            </a:r>
          </a:p>
        </p:txBody>
      </p:sp>
    </p:spTree>
    <p:extLst>
      <p:ext uri="{BB962C8B-B14F-4D97-AF65-F5344CB8AC3E}">
        <p14:creationId xmlns:p14="http://schemas.microsoft.com/office/powerpoint/2010/main" val="3610450608"/>
      </p:ext>
    </p:extLst>
  </p:cSld>
  <p:clrMapOvr>
    <a:masterClrMapping/>
  </p:clrMapOvr>
  <p:timing>
    <p:tnLst>
      <p:par>
        <p:cTn id="1" dur="indefinite" restart="never" nodeType="tmRoot"/>
      </p:par>
    </p:tnLst>
  </p:timing>
</p:sldLayout>
</file>

<file path=ppt/slideLayouts/slideLayout1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DF15657-2D7A-B34D-8DA3-51ECDBA9FA5D}"/>
              </a:ext>
            </a:extLst>
          </p:cNvPr>
          <p:cNvSpPr/>
          <p:nvPr/>
        </p:nvSpPr>
        <p:spPr>
          <a:xfrm>
            <a:off x="829734" y="762001"/>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952500" y="2809874"/>
            <a:ext cx="5067300" cy="3143251"/>
          </a:xfrm>
        </p:spPr>
        <p:txBody>
          <a:bodyPr anchor="t" anchorCtr="0">
            <a:normAutofit/>
          </a:bodyPr>
          <a:lstStyle>
            <a:lvl1pPr marL="2286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4pPr>
            <a:lvl5pPr marL="20574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itle 18"/>
          <p:cNvSpPr>
            <a:spLocks noGrp="1"/>
          </p:cNvSpPr>
          <p:nvPr>
            <p:ph type="title" hasCustomPrompt="1"/>
          </p:nvPr>
        </p:nvSpPr>
        <p:spPr>
          <a:xfrm>
            <a:off x="952500" y="904875"/>
            <a:ext cx="10258425" cy="1441283"/>
          </a:xfrm>
        </p:spPr>
        <p:txBody>
          <a:bodyPr anchor="b" anchorCtr="0"/>
          <a:lstStyle>
            <a:lvl1pPr>
              <a:defRPr sz="3600"/>
            </a:lvl1pPr>
          </a:lstStyle>
          <a:p>
            <a:r>
              <a:rPr lang="en-US" dirty="0" smtClean="0"/>
              <a:t>CLICK TO EDIT MASTER TITLE STYLE</a:t>
            </a:r>
            <a:endParaRPr lang="en-US" dirty="0"/>
          </a:p>
        </p:txBody>
      </p:sp>
      <p:sp>
        <p:nvSpPr>
          <p:cNvPr id="20" name="Content Placeholder 2"/>
          <p:cNvSpPr>
            <a:spLocks noGrp="1"/>
          </p:cNvSpPr>
          <p:nvPr>
            <p:ph sz="half" idx="10"/>
          </p:nvPr>
        </p:nvSpPr>
        <p:spPr>
          <a:xfrm>
            <a:off x="6172200" y="2809874"/>
            <a:ext cx="5038725" cy="3143251"/>
          </a:xfrm>
        </p:spPr>
        <p:txBody>
          <a:bodyPr anchor="t" anchorCtr="0">
            <a:normAutofit/>
          </a:bodyPr>
          <a:lstStyle>
            <a:lvl1pPr marL="2286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4pPr>
            <a:lvl5pPr marL="20574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7612756"/>
      </p:ext>
    </p:extLst>
  </p:cSld>
  <p:clrMapOvr>
    <a:masterClrMapping/>
  </p:clrMapOvr>
  <p:timing>
    <p:tnLst>
      <p:par>
        <p:cTn id="1" dur="indefinite" restart="never" nodeType="tmRoot"/>
      </p:par>
    </p:tnLst>
  </p:timing>
</p:sldLayout>
</file>

<file path=ppt/slideLayouts/slideLayout1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501" y="904875"/>
            <a:ext cx="10273042" cy="785813"/>
          </a:xfrm>
        </p:spPr>
        <p:txBody>
          <a:bodyPr>
            <a:normAutofit/>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952500" y="1795463"/>
            <a:ext cx="5045075" cy="823912"/>
          </a:xfrm>
        </p:spPr>
        <p:txBody>
          <a:bodyPr anchor="b">
            <a:normAutofit/>
          </a:bodyPr>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2"/>
          <p:cNvSpPr>
            <a:spLocks noGrp="1"/>
          </p:cNvSpPr>
          <p:nvPr>
            <p:ph sz="half" idx="10" hasCustomPrompt="1"/>
          </p:nvPr>
        </p:nvSpPr>
        <p:spPr>
          <a:xfrm>
            <a:off x="952500" y="2733675"/>
            <a:ext cx="5045075" cy="2676525"/>
          </a:xfrm>
        </p:spPr>
        <p:txBody>
          <a:bodyPr anchor="t" anchorCtr="0">
            <a:normAutofit/>
          </a:bodyPr>
          <a:lstStyle>
            <a:lvl1pPr marL="0" indent="0" algn="ctr">
              <a:lnSpc>
                <a:spcPct val="100000"/>
              </a:lnSpc>
              <a:spcBef>
                <a:spcPts val="2400"/>
              </a:spcBef>
              <a:buClr>
                <a:srgbClr val="C00000"/>
              </a:buClr>
              <a:buFont typeface="Arial" panose="020B0604020202020204" pitchFamily="34" charset="0"/>
              <a:buNone/>
              <a:defRPr sz="1800">
                <a:latin typeface="Arial" panose="020B0604020202020204" pitchFamily="34" charset="0"/>
                <a:cs typeface="Arial" panose="020B0604020202020204" pitchFamily="34" charset="0"/>
              </a:defRPr>
            </a:lvl1pPr>
            <a:lvl2pPr marL="4572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2pPr>
            <a:lvl3pPr marL="9144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3pPr>
            <a:lvl4pPr marL="13716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4pPr>
            <a:lvl5pPr marL="18288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5pPr>
          </a:lstStyle>
          <a:p>
            <a:pPr lvl="0"/>
            <a:r>
              <a:rPr lang="en-US" dirty="0" smtClean="0"/>
              <a:t>Edit Master text styles</a:t>
            </a:r>
            <a:endParaRPr lang="en-US" dirty="0"/>
          </a:p>
        </p:txBody>
      </p:sp>
      <p:sp>
        <p:nvSpPr>
          <p:cNvPr id="13" name="Content Placeholder 2"/>
          <p:cNvSpPr>
            <a:spLocks noGrp="1"/>
          </p:cNvSpPr>
          <p:nvPr>
            <p:ph sz="half" idx="11" hasCustomPrompt="1"/>
          </p:nvPr>
        </p:nvSpPr>
        <p:spPr>
          <a:xfrm>
            <a:off x="6172200" y="2733675"/>
            <a:ext cx="5045075" cy="2676525"/>
          </a:xfrm>
        </p:spPr>
        <p:txBody>
          <a:bodyPr anchor="t" anchorCtr="0">
            <a:normAutofit/>
          </a:bodyPr>
          <a:lstStyle>
            <a:lvl1pPr marL="0" indent="0" algn="ctr">
              <a:lnSpc>
                <a:spcPct val="100000"/>
              </a:lnSpc>
              <a:spcBef>
                <a:spcPts val="2400"/>
              </a:spcBef>
              <a:buClr>
                <a:srgbClr val="C00000"/>
              </a:buClr>
              <a:buFont typeface="Arial" panose="020B0604020202020204" pitchFamily="34" charset="0"/>
              <a:buNone/>
              <a:defRPr sz="1800">
                <a:latin typeface="Arial" panose="020B0604020202020204" pitchFamily="34" charset="0"/>
                <a:cs typeface="Arial" panose="020B0604020202020204" pitchFamily="34" charset="0"/>
              </a:defRPr>
            </a:lvl1pPr>
            <a:lvl2pPr marL="4572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2pPr>
            <a:lvl3pPr marL="9144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3pPr>
            <a:lvl4pPr marL="13716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4pPr>
            <a:lvl5pPr marL="18288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5pPr>
          </a:lstStyle>
          <a:p>
            <a:pPr lvl="0"/>
            <a:r>
              <a:rPr lang="en-US" dirty="0" smtClean="0"/>
              <a:t>Edit Master text styles</a:t>
            </a:r>
          </a:p>
        </p:txBody>
      </p:sp>
      <p:cxnSp>
        <p:nvCxnSpPr>
          <p:cNvPr id="14" name="Straight Connector 13">
            <a:extLst>
              <a:ext uri="{FF2B5EF4-FFF2-40B4-BE49-F238E27FC236}">
                <a16:creationId xmlns:a16="http://schemas.microsoft.com/office/drawing/2014/main" id="{60D31233-94B1-9244-BD69-EB42FFCCA80F}"/>
              </a:ext>
            </a:extLst>
          </p:cNvPr>
          <p:cNvCxnSpPr/>
          <p:nvPr/>
        </p:nvCxnSpPr>
        <p:spPr>
          <a:xfrm>
            <a:off x="5412360" y="1745295"/>
            <a:ext cx="1364105" cy="0"/>
          </a:xfrm>
          <a:prstGeom prst="line">
            <a:avLst/>
          </a:prstGeom>
          <a:ln w="381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2"/>
          </p:nvPr>
        </p:nvSpPr>
        <p:spPr>
          <a:xfrm>
            <a:off x="6172200" y="1792920"/>
            <a:ext cx="5045075" cy="823912"/>
          </a:xfrm>
        </p:spPr>
        <p:txBody>
          <a:bodyPr anchor="b">
            <a:normAutofit/>
          </a:bodyPr>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7" name="Subtitle 2"/>
          <p:cNvSpPr>
            <a:spLocks noGrp="1"/>
          </p:cNvSpPr>
          <p:nvPr>
            <p:ph type="subTitle" idx="13"/>
          </p:nvPr>
        </p:nvSpPr>
        <p:spPr>
          <a:xfrm>
            <a:off x="952499" y="5587056"/>
            <a:ext cx="10264775" cy="341632"/>
          </a:xfrm>
        </p:spPr>
        <p:txBody>
          <a:bodyPr wrap="square">
            <a:spAutoFit/>
          </a:bodyPr>
          <a:lstStyle>
            <a:lvl1pPr marL="0" indent="0" algn="ctr">
              <a:buNone/>
              <a:defRPr sz="1800">
                <a:solidFill>
                  <a:schemeClr val="tx1"/>
                </a:solidFill>
                <a:latin typeface="Georgia" panose="02040502050405020303" pitchFamily="18"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09858010"/>
      </p:ext>
    </p:extLst>
  </p:cSld>
  <p:clrMapOvr>
    <a:masterClrMapping/>
  </p:clrMapOvr>
  <p:timing>
    <p:tnLst>
      <p:par>
        <p:cTn id="1" dur="indefinite" restart="never" nodeType="tmRoot"/>
      </p:par>
    </p:tnLst>
  </p:timing>
</p:sldLayout>
</file>

<file path=ppt/slideLayouts/slideLayout15.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119104" y="927099"/>
            <a:ext cx="9841163" cy="4525117"/>
          </a:xfrm>
        </p:spPr>
        <p:txBody>
          <a:bodyPr/>
          <a:lstStyle/>
          <a:p>
            <a:r>
              <a:rPr lang="en-US" smtClean="0"/>
              <a:t>Click icon to add picture</a:t>
            </a:r>
            <a:endParaRPr lang="en-US" dirty="0"/>
          </a:p>
        </p:txBody>
      </p:sp>
      <p:sp>
        <p:nvSpPr>
          <p:cNvPr id="9" name="Text Placeholder 3"/>
          <p:cNvSpPr>
            <a:spLocks noGrp="1"/>
          </p:cNvSpPr>
          <p:nvPr>
            <p:ph type="body" sz="half" idx="2"/>
          </p:nvPr>
        </p:nvSpPr>
        <p:spPr>
          <a:xfrm>
            <a:off x="1118936" y="5597494"/>
            <a:ext cx="9841498" cy="461473"/>
          </a:xfrm>
        </p:spPr>
        <p:txBody>
          <a:bodyPr anchor="t" anchorCtr="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06847237"/>
      </p:ext>
    </p:extLst>
  </p:cSld>
  <p:clrMapOvr>
    <a:masterClrMapping/>
  </p:clrMapOvr>
  <p:timing>
    <p:tnLst>
      <p:par>
        <p:cTn id="1" dur="indefinite" restart="never" nodeType="tmRoot"/>
      </p:par>
    </p:tnLst>
  </p:timing>
</p:sldLayout>
</file>

<file path=ppt/slideLayouts/slideLayout16.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Blank_Black">
    <p:spTree>
      <p:nvGrpSpPr>
        <p:cNvPr id="1" name=""/>
        <p:cNvGrpSpPr/>
        <p:nvPr/>
      </p:nvGrpSpPr>
      <p:grpSpPr>
        <a:xfrm>
          <a:off x="0" y="0"/>
          <a:ext cx="0" cy="0"/>
          <a:chOff x="0" y="0"/>
          <a:chExt cx="0" cy="0"/>
        </a:xfrm>
      </p:grpSpPr>
      <p:sp>
        <p:nvSpPr>
          <p:cNvPr id="3" name="Rectangle 2"/>
          <p:cNvSpPr/>
          <p:nvPr/>
        </p:nvSpPr>
        <p:spPr>
          <a:xfrm>
            <a:off x="0" y="0"/>
            <a:ext cx="12192000" cy="632090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83236"/>
      </p:ext>
    </p:extLst>
  </p:cSld>
  <p:clrMapOvr>
    <a:masterClrMapping/>
  </p:clrMapOvr>
  <p:hf hdr="0" ftr="0" dt="0"/>
</p:sldLayout>
</file>

<file path=ppt/slideLayouts/slideLayout17.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Blank_White">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024" y="6400800"/>
            <a:ext cx="1557377" cy="306582"/>
          </a:xfrm>
          <a:prstGeom prst="rect">
            <a:avLst/>
          </a:prstGeom>
        </p:spPr>
      </p:pic>
      <p:sp>
        <p:nvSpPr>
          <p:cNvPr id="5"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2024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099747"/>
      </p:ext>
    </p:extLst>
  </p:cSld>
  <p:clrMapOvr>
    <a:masterClrMapping/>
  </p:clrMapOvr>
  <p:hf hdr="0" ftr="0" dt="0"/>
</p:sldLayout>
</file>

<file path=ppt/slideLayouts/slideLayout18.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One Phot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0"/>
            <a:ext cx="12209953"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DF15657-2D7A-B34D-8DA3-51ECDBA9FA5D}"/>
              </a:ext>
            </a:extLst>
          </p:cNvPr>
          <p:cNvSpPr/>
          <p:nvPr/>
        </p:nvSpPr>
        <p:spPr>
          <a:xfrm>
            <a:off x="0" y="1"/>
            <a:ext cx="12209953" cy="341696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024" y="6400800"/>
            <a:ext cx="1557377" cy="306582"/>
          </a:xfrm>
          <a:prstGeom prst="rect">
            <a:avLst/>
          </a:prstGeom>
        </p:spPr>
      </p:pic>
      <p:sp>
        <p:nvSpPr>
          <p:cNvPr id="22"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2024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hasCustomPrompt="1"/>
          </p:nvPr>
        </p:nvSpPr>
        <p:spPr>
          <a:xfrm>
            <a:off x="3379755" y="3801978"/>
            <a:ext cx="8230720" cy="2153709"/>
          </a:xfrm>
        </p:spPr>
        <p:txBody>
          <a:bodyPr anchor="t" anchorCtr="0">
            <a:normAutofit/>
          </a:bodyPr>
          <a:lstStyle>
            <a:lvl1pPr algn="l">
              <a:defRPr sz="2800">
                <a:latin typeface="Arial" panose="020B0604020202020204" pitchFamily="34" charset="0"/>
                <a:cs typeface="Arial" panose="020B0604020202020204" pitchFamily="34" charset="0"/>
              </a:defRPr>
            </a:lvl1pPr>
            <a:lvl2pPr algn="l">
              <a:defRPr sz="2400">
                <a:latin typeface="Arial" panose="020B0604020202020204" pitchFamily="34" charset="0"/>
                <a:cs typeface="Arial" panose="020B0604020202020204" pitchFamily="34" charset="0"/>
              </a:defRPr>
            </a:lvl2pPr>
            <a:lvl3pPr algn="l">
              <a:defRPr sz="2400">
                <a:latin typeface="Arial" panose="020B0604020202020204" pitchFamily="34" charset="0"/>
                <a:cs typeface="Arial" panose="020B0604020202020204" pitchFamily="34" charset="0"/>
              </a:defRPr>
            </a:lvl3pPr>
            <a:lvl4pPr algn="l">
              <a:defRPr sz="2400">
                <a:latin typeface="Arial" panose="020B0604020202020204" pitchFamily="34" charset="0"/>
                <a:cs typeface="Arial" panose="020B0604020202020204" pitchFamily="34" charset="0"/>
              </a:defRPr>
            </a:lvl4pPr>
            <a:lvl5pPr algn="l">
              <a:defRPr sz="2400">
                <a:latin typeface="Arial" panose="020B0604020202020204" pitchFamily="34" charset="0"/>
                <a:cs typeface="Arial" panose="020B0604020202020204" pitchFamily="34" charset="0"/>
              </a:defRPr>
            </a:lvl5pPr>
          </a:lstStyle>
          <a:p>
            <a:pPr lvl="0"/>
            <a:r>
              <a:rPr lang="en-US" dirty="0" smtClean="0"/>
              <a:t>Edit Master text styles</a:t>
            </a:r>
            <a:endParaRPr lang="en-US" dirty="0"/>
          </a:p>
        </p:txBody>
      </p:sp>
      <p:sp>
        <p:nvSpPr>
          <p:cNvPr id="16" name="Picture Placeholder 7"/>
          <p:cNvSpPr>
            <a:spLocks noGrp="1"/>
          </p:cNvSpPr>
          <p:nvPr>
            <p:ph type="pic" sz="quarter" idx="14"/>
          </p:nvPr>
        </p:nvSpPr>
        <p:spPr>
          <a:xfrm>
            <a:off x="1075085" y="3077676"/>
            <a:ext cx="2011680" cy="2011680"/>
          </a:xfrm>
          <a:prstGeom prst="ellipse">
            <a:avLst/>
          </a:prstGeom>
          <a:ln>
            <a:noFill/>
          </a:ln>
          <a:effectLst/>
        </p:spPr>
        <p:txBody>
          <a:bodyPr/>
          <a:lstStyle/>
          <a:p>
            <a:r>
              <a:rPr lang="en-US" smtClean="0"/>
              <a:t>Click icon to add picture</a:t>
            </a:r>
            <a:endParaRPr lang="en-US" dirty="0"/>
          </a:p>
        </p:txBody>
      </p:sp>
      <p:cxnSp>
        <p:nvCxnSpPr>
          <p:cNvPr id="17" name="Straight Connector 16">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8" name="Title 18"/>
          <p:cNvSpPr>
            <a:spLocks noGrp="1"/>
          </p:cNvSpPr>
          <p:nvPr>
            <p:ph type="title" hasCustomPrompt="1"/>
          </p:nvPr>
        </p:nvSpPr>
        <p:spPr>
          <a:xfrm>
            <a:off x="952500" y="904875"/>
            <a:ext cx="10258425" cy="1441283"/>
          </a:xfrm>
        </p:spPr>
        <p:txBody>
          <a:bodyPr anchor="b" anchorCtr="0"/>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4903861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Two Photo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0"/>
            <a:ext cx="12209953"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DF15657-2D7A-B34D-8DA3-51ECDBA9FA5D}"/>
              </a:ext>
            </a:extLst>
          </p:cNvPr>
          <p:cNvSpPr/>
          <p:nvPr/>
        </p:nvSpPr>
        <p:spPr>
          <a:xfrm>
            <a:off x="0" y="1"/>
            <a:ext cx="12209953" cy="341696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024" y="6400800"/>
            <a:ext cx="1557377" cy="306582"/>
          </a:xfrm>
          <a:prstGeom prst="rect">
            <a:avLst/>
          </a:prstGeom>
        </p:spPr>
      </p:pic>
      <p:sp>
        <p:nvSpPr>
          <p:cNvPr id="22"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2024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sp>
        <p:nvSpPr>
          <p:cNvPr id="16" name="Picture Placeholder 7"/>
          <p:cNvSpPr>
            <a:spLocks noGrp="1"/>
          </p:cNvSpPr>
          <p:nvPr>
            <p:ph type="pic" sz="quarter" idx="13"/>
          </p:nvPr>
        </p:nvSpPr>
        <p:spPr>
          <a:xfrm>
            <a:off x="3047508" y="3078883"/>
            <a:ext cx="2011680" cy="2011680"/>
          </a:xfrm>
          <a:prstGeom prst="ellipse">
            <a:avLst/>
          </a:prstGeom>
          <a:ln>
            <a:noFill/>
          </a:ln>
          <a:effectLst/>
        </p:spPr>
        <p:txBody>
          <a:bodyPr/>
          <a:lstStyle/>
          <a:p>
            <a:r>
              <a:rPr lang="en-US" smtClean="0"/>
              <a:t>Click icon to add picture</a:t>
            </a:r>
            <a:endParaRPr lang="en-US" dirty="0"/>
          </a:p>
        </p:txBody>
      </p:sp>
      <p:sp>
        <p:nvSpPr>
          <p:cNvPr id="17" name="Picture Placeholder 7"/>
          <p:cNvSpPr>
            <a:spLocks noGrp="1"/>
          </p:cNvSpPr>
          <p:nvPr>
            <p:ph type="pic" sz="quarter" idx="14"/>
          </p:nvPr>
        </p:nvSpPr>
        <p:spPr>
          <a:xfrm>
            <a:off x="7263433" y="3078883"/>
            <a:ext cx="2011680" cy="2011680"/>
          </a:xfrm>
          <a:prstGeom prst="ellipse">
            <a:avLst/>
          </a:prstGeom>
          <a:ln>
            <a:noFill/>
          </a:ln>
          <a:effectLst/>
        </p:spPr>
        <p:txBody>
          <a:bodyPr/>
          <a:lstStyle/>
          <a:p>
            <a:r>
              <a:rPr lang="en-US" smtClean="0"/>
              <a:t>Click icon to add picture</a:t>
            </a:r>
            <a:endParaRPr lang="en-US" dirty="0"/>
          </a:p>
        </p:txBody>
      </p:sp>
      <p:sp>
        <p:nvSpPr>
          <p:cNvPr id="18" name="Text Placeholder 2"/>
          <p:cNvSpPr>
            <a:spLocks noGrp="1"/>
          </p:cNvSpPr>
          <p:nvPr>
            <p:ph type="body" sz="quarter" idx="10" hasCustomPrompt="1"/>
          </p:nvPr>
        </p:nvSpPr>
        <p:spPr>
          <a:xfrm>
            <a:off x="2010700" y="5310462"/>
            <a:ext cx="4085296" cy="1098553"/>
          </a:xfrm>
        </p:spPr>
        <p:txBody>
          <a:bodyPr anchor="t" anchorCtr="0">
            <a:normAutofit/>
          </a:bodyPr>
          <a:lstStyle>
            <a:lvl1pPr algn="ctr">
              <a:defRPr sz="20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cxnSp>
        <p:nvCxnSpPr>
          <p:cNvPr id="21" name="Straight Connector 20">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3" name="Title 18"/>
          <p:cNvSpPr>
            <a:spLocks noGrp="1"/>
          </p:cNvSpPr>
          <p:nvPr>
            <p:ph type="title" hasCustomPrompt="1"/>
          </p:nvPr>
        </p:nvSpPr>
        <p:spPr>
          <a:xfrm>
            <a:off x="952500" y="904875"/>
            <a:ext cx="10258425" cy="1441283"/>
          </a:xfrm>
        </p:spPr>
        <p:txBody>
          <a:bodyPr anchor="b" anchorCtr="0"/>
          <a:lstStyle>
            <a:lvl1pPr>
              <a:defRPr sz="3600">
                <a:solidFill>
                  <a:schemeClr val="bg1"/>
                </a:solidFill>
              </a:defRPr>
            </a:lvl1pPr>
          </a:lstStyle>
          <a:p>
            <a:r>
              <a:rPr lang="en-US" dirty="0" smtClean="0"/>
              <a:t>CLICK TO EDIT MASTER TITLE STYLE</a:t>
            </a:r>
            <a:endParaRPr lang="en-US" dirty="0"/>
          </a:p>
        </p:txBody>
      </p:sp>
      <p:sp>
        <p:nvSpPr>
          <p:cNvPr id="24" name="Text Placeholder 2"/>
          <p:cNvSpPr>
            <a:spLocks noGrp="1"/>
          </p:cNvSpPr>
          <p:nvPr>
            <p:ph type="body" sz="quarter" idx="15" hasCustomPrompt="1"/>
          </p:nvPr>
        </p:nvSpPr>
        <p:spPr>
          <a:xfrm>
            <a:off x="6226625" y="5310462"/>
            <a:ext cx="4085296" cy="1098553"/>
          </a:xfrm>
        </p:spPr>
        <p:txBody>
          <a:bodyPr anchor="t" anchorCtr="0">
            <a:normAutofit/>
          </a:bodyPr>
          <a:lstStyle>
            <a:lvl1pPr algn="ctr">
              <a:defRPr sz="20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Tree>
    <p:extLst>
      <p:ext uri="{BB962C8B-B14F-4D97-AF65-F5344CB8AC3E}">
        <p14:creationId xmlns:p14="http://schemas.microsoft.com/office/powerpoint/2010/main" val="1615590867"/>
      </p:ext>
    </p:extLst>
  </p:cSld>
  <p:clrMapOvr>
    <a:masterClrMapping/>
  </p:clrMapOvr>
  <p:timing>
    <p:tnLst>
      <p:par>
        <p:cTn id="1" dur="indefinite" restart="never" nodeType="tmRoot"/>
      </p:par>
    </p:tnLst>
  </p:timing>
</p:sldLayout>
</file>

<file path=ppt/slideLayouts/slideLayout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28FD3D-7547-864A-9716-BA55367B03D8}"/>
              </a:ext>
            </a:extLst>
          </p:cNvPr>
          <p:cNvSpPr/>
          <p:nvPr/>
        </p:nvSpPr>
        <p:spPr>
          <a:xfrm>
            <a:off x="0" y="0"/>
            <a:ext cx="12192000"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DF15657-2D7A-B34D-8DA3-51ECDBA9FA5D}"/>
              </a:ext>
            </a:extLst>
          </p:cNvPr>
          <p:cNvSpPr/>
          <p:nvPr/>
        </p:nvSpPr>
        <p:spPr>
          <a:xfrm>
            <a:off x="829734" y="762001"/>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0" y="1122363"/>
            <a:ext cx="9144000" cy="2381472"/>
          </a:xfrm>
        </p:spPr>
        <p:txBody>
          <a:bodyPr anchor="b">
            <a:normAutofit/>
          </a:bodyPr>
          <a:lstStyle>
            <a:lvl1pPr algn="ctr">
              <a:defRPr sz="4000" cap="all" baseline="0">
                <a:solidFill>
                  <a:schemeClr val="tx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cxnSp>
        <p:nvCxnSpPr>
          <p:cNvPr id="7" name="Straight Connector 6">
            <a:extLst>
              <a:ext uri="{FF2B5EF4-FFF2-40B4-BE49-F238E27FC236}">
                <a16:creationId xmlns:a16="http://schemas.microsoft.com/office/drawing/2014/main" id="{60D31233-94B1-9244-BD69-EB42FFCCA80F}"/>
              </a:ext>
            </a:extLst>
          </p:cNvPr>
          <p:cNvCxnSpPr/>
          <p:nvPr/>
        </p:nvCxnSpPr>
        <p:spPr>
          <a:xfrm>
            <a:off x="5413945" y="4779007"/>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p:nvPr>
        </p:nvSpPr>
        <p:spPr>
          <a:xfrm>
            <a:off x="1524001" y="3882081"/>
            <a:ext cx="9144000" cy="341632"/>
          </a:xfrm>
        </p:spPr>
        <p:txBody>
          <a:bodyPr wrap="square">
            <a:spAutoFit/>
          </a:bodyPr>
          <a:lstStyle>
            <a:lvl1pPr marL="0" indent="0" algn="ctr">
              <a:buNone/>
              <a:defRPr sz="1800">
                <a:solidFill>
                  <a:schemeClr val="tx1"/>
                </a:solidFill>
                <a:latin typeface="Georgia" panose="02040502050405020303" pitchFamily="18"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4023" y="5156095"/>
            <a:ext cx="2243951" cy="441740"/>
          </a:xfrm>
          <a:prstGeom prst="rect">
            <a:avLst/>
          </a:prstGeom>
        </p:spPr>
      </p:pic>
    </p:spTree>
    <p:extLst>
      <p:ext uri="{BB962C8B-B14F-4D97-AF65-F5344CB8AC3E}">
        <p14:creationId xmlns:p14="http://schemas.microsoft.com/office/powerpoint/2010/main" val="4276669933"/>
      </p:ext>
    </p:extLst>
  </p:cSld>
  <p:clrMapOvr>
    <a:masterClrMapping/>
  </p:clrMapOvr>
  <p:timing>
    <p:tnLst>
      <p:par>
        <p:cTn id="1" dur="indefinite" restart="never" nodeType="tmRoot"/>
      </p:par>
    </p:tnLst>
  </p:timing>
</p:sldLayout>
</file>

<file path=ppt/slideLayouts/slideLayout20.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Three Photo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12033"/>
            <a:ext cx="12209953" cy="687003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DF15657-2D7A-B34D-8DA3-51ECDBA9FA5D}"/>
              </a:ext>
            </a:extLst>
          </p:cNvPr>
          <p:cNvSpPr/>
          <p:nvPr/>
        </p:nvSpPr>
        <p:spPr>
          <a:xfrm>
            <a:off x="0" y="-12034"/>
            <a:ext cx="12205856" cy="341696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863" y="6399743"/>
            <a:ext cx="1557377" cy="306582"/>
          </a:xfrm>
          <a:prstGeom prst="rect">
            <a:avLst/>
          </a:prstGeom>
        </p:spPr>
      </p:pic>
      <p:sp>
        <p:nvSpPr>
          <p:cNvPr id="22"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2024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sp>
        <p:nvSpPr>
          <p:cNvPr id="16" name="Picture Placeholder 7"/>
          <p:cNvSpPr>
            <a:spLocks noGrp="1"/>
          </p:cNvSpPr>
          <p:nvPr>
            <p:ph type="pic" sz="quarter" idx="13"/>
          </p:nvPr>
        </p:nvSpPr>
        <p:spPr>
          <a:xfrm>
            <a:off x="1355172" y="2868328"/>
            <a:ext cx="2011680" cy="2011680"/>
          </a:xfrm>
          <a:prstGeom prst="ellipse">
            <a:avLst/>
          </a:prstGeom>
          <a:ln>
            <a:noFill/>
          </a:ln>
          <a:effectLst/>
        </p:spPr>
        <p:txBody>
          <a:bodyPr/>
          <a:lstStyle/>
          <a:p>
            <a:r>
              <a:rPr lang="en-US" smtClean="0"/>
              <a:t>Click icon to add picture</a:t>
            </a:r>
            <a:endParaRPr lang="en-US" dirty="0"/>
          </a:p>
        </p:txBody>
      </p:sp>
      <p:sp>
        <p:nvSpPr>
          <p:cNvPr id="17" name="Picture Placeholder 7"/>
          <p:cNvSpPr>
            <a:spLocks noGrp="1"/>
          </p:cNvSpPr>
          <p:nvPr>
            <p:ph type="pic" sz="quarter" idx="14"/>
          </p:nvPr>
        </p:nvSpPr>
        <p:spPr>
          <a:xfrm>
            <a:off x="5075872" y="2868328"/>
            <a:ext cx="2011680" cy="2011680"/>
          </a:xfrm>
          <a:prstGeom prst="ellipse">
            <a:avLst/>
          </a:prstGeom>
          <a:ln>
            <a:noFill/>
          </a:ln>
          <a:effectLst/>
        </p:spPr>
        <p:txBody>
          <a:bodyPr/>
          <a:lstStyle/>
          <a:p>
            <a:r>
              <a:rPr lang="en-US" smtClean="0"/>
              <a:t>Click icon to add picture</a:t>
            </a:r>
            <a:endParaRPr lang="en-US" dirty="0"/>
          </a:p>
        </p:txBody>
      </p:sp>
      <p:sp>
        <p:nvSpPr>
          <p:cNvPr id="18" name="Text Placeholder 2"/>
          <p:cNvSpPr>
            <a:spLocks noGrp="1"/>
          </p:cNvSpPr>
          <p:nvPr>
            <p:ph type="body" sz="quarter" idx="10" hasCustomPrompt="1"/>
          </p:nvPr>
        </p:nvSpPr>
        <p:spPr>
          <a:xfrm>
            <a:off x="545000" y="5228248"/>
            <a:ext cx="3632024" cy="1098553"/>
          </a:xfrm>
        </p:spPr>
        <p:txBody>
          <a:bodyPr anchor="t" anchorCtr="0">
            <a:normAutofit/>
          </a:bodyPr>
          <a:lstStyle>
            <a:lvl1pPr algn="ctr">
              <a:defRPr sz="16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
        <p:nvSpPr>
          <p:cNvPr id="21" name="Picture Placeholder 7"/>
          <p:cNvSpPr>
            <a:spLocks noGrp="1"/>
          </p:cNvSpPr>
          <p:nvPr>
            <p:ph type="pic" sz="quarter" idx="16"/>
          </p:nvPr>
        </p:nvSpPr>
        <p:spPr>
          <a:xfrm>
            <a:off x="8814966" y="2868328"/>
            <a:ext cx="2011680" cy="2011680"/>
          </a:xfrm>
          <a:prstGeom prst="ellipse">
            <a:avLst/>
          </a:prstGeom>
          <a:ln>
            <a:noFill/>
          </a:ln>
          <a:effectLst/>
        </p:spPr>
        <p:txBody>
          <a:bodyPr/>
          <a:lstStyle/>
          <a:p>
            <a:r>
              <a:rPr lang="en-US" smtClean="0"/>
              <a:t>Click icon to add picture</a:t>
            </a:r>
            <a:endParaRPr lang="en-US" dirty="0"/>
          </a:p>
        </p:txBody>
      </p:sp>
      <p:sp>
        <p:nvSpPr>
          <p:cNvPr id="26" name="Text Placeholder 2"/>
          <p:cNvSpPr>
            <a:spLocks noGrp="1"/>
          </p:cNvSpPr>
          <p:nvPr>
            <p:ph type="body" sz="quarter" idx="18" hasCustomPrompt="1"/>
          </p:nvPr>
        </p:nvSpPr>
        <p:spPr>
          <a:xfrm>
            <a:off x="4265700" y="5228248"/>
            <a:ext cx="3632024" cy="1098553"/>
          </a:xfrm>
        </p:spPr>
        <p:txBody>
          <a:bodyPr anchor="t" anchorCtr="0">
            <a:normAutofit/>
          </a:bodyPr>
          <a:lstStyle>
            <a:lvl1pPr algn="ctr">
              <a:defRPr sz="16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
        <p:nvSpPr>
          <p:cNvPr id="27" name="Text Placeholder 2"/>
          <p:cNvSpPr>
            <a:spLocks noGrp="1"/>
          </p:cNvSpPr>
          <p:nvPr>
            <p:ph type="body" sz="quarter" idx="19" hasCustomPrompt="1"/>
          </p:nvPr>
        </p:nvSpPr>
        <p:spPr>
          <a:xfrm>
            <a:off x="8004794" y="5228248"/>
            <a:ext cx="3632024" cy="1098553"/>
          </a:xfrm>
        </p:spPr>
        <p:txBody>
          <a:bodyPr anchor="t" anchorCtr="0">
            <a:normAutofit/>
          </a:bodyPr>
          <a:lstStyle>
            <a:lvl1pPr algn="ctr">
              <a:defRPr sz="16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cxnSp>
        <p:nvCxnSpPr>
          <p:cNvPr id="30" name="Straight Connector 29">
            <a:extLst>
              <a:ext uri="{FF2B5EF4-FFF2-40B4-BE49-F238E27FC236}">
                <a16:creationId xmlns:a16="http://schemas.microsoft.com/office/drawing/2014/main" id="{60D31233-94B1-9244-BD69-EB42FFCCA80F}"/>
              </a:ext>
            </a:extLst>
          </p:cNvPr>
          <p:cNvCxnSpPr/>
          <p:nvPr/>
        </p:nvCxnSpPr>
        <p:spPr>
          <a:xfrm>
            <a:off x="5399660"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31" name="Title 18"/>
          <p:cNvSpPr>
            <a:spLocks noGrp="1"/>
          </p:cNvSpPr>
          <p:nvPr>
            <p:ph type="title" hasCustomPrompt="1"/>
          </p:nvPr>
        </p:nvSpPr>
        <p:spPr>
          <a:xfrm>
            <a:off x="952500" y="904875"/>
            <a:ext cx="10258425" cy="1441283"/>
          </a:xfrm>
        </p:spPr>
        <p:txBody>
          <a:bodyPr anchor="b" anchorCtr="0"/>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01177226"/>
      </p:ext>
    </p:extLst>
  </p:cSld>
  <p:clrMapOvr>
    <a:masterClrMapping/>
  </p:clrMapOvr>
  <p:timing>
    <p:tnLst>
      <p:par>
        <p:cTn id="1" dur="indefinite" restart="never" nodeType="tmRoot"/>
      </p:par>
    </p:tnLst>
  </p:timing>
</p:sldLayout>
</file>

<file path=ppt/slideLayouts/slideLayout2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4 Photo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1"/>
            <a:ext cx="12209953"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DF15657-2D7A-B34D-8DA3-51ECDBA9FA5D}"/>
              </a:ext>
            </a:extLst>
          </p:cNvPr>
          <p:cNvSpPr/>
          <p:nvPr/>
        </p:nvSpPr>
        <p:spPr>
          <a:xfrm>
            <a:off x="0" y="1"/>
            <a:ext cx="12209953" cy="341696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5176" y="6399743"/>
            <a:ext cx="1557377" cy="306582"/>
          </a:xfrm>
          <a:prstGeom prst="rect">
            <a:avLst/>
          </a:prstGeom>
        </p:spPr>
      </p:pic>
      <p:sp>
        <p:nvSpPr>
          <p:cNvPr id="22"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2024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5" name="Title 18"/>
          <p:cNvSpPr>
            <a:spLocks noGrp="1"/>
          </p:cNvSpPr>
          <p:nvPr>
            <p:ph type="title" hasCustomPrompt="1"/>
          </p:nvPr>
        </p:nvSpPr>
        <p:spPr>
          <a:xfrm>
            <a:off x="952500" y="904875"/>
            <a:ext cx="10258425" cy="1441283"/>
          </a:xfrm>
        </p:spPr>
        <p:txBody>
          <a:bodyPr anchor="b" anchorCtr="0">
            <a:normAutofit/>
          </a:bodyPr>
          <a:lstStyle>
            <a:lvl1pPr>
              <a:defRPr sz="3600">
                <a:solidFill>
                  <a:schemeClr val="bg1"/>
                </a:solidFill>
              </a:defRPr>
            </a:lvl1pPr>
          </a:lstStyle>
          <a:p>
            <a:r>
              <a:rPr lang="en-US" dirty="0" smtClean="0"/>
              <a:t>CLICK TO EDIT MASTER TITLE STYLE</a:t>
            </a:r>
            <a:endParaRPr lang="en-US" dirty="0"/>
          </a:p>
        </p:txBody>
      </p:sp>
      <p:sp>
        <p:nvSpPr>
          <p:cNvPr id="29" name="Picture Placeholder 7"/>
          <p:cNvSpPr>
            <a:spLocks noGrp="1"/>
          </p:cNvSpPr>
          <p:nvPr>
            <p:ph type="pic" sz="quarter" idx="13"/>
          </p:nvPr>
        </p:nvSpPr>
        <p:spPr>
          <a:xfrm>
            <a:off x="533200" y="2868328"/>
            <a:ext cx="2011680" cy="2011680"/>
          </a:xfrm>
          <a:prstGeom prst="ellipse">
            <a:avLst/>
          </a:prstGeom>
          <a:ln>
            <a:noFill/>
          </a:ln>
          <a:effectLst/>
        </p:spPr>
        <p:txBody>
          <a:bodyPr/>
          <a:lstStyle/>
          <a:p>
            <a:r>
              <a:rPr lang="en-US" smtClean="0"/>
              <a:t>Click icon to add picture</a:t>
            </a:r>
            <a:endParaRPr lang="en-US" dirty="0"/>
          </a:p>
        </p:txBody>
      </p:sp>
      <p:sp>
        <p:nvSpPr>
          <p:cNvPr id="30" name="Picture Placeholder 7"/>
          <p:cNvSpPr>
            <a:spLocks noGrp="1"/>
          </p:cNvSpPr>
          <p:nvPr>
            <p:ph type="pic" sz="quarter" idx="14"/>
          </p:nvPr>
        </p:nvSpPr>
        <p:spPr>
          <a:xfrm>
            <a:off x="3596301" y="2868328"/>
            <a:ext cx="2011680" cy="2011680"/>
          </a:xfrm>
          <a:prstGeom prst="ellipse">
            <a:avLst/>
          </a:prstGeom>
          <a:ln>
            <a:noFill/>
          </a:ln>
          <a:effectLst/>
        </p:spPr>
        <p:txBody>
          <a:bodyPr/>
          <a:lstStyle/>
          <a:p>
            <a:r>
              <a:rPr lang="en-US" smtClean="0"/>
              <a:t>Click icon to add picture</a:t>
            </a:r>
            <a:endParaRPr lang="en-US" dirty="0"/>
          </a:p>
        </p:txBody>
      </p:sp>
      <p:sp>
        <p:nvSpPr>
          <p:cNvPr id="31" name="Text Placeholder 2"/>
          <p:cNvSpPr>
            <a:spLocks noGrp="1"/>
          </p:cNvSpPr>
          <p:nvPr>
            <p:ph type="body" sz="quarter" idx="10" hasCustomPrompt="1"/>
          </p:nvPr>
        </p:nvSpPr>
        <p:spPr>
          <a:xfrm>
            <a:off x="106647" y="5218130"/>
            <a:ext cx="2926080" cy="1098553"/>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
        <p:nvSpPr>
          <p:cNvPr id="32" name="Picture Placeholder 7"/>
          <p:cNvSpPr>
            <a:spLocks noGrp="1"/>
          </p:cNvSpPr>
          <p:nvPr>
            <p:ph type="pic" sz="quarter" idx="16"/>
          </p:nvPr>
        </p:nvSpPr>
        <p:spPr>
          <a:xfrm>
            <a:off x="6554361" y="2868328"/>
            <a:ext cx="2011680" cy="2011680"/>
          </a:xfrm>
          <a:prstGeom prst="ellipse">
            <a:avLst/>
          </a:prstGeom>
          <a:ln>
            <a:noFill/>
          </a:ln>
          <a:effectLst/>
        </p:spPr>
        <p:txBody>
          <a:bodyPr/>
          <a:lstStyle/>
          <a:p>
            <a:r>
              <a:rPr lang="en-US" smtClean="0"/>
              <a:t>Click icon to add picture</a:t>
            </a:r>
            <a:endParaRPr lang="en-US" dirty="0"/>
          </a:p>
        </p:txBody>
      </p:sp>
      <p:sp>
        <p:nvSpPr>
          <p:cNvPr id="33" name="Text Placeholder 2"/>
          <p:cNvSpPr>
            <a:spLocks noGrp="1"/>
          </p:cNvSpPr>
          <p:nvPr>
            <p:ph type="body" sz="quarter" idx="18" hasCustomPrompt="1"/>
          </p:nvPr>
        </p:nvSpPr>
        <p:spPr>
          <a:xfrm>
            <a:off x="3136261" y="5218130"/>
            <a:ext cx="2926080" cy="1098553"/>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
        <p:nvSpPr>
          <p:cNvPr id="34" name="Text Placeholder 2"/>
          <p:cNvSpPr>
            <a:spLocks noGrp="1"/>
          </p:cNvSpPr>
          <p:nvPr>
            <p:ph type="body" sz="quarter" idx="19" hasCustomPrompt="1"/>
          </p:nvPr>
        </p:nvSpPr>
        <p:spPr>
          <a:xfrm>
            <a:off x="6165875" y="5218130"/>
            <a:ext cx="2926080" cy="1098553"/>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
        <p:nvSpPr>
          <p:cNvPr id="41" name="Text Placeholder 2"/>
          <p:cNvSpPr>
            <a:spLocks noGrp="1"/>
          </p:cNvSpPr>
          <p:nvPr>
            <p:ph type="body" sz="quarter" idx="20" hasCustomPrompt="1"/>
          </p:nvPr>
        </p:nvSpPr>
        <p:spPr>
          <a:xfrm>
            <a:off x="9195488" y="5218130"/>
            <a:ext cx="2926080" cy="1098553"/>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
        <p:nvSpPr>
          <p:cNvPr id="42" name="Picture Placeholder 7"/>
          <p:cNvSpPr>
            <a:spLocks noGrp="1"/>
          </p:cNvSpPr>
          <p:nvPr>
            <p:ph type="pic" sz="quarter" idx="21"/>
          </p:nvPr>
        </p:nvSpPr>
        <p:spPr>
          <a:xfrm>
            <a:off x="9621408" y="2868328"/>
            <a:ext cx="2011680" cy="2011680"/>
          </a:xfrm>
          <a:prstGeom prst="ellipse">
            <a:avLst/>
          </a:prstGeom>
          <a:ln>
            <a:noFill/>
          </a:ln>
          <a:effectLst/>
        </p:spPr>
        <p:txBody>
          <a:bodyPr/>
          <a:lstStyle/>
          <a:p>
            <a:r>
              <a:rPr lang="en-US" smtClean="0"/>
              <a:t>Click icon to add picture</a:t>
            </a:r>
            <a:endParaRPr lang="en-US" dirty="0"/>
          </a:p>
        </p:txBody>
      </p:sp>
    </p:spTree>
    <p:extLst>
      <p:ext uri="{BB962C8B-B14F-4D97-AF65-F5344CB8AC3E}">
        <p14:creationId xmlns:p14="http://schemas.microsoft.com/office/powerpoint/2010/main" val="3743635227"/>
      </p:ext>
    </p:extLst>
  </p:cSld>
  <p:clrMapOvr>
    <a:masterClrMapping/>
  </p:clrMapOvr>
  <p:timing>
    <p:tnLst>
      <p:par>
        <p:cTn id="1" dur="indefinite" restart="never" nodeType="tmRoot"/>
      </p:par>
    </p:tnLst>
  </p:timing>
</p:sldLayout>
</file>

<file path=ppt/slideLayouts/slideLayout2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5 Photo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1"/>
            <a:ext cx="12209953"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DF15657-2D7A-B34D-8DA3-51ECDBA9FA5D}"/>
              </a:ext>
            </a:extLst>
          </p:cNvPr>
          <p:cNvSpPr/>
          <p:nvPr/>
        </p:nvSpPr>
        <p:spPr>
          <a:xfrm>
            <a:off x="0" y="1"/>
            <a:ext cx="12209953" cy="341696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5176" y="6399743"/>
            <a:ext cx="1557377" cy="306582"/>
          </a:xfrm>
          <a:prstGeom prst="rect">
            <a:avLst/>
          </a:prstGeom>
        </p:spPr>
      </p:pic>
      <p:sp>
        <p:nvSpPr>
          <p:cNvPr id="22"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2024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5" name="Title 18"/>
          <p:cNvSpPr>
            <a:spLocks noGrp="1"/>
          </p:cNvSpPr>
          <p:nvPr>
            <p:ph type="title" hasCustomPrompt="1"/>
          </p:nvPr>
        </p:nvSpPr>
        <p:spPr>
          <a:xfrm>
            <a:off x="952500" y="904875"/>
            <a:ext cx="10258425" cy="1441283"/>
          </a:xfrm>
        </p:spPr>
        <p:txBody>
          <a:bodyPr anchor="b" anchorCtr="0">
            <a:normAutofit/>
          </a:bodyPr>
          <a:lstStyle>
            <a:lvl1pPr>
              <a:defRPr sz="3600">
                <a:solidFill>
                  <a:schemeClr val="bg1"/>
                </a:solidFill>
              </a:defRPr>
            </a:lvl1pPr>
          </a:lstStyle>
          <a:p>
            <a:r>
              <a:rPr lang="en-US" dirty="0" smtClean="0"/>
              <a:t>CLICK TO EDIT MASTER TITLE STYLE</a:t>
            </a:r>
            <a:endParaRPr lang="en-US" dirty="0"/>
          </a:p>
        </p:txBody>
      </p:sp>
      <p:sp>
        <p:nvSpPr>
          <p:cNvPr id="29" name="Picture Placeholder 7"/>
          <p:cNvSpPr>
            <a:spLocks noGrp="1"/>
          </p:cNvSpPr>
          <p:nvPr>
            <p:ph type="pic" sz="quarter" idx="13"/>
          </p:nvPr>
        </p:nvSpPr>
        <p:spPr>
          <a:xfrm>
            <a:off x="2683252" y="2788118"/>
            <a:ext cx="1950878" cy="1950878"/>
          </a:xfrm>
          <a:prstGeom prst="ellipse">
            <a:avLst/>
          </a:prstGeom>
          <a:ln>
            <a:noFill/>
          </a:ln>
          <a:effectLst/>
        </p:spPr>
        <p:txBody>
          <a:bodyPr/>
          <a:lstStyle/>
          <a:p>
            <a:r>
              <a:rPr lang="en-US" smtClean="0"/>
              <a:t>Click icon to add picture</a:t>
            </a:r>
            <a:endParaRPr lang="en-US" dirty="0"/>
          </a:p>
        </p:txBody>
      </p:sp>
      <p:sp>
        <p:nvSpPr>
          <p:cNvPr id="30" name="Picture Placeholder 7"/>
          <p:cNvSpPr>
            <a:spLocks noGrp="1"/>
          </p:cNvSpPr>
          <p:nvPr>
            <p:ph type="pic" sz="quarter" idx="14"/>
          </p:nvPr>
        </p:nvSpPr>
        <p:spPr>
          <a:xfrm>
            <a:off x="5120561" y="2788118"/>
            <a:ext cx="1950878" cy="1950878"/>
          </a:xfrm>
          <a:prstGeom prst="ellipse">
            <a:avLst/>
          </a:prstGeom>
          <a:ln>
            <a:noFill/>
          </a:ln>
          <a:effectLst/>
        </p:spPr>
        <p:txBody>
          <a:bodyPr/>
          <a:lstStyle/>
          <a:p>
            <a:r>
              <a:rPr lang="en-US" smtClean="0"/>
              <a:t>Click icon to add picture</a:t>
            </a:r>
            <a:endParaRPr lang="en-US" dirty="0"/>
          </a:p>
        </p:txBody>
      </p:sp>
      <p:sp>
        <p:nvSpPr>
          <p:cNvPr id="31" name="Text Placeholder 2"/>
          <p:cNvSpPr>
            <a:spLocks noGrp="1"/>
          </p:cNvSpPr>
          <p:nvPr>
            <p:ph type="body" sz="quarter" idx="10" hasCustomPrompt="1"/>
          </p:nvPr>
        </p:nvSpPr>
        <p:spPr>
          <a:xfrm>
            <a:off x="2489799" y="5218130"/>
            <a:ext cx="2337784" cy="909954"/>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
        <p:nvSpPr>
          <p:cNvPr id="32" name="Picture Placeholder 7"/>
          <p:cNvSpPr>
            <a:spLocks noGrp="1"/>
          </p:cNvSpPr>
          <p:nvPr>
            <p:ph type="pic" sz="quarter" idx="16"/>
          </p:nvPr>
        </p:nvSpPr>
        <p:spPr>
          <a:xfrm>
            <a:off x="7552032" y="2788118"/>
            <a:ext cx="1950878" cy="1950878"/>
          </a:xfrm>
          <a:prstGeom prst="ellipse">
            <a:avLst/>
          </a:prstGeom>
          <a:ln>
            <a:noFill/>
          </a:ln>
          <a:effectLst/>
        </p:spPr>
        <p:txBody>
          <a:bodyPr/>
          <a:lstStyle/>
          <a:p>
            <a:r>
              <a:rPr lang="en-US" smtClean="0"/>
              <a:t>Click icon to add picture</a:t>
            </a:r>
            <a:endParaRPr lang="en-US" dirty="0"/>
          </a:p>
        </p:txBody>
      </p:sp>
      <p:sp>
        <p:nvSpPr>
          <p:cNvPr id="33" name="Text Placeholder 2"/>
          <p:cNvSpPr>
            <a:spLocks noGrp="1"/>
          </p:cNvSpPr>
          <p:nvPr>
            <p:ph type="body" sz="quarter" idx="18" hasCustomPrompt="1"/>
          </p:nvPr>
        </p:nvSpPr>
        <p:spPr>
          <a:xfrm>
            <a:off x="4927108" y="5218130"/>
            <a:ext cx="2337784" cy="909954"/>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
        <p:nvSpPr>
          <p:cNvPr id="34" name="Text Placeholder 2"/>
          <p:cNvSpPr>
            <a:spLocks noGrp="1"/>
          </p:cNvSpPr>
          <p:nvPr>
            <p:ph type="body" sz="quarter" idx="19" hasCustomPrompt="1"/>
          </p:nvPr>
        </p:nvSpPr>
        <p:spPr>
          <a:xfrm>
            <a:off x="7358579" y="5218130"/>
            <a:ext cx="2337784" cy="909954"/>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
        <p:nvSpPr>
          <p:cNvPr id="41" name="Text Placeholder 2"/>
          <p:cNvSpPr>
            <a:spLocks noGrp="1"/>
          </p:cNvSpPr>
          <p:nvPr>
            <p:ph type="body" sz="quarter" idx="20" hasCustomPrompt="1"/>
          </p:nvPr>
        </p:nvSpPr>
        <p:spPr>
          <a:xfrm>
            <a:off x="9795887" y="5218130"/>
            <a:ext cx="2337784" cy="909954"/>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
        <p:nvSpPr>
          <p:cNvPr id="42" name="Picture Placeholder 7"/>
          <p:cNvSpPr>
            <a:spLocks noGrp="1"/>
          </p:cNvSpPr>
          <p:nvPr>
            <p:ph type="pic" sz="quarter" idx="21"/>
          </p:nvPr>
        </p:nvSpPr>
        <p:spPr>
          <a:xfrm>
            <a:off x="9989340" y="2788118"/>
            <a:ext cx="1950878" cy="1950878"/>
          </a:xfrm>
          <a:prstGeom prst="ellipse">
            <a:avLst/>
          </a:prstGeom>
          <a:ln>
            <a:noFill/>
          </a:ln>
          <a:effectLst/>
        </p:spPr>
        <p:txBody>
          <a:bodyPr/>
          <a:lstStyle/>
          <a:p>
            <a:r>
              <a:rPr lang="en-US" smtClean="0"/>
              <a:t>Click icon to add picture</a:t>
            </a:r>
            <a:endParaRPr lang="en-US" dirty="0"/>
          </a:p>
        </p:txBody>
      </p:sp>
      <p:sp>
        <p:nvSpPr>
          <p:cNvPr id="16" name="Picture Placeholder 7"/>
          <p:cNvSpPr>
            <a:spLocks noGrp="1"/>
          </p:cNvSpPr>
          <p:nvPr>
            <p:ph type="pic" sz="quarter" idx="22"/>
          </p:nvPr>
        </p:nvSpPr>
        <p:spPr>
          <a:xfrm>
            <a:off x="263540" y="2788118"/>
            <a:ext cx="1950878" cy="1950878"/>
          </a:xfrm>
          <a:prstGeom prst="ellipse">
            <a:avLst/>
          </a:prstGeom>
          <a:ln>
            <a:noFill/>
          </a:ln>
          <a:effectLst/>
        </p:spPr>
        <p:txBody>
          <a:bodyPr/>
          <a:lstStyle/>
          <a:p>
            <a:r>
              <a:rPr lang="en-US" smtClean="0"/>
              <a:t>Click icon to add picture</a:t>
            </a:r>
            <a:endParaRPr lang="en-US" dirty="0"/>
          </a:p>
        </p:txBody>
      </p:sp>
      <p:sp>
        <p:nvSpPr>
          <p:cNvPr id="23" name="Text Placeholder 2"/>
          <p:cNvSpPr>
            <a:spLocks noGrp="1"/>
          </p:cNvSpPr>
          <p:nvPr>
            <p:ph type="body" sz="quarter" idx="24" hasCustomPrompt="1"/>
          </p:nvPr>
        </p:nvSpPr>
        <p:spPr>
          <a:xfrm>
            <a:off x="68547" y="5218130"/>
            <a:ext cx="2340864" cy="914400"/>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Tree>
    <p:extLst>
      <p:ext uri="{BB962C8B-B14F-4D97-AF65-F5344CB8AC3E}">
        <p14:creationId xmlns:p14="http://schemas.microsoft.com/office/powerpoint/2010/main" val="1518904102"/>
      </p:ext>
    </p:extLst>
  </p:cSld>
  <p:clrMapOvr>
    <a:masterClrMapping/>
  </p:clrMapOvr>
  <p:timing>
    <p:tnLst>
      <p:par>
        <p:cTn id="1" dur="indefinite" restart="never" nodeType="tmRoot"/>
      </p:par>
    </p:tnLst>
  </p:timing>
  <p:hf hdr="0" ftr="0" dt="0"/>
</p:sldLayout>
</file>

<file path=ppt/slideLayouts/slideLayout2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28FD3D-7547-864A-9716-BA55367B03D8}"/>
              </a:ext>
            </a:extLst>
          </p:cNvPr>
          <p:cNvSpPr/>
          <p:nvPr/>
        </p:nvSpPr>
        <p:spPr>
          <a:xfrm rot="10800000">
            <a:off x="0" y="6134100"/>
            <a:ext cx="12192000" cy="7239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rot="5400000">
            <a:off x="7743824" y="2452689"/>
            <a:ext cx="5076823" cy="1924049"/>
          </a:xfrm>
        </p:spPr>
        <p:txBody>
          <a:bodyPr anchor="b"/>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942975" y="890588"/>
            <a:ext cx="7800975" cy="5062537"/>
          </a:xfrm>
        </p:spPr>
        <p:txBody>
          <a:bodyPr vert="eaVert" anchor="t">
            <a:normAutofit/>
          </a:bodyPr>
          <a:lstStyle>
            <a:lvl1pPr>
              <a:defRPr sz="2800"/>
            </a:lvl1pPr>
            <a:lvl2pPr>
              <a:defRPr sz="2800"/>
            </a:lvl2pPr>
            <a:lvl3pPr>
              <a:defRPr sz="24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a:extLst>
              <a:ext uri="{FF2B5EF4-FFF2-40B4-BE49-F238E27FC236}">
                <a16:creationId xmlns:a16="http://schemas.microsoft.com/office/drawing/2014/main" id="{E2C2F32D-0B7D-914F-A088-B73AD9D49579}"/>
              </a:ext>
            </a:extLst>
          </p:cNvPr>
          <p:cNvCxnSpPr>
            <a:cxnSpLocks/>
          </p:cNvCxnSpPr>
          <p:nvPr/>
        </p:nvCxnSpPr>
        <p:spPr>
          <a:xfrm rot="5400000">
            <a:off x="8618254" y="3285247"/>
            <a:ext cx="1044563"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9" name="Footer Placeholder 4"/>
          <p:cNvSpPr txBox="1">
            <a:spLocks/>
          </p:cNvSpPr>
          <p:nvPr/>
        </p:nvSpPr>
        <p:spPr>
          <a:xfrm rot="5400000">
            <a:off x="-1636250" y="43148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2024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59587" y="932392"/>
            <a:ext cx="1557372" cy="306582"/>
          </a:xfrm>
          <a:prstGeom prst="rect">
            <a:avLst/>
          </a:prstGeom>
        </p:spPr>
      </p:pic>
    </p:spTree>
    <p:extLst>
      <p:ext uri="{BB962C8B-B14F-4D97-AF65-F5344CB8AC3E}">
        <p14:creationId xmlns:p14="http://schemas.microsoft.com/office/powerpoint/2010/main" val="1434595006"/>
      </p:ext>
    </p:extLst>
  </p:cSld>
  <p:clrMapOvr>
    <a:masterClrMapping/>
  </p:clrMapOvr>
  <p:timing>
    <p:tnLst>
      <p:par>
        <p:cTn id="1" dur="indefinite" restart="never" nodeType="tmRoot"/>
      </p:par>
    </p:tnLst>
  </p:timing>
</p:sldLayout>
</file>

<file path=ppt/slideLayouts/slideLayout24.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F15657-2D7A-B34D-8DA3-51ECDBA9FA5D}"/>
              </a:ext>
            </a:extLst>
          </p:cNvPr>
          <p:cNvSpPr/>
          <p:nvPr/>
        </p:nvSpPr>
        <p:spPr>
          <a:xfrm rot="10800000">
            <a:off x="0" y="0"/>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328FD3D-7547-864A-9716-BA55367B03D8}"/>
              </a:ext>
            </a:extLst>
          </p:cNvPr>
          <p:cNvSpPr/>
          <p:nvPr/>
        </p:nvSpPr>
        <p:spPr>
          <a:xfrm rot="10800000">
            <a:off x="6941127" y="1"/>
            <a:ext cx="5250873"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rot="5400000">
            <a:off x="7458074" y="2066931"/>
            <a:ext cx="5362575" cy="2714625"/>
          </a:xfrm>
        </p:spPr>
        <p:txBody>
          <a:bodyPr anchor="b" anchorCtr="0">
            <a:normAutofit/>
          </a:bodyPr>
          <a:lstStyle>
            <a:lvl1pPr algn="ctr">
              <a:defRPr sz="32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cxnSp>
        <p:nvCxnSpPr>
          <p:cNvPr id="9" name="Straight Connector 8">
            <a:extLst>
              <a:ext uri="{FF2B5EF4-FFF2-40B4-BE49-F238E27FC236}">
                <a16:creationId xmlns:a16="http://schemas.microsoft.com/office/drawing/2014/main" id="{E2C2F32D-0B7D-914F-A088-B73AD9D49579}"/>
              </a:ext>
            </a:extLst>
          </p:cNvPr>
          <p:cNvCxnSpPr>
            <a:cxnSpLocks/>
          </p:cNvCxnSpPr>
          <p:nvPr/>
        </p:nvCxnSpPr>
        <p:spPr>
          <a:xfrm rot="5400000">
            <a:off x="8008654" y="3390021"/>
            <a:ext cx="1044563"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0" name="Footer Placeholder 4"/>
          <p:cNvSpPr txBox="1">
            <a:spLocks/>
          </p:cNvSpPr>
          <p:nvPr/>
        </p:nvSpPr>
        <p:spPr>
          <a:xfrm rot="5400000">
            <a:off x="-1636250" y="43148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2024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sp>
        <p:nvSpPr>
          <p:cNvPr id="21" name="Content Placeholder 2"/>
          <p:cNvSpPr>
            <a:spLocks noGrp="1"/>
          </p:cNvSpPr>
          <p:nvPr>
            <p:ph sz="half" idx="1"/>
          </p:nvPr>
        </p:nvSpPr>
        <p:spPr>
          <a:xfrm rot="5400000">
            <a:off x="1081834" y="499315"/>
            <a:ext cx="5362580" cy="5849851"/>
          </a:xfrm>
        </p:spPr>
        <p:txBody>
          <a:bodyPr>
            <a:normAutofit/>
          </a:bodyPr>
          <a:lstStyle>
            <a:lvl1pPr marL="171450" indent="-171450" algn="l">
              <a:lnSpc>
                <a:spcPct val="100000"/>
              </a:lnSpc>
              <a:spcBef>
                <a:spcPts val="2400"/>
              </a:spcBef>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1pPr>
            <a:lvl2pPr marL="628650" indent="-171450" algn="l">
              <a:lnSpc>
                <a:spcPct val="150000"/>
              </a:lnSpc>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2pPr>
            <a:lvl3pPr marL="1085850" indent="-171450" algn="l">
              <a:lnSpc>
                <a:spcPct val="150000"/>
              </a:lnSpc>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3pPr>
            <a:lvl4pPr marL="1543050" indent="-171450" algn="l">
              <a:lnSpc>
                <a:spcPct val="150000"/>
              </a:lnSpc>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4pPr>
            <a:lvl5pPr marL="2000250" indent="-171450" algn="l">
              <a:lnSpc>
                <a:spcPct val="150000"/>
              </a:lnSpc>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59589" y="932392"/>
            <a:ext cx="1557377" cy="306582"/>
          </a:xfrm>
          <a:prstGeom prst="rect">
            <a:avLst/>
          </a:prstGeom>
        </p:spPr>
      </p:pic>
    </p:spTree>
    <p:extLst>
      <p:ext uri="{BB962C8B-B14F-4D97-AF65-F5344CB8AC3E}">
        <p14:creationId xmlns:p14="http://schemas.microsoft.com/office/powerpoint/2010/main" val="106734752"/>
      </p:ext>
    </p:extLst>
  </p:cSld>
  <p:clrMapOvr>
    <a:masterClrMapping/>
  </p:clrMapOvr>
  <p:timing>
    <p:tnLst>
      <p:par>
        <p:cTn id="1" dur="indefinite" restart="never" nodeType="tmRoot"/>
      </p:par>
    </p:tnLst>
  </p:timing>
</p:sldLayout>
</file>

<file path=ppt/slideLayouts/slideLayout25.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537698"/>
      </p:ext>
    </p:extLst>
  </p:cSld>
  <p:clrMapOvr>
    <a:masterClrMapping/>
  </p:clrMapOvr>
</p:sldLayout>
</file>

<file path=ppt/slideLayouts/slideLayout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F1F0AF-2AD7-BA41-A5E0-4D0D3D120834}"/>
              </a:ext>
            </a:extLst>
          </p:cNvPr>
          <p:cNvSpPr/>
          <p:nvPr/>
        </p:nvSpPr>
        <p:spPr>
          <a:xfrm>
            <a:off x="0" y="0"/>
            <a:ext cx="12192000" cy="62804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208" y="1412868"/>
            <a:ext cx="10301974" cy="4560995"/>
          </a:xfrm>
          <a:prstGeom prst="rect">
            <a:avLst/>
          </a:prstGeom>
        </p:spPr>
      </p:pic>
    </p:spTree>
    <p:extLst>
      <p:ext uri="{BB962C8B-B14F-4D97-AF65-F5344CB8AC3E}">
        <p14:creationId xmlns:p14="http://schemas.microsoft.com/office/powerpoint/2010/main" val="1307644753"/>
      </p:ext>
    </p:extLst>
  </p:cSld>
  <p:clrMapOvr>
    <a:masterClrMapping/>
  </p:clrMapOvr>
  <p:timing>
    <p:tnLst>
      <p:par>
        <p:cTn id="1" dur="indefinite" restart="never" nodeType="tmRoot"/>
      </p:par>
    </p:tnLst>
  </p:timing>
</p:sldLayout>
</file>

<file path=ppt/slideLayouts/slideLayout4.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F15657-2D7A-B34D-8DA3-51ECDBA9FA5D}"/>
              </a:ext>
            </a:extLst>
          </p:cNvPr>
          <p:cNvSpPr/>
          <p:nvPr/>
        </p:nvSpPr>
        <p:spPr>
          <a:xfrm>
            <a:off x="0" y="0"/>
            <a:ext cx="12209953"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728" y="765199"/>
            <a:ext cx="10532539" cy="5327603"/>
          </a:xfrm>
          <a:prstGeom prst="rect">
            <a:avLst/>
          </a:prstGeom>
        </p:spPr>
      </p:pic>
      <p:pic>
        <p:nvPicPr>
          <p:cNvPr id="22" name="Picture 2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rot="5400000">
            <a:off x="3538582" y="-1730885"/>
            <a:ext cx="5123810" cy="10523564"/>
          </a:xfrm>
          <a:prstGeom prst="rect">
            <a:avLst/>
          </a:prstGeom>
        </p:spPr>
      </p:pic>
      <p:sp>
        <p:nvSpPr>
          <p:cNvPr id="11" name="Title 10"/>
          <p:cNvSpPr>
            <a:spLocks noGrp="1"/>
          </p:cNvSpPr>
          <p:nvPr>
            <p:ph type="title" hasCustomPrompt="1"/>
          </p:nvPr>
        </p:nvSpPr>
        <p:spPr>
          <a:xfrm>
            <a:off x="829730" y="4048124"/>
            <a:ext cx="10407765" cy="2057399"/>
          </a:xfrm>
        </p:spPr>
        <p:txBody>
          <a:bodyPr>
            <a:normAutofit/>
          </a:bodyPr>
          <a:lstStyle>
            <a:lvl1pPr algn="l">
              <a:defRPr sz="4800" cap="all" baseline="0">
                <a:solidFill>
                  <a:schemeClr val="bg1"/>
                </a:solidFill>
              </a:defRPr>
            </a:lvl1pPr>
          </a:lstStyle>
          <a:p>
            <a:r>
              <a:rPr lang="en-US" dirty="0" smtClean="0"/>
              <a:t>CLICK TO EDIT MASTER TITLE STYLE</a:t>
            </a:r>
            <a:endParaRPr lang="en-US" dirty="0"/>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024" y="6400800"/>
            <a:ext cx="1557377" cy="306582"/>
          </a:xfrm>
          <a:prstGeom prst="rect">
            <a:avLst/>
          </a:prstGeom>
        </p:spPr>
      </p:pic>
      <p:sp>
        <p:nvSpPr>
          <p:cNvPr id="16"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2024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511733"/>
      </p:ext>
    </p:extLst>
  </p:cSld>
  <p:clrMapOvr>
    <a:masterClrMapping/>
  </p:clrMapOvr>
  <p:timing>
    <p:tnLst>
      <p:par>
        <p:cTn id="1" dur="indefinite" restart="never" nodeType="tmRoot"/>
      </p:par>
    </p:tnLst>
  </p:timing>
</p:sldLayout>
</file>

<file path=ppt/slideLayouts/slideLayout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28FD3D-7547-864A-9716-BA55367B03D8}"/>
              </a:ext>
            </a:extLst>
          </p:cNvPr>
          <p:cNvSpPr/>
          <p:nvPr/>
        </p:nvSpPr>
        <p:spPr>
          <a:xfrm>
            <a:off x="284672" y="664234"/>
            <a:ext cx="4966201" cy="544129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DF15657-2D7A-B34D-8DA3-51ECDBA9FA5D}"/>
              </a:ext>
            </a:extLst>
          </p:cNvPr>
          <p:cNvSpPr/>
          <p:nvPr/>
        </p:nvSpPr>
        <p:spPr>
          <a:xfrm>
            <a:off x="5250873" y="0"/>
            <a:ext cx="694112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E2C2F32D-0B7D-914F-A088-B73AD9D49579}"/>
              </a:ext>
            </a:extLst>
          </p:cNvPr>
          <p:cNvCxnSpPr>
            <a:cxnSpLocks/>
          </p:cNvCxnSpPr>
          <p:nvPr/>
        </p:nvCxnSpPr>
        <p:spPr>
          <a:xfrm>
            <a:off x="1939931" y="3428120"/>
            <a:ext cx="1044563"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0"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2024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2"/>
          <p:cNvSpPr>
            <a:spLocks noGrp="1"/>
          </p:cNvSpPr>
          <p:nvPr>
            <p:ph sz="half" idx="10"/>
          </p:nvPr>
        </p:nvSpPr>
        <p:spPr>
          <a:xfrm>
            <a:off x="5524499" y="638175"/>
            <a:ext cx="6391276" cy="5467350"/>
          </a:xfrm>
        </p:spPr>
        <p:txBody>
          <a:bodyPr>
            <a:normAutofit/>
          </a:bodyPr>
          <a:lstStyle>
            <a:lvl1pPr marL="2286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4pPr>
            <a:lvl5pPr marL="20574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a:xfrm>
            <a:off x="371475" y="638176"/>
            <a:ext cx="4181475" cy="2567000"/>
          </a:xfrm>
        </p:spPr>
        <p:txBody>
          <a:bodyPr anchor="b" anchorCtr="0">
            <a:normAutofit/>
          </a:bodyPr>
          <a:lstStyle>
            <a:lvl1pPr algn="ctr">
              <a:defRPr sz="2800" b="1" cap="all" baseline="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000982"/>
      </p:ext>
    </p:extLst>
  </p:cSld>
  <p:clrMapOvr>
    <a:masterClrMapping/>
  </p:clrMapOvr>
  <p:timing>
    <p:tnLst>
      <p:par>
        <p:cTn id="1" dur="indefinite" restart="never" nodeType="tmRoot"/>
      </p:par>
    </p:tnLst>
  </p:timing>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F15657-2D7A-B34D-8DA3-51ECDBA9FA5D}"/>
              </a:ext>
            </a:extLst>
          </p:cNvPr>
          <p:cNvSpPr/>
          <p:nvPr/>
        </p:nvSpPr>
        <p:spPr>
          <a:xfrm>
            <a:off x="5250872" y="0"/>
            <a:ext cx="6941127"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328FD3D-7547-864A-9716-BA55367B03D8}"/>
              </a:ext>
            </a:extLst>
          </p:cNvPr>
          <p:cNvSpPr/>
          <p:nvPr/>
        </p:nvSpPr>
        <p:spPr>
          <a:xfrm>
            <a:off x="0" y="0"/>
            <a:ext cx="5250873" cy="610552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71476" y="638175"/>
            <a:ext cx="4476750" cy="1383130"/>
          </a:xfrm>
        </p:spPr>
        <p:txBody>
          <a:bodyPr anchor="b">
            <a:normAutofit/>
          </a:bodyPr>
          <a:lstStyle>
            <a:lvl1pPr algn="ctr">
              <a:defRPr sz="2800" b="1" cap="all" baseline="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cxnSp>
        <p:nvCxnSpPr>
          <p:cNvPr id="9" name="Straight Connector 8">
            <a:extLst>
              <a:ext uri="{FF2B5EF4-FFF2-40B4-BE49-F238E27FC236}">
                <a16:creationId xmlns:a16="http://schemas.microsoft.com/office/drawing/2014/main" id="{E2C2F32D-0B7D-914F-A088-B73AD9D49579}"/>
              </a:ext>
            </a:extLst>
          </p:cNvPr>
          <p:cNvCxnSpPr>
            <a:cxnSpLocks/>
          </p:cNvCxnSpPr>
          <p:nvPr/>
        </p:nvCxnSpPr>
        <p:spPr>
          <a:xfrm>
            <a:off x="2087570" y="2252537"/>
            <a:ext cx="1044563"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0"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2024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sp>
        <p:nvSpPr>
          <p:cNvPr id="13" name="Content Placeholder 2"/>
          <p:cNvSpPr>
            <a:spLocks noGrp="1"/>
          </p:cNvSpPr>
          <p:nvPr>
            <p:ph sz="half" idx="10"/>
          </p:nvPr>
        </p:nvSpPr>
        <p:spPr>
          <a:xfrm>
            <a:off x="5524499" y="638175"/>
            <a:ext cx="6391276" cy="5467350"/>
          </a:xfrm>
        </p:spPr>
        <p:txBody>
          <a:bodyPr>
            <a:normAutofit/>
          </a:bodyPr>
          <a:lstStyle>
            <a:lvl1pPr marL="2286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4pPr>
            <a:lvl5pPr marL="20574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1" hasCustomPrompt="1"/>
          </p:nvPr>
        </p:nvSpPr>
        <p:spPr>
          <a:xfrm>
            <a:off x="371476" y="2550876"/>
            <a:ext cx="4476750" cy="3248025"/>
          </a:xfrm>
        </p:spPr>
        <p:txBody>
          <a:bodyPr>
            <a:normAutofit/>
          </a:bodyPr>
          <a:lstStyle>
            <a:lvl1pPr marL="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1pPr>
            <a:lvl2pPr marL="45720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2pPr>
            <a:lvl3pPr marL="91440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3pPr>
            <a:lvl4pPr marL="137160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182880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5pPr>
          </a:lstStyle>
          <a:p>
            <a:pPr lvl="0"/>
            <a:r>
              <a:rPr lang="en-US" dirty="0" smtClean="0"/>
              <a:t>Edit Master text styles</a:t>
            </a:r>
          </a:p>
        </p:txBody>
      </p:sp>
      <p:sp>
        <p:nvSpPr>
          <p:cNvPr id="10" name="Text Placeholder 2"/>
          <p:cNvSpPr>
            <a:spLocks noGrp="1"/>
          </p:cNvSpPr>
          <p:nvPr>
            <p:ph type="body" sz="quarter" idx="12" hasCustomPrompt="1"/>
          </p:nvPr>
        </p:nvSpPr>
        <p:spPr>
          <a:xfrm>
            <a:off x="371476" y="5928797"/>
            <a:ext cx="4476750" cy="368644"/>
          </a:xfrm>
        </p:spPr>
        <p:txBody>
          <a:bodyPr anchor="t" anchorCtr="0">
            <a:normAutofit/>
          </a:bodyPr>
          <a:lstStyle>
            <a:lvl1pPr algn="l">
              <a:defRPr sz="1000" i="1">
                <a:solidFill>
                  <a:schemeClr val="bg1"/>
                </a:solidFill>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Tree>
    <p:extLst>
      <p:ext uri="{BB962C8B-B14F-4D97-AF65-F5344CB8AC3E}">
        <p14:creationId xmlns:p14="http://schemas.microsoft.com/office/powerpoint/2010/main" val="1538298421"/>
      </p:ext>
    </p:extLst>
  </p:cSld>
  <p:clrMapOvr>
    <a:masterClrMapping/>
  </p:clrMapOvr>
  <p:timing>
    <p:tnLst>
      <p:par>
        <p:cTn id="1" dur="indefinite" restart="never" nodeType="tmRoot"/>
      </p:par>
    </p:tnLst>
  </p:timing>
</p:sldLayout>
</file>

<file path=ppt/slideLayouts/slideLayout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F15657-2D7A-B34D-8DA3-51ECDBA9FA5D}"/>
              </a:ext>
            </a:extLst>
          </p:cNvPr>
          <p:cNvSpPr/>
          <p:nvPr/>
        </p:nvSpPr>
        <p:spPr>
          <a:xfrm>
            <a:off x="829734" y="762001"/>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5" name="Subtitle 2"/>
          <p:cNvSpPr>
            <a:spLocks noGrp="1"/>
          </p:cNvSpPr>
          <p:nvPr>
            <p:ph type="subTitle" idx="1"/>
          </p:nvPr>
        </p:nvSpPr>
        <p:spPr>
          <a:xfrm>
            <a:off x="952500" y="2825495"/>
            <a:ext cx="10258425" cy="3074561"/>
          </a:xfrm>
        </p:spPr>
        <p:txBody>
          <a:bodyPr anchor="t" anchorCtr="0">
            <a:normAutofit/>
          </a:bodyPr>
          <a:lstStyle>
            <a:lvl1pPr marL="0" indent="0" algn="ctr">
              <a:lnSpc>
                <a:spcPct val="100000"/>
              </a:lnSpc>
              <a:spcBef>
                <a:spcPts val="2400"/>
              </a:spcBef>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smtClean="0"/>
          </a:p>
        </p:txBody>
      </p:sp>
      <p:cxnSp>
        <p:nvCxnSpPr>
          <p:cNvPr id="17" name="Straight Connector 16">
            <a:extLst>
              <a:ext uri="{FF2B5EF4-FFF2-40B4-BE49-F238E27FC236}">
                <a16:creationId xmlns:a16="http://schemas.microsoft.com/office/drawing/2014/main" id="{60D31233-94B1-9244-BD69-EB42FFCCA80F}"/>
              </a:ext>
            </a:extLst>
          </p:cNvPr>
          <p:cNvCxnSpPr/>
          <p:nvPr/>
        </p:nvCxnSpPr>
        <p:spPr>
          <a:xfrm>
            <a:off x="5399660"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8" name="Title 18"/>
          <p:cNvSpPr>
            <a:spLocks noGrp="1"/>
          </p:cNvSpPr>
          <p:nvPr>
            <p:ph type="title" hasCustomPrompt="1"/>
          </p:nvPr>
        </p:nvSpPr>
        <p:spPr>
          <a:xfrm>
            <a:off x="952500" y="904875"/>
            <a:ext cx="10258425" cy="1441283"/>
          </a:xfrm>
        </p:spPr>
        <p:txBody>
          <a:bodyPr anchor="b" anchorCtr="0">
            <a:normAutofit/>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562465041"/>
      </p:ext>
    </p:extLst>
  </p:cSld>
  <p:clrMapOvr>
    <a:masterClrMapping/>
  </p:clrMapOvr>
  <p:timing>
    <p:tnLst>
      <p:par>
        <p:cTn id="1" dur="indefinite" restart="never" nodeType="tmRoot"/>
      </p:par>
    </p:tnLst>
  </p:timing>
</p:sldLayout>
</file>

<file path=ppt/slideLayouts/slideLayout8.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0"/>
            <a:ext cx="12209953"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6AFF9B3F-BBE2-CE4D-AD23-00C6C7F607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227906" cy="3656431"/>
          </a:xfrm>
          <a:prstGeom prst="rect">
            <a:avLst/>
          </a:prstGeom>
        </p:spPr>
      </p:pic>
      <p:sp>
        <p:nvSpPr>
          <p:cNvPr id="9" name="Rectangle 8">
            <a:extLst>
              <a:ext uri="{FF2B5EF4-FFF2-40B4-BE49-F238E27FC236}">
                <a16:creationId xmlns:a16="http://schemas.microsoft.com/office/drawing/2014/main" id="{6DF15657-2D7A-B34D-8DA3-51ECDBA9FA5D}"/>
              </a:ext>
            </a:extLst>
          </p:cNvPr>
          <p:cNvSpPr/>
          <p:nvPr/>
        </p:nvSpPr>
        <p:spPr>
          <a:xfrm>
            <a:off x="818147" y="762001"/>
            <a:ext cx="10544120" cy="5334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024" y="6400800"/>
            <a:ext cx="1557377" cy="306582"/>
          </a:xfrm>
          <a:prstGeom prst="rect">
            <a:avLst/>
          </a:prstGeom>
        </p:spPr>
      </p:pic>
      <p:sp>
        <p:nvSpPr>
          <p:cNvPr id="22"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2024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sp>
        <p:nvSpPr>
          <p:cNvPr id="23" name="Content Placeholder 2"/>
          <p:cNvSpPr>
            <a:spLocks noGrp="1"/>
          </p:cNvSpPr>
          <p:nvPr>
            <p:ph sz="half" idx="1"/>
          </p:nvPr>
        </p:nvSpPr>
        <p:spPr>
          <a:xfrm>
            <a:off x="952500" y="2828924"/>
            <a:ext cx="10258425" cy="3124201"/>
          </a:xfrm>
        </p:spPr>
        <p:txBody>
          <a:bodyPr numCol="1" spcCol="365760" anchor="t" anchorCtr="0">
            <a:noAutofit/>
          </a:bodyPr>
          <a:lstStyle>
            <a:lvl1pPr marL="0" indent="0" algn="ctr">
              <a:lnSpc>
                <a:spcPct val="100000"/>
              </a:lnSpc>
              <a:spcBef>
                <a:spcPts val="2400"/>
              </a:spcBef>
              <a:buClr>
                <a:srgbClr val="C00000"/>
              </a:buClr>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1pPr>
            <a:lvl2pPr marL="457200" indent="0" algn="ctr">
              <a:lnSpc>
                <a:spcPct val="100000"/>
              </a:lnSpc>
              <a:spcBef>
                <a:spcPts val="2400"/>
              </a:spcBef>
              <a:buClr>
                <a:srgbClr val="C00000"/>
              </a:buClr>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914400" indent="0" algn="ctr">
              <a:lnSpc>
                <a:spcPct val="100000"/>
              </a:lnSpc>
              <a:spcBef>
                <a:spcPts val="2400"/>
              </a:spcBef>
              <a:buClr>
                <a:srgbClr val="C00000"/>
              </a:buClr>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3pPr>
            <a:lvl4pPr marL="1371600" indent="0" algn="ctr">
              <a:lnSpc>
                <a:spcPct val="100000"/>
              </a:lnSpc>
              <a:spcBef>
                <a:spcPts val="2400"/>
              </a:spcBef>
              <a:buClr>
                <a:srgbClr val="C00000"/>
              </a:buClr>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4pPr>
            <a:lvl5pPr marL="1828800" indent="0" algn="ctr">
              <a:lnSpc>
                <a:spcPct val="100000"/>
              </a:lnSpc>
              <a:spcBef>
                <a:spcPts val="2400"/>
              </a:spcBef>
              <a:buClr>
                <a:srgbClr val="C00000"/>
              </a:buClr>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4" name="Straight Connector 23">
            <a:extLst>
              <a:ext uri="{FF2B5EF4-FFF2-40B4-BE49-F238E27FC236}">
                <a16:creationId xmlns:a16="http://schemas.microsoft.com/office/drawing/2014/main" id="{60D31233-94B1-9244-BD69-EB42FFCCA80F}"/>
              </a:ext>
            </a:extLst>
          </p:cNvPr>
          <p:cNvCxnSpPr/>
          <p:nvPr/>
        </p:nvCxnSpPr>
        <p:spPr>
          <a:xfrm>
            <a:off x="5399660"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5" name="Title 18"/>
          <p:cNvSpPr>
            <a:spLocks noGrp="1"/>
          </p:cNvSpPr>
          <p:nvPr>
            <p:ph type="title" hasCustomPrompt="1"/>
          </p:nvPr>
        </p:nvSpPr>
        <p:spPr>
          <a:xfrm>
            <a:off x="952500" y="904875"/>
            <a:ext cx="10258425" cy="1441283"/>
          </a:xfrm>
        </p:spPr>
        <p:txBody>
          <a:bodyPr anchor="b" anchorCtr="0">
            <a:normAutofit/>
          </a:bodyPr>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43978293"/>
      </p:ext>
    </p:extLst>
  </p:cSld>
  <p:clrMapOvr>
    <a:masterClrMapping/>
  </p:clrMapOvr>
  <p:timing>
    <p:tnLst>
      <p:par>
        <p:cTn id="1" dur="indefinite" restart="never" nodeType="tmRoot"/>
      </p:par>
    </p:tnLst>
  </p:timing>
</p:sldLayout>
</file>

<file path=ppt/slideLayouts/slideLayout9.xml><?xml version="1.0" encoding="utf-8"?>
<p:sldLayout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4_Titleand Conten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815"/>
            <a:ext cx="12192000" cy="6858000"/>
          </a:xfrm>
          <a:prstGeom prst="rect">
            <a:avLst/>
          </a:prstGeom>
        </p:spPr>
      </p:pic>
      <p:sp>
        <p:nvSpPr>
          <p:cNvPr id="9" name="Rectangle 8">
            <a:extLst>
              <a:ext uri="{FF2B5EF4-FFF2-40B4-BE49-F238E27FC236}">
                <a16:creationId xmlns:a16="http://schemas.microsoft.com/office/drawing/2014/main" id="{6DF15657-2D7A-B34D-8DA3-51ECDBA9FA5D}"/>
              </a:ext>
            </a:extLst>
          </p:cNvPr>
          <p:cNvSpPr/>
          <p:nvPr/>
        </p:nvSpPr>
        <p:spPr>
          <a:xfrm>
            <a:off x="829734" y="762001"/>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solidFill>
                <a:latin typeface="Arial" panose="020B0604020202020204" pitchFamily="34" charset="0"/>
                <a:cs typeface="Arial" panose="020B0604020202020204" pitchFamily="34" charset="0"/>
              </a:rPr>
              <a:t>©</a:t>
            </a:r>
            <a:r>
              <a:rPr lang="en-US" sz="1000" baseline="0" dirty="0" smtClean="0">
                <a:solidFill>
                  <a:schemeClr val="bg1"/>
                </a:solidFill>
                <a:latin typeface="Arial" panose="020B0604020202020204" pitchFamily="34" charset="0"/>
                <a:cs typeface="Arial" panose="020B0604020202020204" pitchFamily="34" charset="0"/>
              </a:rPr>
              <a:t> 2024 </a:t>
            </a:r>
            <a:r>
              <a:rPr lang="en-US" sz="1000" dirty="0" smtClean="0">
                <a:solidFill>
                  <a:schemeClr val="bg1"/>
                </a:solidFill>
                <a:latin typeface="Arial" panose="020B0604020202020204" pitchFamily="34" charset="0"/>
                <a:cs typeface="Arial" panose="020B0604020202020204" pitchFamily="34" charset="0"/>
              </a:rPr>
              <a:t>Porter Wright Morris &amp; Arthur LLP</a:t>
            </a:r>
            <a:endParaRPr lang="en-US" sz="1000" dirty="0">
              <a:solidFill>
                <a:schemeClr val="bg1"/>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024" y="6400800"/>
            <a:ext cx="1557377" cy="306583"/>
          </a:xfrm>
          <a:prstGeom prst="rect">
            <a:avLst/>
          </a:prstGeom>
        </p:spPr>
      </p:pic>
      <p:cxnSp>
        <p:nvCxnSpPr>
          <p:cNvPr id="18" name="Straight Connector 17">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9" name="Title 18"/>
          <p:cNvSpPr>
            <a:spLocks noGrp="1"/>
          </p:cNvSpPr>
          <p:nvPr>
            <p:ph type="title" hasCustomPrompt="1"/>
          </p:nvPr>
        </p:nvSpPr>
        <p:spPr>
          <a:xfrm>
            <a:off x="952500" y="904875"/>
            <a:ext cx="10258425" cy="1441283"/>
          </a:xfrm>
        </p:spPr>
        <p:txBody>
          <a:bodyPr anchor="b" anchorCtr="0">
            <a:normAutofit/>
          </a:bodyPr>
          <a:lstStyle>
            <a:lvl1pPr>
              <a:defRPr sz="3600"/>
            </a:lvl1pPr>
          </a:lstStyle>
          <a:p>
            <a:r>
              <a:rPr lang="en-US" dirty="0" smtClean="0"/>
              <a:t>CLICK TO EDIT MASTER TITLE STYLE</a:t>
            </a:r>
            <a:endParaRPr lang="en-US" dirty="0"/>
          </a:p>
        </p:txBody>
      </p:sp>
      <p:sp>
        <p:nvSpPr>
          <p:cNvPr id="20" name="Content Placeholder 2"/>
          <p:cNvSpPr>
            <a:spLocks noGrp="1"/>
          </p:cNvSpPr>
          <p:nvPr>
            <p:ph sz="half" idx="1" hasCustomPrompt="1"/>
          </p:nvPr>
        </p:nvSpPr>
        <p:spPr>
          <a:xfrm>
            <a:off x="952499" y="2828924"/>
            <a:ext cx="10258425" cy="3124201"/>
          </a:xfrm>
        </p:spPr>
        <p:txBody>
          <a:bodyPr numCol="1" spcCol="365760" anchor="t" anchorCtr="0">
            <a:normAutofit/>
          </a:bodyPr>
          <a:lstStyle>
            <a:lvl1pPr marL="0" indent="0" algn="ctr">
              <a:lnSpc>
                <a:spcPct val="100000"/>
              </a:lnSpc>
              <a:spcBef>
                <a:spcPts val="2400"/>
              </a:spcBef>
              <a:buClr>
                <a:srgbClr val="C00000"/>
              </a:buClr>
              <a:buFont typeface="Arial" panose="020B0604020202020204" pitchFamily="34" charset="0"/>
              <a:buNone/>
              <a:defRPr sz="2400">
                <a:latin typeface="Arial" panose="020B0604020202020204" pitchFamily="34" charset="0"/>
                <a:cs typeface="Arial" panose="020B0604020202020204" pitchFamily="34" charset="0"/>
              </a:defRPr>
            </a:lvl1pPr>
            <a:lvl2pPr marL="4572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2pPr>
            <a:lvl3pPr marL="9144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3pPr>
            <a:lvl4pPr marL="13716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4pPr>
            <a:lvl5pPr marL="18288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5pPr>
          </a:lstStyle>
          <a:p>
            <a:pPr lvl="0"/>
            <a:r>
              <a:rPr lang="en-US" dirty="0" smtClean="0"/>
              <a:t>Edit Master text styles</a:t>
            </a:r>
          </a:p>
        </p:txBody>
      </p:sp>
    </p:spTree>
    <p:extLst>
      <p:ext uri="{BB962C8B-B14F-4D97-AF65-F5344CB8AC3E}">
        <p14:creationId xmlns:p14="http://schemas.microsoft.com/office/powerpoint/2010/main" val="14486164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484E26-90A8-524D-A398-8D000F488753}"/>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DF15657-2D7A-B34D-8DA3-51ECDBA9FA5D}"/>
              </a:ext>
            </a:extLst>
          </p:cNvPr>
          <p:cNvSpPr/>
          <p:nvPr/>
        </p:nvSpPr>
        <p:spPr>
          <a:xfrm>
            <a:off x="821267" y="771526"/>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71550" y="904875"/>
            <a:ext cx="10220325" cy="1924049"/>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0" y="3000375"/>
            <a:ext cx="10220325" cy="2524125"/>
          </a:xfrm>
          <a:prstGeom prst="rect">
            <a:avLst/>
          </a:prstGeom>
        </p:spPr>
        <p:txBody>
          <a:bodyPr vert="horz" lIns="91440" tIns="45720" rIns="91440" bIns="45720" rtlCol="0" anchor="ctr" anchorCtr="0">
            <a:normAutofit/>
          </a:bodyPr>
          <a:lstStyle/>
          <a:p>
            <a:pPr lvl="0"/>
            <a:r>
              <a:rPr lang="en-US" dirty="0" smtClean="0"/>
              <a:t>Edit Master text styles</a:t>
            </a:r>
          </a:p>
          <a:p>
            <a:pPr lvl="0"/>
            <a:endParaRPr lang="en-US" dirty="0" smtClean="0"/>
          </a:p>
        </p:txBody>
      </p:sp>
      <p:sp>
        <p:nvSpPr>
          <p:cNvPr id="8"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2024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92024" y="6400800"/>
            <a:ext cx="1557377" cy="306583"/>
          </a:xfrm>
          <a:prstGeom prst="rect">
            <a:avLst/>
          </a:prstGeom>
        </p:spPr>
      </p:pic>
    </p:spTree>
    <p:extLst>
      <p:ext uri="{BB962C8B-B14F-4D97-AF65-F5344CB8AC3E}">
        <p14:creationId xmlns:p14="http://schemas.microsoft.com/office/powerpoint/2010/main" val="334348243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4000" b="1" kern="1200" cap="all" baseline="0">
          <a:solidFill>
            <a:schemeClr val="tx1"/>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9.xml"/><Relationship Id="rId5" Type="http://schemas.openxmlformats.org/officeDocument/2006/relationships/hyperlink" Target="mailto:mnoel@porterwright.com" TargetMode="External"/><Relationship Id="rId4" Type="http://schemas.openxmlformats.org/officeDocument/2006/relationships/hyperlink" Target="mailto:scliffel@porterwright.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9.xml"/><Relationship Id="rId5" Type="http://schemas.openxmlformats.org/officeDocument/2006/relationships/hyperlink" Target="mailto:mnoel@porterwright.com" TargetMode="External"/><Relationship Id="rId4" Type="http://schemas.openxmlformats.org/officeDocument/2006/relationships/hyperlink" Target="mailto:scliffel@porterwright.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ctrTitle"/>
          </p:nvPr>
        </p:nvSpPr>
        <p:spPr/>
        <p:txBody>
          <a:bodyPr>
            <a:normAutofit/>
          </a:bodyPr>
          <a:lstStyle/>
          <a:p>
            <a:r>
              <a:rPr lang="en-US" dirty="0" smtClean="0"/>
              <a:t>NAVIGATING ACQUISITIONS:</a:t>
            </a:r>
            <a:br>
              <a:rPr lang="en-US" dirty="0" smtClean="0"/>
            </a:br>
            <a:r>
              <a:rPr lang="en-US" sz="2400" dirty="0" smtClean="0"/>
              <a:t>UNVEILING DUE DILIGENCE DIFFERENCES IN </a:t>
            </a:r>
            <a:br>
              <a:rPr lang="en-US" sz="2400" dirty="0" smtClean="0"/>
            </a:br>
            <a:r>
              <a:rPr lang="en-US" sz="2400" dirty="0" smtClean="0"/>
              <a:t>EQUITY/STOCK, ASSET PURCHASES and mergers</a:t>
            </a:r>
            <a:endParaRPr lang="en-US" dirty="0"/>
          </a:p>
        </p:txBody>
      </p:sp>
      <p:sp>
        <p:nvSpPr>
          <p:cNvPr id="4" name="Subtitle 3" descr="" title=""/>
          <p:cNvSpPr>
            <a:spLocks noGrp="1"/>
          </p:cNvSpPr>
          <p:nvPr>
            <p:ph type="subTitle" idx="1"/>
          </p:nvPr>
        </p:nvSpPr>
        <p:spPr>
          <a:xfrm>
            <a:off x="1524001" y="3651762"/>
            <a:ext cx="9144000" cy="802271"/>
          </a:xfrm>
        </p:spPr>
        <p:txBody>
          <a:bodyPr/>
          <a:lstStyle/>
          <a:p>
            <a:r>
              <a:rPr lang="en-US" sz="2400" dirty="0" smtClean="0"/>
              <a:t>Anya Lernatovych and Michael Wessell</a:t>
            </a:r>
          </a:p>
          <a:p>
            <a:r>
              <a:rPr lang="en-US" dirty="0" smtClean="0"/>
              <a:t>August 28, 2024</a:t>
            </a:r>
            <a:endParaRPr lang="en-US" dirty="0"/>
          </a:p>
        </p:txBody>
      </p:sp>
      <p:pic>
        <p:nvPicPr>
          <p:cNvPr id="1026" name="Picture 2"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716" y="5082848"/>
            <a:ext cx="2497015" cy="75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718346"/>
      </p:ext>
    </p:extLst>
  </p:cSld>
  <p:clrMapOvr>
    <a:masterClrMapping/>
  </p:clrMapOvr>
</p:sld>
</file>

<file path=ppt/slides/slide10.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aphicFrame>
        <p:nvGraphicFramePr>
          <p:cNvPr id="2" name="Table 1" descr="" title=""/>
          <p:cNvGraphicFramePr>
            <a:graphicFrameLocks noGrp="1"/>
          </p:cNvGraphicFramePr>
          <p:nvPr>
            <p:extLst>
              <p:ext uri="{D42A27DB-BD31-4B8C-83A1-F6EECF244321}">
                <p14:modId xmlns:p14="http://schemas.microsoft.com/office/powerpoint/2010/main" val="148020759"/>
              </p:ext>
            </p:extLst>
          </p:nvPr>
        </p:nvGraphicFramePr>
        <p:xfrm>
          <a:off x="1423447" y="1600200"/>
          <a:ext cx="9422091" cy="3807958"/>
        </p:xfrm>
        <a:graphic>
          <a:graphicData uri="http://schemas.openxmlformats.org/drawingml/2006/table">
            <a:tbl>
              <a:tblPr firstRow="1" bandRow="1">
                <a:tableStyleId>{5C22544A-7EE6-4342-B048-85BDC9FD1C3A}</a:tableStyleId>
              </a:tblPr>
              <a:tblGrid>
                <a:gridCol w="2347288">
                  <a:extLst>
                    <a:ext uri="{9D8B030D-6E8A-4147-A177-3AD203B41FA5}">
                      <a16:colId xmlns:a16="http://schemas.microsoft.com/office/drawing/2014/main" val="3240120213"/>
                    </a:ext>
                  </a:extLst>
                </a:gridCol>
                <a:gridCol w="3934106">
                  <a:extLst>
                    <a:ext uri="{9D8B030D-6E8A-4147-A177-3AD203B41FA5}">
                      <a16:colId xmlns:a16="http://schemas.microsoft.com/office/drawing/2014/main" val="502919883"/>
                    </a:ext>
                  </a:extLst>
                </a:gridCol>
                <a:gridCol w="3140697">
                  <a:extLst>
                    <a:ext uri="{9D8B030D-6E8A-4147-A177-3AD203B41FA5}">
                      <a16:colId xmlns:a16="http://schemas.microsoft.com/office/drawing/2014/main" val="229608402"/>
                    </a:ext>
                  </a:extLst>
                </a:gridCol>
              </a:tblGrid>
              <a:tr h="516118">
                <a:tc>
                  <a:txBody>
                    <a:bodyPr/>
                    <a:lstStyle/>
                    <a:p>
                      <a:r>
                        <a:rPr lang="en-US" dirty="0" smtClean="0"/>
                        <a:t>Structure</a:t>
                      </a:r>
                      <a:endParaRPr lang="en-US" dirty="0"/>
                    </a:p>
                  </a:txBody>
                  <a:tcPr/>
                </a:tc>
                <a:tc>
                  <a:txBody>
                    <a:bodyPr/>
                    <a:lstStyle/>
                    <a:p>
                      <a:r>
                        <a:rPr lang="en-US" dirty="0" smtClean="0"/>
                        <a:t>Advantages</a:t>
                      </a:r>
                      <a:r>
                        <a:rPr lang="en-US" baseline="0" dirty="0" smtClean="0"/>
                        <a:t> </a:t>
                      </a:r>
                      <a:endParaRPr lang="en-US" dirty="0"/>
                    </a:p>
                  </a:txBody>
                  <a:tcPr/>
                </a:tc>
                <a:tc>
                  <a:txBody>
                    <a:bodyPr/>
                    <a:lstStyle/>
                    <a:p>
                      <a:r>
                        <a:rPr lang="en-US" dirty="0" smtClean="0"/>
                        <a:t>Disadvantages </a:t>
                      </a:r>
                      <a:endParaRPr lang="en-US" dirty="0"/>
                    </a:p>
                  </a:txBody>
                  <a:tcPr/>
                </a:tc>
                <a:extLst>
                  <a:ext uri="{0D108BD9-81ED-4DB2-BD59-A6C34878D82A}">
                    <a16:rowId xmlns:a16="http://schemas.microsoft.com/office/drawing/2014/main" val="3907201113"/>
                  </a:ext>
                </a:extLst>
              </a:tr>
              <a:tr h="1106337">
                <a:tc>
                  <a:txBody>
                    <a:bodyPr/>
                    <a:lstStyle/>
                    <a:p>
                      <a:r>
                        <a:rPr lang="en-US" dirty="0" smtClean="0"/>
                        <a:t>Asset Purchase</a:t>
                      </a:r>
                      <a:endParaRPr lang="en-US" dirty="0"/>
                    </a:p>
                  </a:txBody>
                  <a:tcPr/>
                </a:tc>
                <a:tc>
                  <a:txBody>
                    <a:bodyPr/>
                    <a:lstStyle/>
                    <a:p>
                      <a:r>
                        <a:rPr lang="en-US" baseline="0" dirty="0" smtClean="0"/>
                        <a:t>Ability to limit assumption of unwanted/unknown liabilities; ability to choose specific assets; ability to limit due diligence </a:t>
                      </a:r>
                      <a:endParaRPr lang="en-US" dirty="0"/>
                    </a:p>
                  </a:txBody>
                  <a:tcPr/>
                </a:tc>
                <a:tc>
                  <a:txBody>
                    <a:bodyPr/>
                    <a:lstStyle/>
                    <a:p>
                      <a:r>
                        <a:rPr lang="en-US" dirty="0" smtClean="0"/>
                        <a:t>Need</a:t>
                      </a:r>
                      <a:r>
                        <a:rPr lang="en-US" baseline="0" dirty="0" smtClean="0"/>
                        <a:t> to individually assign each asset; obtain consents from third parties</a:t>
                      </a:r>
                    </a:p>
                    <a:p>
                      <a:endParaRPr lang="en-US" dirty="0"/>
                    </a:p>
                  </a:txBody>
                  <a:tcPr/>
                </a:tc>
                <a:extLst>
                  <a:ext uri="{0D108BD9-81ED-4DB2-BD59-A6C34878D82A}">
                    <a16:rowId xmlns:a16="http://schemas.microsoft.com/office/drawing/2014/main" val="565544702"/>
                  </a:ext>
                </a:extLst>
              </a:tr>
              <a:tr h="891295">
                <a:tc>
                  <a:txBody>
                    <a:bodyPr/>
                    <a:lstStyle/>
                    <a:p>
                      <a:r>
                        <a:rPr lang="en-US" dirty="0" smtClean="0"/>
                        <a:t>Stock Purchase </a:t>
                      </a:r>
                      <a:endParaRPr lang="en-US" dirty="0"/>
                    </a:p>
                  </a:txBody>
                  <a:tcPr/>
                </a:tc>
                <a:tc>
                  <a:txBody>
                    <a:bodyPr/>
                    <a:lstStyle/>
                    <a:p>
                      <a:r>
                        <a:rPr lang="en-US" dirty="0" smtClean="0"/>
                        <a:t>Ease</a:t>
                      </a:r>
                      <a:r>
                        <a:rPr lang="en-US" baseline="0" dirty="0" smtClean="0"/>
                        <a:t> of transferability of the assets </a:t>
                      </a:r>
                      <a:endParaRPr lang="en-US" dirty="0"/>
                    </a:p>
                  </a:txBody>
                  <a:tcPr/>
                </a:tc>
                <a:tc>
                  <a:txBody>
                    <a:bodyPr/>
                    <a:lstStyle/>
                    <a:p>
                      <a:r>
                        <a:rPr lang="en-US" dirty="0" smtClean="0"/>
                        <a:t>Assumption</a:t>
                      </a:r>
                      <a:r>
                        <a:rPr lang="en-US" baseline="0" dirty="0" smtClean="0"/>
                        <a:t> of unwanted or unknown liabilities; shareholders consent </a:t>
                      </a:r>
                      <a:endParaRPr lang="en-US" dirty="0"/>
                    </a:p>
                  </a:txBody>
                  <a:tcPr/>
                </a:tc>
                <a:extLst>
                  <a:ext uri="{0D108BD9-81ED-4DB2-BD59-A6C34878D82A}">
                    <a16:rowId xmlns:a16="http://schemas.microsoft.com/office/drawing/2014/main" val="612554779"/>
                  </a:ext>
                </a:extLst>
              </a:tr>
              <a:tr h="1106337">
                <a:tc>
                  <a:txBody>
                    <a:bodyPr/>
                    <a:lstStyle/>
                    <a:p>
                      <a:r>
                        <a:rPr lang="en-US" dirty="0" smtClean="0"/>
                        <a:t>Merger</a:t>
                      </a:r>
                      <a:endParaRPr lang="en-US" dirty="0"/>
                    </a:p>
                  </a:txBody>
                  <a:tcPr/>
                </a:tc>
                <a:tc>
                  <a:txBody>
                    <a:bodyPr/>
                    <a:lstStyle/>
                    <a:p>
                      <a:r>
                        <a:rPr lang="en-US" dirty="0" smtClean="0"/>
                        <a:t>More</a:t>
                      </a:r>
                      <a:r>
                        <a:rPr lang="en-US" baseline="0" dirty="0" smtClean="0"/>
                        <a:t> effective at limiting issues with transferring assets – technically there is no transfer, except by operating of law </a:t>
                      </a:r>
                      <a:endParaRPr lang="en-US" dirty="0"/>
                    </a:p>
                  </a:txBody>
                  <a:tcPr/>
                </a:tc>
                <a:tc>
                  <a:txBody>
                    <a:bodyPr/>
                    <a:lstStyle/>
                    <a:p>
                      <a:r>
                        <a:rPr lang="en-US" dirty="0" smtClean="0"/>
                        <a:t>Must</a:t>
                      </a:r>
                      <a:r>
                        <a:rPr lang="en-US" baseline="0" dirty="0" smtClean="0"/>
                        <a:t> comply with statutory requirements, including filings with the Secretary of State </a:t>
                      </a:r>
                      <a:endParaRPr lang="en-US" dirty="0"/>
                    </a:p>
                  </a:txBody>
                  <a:tcPr/>
                </a:tc>
                <a:extLst>
                  <a:ext uri="{0D108BD9-81ED-4DB2-BD59-A6C34878D82A}">
                    <a16:rowId xmlns:a16="http://schemas.microsoft.com/office/drawing/2014/main" val="3070999687"/>
                  </a:ext>
                </a:extLst>
              </a:tr>
            </a:tbl>
          </a:graphicData>
        </a:graphic>
      </p:graphicFrame>
      <p:sp>
        <p:nvSpPr>
          <p:cNvPr id="7" name="Title 6" descr="" title=""/>
          <p:cNvSpPr>
            <a:spLocks noGrp="1"/>
          </p:cNvSpPr>
          <p:nvPr>
            <p:ph type="title"/>
          </p:nvPr>
        </p:nvSpPr>
        <p:spPr>
          <a:xfrm>
            <a:off x="952500" y="904875"/>
            <a:ext cx="10258425" cy="612371"/>
          </a:xfrm>
        </p:spPr>
        <p:txBody>
          <a:bodyPr>
            <a:normAutofit/>
          </a:bodyPr>
          <a:lstStyle/>
          <a:p>
            <a:r>
              <a:rPr lang="en-US" sz="2400" dirty="0" smtClean="0"/>
              <a:t>Choosing the right structure*</a:t>
            </a:r>
            <a:endParaRPr lang="en-US" sz="2400" dirty="0"/>
          </a:p>
        </p:txBody>
      </p:sp>
      <p:sp>
        <p:nvSpPr>
          <p:cNvPr id="3" name="TextBox 2" descr="" title=""/>
          <p:cNvSpPr txBox="1"/>
          <p:nvPr/>
        </p:nvSpPr>
        <p:spPr>
          <a:xfrm>
            <a:off x="1718506" y="5468007"/>
            <a:ext cx="8490984" cy="535169"/>
          </a:xfrm>
          <a:prstGeom prst="rect">
            <a:avLst/>
          </a:prstGeom>
          <a:noFill/>
        </p:spPr>
        <p:txBody>
          <a:bodyPr wrap="square" rtlCol="0">
            <a:noAutofit/>
          </a:bodyPr>
          <a:lstStyle/>
          <a:p>
            <a:r>
              <a:rPr lang="en-US" sz="1400" b="1" i="1" dirty="0" smtClean="0">
                <a:latin typeface="Arial" panose="020B0604020202020204" pitchFamily="34" charset="0"/>
                <a:cs typeface="Arial" panose="020B0604020202020204" pitchFamily="34" charset="0"/>
              </a:rPr>
              <a:t>*</a:t>
            </a:r>
            <a:r>
              <a:rPr lang="en-US" sz="1400" i="1" dirty="0" smtClean="0">
                <a:latin typeface="Arial" panose="020B0604020202020204" pitchFamily="34" charset="0"/>
                <a:cs typeface="Arial" panose="020B0604020202020204" pitchFamily="34" charset="0"/>
              </a:rPr>
              <a:t>This chart only highlights general issues relating to logistics of a transaction. There are a number of other factors, such as accounting, regulatory, and tax concerns that impact a transaction structure.</a:t>
            </a:r>
            <a:endParaRPr lang="en-US" sz="1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9873194"/>
      </p:ext>
    </p:extLst>
  </p:cSld>
  <p:clrMapOvr>
    <a:masterClrMapping/>
  </p:clrMapOvr>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p:txBody>
          <a:bodyPr/>
          <a:lstStyle/>
          <a:p>
            <a:r>
              <a:rPr lang="en-US" dirty="0" smtClean="0"/>
              <a:t>II.  Commonalities in Transactions</a:t>
            </a:r>
            <a:endParaRPr lang="en-US" dirty="0"/>
          </a:p>
        </p:txBody>
      </p:sp>
    </p:spTree>
    <p:extLst>
      <p:ext uri="{BB962C8B-B14F-4D97-AF65-F5344CB8AC3E}">
        <p14:creationId xmlns:p14="http://schemas.microsoft.com/office/powerpoint/2010/main" val="2381909116"/>
      </p:ext>
    </p:extLst>
  </p:cSld>
  <p:clrMapOvr>
    <a:masterClrMapping/>
  </p:clrMapOvr>
</p:sld>
</file>

<file path=ppt/slides/slide1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p:txBody>
          <a:bodyPr/>
          <a:lstStyle/>
          <a:p>
            <a:r>
              <a:rPr lang="en-US" dirty="0" smtClean="0"/>
              <a:t>Pre-Signing documentation and considerations</a:t>
            </a:r>
            <a:endParaRPr lang="en-US" dirty="0"/>
          </a:p>
        </p:txBody>
      </p:sp>
      <p:sp>
        <p:nvSpPr>
          <p:cNvPr id="2" name="Content Placeholder 1" descr="" title=""/>
          <p:cNvSpPr>
            <a:spLocks noGrp="1"/>
          </p:cNvSpPr>
          <p:nvPr>
            <p:ph sz="half" idx="10"/>
          </p:nvPr>
        </p:nvSpPr>
        <p:spPr>
          <a:xfrm>
            <a:off x="5319346" y="638175"/>
            <a:ext cx="6596429" cy="5467350"/>
          </a:xfrm>
        </p:spPr>
        <p:txBody>
          <a:bodyPr>
            <a:normAutofit/>
          </a:bodyPr>
          <a:lstStyle/>
          <a:p>
            <a:pPr lvl="1">
              <a:buFont typeface="Wingdings" panose="05000000000000000000" pitchFamily="2" charset="2"/>
              <a:buChar char="§"/>
            </a:pPr>
            <a:r>
              <a:rPr lang="en-US" dirty="0"/>
              <a:t>Engage advisors </a:t>
            </a:r>
          </a:p>
          <a:p>
            <a:pPr lvl="1">
              <a:buFont typeface="Wingdings" panose="05000000000000000000" pitchFamily="2" charset="2"/>
              <a:buChar char="§"/>
            </a:pPr>
            <a:endParaRPr lang="en-US" dirty="0" smtClean="0"/>
          </a:p>
          <a:p>
            <a:pPr lvl="1">
              <a:buFont typeface="Wingdings" panose="05000000000000000000" pitchFamily="2" charset="2"/>
              <a:buChar char="§"/>
            </a:pPr>
            <a:r>
              <a:rPr lang="en-US" dirty="0" smtClean="0"/>
              <a:t>Non-Disclosure Agreements</a:t>
            </a:r>
          </a:p>
          <a:p>
            <a:pPr marL="457200" lvl="1" indent="0">
              <a:buNone/>
            </a:pPr>
            <a:endParaRPr lang="en-US" dirty="0" smtClean="0"/>
          </a:p>
          <a:p>
            <a:pPr lvl="1">
              <a:buFont typeface="Wingdings" panose="05000000000000000000" pitchFamily="2" charset="2"/>
              <a:buChar char="§"/>
            </a:pPr>
            <a:r>
              <a:rPr lang="en-US" dirty="0"/>
              <a:t>Tax / </a:t>
            </a:r>
            <a:r>
              <a:rPr lang="en-US" dirty="0" smtClean="0"/>
              <a:t>Structure </a:t>
            </a:r>
            <a:r>
              <a:rPr lang="en-US" dirty="0"/>
              <a:t>A</a:t>
            </a:r>
            <a:r>
              <a:rPr lang="en-US" dirty="0" smtClean="0"/>
              <a:t>nalysis</a:t>
            </a:r>
            <a:endParaRPr lang="en-US" dirty="0"/>
          </a:p>
          <a:p>
            <a:pPr marL="457200" lvl="1" indent="0">
              <a:buNone/>
            </a:pPr>
            <a:endParaRPr lang="en-US" dirty="0" smtClean="0"/>
          </a:p>
          <a:p>
            <a:pPr lvl="1">
              <a:buFont typeface="Wingdings" panose="05000000000000000000" pitchFamily="2" charset="2"/>
              <a:buChar char="§"/>
            </a:pPr>
            <a:r>
              <a:rPr lang="en-US" dirty="0" smtClean="0"/>
              <a:t>Term Sheets / Letters of Intent</a:t>
            </a:r>
          </a:p>
          <a:p>
            <a:pPr marL="457200" lvl="1" indent="0">
              <a:buNone/>
            </a:pPr>
            <a:endParaRPr lang="en-US" dirty="0" smtClean="0"/>
          </a:p>
          <a:p>
            <a:pPr lvl="1">
              <a:buFont typeface="Wingdings" panose="05000000000000000000" pitchFamily="2" charset="2"/>
              <a:buChar char="§"/>
            </a:pPr>
            <a:r>
              <a:rPr lang="en-US" dirty="0" smtClean="0"/>
              <a:t>Due Diligence Request Lists </a:t>
            </a:r>
          </a:p>
          <a:p>
            <a:pPr marL="457200" lvl="1" indent="0">
              <a:buNone/>
            </a:pPr>
            <a:endParaRPr lang="en-US" dirty="0" smtClean="0"/>
          </a:p>
          <a:p>
            <a:pPr lvl="1">
              <a:buFont typeface="Wingdings" panose="05000000000000000000" pitchFamily="2" charset="2"/>
              <a:buChar char="§"/>
            </a:pPr>
            <a:r>
              <a:rPr lang="en-US" dirty="0" smtClean="0"/>
              <a:t>Establish Data Room </a:t>
            </a:r>
          </a:p>
          <a:p>
            <a:pPr lvl="1">
              <a:buFont typeface="Wingdings" panose="05000000000000000000" pitchFamily="2" charset="2"/>
              <a:buChar char="§"/>
            </a:pPr>
            <a:endParaRPr lang="en-US" dirty="0" smtClean="0"/>
          </a:p>
          <a:p>
            <a:pPr lvl="1">
              <a:buFont typeface="Wingdings" panose="05000000000000000000" pitchFamily="2" charset="2"/>
              <a:buChar char="§"/>
            </a:pPr>
            <a:r>
              <a:rPr lang="en-US" dirty="0" smtClean="0"/>
              <a:t>Representation </a:t>
            </a:r>
            <a:r>
              <a:rPr lang="en-US" dirty="0"/>
              <a:t>and Warranties </a:t>
            </a:r>
            <a:r>
              <a:rPr lang="en-US" dirty="0" smtClean="0"/>
              <a:t>Insurance</a:t>
            </a:r>
          </a:p>
        </p:txBody>
      </p:sp>
      <p:pic>
        <p:nvPicPr>
          <p:cNvPr id="6" name="Content Placeholder 5" descr="" title=""/>
          <p:cNvPicPr>
            <a:picLocks noGrp="1" noChangeAspect="1"/>
          </p:cNvPicPr>
          <p:nvPr>
            <p:ph sz="half" idx="11"/>
          </p:nvPr>
        </p:nvPicPr>
        <p:blipFill>
          <a:blip r:embed="rId2">
            <a:extLst>
              <a:ext uri="{28A0092B-C50C-407E-A947-70E740481C1C}">
                <a14:useLocalDpi xmlns:a14="http://schemas.microsoft.com/office/drawing/2010/main" val="0"/>
              </a:ext>
            </a:extLst>
          </a:blip>
          <a:stretch>
            <a:fillRect/>
          </a:stretch>
        </p:blipFill>
        <p:spPr>
          <a:xfrm>
            <a:off x="371475" y="3216680"/>
            <a:ext cx="4476750" cy="1916890"/>
          </a:xfrm>
        </p:spPr>
      </p:pic>
    </p:spTree>
    <p:extLst>
      <p:ext uri="{BB962C8B-B14F-4D97-AF65-F5344CB8AC3E}">
        <p14:creationId xmlns:p14="http://schemas.microsoft.com/office/powerpoint/2010/main" val="323604189"/>
      </p:ext>
    </p:extLst>
  </p:cSld>
  <p:clrMapOvr>
    <a:masterClrMapping/>
  </p:clrMapOvr>
</p:sld>
</file>

<file path=ppt/slides/slide1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p:txBody>
          <a:bodyPr/>
          <a:lstStyle/>
          <a:p>
            <a:r>
              <a:rPr lang="en-US" dirty="0" smtClean="0"/>
              <a:t>Agreement structure</a:t>
            </a:r>
            <a:endParaRPr lang="en-US" dirty="0"/>
          </a:p>
        </p:txBody>
      </p:sp>
      <p:sp>
        <p:nvSpPr>
          <p:cNvPr id="2" name="Content Placeholder 1" descr="" title=""/>
          <p:cNvSpPr>
            <a:spLocks noGrp="1"/>
          </p:cNvSpPr>
          <p:nvPr>
            <p:ph sz="half" idx="10"/>
          </p:nvPr>
        </p:nvSpPr>
        <p:spPr/>
        <p:txBody>
          <a:bodyPr>
            <a:normAutofit/>
          </a:bodyPr>
          <a:lstStyle/>
          <a:p>
            <a:pPr lvl="0">
              <a:buFont typeface="Wingdings" panose="05000000000000000000" pitchFamily="2" charset="2"/>
              <a:buChar char="§"/>
            </a:pPr>
            <a:r>
              <a:rPr lang="en-US" dirty="0" smtClean="0"/>
              <a:t>Structure of Transaction</a:t>
            </a:r>
          </a:p>
          <a:p>
            <a:pPr lvl="0">
              <a:buFont typeface="Wingdings" panose="05000000000000000000" pitchFamily="2" charset="2"/>
              <a:buChar char="§"/>
            </a:pPr>
            <a:endParaRPr lang="en-US" dirty="0" smtClean="0"/>
          </a:p>
          <a:p>
            <a:pPr lvl="0">
              <a:buFont typeface="Wingdings" panose="05000000000000000000" pitchFamily="2" charset="2"/>
              <a:buChar char="§"/>
            </a:pPr>
            <a:r>
              <a:rPr lang="en-US" dirty="0" smtClean="0"/>
              <a:t>Purchase Price Mechanics</a:t>
            </a:r>
          </a:p>
          <a:p>
            <a:pPr lvl="0">
              <a:buFont typeface="Wingdings" panose="05000000000000000000" pitchFamily="2" charset="2"/>
              <a:buChar char="§"/>
            </a:pPr>
            <a:endParaRPr lang="en-US" dirty="0" smtClean="0"/>
          </a:p>
          <a:p>
            <a:pPr lvl="0">
              <a:buFont typeface="Wingdings" panose="05000000000000000000" pitchFamily="2" charset="2"/>
              <a:buChar char="§"/>
            </a:pPr>
            <a:r>
              <a:rPr lang="en-US" dirty="0" smtClean="0"/>
              <a:t>Representations and Warranties</a:t>
            </a:r>
          </a:p>
          <a:p>
            <a:pPr lvl="1">
              <a:buFont typeface="Wingdings" panose="05000000000000000000" pitchFamily="2" charset="2"/>
              <a:buChar char="§"/>
            </a:pPr>
            <a:r>
              <a:rPr lang="en-US" dirty="0" smtClean="0"/>
              <a:t>Disclosure Schedules – tied to due diligence results</a:t>
            </a:r>
          </a:p>
          <a:p>
            <a:pPr marL="0" lvl="0" indent="0">
              <a:buNone/>
            </a:pPr>
            <a:endParaRPr lang="en-US" dirty="0" smtClean="0"/>
          </a:p>
        </p:txBody>
      </p:sp>
      <p:pic>
        <p:nvPicPr>
          <p:cNvPr id="5" name="Content Placeholder 4" descr="" title=""/>
          <p:cNvPicPr>
            <a:picLocks noGrp="1" noChangeAspect="1"/>
          </p:cNvPicPr>
          <p:nvPr>
            <p:ph sz="half" idx="11"/>
          </p:nvPr>
        </p:nvPicPr>
        <p:blipFill>
          <a:blip r:embed="rId2">
            <a:extLst>
              <a:ext uri="{28A0092B-C50C-407E-A947-70E740481C1C}">
                <a14:useLocalDpi xmlns:a14="http://schemas.microsoft.com/office/drawing/2010/main" val="0"/>
              </a:ext>
            </a:extLst>
          </a:blip>
          <a:stretch>
            <a:fillRect/>
          </a:stretch>
        </p:blipFill>
        <p:spPr>
          <a:xfrm>
            <a:off x="371476" y="2901300"/>
            <a:ext cx="4476750" cy="2274204"/>
          </a:xfrm>
        </p:spPr>
      </p:pic>
    </p:spTree>
    <p:extLst>
      <p:ext uri="{BB962C8B-B14F-4D97-AF65-F5344CB8AC3E}">
        <p14:creationId xmlns:p14="http://schemas.microsoft.com/office/powerpoint/2010/main" val="468176272"/>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half" idx="10"/>
          </p:nvPr>
        </p:nvSpPr>
        <p:spPr/>
        <p:txBody>
          <a:bodyPr/>
          <a:lstStyle/>
          <a:p>
            <a:pPr lvl="0">
              <a:buFont typeface="Wingdings" panose="05000000000000000000" pitchFamily="2" charset="2"/>
              <a:buChar char="§"/>
            </a:pPr>
            <a:r>
              <a:rPr lang="en-US" dirty="0"/>
              <a:t>Covenants</a:t>
            </a:r>
          </a:p>
          <a:p>
            <a:pPr lvl="1">
              <a:buFont typeface="Wingdings" panose="05000000000000000000" pitchFamily="2" charset="2"/>
              <a:buChar char="§"/>
            </a:pPr>
            <a:r>
              <a:rPr lang="en-US" dirty="0"/>
              <a:t>Identify issues found in due diligence to be addressed either before or after closing</a:t>
            </a:r>
          </a:p>
          <a:p>
            <a:pPr marL="0" lvl="0" indent="0">
              <a:buNone/>
            </a:pPr>
            <a:endParaRPr lang="en-US" dirty="0"/>
          </a:p>
          <a:p>
            <a:pPr lvl="0">
              <a:buFont typeface="Wingdings" panose="05000000000000000000" pitchFamily="2" charset="2"/>
              <a:buChar char="§"/>
            </a:pPr>
            <a:r>
              <a:rPr lang="en-US" dirty="0"/>
              <a:t>Closing Conditions and Deliverables </a:t>
            </a:r>
          </a:p>
          <a:p>
            <a:pPr lvl="1">
              <a:buFont typeface="Wingdings" panose="05000000000000000000" pitchFamily="2" charset="2"/>
              <a:buChar char="§"/>
            </a:pPr>
            <a:r>
              <a:rPr lang="en-US" dirty="0"/>
              <a:t>Regulatory Approvals</a:t>
            </a:r>
          </a:p>
          <a:p>
            <a:pPr lvl="2">
              <a:buFont typeface="Wingdings" panose="05000000000000000000" pitchFamily="2" charset="2"/>
              <a:buChar char="§"/>
            </a:pPr>
            <a:r>
              <a:rPr lang="en-US" dirty="0"/>
              <a:t>Specialized licensing</a:t>
            </a:r>
          </a:p>
          <a:p>
            <a:pPr lvl="2">
              <a:buFont typeface="Wingdings" panose="05000000000000000000" pitchFamily="2" charset="2"/>
              <a:buChar char="§"/>
            </a:pPr>
            <a:r>
              <a:rPr lang="en-US" dirty="0"/>
              <a:t>Government contracts – Novation Process under Federal Acquisition Regulations (FAR)</a:t>
            </a:r>
          </a:p>
          <a:p>
            <a:pPr lvl="1">
              <a:buFont typeface="Wingdings" panose="05000000000000000000" pitchFamily="2" charset="2"/>
              <a:buChar char="§"/>
            </a:pPr>
            <a:r>
              <a:rPr lang="en-US" dirty="0"/>
              <a:t>Third party Consents and Notices</a:t>
            </a:r>
          </a:p>
          <a:p>
            <a:pPr marL="914400" lvl="2" indent="0">
              <a:buNone/>
            </a:pPr>
            <a:endParaRPr lang="en-US" dirty="0"/>
          </a:p>
          <a:p>
            <a:pPr lvl="0">
              <a:buFont typeface="Wingdings" panose="05000000000000000000" pitchFamily="2" charset="2"/>
              <a:buChar char="§"/>
            </a:pPr>
            <a:r>
              <a:rPr lang="en-US" dirty="0"/>
              <a:t>Termination and Boilerplate Provisions</a:t>
            </a:r>
          </a:p>
          <a:p>
            <a:endParaRPr lang="en-US" dirty="0"/>
          </a:p>
        </p:txBody>
      </p:sp>
      <p:sp>
        <p:nvSpPr>
          <p:cNvPr id="3" name="Title 2" descr="" title=""/>
          <p:cNvSpPr>
            <a:spLocks noGrp="1"/>
          </p:cNvSpPr>
          <p:nvPr>
            <p:ph type="title"/>
          </p:nvPr>
        </p:nvSpPr>
        <p:spPr/>
        <p:txBody>
          <a:bodyPr/>
          <a:lstStyle/>
          <a:p>
            <a:r>
              <a:rPr lang="en-US" dirty="0" smtClean="0"/>
              <a:t>Agreement structure</a:t>
            </a:r>
            <a:endParaRPr lang="en-US" dirty="0"/>
          </a:p>
        </p:txBody>
      </p:sp>
    </p:spTree>
    <p:extLst>
      <p:ext uri="{BB962C8B-B14F-4D97-AF65-F5344CB8AC3E}">
        <p14:creationId xmlns:p14="http://schemas.microsoft.com/office/powerpoint/2010/main" val="555932621"/>
      </p:ext>
    </p:extLst>
  </p:cSld>
  <p:clrMapOvr>
    <a:masterClrMapping/>
  </p:clrMapOvr>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half" idx="10"/>
          </p:nvPr>
        </p:nvSpPr>
        <p:spPr>
          <a:xfrm>
            <a:off x="5477256" y="996696"/>
            <a:ext cx="6438519" cy="5547741"/>
          </a:xfrm>
        </p:spPr>
        <p:txBody>
          <a:bodyPr>
            <a:normAutofit/>
          </a:bodyPr>
          <a:lstStyle/>
          <a:p>
            <a:pPr>
              <a:buFont typeface="Wingdings" panose="05000000000000000000" pitchFamily="2" charset="2"/>
              <a:buChar char="§"/>
            </a:pPr>
            <a:r>
              <a:rPr lang="en-US" sz="1700" b="1" dirty="0" smtClean="0"/>
              <a:t>Federal </a:t>
            </a:r>
            <a:r>
              <a:rPr lang="en-US" sz="1700" b="1" dirty="0"/>
              <a:t>Hart-Scott-</a:t>
            </a:r>
            <a:r>
              <a:rPr lang="en-US" sz="1700" b="1" dirty="0" err="1"/>
              <a:t>Rodino</a:t>
            </a:r>
            <a:r>
              <a:rPr lang="en-US" sz="1700" b="1" dirty="0"/>
              <a:t> (HSR) Notification</a:t>
            </a:r>
            <a:r>
              <a:rPr lang="en-US" sz="1700" dirty="0"/>
              <a:t> to U.S. Department of Justice and Federal Trade Commission</a:t>
            </a:r>
          </a:p>
          <a:p>
            <a:pPr lvl="1">
              <a:buFont typeface="Wingdings" panose="05000000000000000000" pitchFamily="2" charset="2"/>
              <a:buChar char="§"/>
            </a:pPr>
            <a:r>
              <a:rPr lang="en-US" sz="1700" dirty="0" smtClean="0"/>
              <a:t>Three jurisdictional </a:t>
            </a:r>
            <a:r>
              <a:rPr lang="en-US" sz="1700" dirty="0"/>
              <a:t>thresholds</a:t>
            </a:r>
          </a:p>
          <a:p>
            <a:pPr lvl="2">
              <a:buFont typeface="Wingdings" panose="05000000000000000000" pitchFamily="2" charset="2"/>
              <a:buChar char="§"/>
            </a:pPr>
            <a:r>
              <a:rPr lang="en-US" sz="1700" dirty="0"/>
              <a:t>Interstate Commerce</a:t>
            </a:r>
          </a:p>
          <a:p>
            <a:pPr lvl="2">
              <a:buFont typeface="Wingdings" panose="05000000000000000000" pitchFamily="2" charset="2"/>
              <a:buChar char="§"/>
            </a:pPr>
            <a:r>
              <a:rPr lang="en-US" sz="1700" dirty="0" smtClean="0"/>
              <a:t>Size-of-Transaction</a:t>
            </a:r>
            <a:endParaRPr lang="en-US" sz="1700" dirty="0"/>
          </a:p>
          <a:p>
            <a:pPr lvl="2">
              <a:buFont typeface="Wingdings" panose="05000000000000000000" pitchFamily="2" charset="2"/>
              <a:buChar char="§"/>
            </a:pPr>
            <a:r>
              <a:rPr lang="en-US" sz="1700" dirty="0" smtClean="0"/>
              <a:t>Size-of-Person</a:t>
            </a:r>
          </a:p>
          <a:p>
            <a:pPr lvl="1">
              <a:buFont typeface="Wingdings" panose="05000000000000000000" pitchFamily="2" charset="2"/>
              <a:buChar char="§"/>
            </a:pPr>
            <a:r>
              <a:rPr lang="en-US" sz="1700" dirty="0" smtClean="0"/>
              <a:t>There are a number of specific exemptions and exclusions that may apply – fact specific</a:t>
            </a:r>
          </a:p>
          <a:p>
            <a:pPr marL="457200" lvl="1" indent="0">
              <a:buNone/>
            </a:pPr>
            <a:endParaRPr lang="en-US" sz="1700" dirty="0"/>
          </a:p>
          <a:p>
            <a:pPr>
              <a:buFont typeface="Wingdings" panose="05000000000000000000" pitchFamily="2" charset="2"/>
              <a:buChar char="§"/>
            </a:pPr>
            <a:r>
              <a:rPr lang="en-US" sz="1700" dirty="0" smtClean="0"/>
              <a:t>I</a:t>
            </a:r>
            <a:r>
              <a:rPr lang="en-US" sz="1700" b="1" dirty="0" smtClean="0"/>
              <a:t>nterlocking </a:t>
            </a:r>
            <a:r>
              <a:rPr lang="en-US" sz="1700" b="1" dirty="0"/>
              <a:t>Directorates</a:t>
            </a:r>
            <a:r>
              <a:rPr lang="en-US" sz="1700" dirty="0"/>
              <a:t> – Section 8 of the Clayton Act (15.U.S.C.§A) prohibits a person from serving as a director or </a:t>
            </a:r>
            <a:r>
              <a:rPr lang="en-US" sz="1700" dirty="0" smtClean="0"/>
              <a:t>officer </a:t>
            </a:r>
            <a:r>
              <a:rPr lang="en-US" sz="1700" dirty="0"/>
              <a:t>of two competing </a:t>
            </a:r>
            <a:r>
              <a:rPr lang="en-US" sz="1700" dirty="0" smtClean="0"/>
              <a:t>corporations </a:t>
            </a:r>
            <a:endParaRPr lang="en-US" sz="1400" b="1" dirty="0">
              <a:solidFill>
                <a:schemeClr val="bg1"/>
              </a:solidFill>
            </a:endParaRPr>
          </a:p>
          <a:p>
            <a:endParaRPr lang="en-US" dirty="0"/>
          </a:p>
        </p:txBody>
      </p:sp>
      <p:sp>
        <p:nvSpPr>
          <p:cNvPr id="3" name="Title 2" descr="" title=""/>
          <p:cNvSpPr>
            <a:spLocks noGrp="1"/>
          </p:cNvSpPr>
          <p:nvPr>
            <p:ph type="title"/>
          </p:nvPr>
        </p:nvSpPr>
        <p:spPr/>
        <p:txBody>
          <a:bodyPr/>
          <a:lstStyle/>
          <a:p>
            <a:r>
              <a:rPr lang="en-US" dirty="0" smtClean="0"/>
              <a:t>Regulatory approvals</a:t>
            </a:r>
            <a:endParaRPr lang="en-US" dirty="0"/>
          </a:p>
        </p:txBody>
      </p:sp>
      <p:sp>
        <p:nvSpPr>
          <p:cNvPr id="4" name="Rectangle 3" descr="" title=""/>
          <p:cNvSpPr/>
          <p:nvPr/>
        </p:nvSpPr>
        <p:spPr>
          <a:xfrm>
            <a:off x="5512044" y="996696"/>
            <a:ext cx="6403731" cy="338554"/>
          </a:xfrm>
          <a:prstGeom prst="rect">
            <a:avLst/>
          </a:prstGeom>
        </p:spPr>
        <p:txBody>
          <a:bodyPr wrap="square">
            <a:spAutoFit/>
          </a:bodyPr>
          <a:lstStyle/>
          <a:p/>
        </p:txBody>
      </p:sp>
    </p:spTree>
    <p:extLst>
      <p:ext uri="{BB962C8B-B14F-4D97-AF65-F5344CB8AC3E}">
        <p14:creationId xmlns:p14="http://schemas.microsoft.com/office/powerpoint/2010/main" val="87911381"/>
      </p:ext>
    </p:extLst>
  </p:cSld>
  <p:clrMapOvr>
    <a:masterClrMapping/>
  </p:clrMapOvr>
</p:sld>
</file>

<file path=ppt/slides/slide1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p:txBody>
          <a:bodyPr/>
          <a:lstStyle/>
          <a:p>
            <a:r>
              <a:rPr lang="en-US" dirty="0" smtClean="0"/>
              <a:t>Post-closing matters</a:t>
            </a:r>
            <a:endParaRPr lang="en-US" dirty="0"/>
          </a:p>
        </p:txBody>
      </p:sp>
      <p:sp>
        <p:nvSpPr>
          <p:cNvPr id="2" name="Content Placeholder 1" descr="" title=""/>
          <p:cNvSpPr>
            <a:spLocks noGrp="1"/>
          </p:cNvSpPr>
          <p:nvPr>
            <p:ph sz="half" idx="10"/>
          </p:nvPr>
        </p:nvSpPr>
        <p:spPr/>
        <p:txBody>
          <a:bodyPr/>
          <a:lstStyle/>
          <a:p>
            <a:pPr lvl="0">
              <a:buFont typeface="Wingdings" panose="05000000000000000000" pitchFamily="2" charset="2"/>
              <a:buChar char="§"/>
            </a:pPr>
            <a:r>
              <a:rPr lang="en-US" dirty="0" smtClean="0"/>
              <a:t>Escrow/Holdback Release</a:t>
            </a:r>
          </a:p>
          <a:p>
            <a:pPr lvl="0">
              <a:buFont typeface="Wingdings" panose="05000000000000000000" pitchFamily="2" charset="2"/>
              <a:buChar char="§"/>
            </a:pPr>
            <a:endParaRPr lang="en-US" dirty="0" smtClean="0"/>
          </a:p>
          <a:p>
            <a:pPr lvl="0">
              <a:buFont typeface="Wingdings" panose="05000000000000000000" pitchFamily="2" charset="2"/>
              <a:buChar char="§"/>
            </a:pPr>
            <a:r>
              <a:rPr lang="en-US" dirty="0" smtClean="0"/>
              <a:t>Transition Services </a:t>
            </a:r>
          </a:p>
          <a:p>
            <a:pPr marL="0" lvl="0" indent="0">
              <a:buNone/>
            </a:pPr>
            <a:endParaRPr lang="en-US" dirty="0" smtClean="0"/>
          </a:p>
          <a:p>
            <a:pPr lvl="0">
              <a:buFont typeface="Wingdings" panose="05000000000000000000" pitchFamily="2" charset="2"/>
              <a:buChar char="§"/>
            </a:pPr>
            <a:r>
              <a:rPr lang="en-US" dirty="0" smtClean="0"/>
              <a:t>Corporate Housekeeping</a:t>
            </a:r>
          </a:p>
          <a:p>
            <a:pPr lvl="0">
              <a:buFont typeface="Wingdings" panose="05000000000000000000" pitchFamily="2" charset="2"/>
              <a:buChar char="§"/>
            </a:pPr>
            <a:endParaRPr lang="en-US" dirty="0" smtClean="0"/>
          </a:p>
          <a:p>
            <a:pPr lvl="0">
              <a:buFont typeface="Wingdings" panose="05000000000000000000" pitchFamily="2" charset="2"/>
              <a:buChar char="§"/>
            </a:pPr>
            <a:r>
              <a:rPr lang="en-US" dirty="0" smtClean="0"/>
              <a:t>Tax Matters</a:t>
            </a:r>
          </a:p>
        </p:txBody>
      </p:sp>
      <p:pic>
        <p:nvPicPr>
          <p:cNvPr id="6" name="Content Placeholder 5" descr="" title=""/>
          <p:cNvPicPr>
            <a:picLocks noGrp="1" noChangeAspect="1"/>
          </p:cNvPicPr>
          <p:nvPr>
            <p:ph sz="half" idx="11"/>
          </p:nvPr>
        </p:nvPicPr>
        <p:blipFill>
          <a:blip r:embed="rId2" cstate="print">
            <a:extLst>
              <a:ext uri="{28A0092B-C50C-407E-A947-70E740481C1C}">
                <a14:useLocalDpi xmlns:a14="http://schemas.microsoft.com/office/drawing/2010/main" val="0"/>
              </a:ext>
            </a:extLst>
          </a:blip>
          <a:stretch>
            <a:fillRect/>
          </a:stretch>
        </p:blipFill>
        <p:spPr>
          <a:xfrm>
            <a:off x="371648" y="2946920"/>
            <a:ext cx="4476404" cy="2456411"/>
          </a:xfrm>
        </p:spPr>
      </p:pic>
    </p:spTree>
    <p:extLst>
      <p:ext uri="{BB962C8B-B14F-4D97-AF65-F5344CB8AC3E}">
        <p14:creationId xmlns:p14="http://schemas.microsoft.com/office/powerpoint/2010/main" val="2984190547"/>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half" idx="10"/>
          </p:nvPr>
        </p:nvSpPr>
        <p:spPr>
          <a:xfrm>
            <a:off x="5489330" y="638176"/>
            <a:ext cx="6391276" cy="5657469"/>
          </a:xfrm>
        </p:spPr>
        <p:txBody>
          <a:bodyPr>
            <a:normAutofit fontScale="62500" lnSpcReduction="20000"/>
          </a:bodyPr>
          <a:lstStyle/>
          <a:p>
            <a:pPr marL="0" indent="0">
              <a:buNone/>
            </a:pPr>
            <a:r>
              <a:rPr lang="en-US" dirty="0" smtClean="0"/>
              <a:t>Commonly reviewed categories of due diligence materials and provisions include:</a:t>
            </a:r>
          </a:p>
          <a:p>
            <a:pPr lvl="1">
              <a:buFont typeface="Wingdings" panose="05000000000000000000" pitchFamily="2" charset="2"/>
              <a:buChar char="§"/>
            </a:pPr>
            <a:r>
              <a:rPr lang="en-US" b="1" dirty="0" smtClean="0"/>
              <a:t>Organizational Documents </a:t>
            </a:r>
          </a:p>
          <a:p>
            <a:pPr lvl="2">
              <a:buFont typeface="Wingdings" panose="05000000000000000000" pitchFamily="2" charset="2"/>
              <a:buChar char="§"/>
            </a:pPr>
            <a:r>
              <a:rPr lang="en-US" dirty="0" smtClean="0"/>
              <a:t>Capitalization and equity ownership </a:t>
            </a:r>
          </a:p>
          <a:p>
            <a:pPr lvl="2">
              <a:buFont typeface="Wingdings" panose="05000000000000000000" pitchFamily="2" charset="2"/>
              <a:buChar char="§"/>
            </a:pPr>
            <a:r>
              <a:rPr lang="en-US" dirty="0" smtClean="0"/>
              <a:t>Consent issues </a:t>
            </a:r>
          </a:p>
          <a:p>
            <a:pPr lvl="2">
              <a:buFont typeface="Wingdings" panose="05000000000000000000" pitchFamily="2" charset="2"/>
              <a:buChar char="§"/>
            </a:pPr>
            <a:r>
              <a:rPr lang="en-US" dirty="0" smtClean="0"/>
              <a:t>Transfer restrictions and preemptive rights</a:t>
            </a:r>
          </a:p>
          <a:p>
            <a:pPr lvl="1">
              <a:buFont typeface="Wingdings" panose="05000000000000000000" pitchFamily="2" charset="2"/>
              <a:buChar char="§"/>
            </a:pPr>
            <a:endParaRPr lang="en-US" dirty="0" smtClean="0"/>
          </a:p>
          <a:p>
            <a:pPr lvl="1">
              <a:buFont typeface="Wingdings" panose="05000000000000000000" pitchFamily="2" charset="2"/>
              <a:buChar char="§"/>
            </a:pPr>
            <a:r>
              <a:rPr lang="en-US" b="1" dirty="0" smtClean="0"/>
              <a:t>Commercial Contracts </a:t>
            </a:r>
          </a:p>
          <a:p>
            <a:pPr lvl="2">
              <a:buFont typeface="Wingdings" panose="05000000000000000000" pitchFamily="2" charset="2"/>
              <a:buChar char="§"/>
            </a:pPr>
            <a:r>
              <a:rPr lang="en-US" dirty="0" smtClean="0"/>
              <a:t>Change of control / assignment provisions </a:t>
            </a:r>
          </a:p>
          <a:p>
            <a:pPr lvl="2">
              <a:buFont typeface="Wingdings" panose="05000000000000000000" pitchFamily="2" charset="2"/>
              <a:buChar char="§"/>
            </a:pPr>
            <a:r>
              <a:rPr lang="en-US" dirty="0"/>
              <a:t>Affirmative, negative and restrictive covenants</a:t>
            </a:r>
            <a:endParaRPr lang="en-US" dirty="0" smtClean="0"/>
          </a:p>
          <a:p>
            <a:pPr lvl="2">
              <a:buFont typeface="Wingdings" panose="05000000000000000000" pitchFamily="2" charset="2"/>
              <a:buChar char="§"/>
            </a:pPr>
            <a:r>
              <a:rPr lang="en-US" dirty="0" smtClean="0"/>
              <a:t>Default provisions</a:t>
            </a:r>
          </a:p>
          <a:p>
            <a:pPr lvl="2">
              <a:buFont typeface="Wingdings" panose="05000000000000000000" pitchFamily="2" charset="2"/>
              <a:buChar char="§"/>
            </a:pPr>
            <a:r>
              <a:rPr lang="en-US" dirty="0" smtClean="0"/>
              <a:t>Termination </a:t>
            </a:r>
          </a:p>
          <a:p>
            <a:pPr lvl="2">
              <a:buFont typeface="Wingdings" panose="05000000000000000000" pitchFamily="2" charset="2"/>
              <a:buChar char="§"/>
            </a:pPr>
            <a:r>
              <a:rPr lang="en-US" dirty="0" smtClean="0"/>
              <a:t>Final executed copy with all addenda, exhibits, schedules and amendments</a:t>
            </a:r>
          </a:p>
          <a:p>
            <a:pPr lvl="1">
              <a:buFont typeface="Wingdings" panose="05000000000000000000" pitchFamily="2" charset="2"/>
              <a:buChar char="§"/>
            </a:pPr>
            <a:endParaRPr lang="en-US" dirty="0" smtClean="0"/>
          </a:p>
          <a:p>
            <a:pPr lvl="1">
              <a:buFont typeface="Wingdings" panose="05000000000000000000" pitchFamily="2" charset="2"/>
              <a:buChar char="§"/>
            </a:pPr>
            <a:r>
              <a:rPr lang="en-US" b="1" dirty="0" smtClean="0"/>
              <a:t>Agreements for prior purchases or sales</a:t>
            </a:r>
          </a:p>
          <a:p>
            <a:pPr lvl="2">
              <a:buFont typeface="Wingdings" panose="05000000000000000000" pitchFamily="2" charset="2"/>
              <a:buChar char="§"/>
            </a:pPr>
            <a:r>
              <a:rPr lang="en-US" dirty="0" smtClean="0"/>
              <a:t>Purchase price adjustments and earn-outs</a:t>
            </a:r>
          </a:p>
          <a:p>
            <a:pPr lvl="2">
              <a:buFont typeface="Wingdings" panose="05000000000000000000" pitchFamily="2" charset="2"/>
              <a:buChar char="§"/>
            </a:pPr>
            <a:r>
              <a:rPr lang="en-US" dirty="0" smtClean="0"/>
              <a:t>Escrow </a:t>
            </a:r>
          </a:p>
          <a:p>
            <a:pPr lvl="2">
              <a:buFont typeface="Wingdings" panose="05000000000000000000" pitchFamily="2" charset="2"/>
              <a:buChar char="§"/>
            </a:pPr>
            <a:r>
              <a:rPr lang="en-US" dirty="0" smtClean="0"/>
              <a:t>Indemnification obligations and survival periods</a:t>
            </a:r>
          </a:p>
          <a:p>
            <a:pPr lvl="1">
              <a:buFont typeface="Wingdings" panose="05000000000000000000" pitchFamily="2" charset="2"/>
              <a:buChar char="§"/>
            </a:pPr>
            <a:endParaRPr lang="en-US" dirty="0" smtClean="0"/>
          </a:p>
          <a:p>
            <a:pPr lvl="1">
              <a:buFont typeface="Wingdings" panose="05000000000000000000" pitchFamily="2" charset="2"/>
              <a:buChar char="§"/>
            </a:pPr>
            <a:r>
              <a:rPr lang="en-US" b="1" dirty="0" smtClean="0"/>
              <a:t>Finance Documents </a:t>
            </a:r>
          </a:p>
          <a:p>
            <a:pPr lvl="2">
              <a:buFont typeface="Wingdings" panose="05000000000000000000" pitchFamily="2" charset="2"/>
              <a:buChar char="§"/>
            </a:pPr>
            <a:r>
              <a:rPr lang="en-US" dirty="0" smtClean="0"/>
              <a:t>Affirmative, negative and restrictive covenants </a:t>
            </a:r>
          </a:p>
          <a:p>
            <a:pPr lvl="2">
              <a:buFont typeface="Wingdings" panose="05000000000000000000" pitchFamily="2" charset="2"/>
              <a:buChar char="§"/>
            </a:pPr>
            <a:r>
              <a:rPr lang="en-US" dirty="0" smtClean="0"/>
              <a:t>Change of control provision</a:t>
            </a:r>
          </a:p>
          <a:p>
            <a:pPr lvl="2">
              <a:buFont typeface="Wingdings" panose="05000000000000000000" pitchFamily="2" charset="2"/>
              <a:buChar char="§"/>
            </a:pPr>
            <a:r>
              <a:rPr lang="en-US" dirty="0" smtClean="0"/>
              <a:t>Default provisions </a:t>
            </a:r>
          </a:p>
          <a:p>
            <a:pPr lvl="2">
              <a:buFont typeface="Wingdings" panose="05000000000000000000" pitchFamily="2" charset="2"/>
              <a:buChar char="§"/>
            </a:pPr>
            <a:r>
              <a:rPr lang="en-US" dirty="0" smtClean="0"/>
              <a:t>Liens </a:t>
            </a:r>
          </a:p>
          <a:p>
            <a:pPr lvl="1">
              <a:buFont typeface="Wingdings" panose="05000000000000000000" pitchFamily="2" charset="2"/>
              <a:buChar char="§"/>
            </a:pPr>
            <a:endParaRPr lang="en-US" dirty="0" smtClean="0"/>
          </a:p>
          <a:p>
            <a:pPr marL="457200" lvl="1" indent="0">
              <a:buNone/>
            </a:pPr>
            <a:endParaRPr lang="en-US" dirty="0" smtClean="0"/>
          </a:p>
          <a:p>
            <a:pPr marL="457200" lvl="1" indent="0">
              <a:buNone/>
            </a:pPr>
            <a:endParaRPr lang="en-US" dirty="0"/>
          </a:p>
        </p:txBody>
      </p:sp>
      <p:sp>
        <p:nvSpPr>
          <p:cNvPr id="3" name="Title 2" descr="" title=""/>
          <p:cNvSpPr>
            <a:spLocks noGrp="1"/>
          </p:cNvSpPr>
          <p:nvPr>
            <p:ph type="title"/>
          </p:nvPr>
        </p:nvSpPr>
        <p:spPr/>
        <p:txBody>
          <a:bodyPr/>
          <a:lstStyle/>
          <a:p>
            <a:r>
              <a:rPr lang="en-US" dirty="0" smtClean="0"/>
              <a:t>Due diligence materials </a:t>
            </a:r>
            <a:endParaRPr lang="en-US" dirty="0"/>
          </a:p>
        </p:txBody>
      </p:sp>
    </p:spTree>
    <p:extLst>
      <p:ext uri="{BB962C8B-B14F-4D97-AF65-F5344CB8AC3E}">
        <p14:creationId xmlns:p14="http://schemas.microsoft.com/office/powerpoint/2010/main" val="544133922"/>
      </p:ext>
    </p:extLst>
  </p:cSld>
  <p:clrMapOvr>
    <a:masterClrMapping/>
  </p:clrMapOvr>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half" idx="10"/>
          </p:nvPr>
        </p:nvSpPr>
        <p:spPr>
          <a:xfrm>
            <a:off x="5506914" y="875568"/>
            <a:ext cx="6391276" cy="5467350"/>
          </a:xfrm>
        </p:spPr>
        <p:txBody>
          <a:bodyPr>
            <a:normAutofit fontScale="77500" lnSpcReduction="20000"/>
          </a:bodyPr>
          <a:lstStyle/>
          <a:p>
            <a:pPr lvl="1">
              <a:buFont typeface="Wingdings" panose="05000000000000000000" pitchFamily="2" charset="2"/>
              <a:buChar char="§"/>
            </a:pPr>
            <a:r>
              <a:rPr lang="en-US" dirty="0"/>
              <a:t>Litigation </a:t>
            </a:r>
          </a:p>
          <a:p>
            <a:pPr lvl="2">
              <a:buFont typeface="Wingdings" panose="05000000000000000000" pitchFamily="2" charset="2"/>
              <a:buChar char="§"/>
            </a:pPr>
            <a:r>
              <a:rPr lang="en-US" dirty="0"/>
              <a:t>Pending claims</a:t>
            </a:r>
          </a:p>
          <a:p>
            <a:pPr lvl="2">
              <a:buFont typeface="Wingdings" panose="05000000000000000000" pitchFamily="2" charset="2"/>
              <a:buChar char="§"/>
            </a:pPr>
            <a:r>
              <a:rPr lang="en-US" dirty="0"/>
              <a:t>Litigation history</a:t>
            </a:r>
          </a:p>
          <a:p>
            <a:pPr lvl="2">
              <a:buFont typeface="Wingdings" panose="05000000000000000000" pitchFamily="2" charset="2"/>
              <a:buChar char="§"/>
            </a:pPr>
            <a:r>
              <a:rPr lang="en-US" dirty="0"/>
              <a:t>Litigation trends </a:t>
            </a:r>
          </a:p>
          <a:p>
            <a:pPr marL="457200" lvl="1" indent="0">
              <a:buNone/>
            </a:pPr>
            <a:endParaRPr lang="en-US" sz="2200" dirty="0" smtClean="0"/>
          </a:p>
          <a:p>
            <a:pPr lvl="1">
              <a:buFont typeface="Wingdings" panose="05000000000000000000" pitchFamily="2" charset="2"/>
              <a:buChar char="§"/>
            </a:pPr>
            <a:r>
              <a:rPr lang="en-US" sz="2200" dirty="0" smtClean="0"/>
              <a:t>Real Estate</a:t>
            </a:r>
          </a:p>
          <a:p>
            <a:pPr lvl="2">
              <a:buFont typeface="Wingdings" panose="05000000000000000000" pitchFamily="2" charset="2"/>
              <a:buChar char="§"/>
            </a:pPr>
            <a:r>
              <a:rPr lang="en-US" sz="2200" dirty="0" smtClean="0"/>
              <a:t>Review title</a:t>
            </a:r>
          </a:p>
          <a:p>
            <a:pPr lvl="2">
              <a:buFont typeface="Wingdings" panose="05000000000000000000" pitchFamily="2" charset="2"/>
              <a:buChar char="§"/>
            </a:pPr>
            <a:r>
              <a:rPr lang="en-US" sz="2200" dirty="0" smtClean="0"/>
              <a:t>Clear</a:t>
            </a:r>
            <a:r>
              <a:rPr lang="en-US" sz="2200" dirty="0"/>
              <a:t> </a:t>
            </a:r>
            <a:r>
              <a:rPr lang="en-US" sz="2200" dirty="0" smtClean="0"/>
              <a:t>title exceptions and </a:t>
            </a:r>
            <a:r>
              <a:rPr lang="en-US" sz="2200" dirty="0"/>
              <a:t>survey </a:t>
            </a:r>
            <a:r>
              <a:rPr lang="en-US" sz="2200" dirty="0" smtClean="0"/>
              <a:t>defects</a:t>
            </a:r>
          </a:p>
          <a:p>
            <a:pPr lvl="2">
              <a:buFont typeface="Wingdings" panose="05000000000000000000" pitchFamily="2" charset="2"/>
              <a:buChar char="§"/>
            </a:pPr>
            <a:r>
              <a:rPr lang="en-US" sz="2200" dirty="0" smtClean="0"/>
              <a:t>Obtain estoppel certificates from </a:t>
            </a:r>
            <a:r>
              <a:rPr lang="en-US" sz="2200" dirty="0"/>
              <a:t>applicable </a:t>
            </a:r>
            <a:r>
              <a:rPr lang="en-US" sz="2200" dirty="0" smtClean="0"/>
              <a:t>parties</a:t>
            </a:r>
          </a:p>
          <a:p>
            <a:pPr lvl="2">
              <a:buFont typeface="Wingdings" panose="05000000000000000000" pitchFamily="2" charset="2"/>
              <a:buChar char="§"/>
            </a:pPr>
            <a:r>
              <a:rPr lang="en-US" sz="2200" dirty="0" smtClean="0"/>
              <a:t>Negotiate non-disturbance agreements</a:t>
            </a:r>
            <a:r>
              <a:rPr lang="en-US" sz="2200" dirty="0"/>
              <a:t> for material leased </a:t>
            </a:r>
            <a:r>
              <a:rPr lang="en-US" sz="2200" dirty="0" smtClean="0"/>
              <a:t>property</a:t>
            </a:r>
          </a:p>
          <a:p>
            <a:pPr lvl="2">
              <a:buFont typeface="Wingdings" panose="05000000000000000000" pitchFamily="2" charset="2"/>
              <a:buChar char="§"/>
            </a:pPr>
            <a:r>
              <a:rPr lang="en-US" sz="2200" dirty="0" smtClean="0"/>
              <a:t>Obtain</a:t>
            </a:r>
            <a:r>
              <a:rPr lang="en-US" sz="2200" dirty="0"/>
              <a:t> </a:t>
            </a:r>
            <a:r>
              <a:rPr lang="en-US" sz="2200" dirty="0" smtClean="0"/>
              <a:t>landlord lien waivers and consents</a:t>
            </a:r>
            <a:endParaRPr lang="en-US" sz="2200" dirty="0"/>
          </a:p>
          <a:p>
            <a:pPr marL="457200" lvl="1" indent="0">
              <a:buNone/>
            </a:pPr>
            <a:endParaRPr lang="en-US" sz="2200" dirty="0"/>
          </a:p>
          <a:p>
            <a:pPr lvl="1">
              <a:buFont typeface="Wingdings" panose="05000000000000000000" pitchFamily="2" charset="2"/>
              <a:buChar char="§"/>
            </a:pPr>
            <a:r>
              <a:rPr lang="en-US" sz="2200" dirty="0" smtClean="0"/>
              <a:t>Regulatory </a:t>
            </a:r>
            <a:r>
              <a:rPr lang="en-US" sz="2200" dirty="0"/>
              <a:t>matters and criminal </a:t>
            </a:r>
            <a:r>
              <a:rPr lang="en-US" sz="2200" dirty="0" smtClean="0"/>
              <a:t>misconduct</a:t>
            </a:r>
          </a:p>
          <a:p>
            <a:pPr lvl="2">
              <a:buFont typeface="Wingdings" panose="05000000000000000000" pitchFamily="2" charset="2"/>
              <a:buChar char="§"/>
            </a:pPr>
            <a:r>
              <a:rPr lang="en-US" sz="2200" dirty="0" smtClean="0"/>
              <a:t>Permits</a:t>
            </a:r>
          </a:p>
          <a:p>
            <a:pPr lvl="2">
              <a:buFont typeface="Wingdings" panose="05000000000000000000" pitchFamily="2" charset="2"/>
              <a:buChar char="§"/>
            </a:pPr>
            <a:r>
              <a:rPr lang="en-US" sz="2200" dirty="0" smtClean="0"/>
              <a:t>Notices/ Consents</a:t>
            </a:r>
          </a:p>
          <a:p>
            <a:pPr lvl="2">
              <a:buFont typeface="Wingdings" panose="05000000000000000000" pitchFamily="2" charset="2"/>
              <a:buChar char="§"/>
            </a:pPr>
            <a:r>
              <a:rPr lang="en-US" sz="2200" dirty="0" smtClean="0"/>
              <a:t>Pending / past regulatory proceedings</a:t>
            </a:r>
          </a:p>
          <a:p>
            <a:pPr lvl="2">
              <a:buFont typeface="Wingdings" panose="05000000000000000000" pitchFamily="2" charset="2"/>
              <a:buChar char="§"/>
            </a:pPr>
            <a:endParaRPr lang="en-US" sz="2200" dirty="0"/>
          </a:p>
          <a:p>
            <a:pPr lvl="1">
              <a:buFont typeface="Wingdings" panose="05000000000000000000" pitchFamily="2" charset="2"/>
              <a:buChar char="§"/>
            </a:pPr>
            <a:r>
              <a:rPr lang="en-US" sz="2200" dirty="0" smtClean="0"/>
              <a:t>Additional materials often reviewed by specialists:</a:t>
            </a:r>
          </a:p>
          <a:p>
            <a:pPr lvl="2">
              <a:buFont typeface="Wingdings" panose="05000000000000000000" pitchFamily="2" charset="2"/>
              <a:buChar char="§"/>
            </a:pPr>
            <a:r>
              <a:rPr lang="en-US" sz="2200" dirty="0" smtClean="0"/>
              <a:t>Employee benefits / Labor matters</a:t>
            </a:r>
            <a:endParaRPr lang="en-US" sz="2200" dirty="0"/>
          </a:p>
          <a:p>
            <a:pPr lvl="2">
              <a:buFont typeface="Wingdings" panose="05000000000000000000" pitchFamily="2" charset="2"/>
              <a:buChar char="§"/>
            </a:pPr>
            <a:r>
              <a:rPr lang="en-US" sz="2200" dirty="0" smtClean="0"/>
              <a:t>Intellectual property/ Data Privacy </a:t>
            </a:r>
            <a:endParaRPr lang="en-US" sz="2200" dirty="0"/>
          </a:p>
          <a:p>
            <a:pPr lvl="2">
              <a:buFont typeface="Wingdings" panose="05000000000000000000" pitchFamily="2" charset="2"/>
              <a:buChar char="§"/>
            </a:pPr>
            <a:r>
              <a:rPr lang="en-US" sz="2200" dirty="0" smtClean="0"/>
              <a:t>Tax</a:t>
            </a:r>
            <a:endParaRPr lang="en-US" sz="2200" dirty="0"/>
          </a:p>
          <a:p>
            <a:endParaRPr lang="en-US" dirty="0"/>
          </a:p>
        </p:txBody>
      </p:sp>
      <p:sp>
        <p:nvSpPr>
          <p:cNvPr id="3" name="Title 2" descr="" title=""/>
          <p:cNvSpPr>
            <a:spLocks noGrp="1"/>
          </p:cNvSpPr>
          <p:nvPr>
            <p:ph type="title"/>
          </p:nvPr>
        </p:nvSpPr>
        <p:spPr/>
        <p:txBody>
          <a:bodyPr/>
          <a:lstStyle/>
          <a:p>
            <a:r>
              <a:rPr lang="en-US" dirty="0" smtClean="0"/>
              <a:t>Due diligence materials</a:t>
            </a:r>
            <a:endParaRPr lang="en-US" dirty="0"/>
          </a:p>
        </p:txBody>
      </p:sp>
    </p:spTree>
    <p:extLst>
      <p:ext uri="{BB962C8B-B14F-4D97-AF65-F5344CB8AC3E}">
        <p14:creationId xmlns:p14="http://schemas.microsoft.com/office/powerpoint/2010/main" val="995914410"/>
      </p:ext>
    </p:extLst>
  </p:cSld>
  <p:clrMapOvr>
    <a:masterClrMapping/>
  </p:clrMapOvr>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half" idx="10"/>
          </p:nvPr>
        </p:nvSpPr>
        <p:spPr>
          <a:xfrm>
            <a:off x="5542084" y="946756"/>
            <a:ext cx="6391276" cy="6035040"/>
          </a:xfrm>
        </p:spPr>
        <p:txBody>
          <a:bodyPr>
            <a:normAutofit/>
          </a:bodyPr>
          <a:lstStyle/>
          <a:p>
            <a:pPr marL="0" indent="0">
              <a:buNone/>
            </a:pPr>
            <a:r>
              <a:rPr lang="en-US" sz="1600" dirty="0" smtClean="0"/>
              <a:t>Due diligence findings can impact a transaction as follows:</a:t>
            </a:r>
          </a:p>
          <a:p>
            <a:pPr marL="0" indent="0">
              <a:buNone/>
            </a:pPr>
            <a:endParaRPr lang="en-US" sz="1600" dirty="0" smtClean="0"/>
          </a:p>
          <a:p>
            <a:pPr lvl="1">
              <a:lnSpc>
                <a:spcPct val="120000"/>
              </a:lnSpc>
              <a:buFont typeface="Wingdings" panose="05000000000000000000" pitchFamily="2" charset="2"/>
              <a:buChar char="§"/>
            </a:pPr>
            <a:r>
              <a:rPr lang="en-US" sz="1600" b="1" u="sng" dirty="0" smtClean="0"/>
              <a:t>Purchase Price</a:t>
            </a:r>
          </a:p>
          <a:p>
            <a:pPr marL="914400" lvl="2" indent="0">
              <a:lnSpc>
                <a:spcPct val="120000"/>
              </a:lnSpc>
              <a:buNone/>
            </a:pPr>
            <a:r>
              <a:rPr lang="en-US" sz="1600" dirty="0" smtClean="0"/>
              <a:t>If diligence affects the valuation of target, buyer would want to adjust the purchase price</a:t>
            </a:r>
          </a:p>
          <a:p>
            <a:pPr marL="914400" lvl="2" indent="0">
              <a:lnSpc>
                <a:spcPct val="120000"/>
              </a:lnSpc>
              <a:buNone/>
            </a:pPr>
            <a:endParaRPr lang="en-US" sz="1600" dirty="0" smtClean="0"/>
          </a:p>
          <a:p>
            <a:pPr lvl="1">
              <a:lnSpc>
                <a:spcPct val="120000"/>
              </a:lnSpc>
              <a:buFont typeface="Wingdings" panose="05000000000000000000" pitchFamily="2" charset="2"/>
              <a:buChar char="§"/>
            </a:pPr>
            <a:r>
              <a:rPr lang="en-US" sz="1600" b="1" u="sng" dirty="0" smtClean="0"/>
              <a:t>Representations and Warranties</a:t>
            </a:r>
          </a:p>
          <a:p>
            <a:pPr marL="914400" lvl="2" indent="0">
              <a:lnSpc>
                <a:spcPct val="120000"/>
              </a:lnSpc>
              <a:buNone/>
            </a:pPr>
            <a:r>
              <a:rPr lang="en-US" sz="1600" dirty="0" smtClean="0"/>
              <a:t>Protection against unknown liabilities </a:t>
            </a:r>
          </a:p>
          <a:p>
            <a:pPr marL="914400" lvl="2" indent="0">
              <a:lnSpc>
                <a:spcPct val="120000"/>
              </a:lnSpc>
              <a:buNone/>
            </a:pPr>
            <a:endParaRPr lang="en-US" sz="1600" dirty="0" smtClean="0"/>
          </a:p>
          <a:p>
            <a:pPr lvl="1">
              <a:lnSpc>
                <a:spcPct val="120000"/>
              </a:lnSpc>
              <a:buFont typeface="Wingdings" panose="05000000000000000000" pitchFamily="2" charset="2"/>
              <a:buChar char="§"/>
            </a:pPr>
            <a:r>
              <a:rPr lang="en-US" sz="1600" b="1" u="sng" dirty="0" smtClean="0"/>
              <a:t>Specific </a:t>
            </a:r>
            <a:r>
              <a:rPr lang="en-US" sz="1600" b="1" u="sng" dirty="0"/>
              <a:t>I</a:t>
            </a:r>
            <a:r>
              <a:rPr lang="en-US" sz="1600" b="1" u="sng" dirty="0" smtClean="0"/>
              <a:t>ndemnities</a:t>
            </a:r>
          </a:p>
          <a:p>
            <a:pPr marL="914400" lvl="2" indent="0">
              <a:lnSpc>
                <a:spcPct val="120000"/>
              </a:lnSpc>
              <a:buNone/>
            </a:pPr>
            <a:r>
              <a:rPr lang="en-US" sz="1600" dirty="0" smtClean="0"/>
              <a:t>Added protection if there is a liability that buyer is unwilling to assume</a:t>
            </a:r>
          </a:p>
          <a:p>
            <a:pPr marL="914400" lvl="2" indent="0">
              <a:lnSpc>
                <a:spcPct val="120000"/>
              </a:lnSpc>
              <a:buNone/>
            </a:pPr>
            <a:endParaRPr lang="en-US" sz="1600" dirty="0" smtClean="0"/>
          </a:p>
          <a:p>
            <a:pPr lvl="1">
              <a:lnSpc>
                <a:spcPct val="120000"/>
              </a:lnSpc>
              <a:buFont typeface="Wingdings" panose="05000000000000000000" pitchFamily="2" charset="2"/>
              <a:buChar char="§"/>
            </a:pPr>
            <a:r>
              <a:rPr lang="en-US" sz="1600" b="1" u="sng" dirty="0" smtClean="0"/>
              <a:t>Disclosure Schedules</a:t>
            </a:r>
          </a:p>
          <a:p>
            <a:pPr marL="914400" lvl="2" indent="0">
              <a:lnSpc>
                <a:spcPct val="120000"/>
              </a:lnSpc>
              <a:buNone/>
            </a:pPr>
            <a:r>
              <a:rPr lang="en-US" sz="1600" dirty="0" smtClean="0"/>
              <a:t>Disclosure schedules are tied to diligence findings and work to limit the potential for a breach by seller of the related representation and warranty provision</a:t>
            </a:r>
          </a:p>
          <a:p>
            <a:pPr marL="914400" lvl="2" indent="0">
              <a:lnSpc>
                <a:spcPct val="120000"/>
              </a:lnSpc>
              <a:buNone/>
            </a:pPr>
            <a:endParaRPr lang="en-US" dirty="0" smtClean="0"/>
          </a:p>
          <a:p>
            <a:pPr lvl="1"/>
            <a:endParaRPr lang="en-US" dirty="0"/>
          </a:p>
        </p:txBody>
      </p:sp>
      <p:sp>
        <p:nvSpPr>
          <p:cNvPr id="3" name="Title 2" descr="" title=""/>
          <p:cNvSpPr>
            <a:spLocks noGrp="1"/>
          </p:cNvSpPr>
          <p:nvPr>
            <p:ph type="title"/>
          </p:nvPr>
        </p:nvSpPr>
        <p:spPr/>
        <p:txBody>
          <a:bodyPr/>
          <a:lstStyle/>
          <a:p>
            <a:r>
              <a:rPr lang="en-US" dirty="0" smtClean="0"/>
              <a:t>Due diligence impact on transaction </a:t>
            </a:r>
            <a:endParaRPr lang="en-US" dirty="0"/>
          </a:p>
        </p:txBody>
      </p:sp>
    </p:spTree>
    <p:extLst>
      <p:ext uri="{BB962C8B-B14F-4D97-AF65-F5344CB8AC3E}">
        <p14:creationId xmlns:p14="http://schemas.microsoft.com/office/powerpoint/2010/main" val="3715388507"/>
      </p:ext>
    </p:extLst>
  </p:cSld>
  <p:clrMapOvr>
    <a:masterClrMapping/>
  </p:clrMapOvr>
</p:sld>
</file>

<file path=ppt/slides/slide2.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7" name="Picture Placeholder 6" descr="" title=""/>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841" t="2969" r="841" b="16966"/>
          <a:stretch/>
        </p:blipFill>
        <p:spPr>
          <a:xfrm>
            <a:off x="3611962" y="2911830"/>
            <a:ext cx="2050283" cy="2011680"/>
          </a:xfrm>
        </p:spPr>
      </p:pic>
      <p:pic>
        <p:nvPicPr>
          <p:cNvPr id="9" name="Picture Placeholder 8" descr="" title=""/>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437" t="2658" r="437" b="17342"/>
          <a:stretch/>
        </p:blipFill>
        <p:spPr>
          <a:xfrm>
            <a:off x="6468492" y="2911830"/>
            <a:ext cx="2011680" cy="2011680"/>
          </a:xfrm>
        </p:spPr>
      </p:pic>
      <p:sp>
        <p:nvSpPr>
          <p:cNvPr id="23" name="Text Placeholder 16" descr="" title=""/>
          <p:cNvSpPr>
            <a:spLocks noGrp="1"/>
          </p:cNvSpPr>
          <p:nvPr>
            <p:ph type="body" sz="quarter" idx="10"/>
          </p:nvPr>
        </p:nvSpPr>
        <p:spPr>
          <a:xfrm>
            <a:off x="3448911" y="5097980"/>
            <a:ext cx="2337784" cy="909954"/>
          </a:xfrm>
        </p:spPr>
        <p:txBody>
          <a:bodyPr>
            <a:normAutofit fontScale="92500"/>
          </a:bodyPr>
          <a:lstStyle/>
          <a:p>
            <a:r>
              <a:rPr lang="en-US" sz="1300" b="1" dirty="0" smtClean="0"/>
              <a:t>Anya Lernatovych</a:t>
            </a:r>
          </a:p>
          <a:p>
            <a:r>
              <a:rPr lang="en-US" sz="1300" dirty="0" smtClean="0"/>
              <a:t>412.235.1469</a:t>
            </a:r>
          </a:p>
          <a:p>
            <a:r>
              <a:rPr lang="en-US" sz="1300" u="sng" dirty="0" smtClean="0">
                <a:solidFill>
                  <a:srgbClr val="444444"/>
                </a:solidFill>
                <a:ea typeface="Calibri" panose="020F0502020204030204" pitchFamily="34" charset="0"/>
                <a:hlinkClick r:id="rId4" tooltip="Click to send email to Alaimo, Marve Ann M."/>
              </a:rPr>
              <a:t>alernatovych@porterwright.com</a:t>
            </a:r>
            <a:endParaRPr lang="en-US" sz="1300" dirty="0"/>
          </a:p>
        </p:txBody>
      </p:sp>
      <p:sp>
        <p:nvSpPr>
          <p:cNvPr id="4" name="Title 3" descr="" title=""/>
          <p:cNvSpPr>
            <a:spLocks noGrp="1"/>
          </p:cNvSpPr>
          <p:nvPr>
            <p:ph type="title"/>
          </p:nvPr>
        </p:nvSpPr>
        <p:spPr>
          <a:xfrm>
            <a:off x="952500" y="1081454"/>
            <a:ext cx="10258425" cy="675620"/>
          </a:xfrm>
        </p:spPr>
        <p:txBody>
          <a:bodyPr>
            <a:normAutofit/>
          </a:bodyPr>
          <a:lstStyle/>
          <a:p>
            <a:r>
              <a:rPr lang="en-US" dirty="0" smtClean="0"/>
              <a:t>Understanding due diligence</a:t>
            </a:r>
            <a:endParaRPr lang="en-US" dirty="0"/>
          </a:p>
        </p:txBody>
      </p:sp>
      <p:sp>
        <p:nvSpPr>
          <p:cNvPr id="31" name="Text Placeholder 16" descr="" title=""/>
          <p:cNvSpPr>
            <a:spLocks noGrp="1"/>
          </p:cNvSpPr>
          <p:nvPr>
            <p:ph type="body" sz="quarter" idx="15"/>
          </p:nvPr>
        </p:nvSpPr>
        <p:spPr>
          <a:xfrm>
            <a:off x="6305138" y="5096709"/>
            <a:ext cx="2338387" cy="911225"/>
          </a:xfrm>
        </p:spPr>
        <p:txBody>
          <a:bodyPr>
            <a:normAutofit/>
          </a:bodyPr>
          <a:lstStyle/>
          <a:p>
            <a:r>
              <a:rPr lang="en-US" sz="1200" b="1" dirty="0" smtClean="0"/>
              <a:t>Michael Wessell</a:t>
            </a:r>
          </a:p>
          <a:p>
            <a:r>
              <a:rPr lang="en-US" sz="1200" dirty="0" smtClean="0"/>
              <a:t>412.235.1460</a:t>
            </a:r>
          </a:p>
          <a:p>
            <a:r>
              <a:rPr lang="en-US" sz="1200" u="sng" dirty="0" smtClean="0">
                <a:solidFill>
                  <a:srgbClr val="444444"/>
                </a:solidFill>
                <a:ea typeface="Calibri" panose="020F0502020204030204" pitchFamily="34" charset="0"/>
                <a:hlinkClick r:id="rId5" tooltip="Click to send email to Alaimo, Marve Ann M."/>
              </a:rPr>
              <a:t>mwessell@porterwright.com</a:t>
            </a:r>
            <a:endParaRPr lang="en-US" sz="1200" dirty="0"/>
          </a:p>
        </p:txBody>
      </p:sp>
    </p:spTree>
    <p:extLst>
      <p:ext uri="{BB962C8B-B14F-4D97-AF65-F5344CB8AC3E}">
        <p14:creationId xmlns:p14="http://schemas.microsoft.com/office/powerpoint/2010/main" val="2481995642"/>
      </p:ext>
    </p:extLst>
  </p:cSld>
  <p:clrMapOvr>
    <a:masterClrMapping/>
  </p:clrMapOvr>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half" idx="10"/>
          </p:nvPr>
        </p:nvSpPr>
        <p:spPr/>
        <p:txBody>
          <a:bodyPr/>
          <a:lstStyle/>
          <a:p>
            <a:pPr lvl="1">
              <a:lnSpc>
                <a:spcPct val="120000"/>
              </a:lnSpc>
              <a:buFont typeface="Wingdings" panose="05000000000000000000" pitchFamily="2" charset="2"/>
              <a:buChar char="§"/>
            </a:pPr>
            <a:r>
              <a:rPr lang="en-US" sz="1800" b="1" u="sng" dirty="0"/>
              <a:t>Deal termination</a:t>
            </a:r>
            <a:r>
              <a:rPr lang="en-US" sz="1800" dirty="0"/>
              <a:t> </a:t>
            </a:r>
          </a:p>
          <a:p>
            <a:pPr marL="914400" lvl="2" indent="0">
              <a:lnSpc>
                <a:spcPct val="120000"/>
              </a:lnSpc>
              <a:buNone/>
            </a:pPr>
            <a:r>
              <a:rPr lang="en-US" sz="1800" dirty="0"/>
              <a:t>In extreme situation, due diligence may cause a party to terminate the </a:t>
            </a:r>
            <a:r>
              <a:rPr lang="en-US" sz="1800" dirty="0" smtClean="0"/>
              <a:t>transaction</a:t>
            </a:r>
          </a:p>
          <a:p>
            <a:pPr marL="914400" lvl="2" indent="0">
              <a:lnSpc>
                <a:spcPct val="120000"/>
              </a:lnSpc>
              <a:buNone/>
            </a:pPr>
            <a:endParaRPr lang="en-US" sz="1800" dirty="0"/>
          </a:p>
          <a:p>
            <a:pPr lvl="1">
              <a:lnSpc>
                <a:spcPct val="120000"/>
              </a:lnSpc>
              <a:buFont typeface="Wingdings" panose="05000000000000000000" pitchFamily="2" charset="2"/>
              <a:buChar char="§"/>
            </a:pPr>
            <a:r>
              <a:rPr lang="en-US" sz="1800" b="1" u="sng" dirty="0"/>
              <a:t>Pre-closing covenants</a:t>
            </a:r>
            <a:r>
              <a:rPr lang="en-US" sz="1800" dirty="0"/>
              <a:t> </a:t>
            </a:r>
          </a:p>
          <a:p>
            <a:pPr marL="914400" lvl="2" indent="0">
              <a:lnSpc>
                <a:spcPct val="120000"/>
              </a:lnSpc>
              <a:buNone/>
            </a:pPr>
            <a:r>
              <a:rPr lang="en-US" sz="1800" u="sng" dirty="0"/>
              <a:t>Example</a:t>
            </a:r>
            <a:r>
              <a:rPr lang="en-US" sz="1800" dirty="0"/>
              <a:t>:  resolve title defects in assets the buyer is </a:t>
            </a:r>
            <a:r>
              <a:rPr lang="en-US" sz="1800" dirty="0" smtClean="0"/>
              <a:t>acquiring</a:t>
            </a:r>
          </a:p>
          <a:p>
            <a:pPr marL="914400" lvl="2" indent="0">
              <a:lnSpc>
                <a:spcPct val="120000"/>
              </a:lnSpc>
              <a:buNone/>
            </a:pPr>
            <a:endParaRPr lang="en-US" sz="1800" dirty="0"/>
          </a:p>
          <a:p>
            <a:pPr marL="685800" lvl="2">
              <a:lnSpc>
                <a:spcPct val="120000"/>
              </a:lnSpc>
              <a:buFont typeface="Wingdings" panose="05000000000000000000" pitchFamily="2" charset="2"/>
              <a:buChar char="§"/>
            </a:pPr>
            <a:r>
              <a:rPr lang="en-US" sz="1800" b="1" u="sng" dirty="0"/>
              <a:t>Post-closing covenants</a:t>
            </a:r>
          </a:p>
          <a:p>
            <a:pPr marL="914400" lvl="2" indent="-457200">
              <a:lnSpc>
                <a:spcPct val="120000"/>
              </a:lnSpc>
              <a:buNone/>
            </a:pPr>
            <a:r>
              <a:rPr lang="en-US" sz="1800" dirty="0"/>
              <a:t>	</a:t>
            </a:r>
            <a:r>
              <a:rPr lang="en-US" sz="1800" u="sng" dirty="0"/>
              <a:t>Example</a:t>
            </a:r>
            <a:r>
              <a:rPr lang="en-US" sz="1800" dirty="0"/>
              <a:t>: </a:t>
            </a:r>
            <a:r>
              <a:rPr lang="en-US" sz="1800" dirty="0" smtClean="0"/>
              <a:t>make any required filings and/or notices, whether contractual or regulatory in nature</a:t>
            </a:r>
            <a:endParaRPr lang="en-US" sz="1800" dirty="0"/>
          </a:p>
          <a:p>
            <a:endParaRPr lang="en-US" dirty="0"/>
          </a:p>
        </p:txBody>
      </p:sp>
      <p:sp>
        <p:nvSpPr>
          <p:cNvPr id="3" name="Title 2" descr="" title=""/>
          <p:cNvSpPr>
            <a:spLocks noGrp="1"/>
          </p:cNvSpPr>
          <p:nvPr>
            <p:ph type="title"/>
          </p:nvPr>
        </p:nvSpPr>
        <p:spPr/>
        <p:txBody>
          <a:bodyPr/>
          <a:lstStyle/>
          <a:p>
            <a:r>
              <a:rPr lang="en-US" dirty="0" smtClean="0"/>
              <a:t>Due diligence impact on transaction</a:t>
            </a:r>
            <a:endParaRPr lang="en-US" dirty="0"/>
          </a:p>
        </p:txBody>
      </p:sp>
    </p:spTree>
    <p:extLst>
      <p:ext uri="{BB962C8B-B14F-4D97-AF65-F5344CB8AC3E}">
        <p14:creationId xmlns:p14="http://schemas.microsoft.com/office/powerpoint/2010/main" val="294367537"/>
      </p:ext>
    </p:extLst>
  </p:cSld>
  <p:clrMapOvr>
    <a:masterClrMapping/>
  </p:clrMapOvr>
</p:sld>
</file>

<file path=ppt/slides/slide2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8" name="Title 7" descr="" title=""/>
          <p:cNvSpPr>
            <a:spLocks noGrp="1"/>
          </p:cNvSpPr>
          <p:nvPr>
            <p:ph type="title"/>
          </p:nvPr>
        </p:nvSpPr>
        <p:spPr>
          <a:xfrm>
            <a:off x="860714" y="1263719"/>
            <a:ext cx="10220325" cy="2594138"/>
          </a:xfrm>
        </p:spPr>
        <p:txBody>
          <a:bodyPr/>
          <a:lstStyle/>
          <a:p>
            <a:r>
              <a:rPr lang="en-US" dirty="0" smtClean="0"/>
              <a:t>III.  Comparing Due Diligence Approaches - Asset Purchases</a:t>
            </a:r>
            <a:endParaRPr lang="en-US" dirty="0"/>
          </a:p>
        </p:txBody>
      </p:sp>
    </p:spTree>
    <p:extLst>
      <p:ext uri="{BB962C8B-B14F-4D97-AF65-F5344CB8AC3E}">
        <p14:creationId xmlns:p14="http://schemas.microsoft.com/office/powerpoint/2010/main" val="492678872"/>
      </p:ext>
    </p:extLst>
  </p:cSld>
  <p:clrMapOvr>
    <a:masterClrMapping/>
  </p:clrMapOvr>
</p:sld>
</file>

<file path=ppt/slides/slide2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p:txBody>
          <a:bodyPr/>
          <a:lstStyle/>
          <a:p>
            <a:r>
              <a:rPr lang="en-US" dirty="0" smtClean="0"/>
              <a:t>Asset Purchases - Key Features</a:t>
            </a:r>
            <a:endParaRPr lang="en-US" dirty="0"/>
          </a:p>
        </p:txBody>
      </p:sp>
      <p:sp>
        <p:nvSpPr>
          <p:cNvPr id="2" name="Content Placeholder 1" descr="" title=""/>
          <p:cNvSpPr>
            <a:spLocks noGrp="1"/>
          </p:cNvSpPr>
          <p:nvPr>
            <p:ph sz="half" idx="10"/>
          </p:nvPr>
        </p:nvSpPr>
        <p:spPr/>
        <p:txBody>
          <a:bodyPr>
            <a:normAutofit/>
          </a:bodyPr>
          <a:lstStyle/>
          <a:p>
            <a:pPr marL="0" indent="0">
              <a:buNone/>
            </a:pPr>
            <a:endParaRPr lang="en-US" dirty="0"/>
          </a:p>
          <a:p>
            <a:pPr lvl="1">
              <a:buFont typeface="Wingdings" panose="05000000000000000000" pitchFamily="2" charset="2"/>
              <a:buChar char="§"/>
            </a:pPr>
            <a:r>
              <a:rPr lang="en-US" b="1" u="sng" dirty="0" smtClean="0"/>
              <a:t>Definition and Scope</a:t>
            </a:r>
            <a:r>
              <a:rPr lang="en-US" b="1" dirty="0" smtClean="0"/>
              <a:t>:</a:t>
            </a:r>
            <a:endParaRPr lang="en-US" dirty="0"/>
          </a:p>
          <a:p>
            <a:pPr marL="914400" lvl="2" indent="0">
              <a:buNone/>
            </a:pPr>
            <a:r>
              <a:rPr lang="en-US" dirty="0" smtClean="0"/>
              <a:t>Buyer acquires selected assets and only assumes designated liabilities</a:t>
            </a:r>
          </a:p>
          <a:p>
            <a:pPr lvl="2"/>
            <a:endParaRPr lang="en-US" dirty="0"/>
          </a:p>
          <a:p>
            <a:pPr lvl="1">
              <a:buFont typeface="Wingdings" panose="05000000000000000000" pitchFamily="2" charset="2"/>
              <a:buChar char="§"/>
            </a:pPr>
            <a:r>
              <a:rPr lang="en-US" b="1" u="sng" dirty="0" smtClean="0"/>
              <a:t>Legal and Business Considerations</a:t>
            </a:r>
            <a:r>
              <a:rPr lang="en-US" b="1" dirty="0" smtClean="0"/>
              <a:t>:</a:t>
            </a:r>
          </a:p>
          <a:p>
            <a:pPr lvl="2">
              <a:buFont typeface="Wingdings" panose="05000000000000000000" pitchFamily="2" charset="2"/>
              <a:buChar char="§"/>
            </a:pPr>
            <a:r>
              <a:rPr lang="en-US" dirty="0" smtClean="0"/>
              <a:t>Asset Valuation</a:t>
            </a:r>
          </a:p>
          <a:p>
            <a:pPr lvl="2">
              <a:buFont typeface="Wingdings" panose="05000000000000000000" pitchFamily="2" charset="2"/>
              <a:buChar char="§"/>
            </a:pPr>
            <a:r>
              <a:rPr lang="en-US" dirty="0" smtClean="0"/>
              <a:t>Accounting and Tax Implications</a:t>
            </a:r>
          </a:p>
          <a:p>
            <a:pPr lvl="2">
              <a:buFont typeface="Wingdings" panose="05000000000000000000" pitchFamily="2" charset="2"/>
              <a:buChar char="§"/>
            </a:pPr>
            <a:r>
              <a:rPr lang="en-US" dirty="0" smtClean="0"/>
              <a:t>Treatment of Potential Liabilities</a:t>
            </a:r>
            <a:endParaRPr lang="en-US" dirty="0"/>
          </a:p>
        </p:txBody>
      </p:sp>
      <p:pic>
        <p:nvPicPr>
          <p:cNvPr id="5" name="Content Placeholder 4" descr="" title=""/>
          <p:cNvPicPr>
            <a:picLocks noGrp="1" noChangeAspect="1"/>
          </p:cNvPicPr>
          <p:nvPr>
            <p:ph sz="half" idx="11"/>
          </p:nvPr>
        </p:nvPicPr>
        <p:blipFill>
          <a:blip r:embed="rId2" cstate="print">
            <a:extLst>
              <a:ext uri="{28A0092B-C50C-407E-A947-70E740481C1C}">
                <a14:useLocalDpi xmlns:a14="http://schemas.microsoft.com/office/drawing/2010/main" val="0"/>
              </a:ext>
            </a:extLst>
          </a:blip>
          <a:stretch>
            <a:fillRect/>
          </a:stretch>
        </p:blipFill>
        <p:spPr>
          <a:xfrm>
            <a:off x="373726" y="2813916"/>
            <a:ext cx="4472247" cy="2722418"/>
          </a:xfrm>
        </p:spPr>
      </p:pic>
    </p:spTree>
    <p:extLst>
      <p:ext uri="{BB962C8B-B14F-4D97-AF65-F5344CB8AC3E}">
        <p14:creationId xmlns:p14="http://schemas.microsoft.com/office/powerpoint/2010/main" val="762046704"/>
      </p:ext>
    </p:extLst>
  </p:cSld>
  <p:clrMapOvr>
    <a:masterClrMapping/>
  </p:clrMapOvr>
</p:sld>
</file>

<file path=ppt/slides/slide2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p:txBody>
          <a:bodyPr>
            <a:normAutofit/>
          </a:bodyPr>
          <a:lstStyle/>
          <a:p>
            <a:r>
              <a:rPr lang="en-US" dirty="0" smtClean="0"/>
              <a:t>Asset Purchases - Unique considerations </a:t>
            </a:r>
            <a:endParaRPr lang="en-US" dirty="0"/>
          </a:p>
        </p:txBody>
      </p:sp>
      <p:sp>
        <p:nvSpPr>
          <p:cNvPr id="2" name="Content Placeholder 1" descr="" title=""/>
          <p:cNvSpPr>
            <a:spLocks noGrp="1"/>
          </p:cNvSpPr>
          <p:nvPr>
            <p:ph sz="half" idx="10"/>
          </p:nvPr>
        </p:nvSpPr>
        <p:spPr>
          <a:xfrm>
            <a:off x="5498122" y="325314"/>
            <a:ext cx="6391276" cy="6005147"/>
          </a:xfrm>
        </p:spPr>
        <p:txBody>
          <a:bodyPr>
            <a:normAutofit/>
          </a:bodyPr>
          <a:lstStyle/>
          <a:p>
            <a:pPr lvl="1">
              <a:buFont typeface="Wingdings" panose="05000000000000000000" pitchFamily="2" charset="2"/>
              <a:buChar char="§"/>
            </a:pPr>
            <a:r>
              <a:rPr lang="en-US" sz="1600" b="1" dirty="0" smtClean="0"/>
              <a:t>Scope </a:t>
            </a:r>
            <a:r>
              <a:rPr lang="en-US" sz="1600" b="1" dirty="0"/>
              <a:t>of Due Diligence</a:t>
            </a:r>
            <a:r>
              <a:rPr lang="en-US" sz="1600" dirty="0"/>
              <a:t>: </a:t>
            </a:r>
            <a:r>
              <a:rPr lang="en-US" sz="1600" dirty="0" smtClean="0"/>
              <a:t>Can be limited </a:t>
            </a:r>
            <a:r>
              <a:rPr lang="en-US" sz="1600" dirty="0"/>
              <a:t>to </a:t>
            </a:r>
            <a:r>
              <a:rPr lang="en-US" sz="1600" dirty="0" smtClean="0"/>
              <a:t>group of assets </a:t>
            </a:r>
            <a:r>
              <a:rPr lang="en-US" sz="1600" dirty="0"/>
              <a:t>being </a:t>
            </a:r>
            <a:r>
              <a:rPr lang="en-US" sz="1600" dirty="0" smtClean="0"/>
              <a:t>acquired and liabilities being assumed.</a:t>
            </a:r>
          </a:p>
          <a:p>
            <a:pPr lvl="2">
              <a:buFont typeface="Wingdings" panose="05000000000000000000" pitchFamily="2" charset="2"/>
              <a:buChar char="§"/>
            </a:pPr>
            <a:r>
              <a:rPr lang="en-US" sz="1600" dirty="0" smtClean="0"/>
              <a:t>Purchase of a line of business or subsidiary of a multi-company group with common vendors – need to separate out certain vendor contracts with consent and buyer possibly obtaining new contracts with existing vendor or a new vendor</a:t>
            </a:r>
          </a:p>
          <a:p>
            <a:pPr lvl="1">
              <a:buFont typeface="Wingdings" panose="05000000000000000000" pitchFamily="2" charset="2"/>
              <a:buChar char="§"/>
            </a:pPr>
            <a:endParaRPr lang="en-US" sz="1600" dirty="0"/>
          </a:p>
          <a:p>
            <a:pPr lvl="1">
              <a:buFont typeface="Wingdings" panose="05000000000000000000" pitchFamily="2" charset="2"/>
              <a:buChar char="§"/>
            </a:pPr>
            <a:r>
              <a:rPr lang="en-US" sz="1600" b="1" dirty="0"/>
              <a:t>Contract Assignability</a:t>
            </a:r>
            <a:r>
              <a:rPr lang="en-US" sz="1600" dirty="0"/>
              <a:t>: Verifying the assignability of </a:t>
            </a:r>
            <a:r>
              <a:rPr lang="en-US" sz="1600" dirty="0" smtClean="0"/>
              <a:t>contracts and process for transfer of contracts</a:t>
            </a:r>
          </a:p>
          <a:p>
            <a:pPr lvl="2">
              <a:buFont typeface="Wingdings" panose="05000000000000000000" pitchFamily="2" charset="2"/>
              <a:buChar char="§"/>
            </a:pPr>
            <a:r>
              <a:rPr lang="en-US" sz="1600" dirty="0" smtClean="0"/>
              <a:t>Third Party Consents </a:t>
            </a:r>
          </a:p>
          <a:p>
            <a:pPr lvl="1">
              <a:buFont typeface="Wingdings" panose="05000000000000000000" pitchFamily="2" charset="2"/>
              <a:buChar char="§"/>
            </a:pPr>
            <a:endParaRPr lang="en-US" sz="1600" dirty="0"/>
          </a:p>
          <a:p>
            <a:pPr lvl="1">
              <a:buFont typeface="Wingdings" panose="05000000000000000000" pitchFamily="2" charset="2"/>
              <a:buChar char="§"/>
            </a:pPr>
            <a:r>
              <a:rPr lang="en-US" sz="1600" b="1" dirty="0"/>
              <a:t>Encumbrances</a:t>
            </a:r>
            <a:r>
              <a:rPr lang="en-US" sz="1600" dirty="0"/>
              <a:t>: </a:t>
            </a:r>
            <a:r>
              <a:rPr lang="en-US" sz="1600" dirty="0" smtClean="0"/>
              <a:t>Confirming title and identifying </a:t>
            </a:r>
            <a:r>
              <a:rPr lang="en-US" sz="1600" dirty="0"/>
              <a:t>and addressing existing </a:t>
            </a:r>
            <a:r>
              <a:rPr lang="en-US" sz="1600" dirty="0" smtClean="0"/>
              <a:t>encumbrances and liens on the assets to be purchased</a:t>
            </a:r>
          </a:p>
          <a:p>
            <a:pPr lvl="1">
              <a:buFont typeface="Wingdings" panose="05000000000000000000" pitchFamily="2" charset="2"/>
              <a:buChar char="§"/>
            </a:pPr>
            <a:endParaRPr lang="en-US" sz="2000" dirty="0" smtClean="0"/>
          </a:p>
          <a:p>
            <a:pPr lvl="1"/>
            <a:endParaRPr lang="en-US" dirty="0"/>
          </a:p>
        </p:txBody>
      </p:sp>
      <p:pic>
        <p:nvPicPr>
          <p:cNvPr id="15362" name="Picture 2" descr="" title=""/>
          <p:cNvPicPr>
            <a:picLocks noGrp="1" noChangeAspect="1" noChangeArrowheads="1"/>
          </p:cNvPicPr>
          <p:nvPr>
            <p:ph sz="half" idx="11"/>
          </p:nvPr>
        </p:nvPicPr>
        <p:blipFill>
          <a:blip r:embed="rId2">
            <a:extLst>
              <a:ext uri="{28A0092B-C50C-407E-A947-70E740481C1C}">
                <a14:useLocalDpi xmlns:a14="http://schemas.microsoft.com/office/drawing/2010/main" val="0"/>
              </a:ext>
            </a:extLst>
          </a:blip>
          <a:stretch>
            <a:fillRect/>
          </a:stretch>
        </p:blipFill>
        <p:spPr bwMode="auto">
          <a:xfrm>
            <a:off x="371475" y="2682129"/>
            <a:ext cx="4476750" cy="298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410836"/>
      </p:ext>
    </p:extLst>
  </p:cSld>
  <p:clrMapOvr>
    <a:masterClrMapping/>
  </p:clrMapOvr>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half" idx="10"/>
          </p:nvPr>
        </p:nvSpPr>
        <p:spPr/>
        <p:txBody>
          <a:bodyPr/>
          <a:lstStyle/>
          <a:p>
            <a:pPr lvl="1">
              <a:buFont typeface="Wingdings" panose="05000000000000000000" pitchFamily="2" charset="2"/>
              <a:buChar char="§"/>
            </a:pPr>
            <a:r>
              <a:rPr lang="en-US" sz="1600" b="1" dirty="0"/>
              <a:t>Transferred and Excluded Assets</a:t>
            </a:r>
            <a:r>
              <a:rPr lang="en-US" sz="1600" dirty="0"/>
              <a:t>: Clearly defining included and excluded </a:t>
            </a:r>
            <a:r>
              <a:rPr lang="en-US" sz="1600" dirty="0" smtClean="0"/>
              <a:t>assets</a:t>
            </a:r>
            <a:endParaRPr lang="en-US" sz="1600" dirty="0"/>
          </a:p>
          <a:p>
            <a:pPr lvl="1">
              <a:buFont typeface="Wingdings" panose="05000000000000000000" pitchFamily="2" charset="2"/>
              <a:buChar char="§"/>
            </a:pPr>
            <a:endParaRPr lang="en-US" sz="1600" dirty="0"/>
          </a:p>
          <a:p>
            <a:pPr lvl="1">
              <a:buFont typeface="Wingdings" panose="05000000000000000000" pitchFamily="2" charset="2"/>
              <a:buChar char="§"/>
            </a:pPr>
            <a:r>
              <a:rPr lang="en-US" sz="1600" b="1" dirty="0"/>
              <a:t>Assumed and Retained Liabilities</a:t>
            </a:r>
            <a:r>
              <a:rPr lang="en-US" sz="1600" dirty="0"/>
              <a:t>: Distinguishing between assumed and retained </a:t>
            </a:r>
            <a:r>
              <a:rPr lang="en-US" sz="1600" dirty="0" smtClean="0"/>
              <a:t>liabilities</a:t>
            </a:r>
            <a:endParaRPr lang="en-US" sz="1600" dirty="0"/>
          </a:p>
          <a:p>
            <a:pPr lvl="1">
              <a:buFont typeface="Wingdings" panose="05000000000000000000" pitchFamily="2" charset="2"/>
              <a:buChar char="§"/>
            </a:pPr>
            <a:endParaRPr lang="en-US" sz="1600" dirty="0"/>
          </a:p>
          <a:p>
            <a:pPr lvl="1">
              <a:buFont typeface="Wingdings" panose="05000000000000000000" pitchFamily="2" charset="2"/>
              <a:buChar char="§"/>
            </a:pPr>
            <a:r>
              <a:rPr lang="en-US" sz="1600" b="1" dirty="0"/>
              <a:t>Asset and Liability Listings</a:t>
            </a:r>
            <a:r>
              <a:rPr lang="en-US" sz="1600" dirty="0"/>
              <a:t>: Providing detailed descriptions of assets and </a:t>
            </a:r>
            <a:r>
              <a:rPr lang="en-US" sz="1600" dirty="0" smtClean="0"/>
              <a:t>liabilities</a:t>
            </a:r>
            <a:endParaRPr lang="en-US" sz="1600" dirty="0"/>
          </a:p>
          <a:p>
            <a:pPr lvl="1">
              <a:buFont typeface="Wingdings" panose="05000000000000000000" pitchFamily="2" charset="2"/>
              <a:buChar char="§"/>
            </a:pPr>
            <a:endParaRPr lang="en-US" sz="1600" dirty="0"/>
          </a:p>
          <a:p>
            <a:pPr lvl="1">
              <a:buFont typeface="Wingdings" panose="05000000000000000000" pitchFamily="2" charset="2"/>
              <a:buChar char="§"/>
            </a:pPr>
            <a:r>
              <a:rPr lang="en-US" sz="1600" b="1" dirty="0"/>
              <a:t>Transition Services</a:t>
            </a:r>
            <a:r>
              <a:rPr lang="en-US" sz="1600" dirty="0"/>
              <a:t>: Establishing necessary services for asset </a:t>
            </a:r>
            <a:r>
              <a:rPr lang="en-US" sz="1600" dirty="0" smtClean="0"/>
              <a:t>transfer</a:t>
            </a:r>
            <a:endParaRPr lang="en-US" sz="1600" dirty="0"/>
          </a:p>
          <a:p>
            <a:pPr lvl="2">
              <a:buFont typeface="Wingdings" panose="05000000000000000000" pitchFamily="2" charset="2"/>
              <a:buChar char="§"/>
            </a:pPr>
            <a:r>
              <a:rPr lang="en-US" sz="1600" dirty="0"/>
              <a:t>Management</a:t>
            </a:r>
          </a:p>
          <a:p>
            <a:pPr lvl="2">
              <a:buFont typeface="Wingdings" panose="05000000000000000000" pitchFamily="2" charset="2"/>
              <a:buChar char="§"/>
            </a:pPr>
            <a:r>
              <a:rPr lang="en-US" sz="1600" dirty="0"/>
              <a:t>Operational Assistance</a:t>
            </a:r>
          </a:p>
          <a:p>
            <a:pPr lvl="2">
              <a:buFont typeface="Wingdings" panose="05000000000000000000" pitchFamily="2" charset="2"/>
              <a:buChar char="§"/>
            </a:pPr>
            <a:r>
              <a:rPr lang="en-US" sz="1600" dirty="0" smtClean="0"/>
              <a:t>HR/IT </a:t>
            </a:r>
            <a:r>
              <a:rPr lang="en-US" sz="1600" dirty="0"/>
              <a:t>Support</a:t>
            </a:r>
          </a:p>
          <a:p>
            <a:pPr lvl="2">
              <a:buFont typeface="Wingdings" panose="05000000000000000000" pitchFamily="2" charset="2"/>
              <a:buChar char="§"/>
            </a:pPr>
            <a:r>
              <a:rPr lang="en-US" sz="1600" dirty="0"/>
              <a:t>Transition </a:t>
            </a:r>
            <a:r>
              <a:rPr lang="en-US" sz="1600" dirty="0" smtClean="0"/>
              <a:t>Services </a:t>
            </a:r>
            <a:r>
              <a:rPr lang="en-US" sz="1600" dirty="0"/>
              <a:t>Agreement vs. Consulting Agreement</a:t>
            </a:r>
          </a:p>
          <a:p>
            <a:pPr marL="0" indent="0">
              <a:buNone/>
            </a:pPr>
            <a:endParaRPr lang="en-US" dirty="0"/>
          </a:p>
        </p:txBody>
      </p:sp>
      <p:sp>
        <p:nvSpPr>
          <p:cNvPr id="3" name="Title 2" descr="" title=""/>
          <p:cNvSpPr>
            <a:spLocks noGrp="1"/>
          </p:cNvSpPr>
          <p:nvPr>
            <p:ph type="title"/>
          </p:nvPr>
        </p:nvSpPr>
        <p:spPr/>
        <p:txBody>
          <a:bodyPr/>
          <a:lstStyle/>
          <a:p>
            <a:r>
              <a:rPr lang="en-US" dirty="0"/>
              <a:t>Asset Purchases - Unique considerations </a:t>
            </a:r>
          </a:p>
        </p:txBody>
      </p:sp>
    </p:spTree>
    <p:extLst>
      <p:ext uri="{BB962C8B-B14F-4D97-AF65-F5344CB8AC3E}">
        <p14:creationId xmlns:p14="http://schemas.microsoft.com/office/powerpoint/2010/main" val="3624909766"/>
      </p:ext>
    </p:extLst>
  </p:cSld>
  <p:clrMapOvr>
    <a:masterClrMapping/>
  </p:clrMapOvr>
</p:sld>
</file>

<file path=ppt/slides/slide2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p:txBody>
          <a:bodyPr/>
          <a:lstStyle/>
          <a:p>
            <a:r>
              <a:rPr lang="en-US" dirty="0" smtClean="0"/>
              <a:t>Preparing for an asset Purchase</a:t>
            </a:r>
            <a:endParaRPr lang="en-US" dirty="0"/>
          </a:p>
        </p:txBody>
      </p:sp>
      <p:sp>
        <p:nvSpPr>
          <p:cNvPr id="2" name="Content Placeholder 1" descr="" title=""/>
          <p:cNvSpPr>
            <a:spLocks noGrp="1"/>
          </p:cNvSpPr>
          <p:nvPr>
            <p:ph sz="half" idx="10"/>
          </p:nvPr>
        </p:nvSpPr>
        <p:spPr/>
        <p:txBody>
          <a:bodyPr>
            <a:normAutofit fontScale="62500" lnSpcReduction="20000"/>
          </a:bodyPr>
          <a:lstStyle/>
          <a:p>
            <a:pPr marL="0" indent="0">
              <a:buNone/>
            </a:pPr>
            <a:endParaRPr lang="en-US" dirty="0"/>
          </a:p>
          <a:p>
            <a:pPr lvl="1">
              <a:lnSpc>
                <a:spcPct val="120000"/>
              </a:lnSpc>
              <a:buFont typeface="Wingdings" panose="05000000000000000000" pitchFamily="2" charset="2"/>
              <a:buChar char="§"/>
            </a:pPr>
            <a:r>
              <a:rPr lang="en-US" b="1" u="sng" dirty="0"/>
              <a:t>Objectives</a:t>
            </a:r>
            <a:r>
              <a:rPr lang="en-US" b="1" dirty="0" smtClean="0"/>
              <a:t>:</a:t>
            </a:r>
            <a:endParaRPr lang="en-US" dirty="0"/>
          </a:p>
          <a:p>
            <a:pPr lvl="2">
              <a:lnSpc>
                <a:spcPct val="120000"/>
              </a:lnSpc>
              <a:buFont typeface="Wingdings" panose="05000000000000000000" pitchFamily="2" charset="2"/>
              <a:buChar char="§"/>
            </a:pPr>
            <a:r>
              <a:rPr lang="en-US" dirty="0"/>
              <a:t>Ensure clear title and ownership of </a:t>
            </a:r>
            <a:r>
              <a:rPr lang="en-US" dirty="0" smtClean="0"/>
              <a:t>assets</a:t>
            </a:r>
          </a:p>
          <a:p>
            <a:pPr lvl="2">
              <a:lnSpc>
                <a:spcPct val="120000"/>
              </a:lnSpc>
              <a:buFont typeface="Wingdings" panose="05000000000000000000" pitchFamily="2" charset="2"/>
              <a:buChar char="§"/>
            </a:pPr>
            <a:r>
              <a:rPr lang="en-US" dirty="0"/>
              <a:t>Resolving any encumbrances or </a:t>
            </a:r>
            <a:r>
              <a:rPr lang="en-US" dirty="0" smtClean="0"/>
              <a:t>liens</a:t>
            </a:r>
            <a:endParaRPr lang="en-US" dirty="0"/>
          </a:p>
          <a:p>
            <a:pPr lvl="2">
              <a:lnSpc>
                <a:spcPct val="120000"/>
              </a:lnSpc>
              <a:buFont typeface="Wingdings" panose="05000000000000000000" pitchFamily="2" charset="2"/>
              <a:buChar char="§"/>
            </a:pPr>
            <a:r>
              <a:rPr lang="en-US" dirty="0" smtClean="0"/>
              <a:t>Maximize </a:t>
            </a:r>
            <a:r>
              <a:rPr lang="en-US" dirty="0"/>
              <a:t>asset </a:t>
            </a:r>
            <a:r>
              <a:rPr lang="en-US" dirty="0" smtClean="0"/>
              <a:t>value</a:t>
            </a:r>
          </a:p>
          <a:p>
            <a:pPr lvl="2">
              <a:lnSpc>
                <a:spcPct val="120000"/>
              </a:lnSpc>
              <a:buFont typeface="Wingdings" panose="05000000000000000000" pitchFamily="2" charset="2"/>
              <a:buChar char="§"/>
            </a:pPr>
            <a:r>
              <a:rPr lang="en-US" dirty="0" smtClean="0"/>
              <a:t>Analyze accounting and tax implications</a:t>
            </a:r>
          </a:p>
          <a:p>
            <a:pPr lvl="2">
              <a:lnSpc>
                <a:spcPct val="120000"/>
              </a:lnSpc>
              <a:buFont typeface="Wingdings" panose="05000000000000000000" pitchFamily="2" charset="2"/>
              <a:buChar char="§"/>
            </a:pPr>
            <a:endParaRPr lang="en-US" dirty="0"/>
          </a:p>
          <a:p>
            <a:pPr lvl="1">
              <a:lnSpc>
                <a:spcPct val="120000"/>
              </a:lnSpc>
              <a:buFont typeface="Wingdings" panose="05000000000000000000" pitchFamily="2" charset="2"/>
              <a:buChar char="§"/>
            </a:pPr>
            <a:r>
              <a:rPr lang="en-US" b="1" u="sng" dirty="0" smtClean="0"/>
              <a:t>Actions</a:t>
            </a:r>
            <a:r>
              <a:rPr lang="en-US" b="1" dirty="0" smtClean="0"/>
              <a:t>:</a:t>
            </a:r>
          </a:p>
          <a:p>
            <a:pPr lvl="2">
              <a:lnSpc>
                <a:spcPct val="120000"/>
              </a:lnSpc>
              <a:buFont typeface="Wingdings" panose="05000000000000000000" pitchFamily="2" charset="2"/>
              <a:buChar char="§"/>
            </a:pPr>
            <a:r>
              <a:rPr lang="en-US" b="1" dirty="0" smtClean="0"/>
              <a:t>Run Lien Searches</a:t>
            </a:r>
          </a:p>
          <a:p>
            <a:pPr lvl="2">
              <a:lnSpc>
                <a:spcPct val="120000"/>
              </a:lnSpc>
              <a:buFont typeface="Wingdings" panose="05000000000000000000" pitchFamily="2" charset="2"/>
              <a:buChar char="§"/>
            </a:pPr>
            <a:r>
              <a:rPr lang="en-US" b="1" dirty="0"/>
              <a:t>Encumbrance Resolution:</a:t>
            </a:r>
            <a:r>
              <a:rPr lang="en-US" dirty="0"/>
              <a:t> Address and resolve any encumbrances or liens on the </a:t>
            </a:r>
            <a:r>
              <a:rPr lang="en-US" dirty="0" smtClean="0"/>
              <a:t>assets</a:t>
            </a:r>
            <a:endParaRPr lang="en-US" dirty="0"/>
          </a:p>
          <a:p>
            <a:pPr lvl="2">
              <a:lnSpc>
                <a:spcPct val="120000"/>
              </a:lnSpc>
              <a:buFont typeface="Wingdings" panose="05000000000000000000" pitchFamily="2" charset="2"/>
              <a:buChar char="§"/>
            </a:pPr>
            <a:r>
              <a:rPr lang="en-US" b="1" dirty="0" smtClean="0"/>
              <a:t>Look for anti-assignment clauses </a:t>
            </a:r>
          </a:p>
          <a:p>
            <a:pPr lvl="2">
              <a:lnSpc>
                <a:spcPct val="120000"/>
              </a:lnSpc>
              <a:buFont typeface="Wingdings" panose="05000000000000000000" pitchFamily="2" charset="2"/>
              <a:buChar char="§"/>
            </a:pPr>
            <a:r>
              <a:rPr lang="en-US" b="1" dirty="0" smtClean="0"/>
              <a:t>Prepare/obtain necessary notices/consents to transfer assets and confirm transfer process</a:t>
            </a:r>
          </a:p>
          <a:p>
            <a:pPr lvl="2">
              <a:lnSpc>
                <a:spcPct val="120000"/>
              </a:lnSpc>
              <a:buFont typeface="Wingdings" panose="05000000000000000000" pitchFamily="2" charset="2"/>
              <a:buChar char="§"/>
            </a:pPr>
            <a:r>
              <a:rPr lang="en-US" b="1" dirty="0" smtClean="0"/>
              <a:t>Title </a:t>
            </a:r>
            <a:r>
              <a:rPr lang="en-US" b="1" dirty="0"/>
              <a:t>Verification:</a:t>
            </a:r>
            <a:r>
              <a:rPr lang="en-US" dirty="0"/>
              <a:t> Conduct internal due diligence on specific assets, gather title documents, and valuation </a:t>
            </a:r>
            <a:r>
              <a:rPr lang="en-US" dirty="0" smtClean="0"/>
              <a:t>reports</a:t>
            </a:r>
            <a:endParaRPr lang="en-US" dirty="0"/>
          </a:p>
          <a:p>
            <a:pPr lvl="2">
              <a:lnSpc>
                <a:spcPct val="120000"/>
              </a:lnSpc>
              <a:buFont typeface="Wingdings" panose="05000000000000000000" pitchFamily="2" charset="2"/>
              <a:buChar char="§"/>
            </a:pPr>
            <a:r>
              <a:rPr lang="en-US" b="1" dirty="0" smtClean="0"/>
              <a:t>Asset </a:t>
            </a:r>
            <a:r>
              <a:rPr lang="en-US" b="1" dirty="0"/>
              <a:t>Valuation:</a:t>
            </a:r>
            <a:r>
              <a:rPr lang="en-US" dirty="0"/>
              <a:t> Ensure assets are accurately </a:t>
            </a:r>
            <a:r>
              <a:rPr lang="en-US" dirty="0" smtClean="0"/>
              <a:t>valued</a:t>
            </a:r>
            <a:endParaRPr lang="en-US" dirty="0"/>
          </a:p>
          <a:p>
            <a:endParaRPr lang="en-US" dirty="0"/>
          </a:p>
        </p:txBody>
      </p:sp>
      <p:pic>
        <p:nvPicPr>
          <p:cNvPr id="16386" name="Picture 2" descr="" title=""/>
          <p:cNvPicPr>
            <a:picLocks noGrp="1" noChangeAspect="1" noChangeArrowheads="1"/>
          </p:cNvPicPr>
          <p:nvPr>
            <p:ph sz="half" idx="11"/>
          </p:nvPr>
        </p:nvPicPr>
        <p:blipFill>
          <a:blip r:embed="rId2">
            <a:extLst>
              <a:ext uri="{28A0092B-C50C-407E-A947-70E740481C1C}">
                <a14:useLocalDpi xmlns:a14="http://schemas.microsoft.com/office/drawing/2010/main" val="0"/>
              </a:ext>
            </a:extLst>
          </a:blip>
          <a:stretch>
            <a:fillRect/>
          </a:stretch>
        </p:blipFill>
        <p:spPr bwMode="auto">
          <a:xfrm>
            <a:off x="371475" y="2832975"/>
            <a:ext cx="4476750" cy="268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054265"/>
      </p:ext>
    </p:extLst>
  </p:cSld>
  <p:clrMapOvr>
    <a:masterClrMapping/>
  </p:clrMapOvr>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half" idx="10"/>
          </p:nvPr>
        </p:nvSpPr>
        <p:spPr/>
        <p:txBody>
          <a:bodyPr/>
          <a:lstStyle/>
          <a:p>
            <a:pPr marL="0" indent="0">
              <a:buNone/>
            </a:pPr>
            <a:r>
              <a:rPr lang="en-US" dirty="0" smtClean="0"/>
              <a:t>An asset purchase generally triggers a general anti-assignment clause</a:t>
            </a:r>
            <a:endParaRPr lang="en-US" dirty="0"/>
          </a:p>
          <a:p>
            <a:endParaRPr lang="en-US" dirty="0" smtClean="0"/>
          </a:p>
          <a:p>
            <a:pPr marL="0" indent="0" algn="just">
              <a:buNone/>
            </a:pPr>
            <a:r>
              <a:rPr lang="en-US" b="1" dirty="0" smtClean="0"/>
              <a:t>Example</a:t>
            </a:r>
            <a:r>
              <a:rPr lang="en-US" i="1" dirty="0" smtClean="0"/>
              <a:t>:  “Neither </a:t>
            </a:r>
            <a:r>
              <a:rPr lang="en-US" i="1" dirty="0"/>
              <a:t>this Agreement nor any of the rights, interests or obligations under this Agreement shall be assigned, in whole or in part, </a:t>
            </a:r>
            <a:r>
              <a:rPr lang="en-US" i="1" dirty="0" smtClean="0"/>
              <a:t>by </a:t>
            </a:r>
            <a:r>
              <a:rPr lang="en-US" i="1" dirty="0"/>
              <a:t>any of the Parties without the prior written consent of the other Party. Any purported assignment without such consent shall be void</a:t>
            </a:r>
            <a:r>
              <a:rPr lang="en-US" i="1" dirty="0" smtClean="0"/>
              <a:t>.”</a:t>
            </a:r>
            <a:endParaRPr lang="en-US" i="1" dirty="0"/>
          </a:p>
        </p:txBody>
      </p:sp>
      <p:sp>
        <p:nvSpPr>
          <p:cNvPr id="3" name="Title 2" descr="" title=""/>
          <p:cNvSpPr>
            <a:spLocks noGrp="1"/>
          </p:cNvSpPr>
          <p:nvPr>
            <p:ph type="title"/>
          </p:nvPr>
        </p:nvSpPr>
        <p:spPr/>
        <p:txBody>
          <a:bodyPr/>
          <a:lstStyle/>
          <a:p>
            <a:r>
              <a:rPr lang="en-US" dirty="0" smtClean="0"/>
              <a:t>Anti-assignment clause</a:t>
            </a:r>
            <a:endParaRPr lang="en-US" dirty="0"/>
          </a:p>
        </p:txBody>
      </p:sp>
    </p:spTree>
    <p:extLst>
      <p:ext uri="{BB962C8B-B14F-4D97-AF65-F5344CB8AC3E}">
        <p14:creationId xmlns:p14="http://schemas.microsoft.com/office/powerpoint/2010/main" val="660614511"/>
      </p:ext>
    </p:extLst>
  </p:cSld>
  <p:clrMapOvr>
    <a:masterClrMapping/>
  </p:clrMapOvr>
</p:sld>
</file>

<file path=ppt/slides/slide2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8" name="Title 7" descr="" title=""/>
          <p:cNvSpPr>
            <a:spLocks noGrp="1"/>
          </p:cNvSpPr>
          <p:nvPr>
            <p:ph type="title"/>
          </p:nvPr>
        </p:nvSpPr>
        <p:spPr>
          <a:xfrm>
            <a:off x="860714" y="1263719"/>
            <a:ext cx="10220325" cy="2594138"/>
          </a:xfrm>
        </p:spPr>
        <p:txBody>
          <a:bodyPr/>
          <a:lstStyle/>
          <a:p>
            <a:r>
              <a:rPr lang="en-US" dirty="0" smtClean="0"/>
              <a:t>IV.  Comparing Due Diligence Approaches – Stock/EQUITY Purchases</a:t>
            </a:r>
            <a:endParaRPr lang="en-US" dirty="0"/>
          </a:p>
        </p:txBody>
      </p:sp>
    </p:spTree>
    <p:extLst>
      <p:ext uri="{BB962C8B-B14F-4D97-AF65-F5344CB8AC3E}">
        <p14:creationId xmlns:p14="http://schemas.microsoft.com/office/powerpoint/2010/main" val="2615152737"/>
      </p:ext>
    </p:extLst>
  </p:cSld>
  <p:clrMapOvr>
    <a:masterClrMapping/>
  </p:clrMapOvr>
</p:sld>
</file>

<file path=ppt/slides/slide2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p:txBody>
          <a:bodyPr/>
          <a:lstStyle/>
          <a:p>
            <a:r>
              <a:rPr lang="en-US" dirty="0" smtClean="0"/>
              <a:t>Stock / equity Purchases - Key Features</a:t>
            </a:r>
            <a:endParaRPr lang="en-US" dirty="0"/>
          </a:p>
        </p:txBody>
      </p:sp>
      <p:sp>
        <p:nvSpPr>
          <p:cNvPr id="2" name="Content Placeholder 1" descr="" title=""/>
          <p:cNvSpPr>
            <a:spLocks noGrp="1"/>
          </p:cNvSpPr>
          <p:nvPr>
            <p:ph sz="half" idx="10"/>
          </p:nvPr>
        </p:nvSpPr>
        <p:spPr/>
        <p:txBody>
          <a:bodyPr>
            <a:normAutofit fontScale="92500" lnSpcReduction="20000"/>
          </a:bodyPr>
          <a:lstStyle/>
          <a:p>
            <a:pPr lvl="0">
              <a:buFont typeface="Wingdings" panose="05000000000000000000" pitchFamily="2" charset="2"/>
              <a:buChar char="§"/>
            </a:pPr>
            <a:r>
              <a:rPr lang="en-US" b="1" u="sng" dirty="0"/>
              <a:t>Definition and Scope</a:t>
            </a:r>
            <a:endParaRPr lang="en-US" u="sng" dirty="0"/>
          </a:p>
          <a:p>
            <a:pPr lvl="1">
              <a:buFont typeface="Wingdings" panose="05000000000000000000" pitchFamily="2" charset="2"/>
              <a:buChar char="§"/>
            </a:pPr>
            <a:r>
              <a:rPr lang="en-US" dirty="0"/>
              <a:t>Buyer acquires ownership of the target </a:t>
            </a:r>
            <a:r>
              <a:rPr lang="en-US" dirty="0" smtClean="0"/>
              <a:t>company’s stock or other ownership interests</a:t>
            </a:r>
          </a:p>
          <a:p>
            <a:pPr lvl="1">
              <a:buFont typeface="Wingdings" panose="05000000000000000000" pitchFamily="2" charset="2"/>
              <a:buChar char="§"/>
            </a:pPr>
            <a:endParaRPr lang="en-US" dirty="0" smtClean="0"/>
          </a:p>
          <a:p>
            <a:pPr>
              <a:buFont typeface="Wingdings" panose="05000000000000000000" pitchFamily="2" charset="2"/>
              <a:buChar char="§"/>
            </a:pPr>
            <a:r>
              <a:rPr lang="en-US" b="1" u="sng" dirty="0" smtClean="0"/>
              <a:t>Key Considerations</a:t>
            </a:r>
          </a:p>
          <a:p>
            <a:pPr lvl="1">
              <a:buFont typeface="Wingdings" panose="05000000000000000000" pitchFamily="2" charset="2"/>
              <a:buChar char="§"/>
            </a:pPr>
            <a:r>
              <a:rPr lang="en-US" dirty="0" smtClean="0"/>
              <a:t>General anti-assignment restrictions not triggered but need to determined if any change </a:t>
            </a:r>
            <a:r>
              <a:rPr lang="en-US" dirty="0"/>
              <a:t>in </a:t>
            </a:r>
            <a:r>
              <a:rPr lang="en-US" dirty="0" smtClean="0"/>
              <a:t>control or ownership restrictions exist</a:t>
            </a:r>
          </a:p>
          <a:p>
            <a:pPr lvl="1">
              <a:buFont typeface="Wingdings" panose="05000000000000000000" pitchFamily="2" charset="2"/>
              <a:buChar char="§"/>
            </a:pPr>
            <a:r>
              <a:rPr lang="en-US" dirty="0" smtClean="0"/>
              <a:t>Continuity of business operations</a:t>
            </a:r>
          </a:p>
          <a:p>
            <a:pPr lvl="1">
              <a:buFont typeface="Wingdings" panose="05000000000000000000" pitchFamily="2" charset="2"/>
              <a:buChar char="§"/>
            </a:pPr>
            <a:endParaRPr lang="en-US" dirty="0"/>
          </a:p>
          <a:p>
            <a:pPr lvl="0">
              <a:buFont typeface="Wingdings" panose="05000000000000000000" pitchFamily="2" charset="2"/>
              <a:buChar char="§"/>
            </a:pPr>
            <a:r>
              <a:rPr lang="en-US" b="1" u="sng" dirty="0"/>
              <a:t>Legal and Business Considerations</a:t>
            </a:r>
            <a:endParaRPr lang="en-US" u="sng" dirty="0"/>
          </a:p>
          <a:p>
            <a:pPr lvl="1">
              <a:buFont typeface="Wingdings" panose="05000000000000000000" pitchFamily="2" charset="2"/>
              <a:buChar char="§"/>
            </a:pPr>
            <a:r>
              <a:rPr lang="en-US" dirty="0"/>
              <a:t>Transfer of all assets and liabilities, shareholder approvals, regulatory </a:t>
            </a:r>
            <a:r>
              <a:rPr lang="en-US" dirty="0" smtClean="0"/>
              <a:t>compliance</a:t>
            </a:r>
          </a:p>
          <a:p>
            <a:pPr lvl="1">
              <a:buFont typeface="Wingdings" panose="05000000000000000000" pitchFamily="2" charset="2"/>
              <a:buChar char="§"/>
            </a:pPr>
            <a:r>
              <a:rPr lang="en-US" dirty="0" smtClean="0"/>
              <a:t>Assumption of all liabilities of the target company that are not expressly excluded in the purchase agreement</a:t>
            </a:r>
            <a:endParaRPr lang="en-US" dirty="0"/>
          </a:p>
          <a:p>
            <a:pPr marL="0" indent="0">
              <a:buNone/>
            </a:pPr>
            <a:endParaRPr lang="en-US" dirty="0"/>
          </a:p>
        </p:txBody>
      </p:sp>
      <p:pic>
        <p:nvPicPr>
          <p:cNvPr id="9218" name="Picture 2" descr="" title=""/>
          <p:cNvPicPr>
            <a:picLocks noGrp="1" noChangeAspect="1" noChangeArrowheads="1"/>
          </p:cNvPicPr>
          <p:nvPr>
            <p:ph sz="half" idx="11"/>
          </p:nvPr>
        </p:nvPicPr>
        <p:blipFill>
          <a:blip r:embed="rId2">
            <a:extLst>
              <a:ext uri="{28A0092B-C50C-407E-A947-70E740481C1C}">
                <a14:useLocalDpi xmlns:a14="http://schemas.microsoft.com/office/drawing/2010/main" val="0"/>
              </a:ext>
            </a:extLst>
          </a:blip>
          <a:stretch>
            <a:fillRect/>
          </a:stretch>
        </p:blipFill>
        <p:spPr bwMode="auto">
          <a:xfrm>
            <a:off x="371475" y="2681152"/>
            <a:ext cx="4476750" cy="2987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263485"/>
      </p:ext>
    </p:extLst>
  </p:cSld>
  <p:clrMapOvr>
    <a:masterClrMapping/>
  </p:clrMapOvr>
</p:sld>
</file>

<file path=ppt/slides/slide2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p:txBody>
          <a:bodyPr>
            <a:normAutofit/>
          </a:bodyPr>
          <a:lstStyle/>
          <a:p>
            <a:r>
              <a:rPr lang="en-US" dirty="0" smtClean="0"/>
              <a:t>Stock / equity Purchases - Unique Considerations</a:t>
            </a:r>
            <a:endParaRPr lang="en-US" dirty="0"/>
          </a:p>
        </p:txBody>
      </p:sp>
      <p:sp>
        <p:nvSpPr>
          <p:cNvPr id="2" name="Content Placeholder 1" descr="" title=""/>
          <p:cNvSpPr>
            <a:spLocks noGrp="1"/>
          </p:cNvSpPr>
          <p:nvPr>
            <p:ph sz="half" idx="10"/>
          </p:nvPr>
        </p:nvSpPr>
        <p:spPr/>
        <p:txBody>
          <a:bodyPr>
            <a:normAutofit fontScale="92500" lnSpcReduction="10000"/>
          </a:bodyPr>
          <a:lstStyle/>
          <a:p>
            <a:pPr marL="0" indent="0">
              <a:buNone/>
            </a:pPr>
            <a:endParaRPr lang="en-US" dirty="0"/>
          </a:p>
          <a:p>
            <a:pPr lvl="1">
              <a:buFont typeface="Wingdings" panose="05000000000000000000" pitchFamily="2" charset="2"/>
              <a:buChar char="§"/>
            </a:pPr>
            <a:r>
              <a:rPr lang="en-US" b="1" dirty="0"/>
              <a:t>Ownership Verification</a:t>
            </a:r>
            <a:r>
              <a:rPr lang="en-US" dirty="0"/>
              <a:t>: Confirming title and potential transfer restrictions on target </a:t>
            </a:r>
            <a:r>
              <a:rPr lang="en-US" dirty="0" smtClean="0"/>
              <a:t>shares</a:t>
            </a:r>
          </a:p>
          <a:p>
            <a:pPr lvl="1">
              <a:buFont typeface="Wingdings" panose="05000000000000000000" pitchFamily="2" charset="2"/>
              <a:buChar char="§"/>
            </a:pPr>
            <a:endParaRPr lang="en-US" dirty="0"/>
          </a:p>
          <a:p>
            <a:pPr lvl="1">
              <a:buFont typeface="Wingdings" panose="05000000000000000000" pitchFamily="2" charset="2"/>
              <a:buChar char="§"/>
            </a:pPr>
            <a:r>
              <a:rPr lang="en-US" b="1" dirty="0"/>
              <a:t>Tax Implications</a:t>
            </a:r>
            <a:r>
              <a:rPr lang="en-US" dirty="0"/>
              <a:t>: Evaluating tax consequences of stock/equity </a:t>
            </a:r>
            <a:r>
              <a:rPr lang="en-US" dirty="0" smtClean="0"/>
              <a:t>transactions</a:t>
            </a:r>
            <a:endParaRPr lang="en-US" dirty="0"/>
          </a:p>
          <a:p>
            <a:pPr lvl="1">
              <a:buFont typeface="Wingdings" panose="05000000000000000000" pitchFamily="2" charset="2"/>
              <a:buChar char="§"/>
            </a:pPr>
            <a:endParaRPr lang="en-US" b="1" dirty="0" smtClean="0"/>
          </a:p>
          <a:p>
            <a:pPr lvl="1">
              <a:buFont typeface="Wingdings" panose="05000000000000000000" pitchFamily="2" charset="2"/>
              <a:buChar char="§"/>
            </a:pPr>
            <a:r>
              <a:rPr lang="en-US" b="1" dirty="0" smtClean="0"/>
              <a:t>Transition </a:t>
            </a:r>
            <a:r>
              <a:rPr lang="en-US" b="1" dirty="0"/>
              <a:t>Services</a:t>
            </a:r>
            <a:r>
              <a:rPr lang="en-US" dirty="0"/>
              <a:t>: Planning for post-closing </a:t>
            </a:r>
            <a:r>
              <a:rPr lang="en-US" dirty="0" smtClean="0"/>
              <a:t>services</a:t>
            </a:r>
          </a:p>
          <a:p>
            <a:pPr marL="457200" lvl="1" indent="0">
              <a:buNone/>
            </a:pPr>
            <a:endParaRPr lang="en-US" dirty="0"/>
          </a:p>
          <a:p>
            <a:pPr lvl="1">
              <a:buFont typeface="Wingdings" panose="05000000000000000000" pitchFamily="2" charset="2"/>
              <a:buChar char="§"/>
            </a:pPr>
            <a:r>
              <a:rPr lang="en-US" b="1" dirty="0"/>
              <a:t>Employee Transition</a:t>
            </a:r>
            <a:r>
              <a:rPr lang="en-US" dirty="0"/>
              <a:t>: Managing benefits and employment </a:t>
            </a:r>
            <a:r>
              <a:rPr lang="en-US" dirty="0" smtClean="0"/>
              <a:t>matters</a:t>
            </a:r>
          </a:p>
          <a:p>
            <a:pPr lvl="1">
              <a:buFont typeface="Wingdings" panose="05000000000000000000" pitchFamily="2" charset="2"/>
              <a:buChar char="§"/>
            </a:pPr>
            <a:endParaRPr lang="en-US" dirty="0"/>
          </a:p>
          <a:p>
            <a:pPr lvl="1">
              <a:buFont typeface="Wingdings" panose="05000000000000000000" pitchFamily="2" charset="2"/>
              <a:buChar char="§"/>
            </a:pPr>
            <a:r>
              <a:rPr lang="en-US" b="1" dirty="0"/>
              <a:t>Liabilities and Indemnities</a:t>
            </a:r>
            <a:r>
              <a:rPr lang="en-US" dirty="0"/>
              <a:t>: Structuring indemnities around identified </a:t>
            </a:r>
            <a:r>
              <a:rPr lang="en-US" dirty="0" smtClean="0"/>
              <a:t>liabilities</a:t>
            </a:r>
            <a:endParaRPr lang="en-US" dirty="0"/>
          </a:p>
          <a:p>
            <a:pPr marL="0" indent="0">
              <a:buNone/>
            </a:pPr>
            <a:endParaRPr lang="en-US" dirty="0"/>
          </a:p>
        </p:txBody>
      </p:sp>
      <p:pic>
        <p:nvPicPr>
          <p:cNvPr id="11266" name="Picture 2" descr="" title=""/>
          <p:cNvPicPr>
            <a:picLocks noGrp="1" noChangeAspect="1" noChangeArrowheads="1"/>
          </p:cNvPicPr>
          <p:nvPr>
            <p:ph sz="half" idx="11"/>
          </p:nvPr>
        </p:nvPicPr>
        <p:blipFill>
          <a:blip r:embed="rId2" cstate="print">
            <a:extLst>
              <a:ext uri="{28A0092B-C50C-407E-A947-70E740481C1C}">
                <a14:useLocalDpi xmlns:a14="http://schemas.microsoft.com/office/drawing/2010/main" val="0"/>
              </a:ext>
            </a:extLst>
          </a:blip>
          <a:stretch>
            <a:fillRect/>
          </a:stretch>
        </p:blipFill>
        <p:spPr bwMode="auto">
          <a:xfrm>
            <a:off x="371648" y="2682991"/>
            <a:ext cx="4476404" cy="2984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595336"/>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ubtitle 1" descr="" title=""/>
          <p:cNvSpPr>
            <a:spLocks noGrp="1"/>
          </p:cNvSpPr>
          <p:nvPr>
            <p:ph type="subTitle" idx="1"/>
          </p:nvPr>
        </p:nvSpPr>
        <p:spPr>
          <a:xfrm>
            <a:off x="1512850" y="579459"/>
            <a:ext cx="9144000" cy="4671022"/>
          </a:xfrm>
        </p:spPr>
        <p:txBody>
          <a:bodyPr/>
          <a:lstStyle/>
          <a:p>
            <a:pPr marL="400050" indent="-400050" algn="l">
              <a:buAutoNum type="romanUcPeriod"/>
            </a:pPr>
            <a:endParaRPr lang="en-US" dirty="0" smtClean="0"/>
          </a:p>
          <a:p>
            <a:r>
              <a:rPr lang="en-US" sz="4000" dirty="0" smtClean="0">
                <a:latin typeface="+mj-lt"/>
              </a:rPr>
              <a:t>AGENDA</a:t>
            </a:r>
          </a:p>
          <a:p>
            <a:endParaRPr lang="en-US" sz="3600" dirty="0"/>
          </a:p>
          <a:p>
            <a:pPr marL="400050" indent="-400050" algn="l">
              <a:buAutoNum type="romanUcPeriod"/>
            </a:pPr>
            <a:r>
              <a:rPr lang="en-US" dirty="0" smtClean="0">
                <a:latin typeface="+mj-lt"/>
              </a:rPr>
              <a:t>INTRODUCTION</a:t>
            </a:r>
          </a:p>
          <a:p>
            <a:pPr marL="400050" indent="-400050" algn="l">
              <a:buAutoNum type="romanUcPeriod"/>
            </a:pPr>
            <a:r>
              <a:rPr lang="en-US" dirty="0" smtClean="0">
                <a:latin typeface="+mj-lt"/>
              </a:rPr>
              <a:t>COMMONALITIES IN TRANSACTIONS </a:t>
            </a:r>
          </a:p>
          <a:p>
            <a:pPr marL="400050" indent="-400050" algn="l">
              <a:buAutoNum type="romanUcPeriod"/>
            </a:pPr>
            <a:r>
              <a:rPr lang="en-US" dirty="0" smtClean="0">
                <a:latin typeface="+mj-lt"/>
              </a:rPr>
              <a:t>COMPARING DUE DILIGENCE APPROACHES – ASSET PURCHASES </a:t>
            </a:r>
          </a:p>
          <a:p>
            <a:pPr marL="400050" indent="-400050" algn="l">
              <a:buAutoNum type="romanUcPeriod"/>
            </a:pPr>
            <a:r>
              <a:rPr lang="en-US" dirty="0" smtClean="0">
                <a:latin typeface="+mj-lt"/>
              </a:rPr>
              <a:t>COMPARING DUE DILIGENCE APPROACHES – STOCK/EQUITY PURCHASES</a:t>
            </a:r>
          </a:p>
          <a:p>
            <a:pPr marL="400050" indent="-400050" algn="l">
              <a:buAutoNum type="romanUcPeriod"/>
            </a:pPr>
            <a:r>
              <a:rPr lang="en-US" dirty="0" smtClean="0">
                <a:latin typeface="+mj-lt"/>
              </a:rPr>
              <a:t>COMPARING DUE DILIGENCE APPROACHES – MERGERS </a:t>
            </a:r>
          </a:p>
          <a:p>
            <a:pPr marL="400050" indent="-400050" algn="l">
              <a:buAutoNum type="romanUcPeriod"/>
            </a:pPr>
            <a:r>
              <a:rPr lang="en-US" dirty="0" smtClean="0">
                <a:latin typeface="+mj-lt"/>
              </a:rPr>
              <a:t>QUESTIONS</a:t>
            </a:r>
            <a:r>
              <a:rPr lang="en-US" dirty="0" smtClean="0"/>
              <a:t> </a:t>
            </a:r>
          </a:p>
          <a:p>
            <a:pPr marL="400050" indent="-400050">
              <a:buAutoNum type="romanUcPeriod"/>
            </a:pPr>
            <a:endParaRPr lang="en-US" dirty="0" smtClean="0"/>
          </a:p>
          <a:p>
            <a:pPr marL="400050" indent="-400050">
              <a:buAutoNum type="romanUcPeriod"/>
            </a:pPr>
            <a:endParaRPr lang="en-US" dirty="0"/>
          </a:p>
        </p:txBody>
      </p:sp>
    </p:spTree>
    <p:extLst>
      <p:ext uri="{BB962C8B-B14F-4D97-AF65-F5344CB8AC3E}">
        <p14:creationId xmlns:p14="http://schemas.microsoft.com/office/powerpoint/2010/main" val="792159939"/>
      </p:ext>
    </p:extLst>
  </p:cSld>
  <p:clrMapOvr>
    <a:masterClrMapping/>
  </p:clrMapOvr>
</p:sld>
</file>

<file path=ppt/slides/slide3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p:txBody>
          <a:bodyPr/>
          <a:lstStyle/>
          <a:p>
            <a:r>
              <a:rPr lang="en-US" dirty="0" smtClean="0"/>
              <a:t>Preparing for a Stock / equity Purchase:</a:t>
            </a:r>
            <a:endParaRPr lang="en-US" dirty="0"/>
          </a:p>
        </p:txBody>
      </p:sp>
      <p:sp>
        <p:nvSpPr>
          <p:cNvPr id="2" name="Content Placeholder 1" descr="" title=""/>
          <p:cNvSpPr>
            <a:spLocks noGrp="1"/>
          </p:cNvSpPr>
          <p:nvPr>
            <p:ph sz="half" idx="10"/>
          </p:nvPr>
        </p:nvSpPr>
        <p:spPr/>
        <p:txBody>
          <a:bodyPr>
            <a:normAutofit fontScale="70000" lnSpcReduction="20000"/>
          </a:bodyPr>
          <a:lstStyle/>
          <a:p>
            <a:endParaRPr lang="en-US" dirty="0"/>
          </a:p>
          <a:p>
            <a:endParaRPr lang="en-US" dirty="0"/>
          </a:p>
          <a:p>
            <a:pPr lvl="1">
              <a:buFont typeface="Wingdings" panose="05000000000000000000" pitchFamily="2" charset="2"/>
              <a:buChar char="§"/>
            </a:pPr>
            <a:r>
              <a:rPr lang="en-US" b="1" u="sng" dirty="0"/>
              <a:t>Objectives</a:t>
            </a:r>
            <a:r>
              <a:rPr lang="en-US" b="1" dirty="0"/>
              <a:t>:</a:t>
            </a:r>
            <a:endParaRPr lang="en-US" dirty="0"/>
          </a:p>
          <a:p>
            <a:pPr lvl="2">
              <a:buFont typeface="Wingdings" panose="05000000000000000000" pitchFamily="2" charset="2"/>
              <a:buChar char="§"/>
            </a:pPr>
            <a:r>
              <a:rPr lang="en-US" dirty="0"/>
              <a:t>Present a clear and attractive financial and operational </a:t>
            </a:r>
            <a:r>
              <a:rPr lang="en-US" dirty="0" smtClean="0"/>
              <a:t>picture</a:t>
            </a:r>
          </a:p>
          <a:p>
            <a:pPr lvl="2">
              <a:buFont typeface="Wingdings" panose="05000000000000000000" pitchFamily="2" charset="2"/>
              <a:buChar char="§"/>
            </a:pPr>
            <a:r>
              <a:rPr lang="en-US" dirty="0" smtClean="0"/>
              <a:t>Minimize </a:t>
            </a:r>
            <a:r>
              <a:rPr lang="en-US" dirty="0"/>
              <a:t>potential </a:t>
            </a:r>
            <a:r>
              <a:rPr lang="en-US" dirty="0" smtClean="0"/>
              <a:t>liabilities</a:t>
            </a:r>
          </a:p>
          <a:p>
            <a:pPr lvl="2">
              <a:buFont typeface="Wingdings" panose="05000000000000000000" pitchFamily="2" charset="2"/>
              <a:buChar char="§"/>
            </a:pPr>
            <a:endParaRPr lang="en-US" dirty="0"/>
          </a:p>
          <a:p>
            <a:pPr lvl="1">
              <a:buFont typeface="Wingdings" panose="05000000000000000000" pitchFamily="2" charset="2"/>
              <a:buChar char="§"/>
            </a:pPr>
            <a:r>
              <a:rPr lang="en-US" b="1" u="sng" dirty="0" smtClean="0"/>
              <a:t>Key </a:t>
            </a:r>
            <a:r>
              <a:rPr lang="en-US" b="1" u="sng" dirty="0"/>
              <a:t>Considerations</a:t>
            </a:r>
            <a:r>
              <a:rPr lang="en-US" b="1" dirty="0"/>
              <a:t>:</a:t>
            </a:r>
            <a:endParaRPr lang="en-US" dirty="0"/>
          </a:p>
          <a:p>
            <a:pPr lvl="2">
              <a:buFont typeface="Wingdings" panose="05000000000000000000" pitchFamily="2" charset="2"/>
              <a:buChar char="§"/>
            </a:pPr>
            <a:r>
              <a:rPr lang="en-US" dirty="0"/>
              <a:t>Legal compliance and transparency in ownership </a:t>
            </a:r>
            <a:r>
              <a:rPr lang="en-US" dirty="0" smtClean="0"/>
              <a:t>records</a:t>
            </a:r>
          </a:p>
          <a:p>
            <a:pPr lvl="2">
              <a:buFont typeface="Wingdings" panose="05000000000000000000" pitchFamily="2" charset="2"/>
              <a:buChar char="§"/>
            </a:pPr>
            <a:r>
              <a:rPr lang="en-US" dirty="0" smtClean="0"/>
              <a:t>Addressing </a:t>
            </a:r>
            <a:r>
              <a:rPr lang="en-US" dirty="0"/>
              <a:t>potential issues </a:t>
            </a:r>
            <a:r>
              <a:rPr lang="en-US" dirty="0" smtClean="0"/>
              <a:t>proactively</a:t>
            </a:r>
          </a:p>
          <a:p>
            <a:pPr lvl="2">
              <a:buFont typeface="Wingdings" panose="05000000000000000000" pitchFamily="2" charset="2"/>
              <a:buChar char="§"/>
            </a:pPr>
            <a:endParaRPr lang="en-US" dirty="0"/>
          </a:p>
          <a:p>
            <a:pPr lvl="1">
              <a:buFont typeface="Wingdings" panose="05000000000000000000" pitchFamily="2" charset="2"/>
              <a:buChar char="§"/>
            </a:pPr>
            <a:r>
              <a:rPr lang="en-US" b="1" u="sng" dirty="0"/>
              <a:t>Actions</a:t>
            </a:r>
            <a:r>
              <a:rPr lang="en-US" b="1" dirty="0" smtClean="0"/>
              <a:t>:</a:t>
            </a:r>
          </a:p>
          <a:p>
            <a:pPr lvl="2">
              <a:buFont typeface="Wingdings" panose="05000000000000000000" pitchFamily="2" charset="2"/>
              <a:buChar char="§"/>
            </a:pPr>
            <a:r>
              <a:rPr lang="en-US" dirty="0" smtClean="0"/>
              <a:t>Look for limitations on change of control </a:t>
            </a:r>
          </a:p>
          <a:p>
            <a:pPr lvl="2">
              <a:buFont typeface="Wingdings" panose="05000000000000000000" pitchFamily="2" charset="2"/>
              <a:buChar char="§"/>
            </a:pPr>
            <a:r>
              <a:rPr lang="en-US" dirty="0" smtClean="0"/>
              <a:t>Prepare/obtain necessary notices/consents </a:t>
            </a:r>
            <a:endParaRPr lang="en-US" dirty="0"/>
          </a:p>
          <a:p>
            <a:pPr lvl="2">
              <a:buFont typeface="Wingdings" panose="05000000000000000000" pitchFamily="2" charset="2"/>
              <a:buChar char="§"/>
            </a:pPr>
            <a:r>
              <a:rPr lang="en-US" dirty="0" smtClean="0"/>
              <a:t>Review </a:t>
            </a:r>
            <a:r>
              <a:rPr lang="en-US" dirty="0"/>
              <a:t>and </a:t>
            </a:r>
            <a:r>
              <a:rPr lang="en-US" dirty="0" smtClean="0"/>
              <a:t>organize buy-sell </a:t>
            </a:r>
            <a:r>
              <a:rPr lang="en-US" dirty="0"/>
              <a:t>shareholder </a:t>
            </a:r>
            <a:r>
              <a:rPr lang="en-US" dirty="0" smtClean="0"/>
              <a:t>agreements and voting agreements </a:t>
            </a:r>
            <a:r>
              <a:rPr lang="en-US" dirty="0"/>
              <a:t>and </a:t>
            </a:r>
            <a:r>
              <a:rPr lang="en-US" dirty="0" smtClean="0"/>
              <a:t>stock or other equity </a:t>
            </a:r>
            <a:r>
              <a:rPr lang="en-US" dirty="0"/>
              <a:t>ownership </a:t>
            </a:r>
            <a:r>
              <a:rPr lang="en-US" dirty="0" smtClean="0"/>
              <a:t>records</a:t>
            </a:r>
            <a:endParaRPr lang="en-US" dirty="0"/>
          </a:p>
          <a:p>
            <a:pPr lvl="2">
              <a:buFont typeface="Wingdings" panose="05000000000000000000" pitchFamily="2" charset="2"/>
              <a:buChar char="§"/>
            </a:pPr>
            <a:r>
              <a:rPr lang="en-US" dirty="0" smtClean="0"/>
              <a:t>Conduct </a:t>
            </a:r>
            <a:r>
              <a:rPr lang="en-US" dirty="0"/>
              <a:t>a detailed audit of financial statements and company </a:t>
            </a:r>
            <a:r>
              <a:rPr lang="en-US" dirty="0" smtClean="0"/>
              <a:t>liabilities</a:t>
            </a:r>
            <a:endParaRPr lang="en-US" dirty="0"/>
          </a:p>
          <a:p>
            <a:pPr lvl="2">
              <a:buFont typeface="Wingdings" panose="05000000000000000000" pitchFamily="2" charset="2"/>
              <a:buChar char="§"/>
            </a:pPr>
            <a:r>
              <a:rPr lang="en-US" dirty="0" smtClean="0"/>
              <a:t>Ensure </a:t>
            </a:r>
            <a:r>
              <a:rPr lang="en-US" dirty="0"/>
              <a:t>all ownership records are clear and </a:t>
            </a:r>
            <a:r>
              <a:rPr lang="en-US" dirty="0" smtClean="0"/>
              <a:t>accurate</a:t>
            </a:r>
            <a:endParaRPr lang="en-US" dirty="0"/>
          </a:p>
          <a:p>
            <a:pPr lvl="2"/>
            <a:endParaRPr lang="en-US" dirty="0"/>
          </a:p>
          <a:p>
            <a:pPr lvl="1"/>
            <a:endParaRPr lang="en-US" dirty="0"/>
          </a:p>
        </p:txBody>
      </p:sp>
      <p:pic>
        <p:nvPicPr>
          <p:cNvPr id="12290" name="Picture 2" descr="" title=""/>
          <p:cNvPicPr>
            <a:picLocks noGrp="1" noChangeAspect="1" noChangeArrowheads="1"/>
          </p:cNvPicPr>
          <p:nvPr>
            <p:ph sz="half" idx="11"/>
          </p:nvPr>
        </p:nvPicPr>
        <p:blipFill>
          <a:blip r:embed="rId2" cstate="print">
            <a:extLst>
              <a:ext uri="{28A0092B-C50C-407E-A947-70E740481C1C}">
                <a14:useLocalDpi xmlns:a14="http://schemas.microsoft.com/office/drawing/2010/main" val="0"/>
              </a:ext>
            </a:extLst>
          </a:blip>
          <a:stretch>
            <a:fillRect/>
          </a:stretch>
        </p:blipFill>
        <p:spPr bwMode="auto">
          <a:xfrm>
            <a:off x="375804" y="2599863"/>
            <a:ext cx="4468091" cy="3150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777231"/>
      </p:ext>
    </p:extLst>
  </p:cSld>
  <p:clrMapOvr>
    <a:masterClrMapping/>
  </p:clrMapOvr>
</p:sld>
</file>

<file path=ppt/slides/slide3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half" idx="10"/>
          </p:nvPr>
        </p:nvSpPr>
        <p:spPr/>
        <p:txBody>
          <a:bodyPr>
            <a:normAutofit fontScale="70000" lnSpcReduction="20000"/>
          </a:bodyPr>
          <a:lstStyle/>
          <a:p>
            <a:pPr>
              <a:lnSpc>
                <a:spcPct val="120000"/>
              </a:lnSpc>
              <a:buFont typeface="Wingdings" panose="05000000000000000000" pitchFamily="2" charset="2"/>
              <a:buChar char="§"/>
            </a:pPr>
            <a:r>
              <a:rPr lang="en-US" dirty="0" smtClean="0"/>
              <a:t>Since the target company will continue to own its assets (including contracts) after the closing, a stock / equity purchase generally does not trigger a general anti-assignment clause</a:t>
            </a:r>
          </a:p>
          <a:p>
            <a:pPr>
              <a:lnSpc>
                <a:spcPct val="120000"/>
              </a:lnSpc>
              <a:buFont typeface="Wingdings" panose="05000000000000000000" pitchFamily="2" charset="2"/>
              <a:buChar char="§"/>
            </a:pPr>
            <a:r>
              <a:rPr lang="en-US" dirty="0" smtClean="0"/>
              <a:t>However, a stock / equity purchase will trigger a change of control type of provision</a:t>
            </a:r>
          </a:p>
          <a:p>
            <a:pPr algn="just">
              <a:lnSpc>
                <a:spcPct val="120000"/>
              </a:lnSpc>
              <a:buFont typeface="Wingdings" panose="05000000000000000000" pitchFamily="2" charset="2"/>
              <a:buChar char="§"/>
            </a:pPr>
            <a:r>
              <a:rPr lang="en-US" b="1" dirty="0" smtClean="0"/>
              <a:t>Example</a:t>
            </a:r>
            <a:r>
              <a:rPr lang="en-US" dirty="0" smtClean="0"/>
              <a:t>: </a:t>
            </a:r>
            <a:r>
              <a:rPr lang="en-US" i="1" dirty="0" smtClean="0"/>
              <a:t>“Neither party shall make an assignment, transfer, or other conveyance of the rights, duties, or obligations of the Agreement, without prior written consent of the other party.  This provision includes assignment due to the change in ownership whether by the sale of stock/equity or by merger or operation of law.”</a:t>
            </a:r>
          </a:p>
          <a:p>
            <a:pPr>
              <a:lnSpc>
                <a:spcPct val="120000"/>
              </a:lnSpc>
              <a:buFont typeface="Wingdings" panose="05000000000000000000" pitchFamily="2" charset="2"/>
              <a:buChar char="§"/>
            </a:pPr>
            <a:r>
              <a:rPr lang="en-US" dirty="0" smtClean="0"/>
              <a:t>Sometimes the language refers to a transaction where a third party or parties obtain “control” of the entity, such as by merger or purchasing a controlling interest in the ownership of the entity, or by obtaining a contracted right to control the entity</a:t>
            </a:r>
          </a:p>
          <a:p>
            <a:endParaRPr lang="en-US" dirty="0"/>
          </a:p>
        </p:txBody>
      </p:sp>
      <p:sp>
        <p:nvSpPr>
          <p:cNvPr id="3" name="Title 2" descr="" title=""/>
          <p:cNvSpPr>
            <a:spLocks noGrp="1"/>
          </p:cNvSpPr>
          <p:nvPr>
            <p:ph type="title"/>
          </p:nvPr>
        </p:nvSpPr>
        <p:spPr/>
        <p:txBody>
          <a:bodyPr/>
          <a:lstStyle/>
          <a:p>
            <a:r>
              <a:rPr lang="en-US" dirty="0" smtClean="0"/>
              <a:t>Change of control provision</a:t>
            </a:r>
            <a:endParaRPr lang="en-US" dirty="0"/>
          </a:p>
        </p:txBody>
      </p:sp>
    </p:spTree>
    <p:extLst>
      <p:ext uri="{BB962C8B-B14F-4D97-AF65-F5344CB8AC3E}">
        <p14:creationId xmlns:p14="http://schemas.microsoft.com/office/powerpoint/2010/main" val="637037999"/>
      </p:ext>
    </p:extLst>
  </p:cSld>
  <p:clrMapOvr>
    <a:masterClrMapping/>
  </p:clrMapOvr>
</p:sld>
</file>

<file path=ppt/slides/slide3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half" idx="10"/>
          </p:nvPr>
        </p:nvSpPr>
        <p:spPr/>
        <p:txBody>
          <a:bodyPr/>
          <a:lstStyle/>
          <a:p>
            <a:pPr algn="just">
              <a:buFont typeface="Wingdings" panose="05000000000000000000" pitchFamily="2" charset="2"/>
              <a:buChar char="§"/>
            </a:pPr>
            <a:r>
              <a:rPr lang="en-US" dirty="0" smtClean="0"/>
              <a:t>Change of control provisions can be embedded in an assignment, default, termination, or other section in an agreement</a:t>
            </a:r>
          </a:p>
          <a:p>
            <a:pPr marL="0" indent="0" algn="just">
              <a:buNone/>
            </a:pPr>
            <a:endParaRPr lang="en-US" dirty="0" smtClean="0"/>
          </a:p>
          <a:p>
            <a:pPr algn="just">
              <a:buFont typeface="Wingdings" panose="05000000000000000000" pitchFamily="2" charset="2"/>
              <a:buChar char="§"/>
            </a:pPr>
            <a:r>
              <a:rPr lang="en-US" u="sng" dirty="0" smtClean="0"/>
              <a:t>Example</a:t>
            </a:r>
            <a:r>
              <a:rPr lang="en-US" dirty="0" smtClean="0"/>
              <a:t>:  </a:t>
            </a:r>
            <a:r>
              <a:rPr lang="en-US" i="1" dirty="0" smtClean="0"/>
              <a:t>“If a party undergoes a change of control, unless such event has been consented to in writing by the other party, the other party may terminate the agreement immediately upon written notice.”</a:t>
            </a:r>
            <a:endParaRPr lang="en-US" i="1" dirty="0"/>
          </a:p>
        </p:txBody>
      </p:sp>
      <p:sp>
        <p:nvSpPr>
          <p:cNvPr id="3" name="Title 2" descr="" title=""/>
          <p:cNvSpPr>
            <a:spLocks noGrp="1"/>
          </p:cNvSpPr>
          <p:nvPr>
            <p:ph type="title"/>
          </p:nvPr>
        </p:nvSpPr>
        <p:spPr/>
        <p:txBody>
          <a:bodyPr/>
          <a:lstStyle/>
          <a:p>
            <a:r>
              <a:rPr lang="en-US" dirty="0" smtClean="0"/>
              <a:t>Change of control provision</a:t>
            </a:r>
            <a:endParaRPr lang="en-US" dirty="0"/>
          </a:p>
        </p:txBody>
      </p:sp>
    </p:spTree>
    <p:extLst>
      <p:ext uri="{BB962C8B-B14F-4D97-AF65-F5344CB8AC3E}">
        <p14:creationId xmlns:p14="http://schemas.microsoft.com/office/powerpoint/2010/main" val="3043832963"/>
      </p:ext>
    </p:extLst>
  </p:cSld>
  <p:clrMapOvr>
    <a:masterClrMapping/>
  </p:clrMapOvr>
</p:sld>
</file>

<file path=ppt/slides/slide3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8" name="Title 7" descr="" title=""/>
          <p:cNvSpPr>
            <a:spLocks noGrp="1"/>
          </p:cNvSpPr>
          <p:nvPr>
            <p:ph type="title"/>
          </p:nvPr>
        </p:nvSpPr>
        <p:spPr>
          <a:xfrm>
            <a:off x="860714" y="1263719"/>
            <a:ext cx="10220325" cy="2594138"/>
          </a:xfrm>
        </p:spPr>
        <p:txBody>
          <a:bodyPr/>
          <a:lstStyle/>
          <a:p>
            <a:r>
              <a:rPr lang="en-US" dirty="0" smtClean="0"/>
              <a:t>V.  Comparing Due Diligence Approaches - Mergers</a:t>
            </a:r>
            <a:endParaRPr lang="en-US" dirty="0"/>
          </a:p>
        </p:txBody>
      </p:sp>
    </p:spTree>
    <p:extLst>
      <p:ext uri="{BB962C8B-B14F-4D97-AF65-F5344CB8AC3E}">
        <p14:creationId xmlns:p14="http://schemas.microsoft.com/office/powerpoint/2010/main" val="2531639238"/>
      </p:ext>
    </p:extLst>
  </p:cSld>
  <p:clrMapOvr>
    <a:masterClrMapping/>
  </p:clrMapOvr>
</p:sld>
</file>

<file path=ppt/slides/slide3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p:txBody>
          <a:bodyPr/>
          <a:lstStyle/>
          <a:p>
            <a:r>
              <a:rPr lang="en-US" dirty="0" smtClean="0"/>
              <a:t>Mergers - Key Features</a:t>
            </a:r>
            <a:endParaRPr lang="en-US" dirty="0"/>
          </a:p>
        </p:txBody>
      </p:sp>
      <p:sp>
        <p:nvSpPr>
          <p:cNvPr id="2" name="Content Placeholder 1" descr="" title=""/>
          <p:cNvSpPr>
            <a:spLocks noGrp="1"/>
          </p:cNvSpPr>
          <p:nvPr>
            <p:ph sz="half" idx="10"/>
          </p:nvPr>
        </p:nvSpPr>
        <p:spPr/>
        <p:txBody>
          <a:bodyPr>
            <a:normAutofit/>
          </a:bodyPr>
          <a:lstStyle/>
          <a:p>
            <a:pPr lvl="0">
              <a:buFont typeface="Wingdings" panose="05000000000000000000" pitchFamily="2" charset="2"/>
              <a:buChar char="§"/>
            </a:pPr>
            <a:r>
              <a:rPr lang="en-US" b="1" u="sng" dirty="0" smtClean="0"/>
              <a:t>Definition </a:t>
            </a:r>
            <a:r>
              <a:rPr lang="en-US" b="1" u="sng" dirty="0"/>
              <a:t>and Scope</a:t>
            </a:r>
            <a:endParaRPr lang="en-US" u="sng" dirty="0"/>
          </a:p>
          <a:p>
            <a:pPr lvl="1">
              <a:buFont typeface="Wingdings" panose="05000000000000000000" pitchFamily="2" charset="2"/>
              <a:buChar char="§"/>
            </a:pPr>
            <a:r>
              <a:rPr lang="en-US" dirty="0"/>
              <a:t>Combination of two companies into one </a:t>
            </a:r>
            <a:r>
              <a:rPr lang="en-US" dirty="0" smtClean="0"/>
              <a:t>entity</a:t>
            </a:r>
          </a:p>
          <a:p>
            <a:pPr lvl="1">
              <a:buFont typeface="Wingdings" panose="05000000000000000000" pitchFamily="2" charset="2"/>
              <a:buChar char="§"/>
            </a:pPr>
            <a:r>
              <a:rPr lang="en-US" dirty="0" smtClean="0"/>
              <a:t>Statutory process regulated by state law</a:t>
            </a:r>
          </a:p>
          <a:p>
            <a:pPr lvl="1">
              <a:buFont typeface="Wingdings" panose="05000000000000000000" pitchFamily="2" charset="2"/>
              <a:buChar char="§"/>
            </a:pPr>
            <a:endParaRPr lang="en-US" dirty="0"/>
          </a:p>
          <a:p>
            <a:pPr>
              <a:buFont typeface="Wingdings" panose="05000000000000000000" pitchFamily="2" charset="2"/>
              <a:buChar char="§"/>
            </a:pPr>
            <a:r>
              <a:rPr lang="en-US" b="1" u="sng" dirty="0" smtClean="0"/>
              <a:t>Legal </a:t>
            </a:r>
            <a:r>
              <a:rPr lang="en-US" b="1" u="sng" dirty="0"/>
              <a:t>and Business </a:t>
            </a:r>
            <a:r>
              <a:rPr lang="en-US" b="1" u="sng" dirty="0" smtClean="0"/>
              <a:t>Considerations</a:t>
            </a:r>
            <a:r>
              <a:rPr lang="en-US" dirty="0" smtClean="0"/>
              <a:t> </a:t>
            </a:r>
          </a:p>
          <a:p>
            <a:pPr lvl="1">
              <a:buFont typeface="Wingdings" panose="05000000000000000000" pitchFamily="2" charset="2"/>
              <a:buChar char="§"/>
            </a:pPr>
            <a:r>
              <a:rPr lang="en-US" dirty="0" smtClean="0"/>
              <a:t>Negotiation </a:t>
            </a:r>
            <a:r>
              <a:rPr lang="en-US" dirty="0"/>
              <a:t>of merger agreement terms, antitrust issues, shareholder </a:t>
            </a:r>
            <a:r>
              <a:rPr lang="en-US" dirty="0" smtClean="0"/>
              <a:t>approvals</a:t>
            </a:r>
            <a:endParaRPr lang="en-US" dirty="0"/>
          </a:p>
        </p:txBody>
      </p:sp>
      <p:pic>
        <p:nvPicPr>
          <p:cNvPr id="4098" name="Picture 2" descr="" title=""/>
          <p:cNvPicPr>
            <a:picLocks noGrp="1" noChangeAspect="1" noChangeArrowheads="1"/>
          </p:cNvPicPr>
          <p:nvPr>
            <p:ph sz="half" idx="11"/>
          </p:nvPr>
        </p:nvPicPr>
        <p:blipFill>
          <a:blip r:embed="rId2" cstate="print">
            <a:extLst>
              <a:ext uri="{28A0092B-C50C-407E-A947-70E740481C1C}">
                <a14:useLocalDpi xmlns:a14="http://schemas.microsoft.com/office/drawing/2010/main" val="0"/>
              </a:ext>
            </a:extLst>
          </a:blip>
          <a:stretch>
            <a:fillRect/>
          </a:stretch>
        </p:blipFill>
        <p:spPr bwMode="auto">
          <a:xfrm>
            <a:off x="371475" y="2808036"/>
            <a:ext cx="4476750" cy="273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761787"/>
      </p:ext>
    </p:extLst>
  </p:cSld>
  <p:clrMapOvr>
    <a:masterClrMapping/>
  </p:clrMapOvr>
</p:sld>
</file>

<file path=ppt/slides/slide3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p:txBody>
          <a:bodyPr/>
          <a:lstStyle/>
          <a:p>
            <a:r>
              <a:rPr lang="en-US" dirty="0" smtClean="0"/>
              <a:t>Mergers - Unique Considerations </a:t>
            </a:r>
            <a:endParaRPr lang="en-US" dirty="0"/>
          </a:p>
        </p:txBody>
      </p:sp>
      <p:sp>
        <p:nvSpPr>
          <p:cNvPr id="2" name="Content Placeholder 1" descr="" title=""/>
          <p:cNvSpPr>
            <a:spLocks noGrp="1"/>
          </p:cNvSpPr>
          <p:nvPr>
            <p:ph sz="half" idx="10"/>
          </p:nvPr>
        </p:nvSpPr>
        <p:spPr/>
        <p:txBody>
          <a:bodyPr>
            <a:normAutofit fontScale="77500" lnSpcReduction="20000"/>
          </a:bodyPr>
          <a:lstStyle/>
          <a:p>
            <a:pPr lvl="1">
              <a:buFont typeface="Wingdings" panose="05000000000000000000" pitchFamily="2" charset="2"/>
              <a:buChar char="§"/>
            </a:pPr>
            <a:r>
              <a:rPr lang="en-US" dirty="0" smtClean="0"/>
              <a:t>Process is similar to stock/equity purchase</a:t>
            </a:r>
          </a:p>
          <a:p>
            <a:pPr marL="457200" lvl="1" indent="0">
              <a:buNone/>
            </a:pPr>
            <a:endParaRPr lang="en-US" dirty="0" smtClean="0"/>
          </a:p>
          <a:p>
            <a:pPr lvl="1">
              <a:buFont typeface="Wingdings" panose="05000000000000000000" pitchFamily="2" charset="2"/>
              <a:buChar char="§"/>
            </a:pPr>
            <a:r>
              <a:rPr lang="en-US" dirty="0" smtClean="0"/>
              <a:t>Confirm title and ownership of target company and potential transfer restrictions </a:t>
            </a:r>
            <a:r>
              <a:rPr lang="en-US" i="1" dirty="0" smtClean="0"/>
              <a:t>(i.e. “change of control” or “operation by law” language</a:t>
            </a:r>
            <a:r>
              <a:rPr lang="en-US" dirty="0" smtClean="0"/>
              <a:t>)</a:t>
            </a:r>
          </a:p>
          <a:p>
            <a:pPr marL="457200" lvl="1" indent="0">
              <a:buNone/>
            </a:pPr>
            <a:endParaRPr lang="en-US" dirty="0" smtClean="0"/>
          </a:p>
          <a:p>
            <a:pPr lvl="1">
              <a:buFont typeface="Wingdings" panose="05000000000000000000" pitchFamily="2" charset="2"/>
              <a:buChar char="§"/>
            </a:pPr>
            <a:r>
              <a:rPr lang="en-US" sz="2500" dirty="0" smtClean="0"/>
              <a:t>Typically,</a:t>
            </a:r>
            <a:r>
              <a:rPr lang="en-US" sz="2500" dirty="0"/>
              <a:t> i</a:t>
            </a:r>
            <a:r>
              <a:rPr lang="en-US" sz="2500" dirty="0" smtClean="0"/>
              <a:t>n </a:t>
            </a:r>
            <a:r>
              <a:rPr lang="en-US" sz="2500" dirty="0"/>
              <a:t>most jurisdictions, </a:t>
            </a:r>
            <a:r>
              <a:rPr lang="en-US" sz="2500" dirty="0" smtClean="0"/>
              <a:t>anti-assignment </a:t>
            </a:r>
            <a:r>
              <a:rPr lang="en-US" sz="2500" dirty="0"/>
              <a:t>clauses are not triggered in a reverse triangular merger unless the contract also contains a separate change of control provision or similar change of control language in its anti-assignment clause. </a:t>
            </a:r>
            <a:endParaRPr lang="en-US" sz="2500" dirty="0" smtClean="0"/>
          </a:p>
          <a:p>
            <a:pPr marL="457200" lvl="1" indent="0">
              <a:buNone/>
            </a:pPr>
            <a:endParaRPr lang="en-US" sz="2500" dirty="0"/>
          </a:p>
          <a:p>
            <a:pPr lvl="1">
              <a:buFont typeface="Wingdings" panose="05000000000000000000" pitchFamily="2" charset="2"/>
              <a:buChar char="§"/>
            </a:pPr>
            <a:r>
              <a:rPr lang="en-US" sz="2500" dirty="0" smtClean="0"/>
              <a:t>For </a:t>
            </a:r>
            <a:r>
              <a:rPr lang="en-US" sz="2500" dirty="0"/>
              <a:t>example, in 2013, the Delaware Court of Chancery confirmed that, unlike a forward merger, a reverse triangular merger does not constitute an assignment "by operation of law" under Delaware </a:t>
            </a:r>
            <a:r>
              <a:rPr lang="en-US" sz="2500" dirty="0" smtClean="0"/>
              <a:t>law (</a:t>
            </a:r>
            <a:r>
              <a:rPr lang="en-US" sz="2500" i="1" dirty="0" err="1" smtClean="0"/>
              <a:t>Meso</a:t>
            </a:r>
            <a:r>
              <a:rPr lang="en-US" sz="2500" i="1" dirty="0" smtClean="0"/>
              <a:t> Scale </a:t>
            </a:r>
            <a:r>
              <a:rPr lang="en-US" sz="2500" i="1" dirty="0" err="1" smtClean="0"/>
              <a:t>Diagnoistics</a:t>
            </a:r>
            <a:r>
              <a:rPr lang="en-US" sz="2500" i="1" dirty="0" smtClean="0"/>
              <a:t>, LLC v. Roche </a:t>
            </a:r>
            <a:r>
              <a:rPr lang="en-US" sz="2500" i="1" dirty="0" err="1" smtClean="0"/>
              <a:t>Diagnositics</a:t>
            </a:r>
            <a:r>
              <a:rPr lang="en-US" sz="2500" i="1" dirty="0"/>
              <a:t> </a:t>
            </a:r>
            <a:r>
              <a:rPr lang="en-US" sz="2500" i="1" dirty="0" smtClean="0"/>
              <a:t>GMBH</a:t>
            </a:r>
            <a:r>
              <a:rPr lang="en-US" sz="2500" dirty="0" smtClean="0"/>
              <a:t>, 62 A.3d 62, 87-88 (Del. Ch. 2013).  </a:t>
            </a:r>
          </a:p>
          <a:p>
            <a:pPr marL="457200" lvl="1" indent="0">
              <a:buNone/>
            </a:pPr>
            <a:endParaRPr lang="en-US" sz="2500" dirty="0"/>
          </a:p>
          <a:p>
            <a:pPr lvl="1">
              <a:buFont typeface="Wingdings" panose="05000000000000000000" pitchFamily="2" charset="2"/>
              <a:buChar char="§"/>
            </a:pPr>
            <a:r>
              <a:rPr lang="en-US" sz="2500" dirty="0"/>
              <a:t>Create plans to establish necessary transition services</a:t>
            </a:r>
          </a:p>
          <a:p>
            <a:pPr marL="0" lvl="0" indent="0">
              <a:buNone/>
            </a:pPr>
            <a:endParaRPr lang="en-US" dirty="0"/>
          </a:p>
        </p:txBody>
      </p:sp>
      <p:pic>
        <p:nvPicPr>
          <p:cNvPr id="6146" name="Picture 2" descr="" title=""/>
          <p:cNvPicPr>
            <a:picLocks noGrp="1" noChangeAspect="1" noChangeArrowheads="1"/>
          </p:cNvPicPr>
          <p:nvPr>
            <p:ph sz="half" idx="11"/>
          </p:nvPr>
        </p:nvPicPr>
        <p:blipFill>
          <a:blip r:embed="rId2" cstate="print">
            <a:extLst>
              <a:ext uri="{28A0092B-C50C-407E-A947-70E740481C1C}">
                <a14:useLocalDpi xmlns:a14="http://schemas.microsoft.com/office/drawing/2010/main" val="0"/>
              </a:ext>
            </a:extLst>
          </a:blip>
          <a:stretch>
            <a:fillRect/>
          </a:stretch>
        </p:blipFill>
        <p:spPr bwMode="auto">
          <a:xfrm>
            <a:off x="371475" y="2683458"/>
            <a:ext cx="4476750" cy="298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733061"/>
      </p:ext>
    </p:extLst>
  </p:cSld>
  <p:clrMapOvr>
    <a:masterClrMapping/>
  </p:clrMapOvr>
</p:sld>
</file>

<file path=ppt/slides/slide3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7BD13856-B27B-7A09-026F-940CE65ADCA9}"/>
              </a:ext>
            </a:extLst>
          </p:cNvPr>
          <p:cNvSpPr>
            <a:spLocks noGrp="1"/>
          </p:cNvSpPr>
          <p:nvPr>
            <p:ph type="title"/>
          </p:nvPr>
        </p:nvSpPr>
        <p:spPr>
          <a:xfrm>
            <a:off x="980786" y="1125173"/>
            <a:ext cx="10220325" cy="2594138"/>
          </a:xfrm>
        </p:spPr>
        <p:txBody>
          <a:bodyPr/>
          <a:lstStyle/>
          <a:p>
            <a:r>
              <a:rPr lang="en-US" dirty="0"/>
              <a:t>Questions?</a:t>
            </a:r>
          </a:p>
        </p:txBody>
      </p:sp>
    </p:spTree>
    <p:extLst>
      <p:ext uri="{BB962C8B-B14F-4D97-AF65-F5344CB8AC3E}">
        <p14:creationId xmlns:p14="http://schemas.microsoft.com/office/powerpoint/2010/main" val="1070209647"/>
      </p:ext>
    </p:extLst>
  </p:cSld>
  <p:clrMapOvr>
    <a:masterClrMapping/>
  </p:clrMapOvr>
</p:sld>
</file>

<file path=ppt/slides/slide37.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7" name="Picture Placeholder 6" descr="" title=""/>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841" t="2969" r="841" b="16966"/>
          <a:stretch/>
        </p:blipFill>
        <p:spPr>
          <a:xfrm>
            <a:off x="3611962" y="2911830"/>
            <a:ext cx="2050283" cy="2011680"/>
          </a:xfrm>
        </p:spPr>
      </p:pic>
      <p:pic>
        <p:nvPicPr>
          <p:cNvPr id="9" name="Picture Placeholder 8" descr="" title=""/>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437" t="2658" r="437" b="17342"/>
          <a:stretch/>
        </p:blipFill>
        <p:spPr>
          <a:xfrm>
            <a:off x="6468492" y="2911830"/>
            <a:ext cx="2011680" cy="2011680"/>
          </a:xfrm>
        </p:spPr>
      </p:pic>
      <p:sp>
        <p:nvSpPr>
          <p:cNvPr id="23" name="Text Placeholder 16" descr="" title=""/>
          <p:cNvSpPr>
            <a:spLocks noGrp="1"/>
          </p:cNvSpPr>
          <p:nvPr>
            <p:ph type="body" sz="quarter" idx="10"/>
          </p:nvPr>
        </p:nvSpPr>
        <p:spPr>
          <a:xfrm>
            <a:off x="3448911" y="5097980"/>
            <a:ext cx="2337784" cy="909954"/>
          </a:xfrm>
        </p:spPr>
        <p:txBody>
          <a:bodyPr>
            <a:normAutofit fontScale="92500"/>
          </a:bodyPr>
          <a:lstStyle/>
          <a:p>
            <a:r>
              <a:rPr lang="en-US" sz="1300" b="1" dirty="0" smtClean="0"/>
              <a:t>Anya Lernatovych</a:t>
            </a:r>
          </a:p>
          <a:p>
            <a:r>
              <a:rPr lang="en-US" sz="1300" dirty="0" smtClean="0"/>
              <a:t>412.235.1469</a:t>
            </a:r>
          </a:p>
          <a:p>
            <a:r>
              <a:rPr lang="en-US" sz="1300" u="sng" dirty="0" smtClean="0">
                <a:solidFill>
                  <a:srgbClr val="444444"/>
                </a:solidFill>
                <a:ea typeface="Calibri" panose="020F0502020204030204" pitchFamily="34" charset="0"/>
                <a:hlinkClick r:id="rId4" tooltip="Click to send email to Alaimo, Marve Ann M."/>
              </a:rPr>
              <a:t>alernatovych@porterwright.com</a:t>
            </a:r>
            <a:endParaRPr lang="en-US" sz="1300" dirty="0"/>
          </a:p>
        </p:txBody>
      </p:sp>
      <p:sp>
        <p:nvSpPr>
          <p:cNvPr id="4" name="Title 3" descr="" title=""/>
          <p:cNvSpPr>
            <a:spLocks noGrp="1"/>
          </p:cNvSpPr>
          <p:nvPr>
            <p:ph type="title"/>
          </p:nvPr>
        </p:nvSpPr>
        <p:spPr>
          <a:xfrm>
            <a:off x="952500" y="1081454"/>
            <a:ext cx="10258425" cy="675620"/>
          </a:xfrm>
        </p:spPr>
        <p:txBody>
          <a:bodyPr>
            <a:normAutofit/>
          </a:bodyPr>
          <a:lstStyle/>
          <a:p>
            <a:r>
              <a:rPr lang="en-US" dirty="0" smtClean="0"/>
              <a:t>Understanding due diligence</a:t>
            </a:r>
            <a:endParaRPr lang="en-US" dirty="0"/>
          </a:p>
        </p:txBody>
      </p:sp>
      <p:sp>
        <p:nvSpPr>
          <p:cNvPr id="31" name="Text Placeholder 16" descr="" title=""/>
          <p:cNvSpPr>
            <a:spLocks noGrp="1"/>
          </p:cNvSpPr>
          <p:nvPr>
            <p:ph type="body" sz="quarter" idx="15"/>
          </p:nvPr>
        </p:nvSpPr>
        <p:spPr>
          <a:xfrm>
            <a:off x="6305138" y="5096709"/>
            <a:ext cx="2338387" cy="911225"/>
          </a:xfrm>
        </p:spPr>
        <p:txBody>
          <a:bodyPr>
            <a:normAutofit/>
          </a:bodyPr>
          <a:lstStyle/>
          <a:p>
            <a:r>
              <a:rPr lang="en-US" sz="1200" b="1" dirty="0" smtClean="0"/>
              <a:t>Michael Wessell</a:t>
            </a:r>
          </a:p>
          <a:p>
            <a:r>
              <a:rPr lang="en-US" sz="1200" dirty="0" smtClean="0"/>
              <a:t>412.235.1460</a:t>
            </a:r>
          </a:p>
          <a:p>
            <a:r>
              <a:rPr lang="en-US" sz="1200" u="sng" dirty="0" smtClean="0">
                <a:solidFill>
                  <a:srgbClr val="444444"/>
                </a:solidFill>
                <a:ea typeface="Calibri" panose="020F0502020204030204" pitchFamily="34" charset="0"/>
                <a:hlinkClick r:id="rId5" tooltip="Click to send email to Alaimo, Marve Ann M."/>
              </a:rPr>
              <a:t>mwessell@porterwright.com</a:t>
            </a:r>
            <a:endParaRPr lang="en-US" sz="1200" dirty="0"/>
          </a:p>
        </p:txBody>
      </p:sp>
    </p:spTree>
    <p:extLst>
      <p:ext uri="{BB962C8B-B14F-4D97-AF65-F5344CB8AC3E}">
        <p14:creationId xmlns:p14="http://schemas.microsoft.com/office/powerpoint/2010/main" val="1327114881"/>
      </p:ext>
    </p:extLst>
  </p:cSld>
  <p:clrMapOvr>
    <a:masterClrMapping/>
  </p:clrMapOvr>
</p:sld>
</file>

<file path=ppt/slides/slide3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Tree>
    <p:extLst>
      <p:ext uri="{BB962C8B-B14F-4D97-AF65-F5344CB8AC3E}">
        <p14:creationId xmlns:p14="http://schemas.microsoft.com/office/powerpoint/2010/main" val="4275629227"/>
      </p:ext>
    </p:extLst>
  </p:cSld>
  <p:clrMapOvr>
    <a:masterClrMapping/>
  </p:clrMapOvr>
</p:sld>
</file>

<file path=ppt/slides/slide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p:txBody>
          <a:bodyPr/>
          <a:lstStyle/>
          <a:p>
            <a:r>
              <a:rPr lang="en-US" dirty="0" smtClean="0"/>
              <a:t>I.  introduction</a:t>
            </a:r>
            <a:endParaRPr lang="en-US" dirty="0"/>
          </a:p>
        </p:txBody>
      </p:sp>
    </p:spTree>
    <p:extLst>
      <p:ext uri="{BB962C8B-B14F-4D97-AF65-F5344CB8AC3E}">
        <p14:creationId xmlns:p14="http://schemas.microsoft.com/office/powerpoint/2010/main" val="1082120396"/>
      </p:ext>
    </p:extLst>
  </p:cSld>
  <p:clrMapOvr>
    <a:masterClrMapping/>
  </p:clrMapOvr>
</p:sld>
</file>

<file path=ppt/slides/slide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p:txBody>
          <a:bodyPr/>
          <a:lstStyle/>
          <a:p>
            <a:r>
              <a:rPr lang="en-US" dirty="0" smtClean="0"/>
              <a:t>What is Due diligence?</a:t>
            </a:r>
            <a:endParaRPr lang="en-US" dirty="0"/>
          </a:p>
        </p:txBody>
      </p:sp>
      <p:sp>
        <p:nvSpPr>
          <p:cNvPr id="2" name="Content Placeholder 1" descr="" title=""/>
          <p:cNvSpPr>
            <a:spLocks noGrp="1"/>
          </p:cNvSpPr>
          <p:nvPr>
            <p:ph sz="half" idx="10"/>
          </p:nvPr>
        </p:nvSpPr>
        <p:spPr>
          <a:xfrm>
            <a:off x="5498122" y="747347"/>
            <a:ext cx="6380286" cy="5446102"/>
          </a:xfrm>
        </p:spPr>
        <p:txBody>
          <a:bodyPr>
            <a:normAutofit lnSpcReduction="10000"/>
          </a:bodyPr>
          <a:lstStyle/>
          <a:p>
            <a:pPr marL="457200" lvl="1" indent="0">
              <a:buNone/>
            </a:pPr>
            <a:r>
              <a:rPr lang="en-US" b="1" dirty="0" smtClean="0"/>
              <a:t>What </a:t>
            </a:r>
            <a:r>
              <a:rPr lang="en-US" b="1" dirty="0"/>
              <a:t>is Due Diligence</a:t>
            </a:r>
            <a:r>
              <a:rPr lang="en-US" b="1" dirty="0" smtClean="0"/>
              <a:t>?</a:t>
            </a:r>
          </a:p>
          <a:p>
            <a:pPr marL="457200" lvl="1" indent="0">
              <a:buNone/>
            </a:pPr>
            <a:endParaRPr lang="en-US" dirty="0"/>
          </a:p>
          <a:p>
            <a:pPr lvl="2">
              <a:buFont typeface="Wingdings" panose="05000000000000000000" pitchFamily="2" charset="2"/>
              <a:buChar char="§"/>
            </a:pPr>
            <a:r>
              <a:rPr lang="en-US" dirty="0"/>
              <a:t>Detailed investigation and analysis conducted before entering into </a:t>
            </a:r>
            <a:r>
              <a:rPr lang="en-US" dirty="0" smtClean="0"/>
              <a:t>a purchase or sale transaction</a:t>
            </a:r>
          </a:p>
          <a:p>
            <a:pPr marL="914400" lvl="2" indent="0">
              <a:buNone/>
            </a:pPr>
            <a:endParaRPr lang="en-US" dirty="0" smtClean="0"/>
          </a:p>
          <a:p>
            <a:pPr lvl="2">
              <a:buFont typeface="Wingdings" panose="05000000000000000000" pitchFamily="2" charset="2"/>
              <a:buChar char="§"/>
            </a:pPr>
            <a:r>
              <a:rPr lang="en-US" dirty="0" smtClean="0"/>
              <a:t>Across </a:t>
            </a:r>
            <a:r>
              <a:rPr lang="en-US" dirty="0"/>
              <a:t>all transaction types, due diligence aims </a:t>
            </a:r>
            <a:r>
              <a:rPr lang="en-US" dirty="0" smtClean="0"/>
              <a:t>to:</a:t>
            </a:r>
          </a:p>
          <a:p>
            <a:pPr lvl="3">
              <a:buFont typeface="Wingdings" panose="05000000000000000000" pitchFamily="2" charset="2"/>
              <a:buChar char="§"/>
            </a:pPr>
            <a:r>
              <a:rPr lang="en-US" dirty="0" smtClean="0"/>
              <a:t>Quantify </a:t>
            </a:r>
            <a:r>
              <a:rPr lang="en-US" dirty="0"/>
              <a:t>business </a:t>
            </a:r>
            <a:r>
              <a:rPr lang="en-US" dirty="0" smtClean="0"/>
              <a:t>risks</a:t>
            </a:r>
          </a:p>
          <a:p>
            <a:pPr lvl="3">
              <a:buFont typeface="Wingdings" panose="05000000000000000000" pitchFamily="2" charset="2"/>
              <a:buChar char="§"/>
            </a:pPr>
            <a:r>
              <a:rPr lang="en-US" dirty="0" smtClean="0"/>
              <a:t>Uncover legal risks, including “red-flag” issues</a:t>
            </a:r>
          </a:p>
          <a:p>
            <a:pPr lvl="3">
              <a:buFont typeface="Wingdings" panose="05000000000000000000" pitchFamily="2" charset="2"/>
              <a:buChar char="§"/>
            </a:pPr>
            <a:r>
              <a:rPr lang="en-US" dirty="0" smtClean="0"/>
              <a:t>Identify necessary approvals or consents</a:t>
            </a:r>
          </a:p>
          <a:p>
            <a:pPr lvl="3">
              <a:buFont typeface="Wingdings" panose="05000000000000000000" pitchFamily="2" charset="2"/>
              <a:buChar char="§"/>
            </a:pPr>
            <a:r>
              <a:rPr lang="en-US" dirty="0" smtClean="0"/>
              <a:t>Understand post-closing business needs for both buyer and seller</a:t>
            </a:r>
          </a:p>
          <a:p>
            <a:pPr lvl="3"/>
            <a:endParaRPr lang="en-US" dirty="0"/>
          </a:p>
          <a:p>
            <a:pPr lvl="2"/>
            <a:endParaRPr lang="en-US" dirty="0"/>
          </a:p>
        </p:txBody>
      </p:sp>
      <p:pic>
        <p:nvPicPr>
          <p:cNvPr id="2052" name="Picture 4" descr="" title=""/>
          <p:cNvPicPr>
            <a:picLocks noGrp="1" noChangeAspect="1" noChangeArrowheads="1"/>
          </p:cNvPicPr>
          <p:nvPr>
            <p:ph sz="half" idx="11"/>
          </p:nvPr>
        </p:nvPicPr>
        <p:blipFill>
          <a:blip r:embed="rId2">
            <a:extLst>
              <a:ext uri="{28A0092B-C50C-407E-A947-70E740481C1C}">
                <a14:useLocalDpi xmlns:a14="http://schemas.microsoft.com/office/drawing/2010/main" val="0"/>
              </a:ext>
            </a:extLst>
          </a:blip>
          <a:stretch>
            <a:fillRect/>
          </a:stretch>
        </p:blipFill>
        <p:spPr bwMode="auto">
          <a:xfrm>
            <a:off x="371475" y="2684023"/>
            <a:ext cx="4476750" cy="298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009867"/>
      </p:ext>
    </p:extLst>
  </p:cSld>
  <p:clrMapOvr>
    <a:masterClrMapping/>
  </p:clrMapOvr>
</p:sld>
</file>

<file path=ppt/slides/slide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smtClean="0"/>
              <a:t>Scope of due diligence</a:t>
            </a:r>
            <a:endParaRPr lang="en-US" dirty="0"/>
          </a:p>
        </p:txBody>
      </p:sp>
      <p:sp>
        <p:nvSpPr>
          <p:cNvPr id="3" name="Content Placeholder 2" descr="" title=""/>
          <p:cNvSpPr>
            <a:spLocks noGrp="1"/>
          </p:cNvSpPr>
          <p:nvPr>
            <p:ph sz="half" idx="10"/>
          </p:nvPr>
        </p:nvSpPr>
        <p:spPr/>
        <p:txBody>
          <a:bodyPr>
            <a:normAutofit fontScale="92500" lnSpcReduction="10000"/>
          </a:bodyPr>
          <a:lstStyle/>
          <a:p>
            <a:pPr marL="0" indent="0">
              <a:buNone/>
            </a:pPr>
            <a:r>
              <a:rPr lang="en-US" dirty="0" smtClean="0"/>
              <a:t>Common factors that influence the scope of due diligence are:</a:t>
            </a:r>
          </a:p>
          <a:p>
            <a:pPr marL="0" indent="0">
              <a:buNone/>
            </a:pPr>
            <a:endParaRPr lang="en-US" dirty="0" smtClean="0"/>
          </a:p>
          <a:p>
            <a:pPr lvl="1">
              <a:buFont typeface="Wingdings" panose="05000000000000000000" pitchFamily="2" charset="2"/>
              <a:buChar char="§"/>
            </a:pPr>
            <a:r>
              <a:rPr lang="en-US" dirty="0" smtClean="0"/>
              <a:t>Deal Structure</a:t>
            </a:r>
          </a:p>
          <a:p>
            <a:pPr lvl="1"/>
            <a:endParaRPr lang="en-US" dirty="0" smtClean="0"/>
          </a:p>
          <a:p>
            <a:pPr lvl="1">
              <a:buFont typeface="Wingdings" panose="05000000000000000000" pitchFamily="2" charset="2"/>
              <a:buChar char="§"/>
            </a:pPr>
            <a:r>
              <a:rPr lang="en-US" dirty="0" smtClean="0"/>
              <a:t>Industry </a:t>
            </a:r>
          </a:p>
          <a:p>
            <a:pPr lvl="1">
              <a:buFont typeface="Wingdings" panose="05000000000000000000" pitchFamily="2" charset="2"/>
              <a:buChar char="§"/>
            </a:pPr>
            <a:endParaRPr lang="en-US" dirty="0" smtClean="0"/>
          </a:p>
          <a:p>
            <a:pPr lvl="1">
              <a:buFont typeface="Wingdings" panose="05000000000000000000" pitchFamily="2" charset="2"/>
              <a:buChar char="§"/>
            </a:pPr>
            <a:r>
              <a:rPr lang="en-US" dirty="0" smtClean="0"/>
              <a:t>Global presence </a:t>
            </a:r>
          </a:p>
          <a:p>
            <a:pPr lvl="1">
              <a:buFont typeface="Wingdings" panose="05000000000000000000" pitchFamily="2" charset="2"/>
              <a:buChar char="§"/>
            </a:pPr>
            <a:endParaRPr lang="en-US" dirty="0" smtClean="0"/>
          </a:p>
          <a:p>
            <a:pPr lvl="1">
              <a:buFont typeface="Wingdings" panose="05000000000000000000" pitchFamily="2" charset="2"/>
              <a:buChar char="§"/>
            </a:pPr>
            <a:r>
              <a:rPr lang="en-US" dirty="0" smtClean="0"/>
              <a:t>Competition </a:t>
            </a:r>
          </a:p>
          <a:p>
            <a:pPr lvl="1">
              <a:buFont typeface="Wingdings" panose="05000000000000000000" pitchFamily="2" charset="2"/>
              <a:buChar char="§"/>
            </a:pPr>
            <a:endParaRPr lang="en-US" dirty="0" smtClean="0"/>
          </a:p>
          <a:p>
            <a:pPr lvl="1">
              <a:buFont typeface="Wingdings" panose="05000000000000000000" pitchFamily="2" charset="2"/>
              <a:buChar char="§"/>
            </a:pPr>
            <a:r>
              <a:rPr lang="en-US" dirty="0" smtClean="0"/>
              <a:t>Cost/Value</a:t>
            </a:r>
          </a:p>
          <a:p>
            <a:pPr marL="457200" lvl="1" indent="0">
              <a:buNone/>
            </a:pPr>
            <a:endParaRPr lang="en-US" dirty="0" smtClean="0"/>
          </a:p>
          <a:p>
            <a:pPr lvl="1">
              <a:buFont typeface="Wingdings" panose="05000000000000000000" pitchFamily="2" charset="2"/>
              <a:buChar char="§"/>
            </a:pPr>
            <a:r>
              <a:rPr lang="en-US" dirty="0" smtClean="0"/>
              <a:t>Financing  </a:t>
            </a:r>
          </a:p>
          <a:p>
            <a:pPr lvl="1">
              <a:buFont typeface="Wingdings" panose="05000000000000000000" pitchFamily="2" charset="2"/>
              <a:buChar char="§"/>
            </a:pPr>
            <a:endParaRPr lang="en-US" dirty="0" smtClean="0"/>
          </a:p>
          <a:p>
            <a:pPr lvl="1">
              <a:buFont typeface="Wingdings" panose="05000000000000000000" pitchFamily="2" charset="2"/>
              <a:buChar char="§"/>
            </a:pPr>
            <a:r>
              <a:rPr lang="en-US" dirty="0" smtClean="0"/>
              <a:t>Time constraints </a:t>
            </a:r>
          </a:p>
        </p:txBody>
      </p:sp>
      <p:pic>
        <p:nvPicPr>
          <p:cNvPr id="8" name="Content Placeholder 7" descr="" title=""/>
          <p:cNvPicPr>
            <a:picLocks noGrp="1" noChangeAspect="1"/>
          </p:cNvPicPr>
          <p:nvPr>
            <p:ph sz="half" idx="11"/>
          </p:nvPr>
        </p:nvPicPr>
        <p:blipFill>
          <a:blip r:embed="rId2" cstate="print">
            <a:extLst>
              <a:ext uri="{28A0092B-C50C-407E-A947-70E740481C1C}">
                <a14:useLocalDpi xmlns:a14="http://schemas.microsoft.com/office/drawing/2010/main" val="0"/>
              </a:ext>
            </a:extLst>
          </a:blip>
          <a:stretch>
            <a:fillRect/>
          </a:stretch>
        </p:blipFill>
        <p:spPr>
          <a:xfrm>
            <a:off x="371475" y="2916040"/>
            <a:ext cx="4476750" cy="2518171"/>
          </a:xfrm>
        </p:spPr>
      </p:pic>
    </p:spTree>
    <p:extLst>
      <p:ext uri="{BB962C8B-B14F-4D97-AF65-F5344CB8AC3E}">
        <p14:creationId xmlns:p14="http://schemas.microsoft.com/office/powerpoint/2010/main" val="144628635"/>
      </p:ext>
    </p:extLst>
  </p:cSld>
  <p:clrMapOvr>
    <a:masterClrMapping/>
  </p:clrMapOvr>
</p:sld>
</file>

<file path=ppt/slides/slide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p:txBody>
          <a:bodyPr/>
          <a:lstStyle/>
          <a:p>
            <a:r>
              <a:rPr lang="en-US" dirty="0" smtClean="0"/>
              <a:t>BASIC Agreement STRUCTURES</a:t>
            </a:r>
            <a:endParaRPr lang="en-US" dirty="0"/>
          </a:p>
        </p:txBody>
      </p:sp>
      <p:sp>
        <p:nvSpPr>
          <p:cNvPr id="2" name="Content Placeholder 1" descr="" title=""/>
          <p:cNvSpPr>
            <a:spLocks noGrp="1"/>
          </p:cNvSpPr>
          <p:nvPr>
            <p:ph sz="half" idx="10"/>
          </p:nvPr>
        </p:nvSpPr>
        <p:spPr>
          <a:xfrm>
            <a:off x="5023337" y="972282"/>
            <a:ext cx="6391276" cy="5806587"/>
          </a:xfrm>
        </p:spPr>
        <p:txBody>
          <a:bodyPr>
            <a:normAutofit fontScale="85000" lnSpcReduction="10000"/>
          </a:bodyPr>
          <a:lstStyle/>
          <a:p>
            <a:pPr lvl="1" algn="just">
              <a:lnSpc>
                <a:spcPct val="120000"/>
              </a:lnSpc>
              <a:buFont typeface="Wingdings" panose="05000000000000000000" pitchFamily="2" charset="2"/>
              <a:buChar char="§"/>
            </a:pPr>
            <a:r>
              <a:rPr lang="en-US" b="1" u="sng" dirty="0"/>
              <a:t>Asset </a:t>
            </a:r>
            <a:r>
              <a:rPr lang="en-US" b="1" u="sng" dirty="0" smtClean="0"/>
              <a:t>Purchase</a:t>
            </a:r>
            <a:r>
              <a:rPr lang="en-US" dirty="0" smtClean="0"/>
              <a:t> </a:t>
            </a:r>
            <a:r>
              <a:rPr lang="en-US" dirty="0"/>
              <a:t>T</a:t>
            </a:r>
            <a:r>
              <a:rPr lang="en-US" dirty="0" smtClean="0"/>
              <a:t>he </a:t>
            </a:r>
            <a:r>
              <a:rPr lang="en-US" dirty="0"/>
              <a:t>buyer is purchasing a target company’s </a:t>
            </a:r>
            <a:r>
              <a:rPr lang="en-US" dirty="0" smtClean="0"/>
              <a:t>assets and assuming certain specified liabilities.  Any assets not </a:t>
            </a:r>
            <a:r>
              <a:rPr lang="en-US" dirty="0"/>
              <a:t>specifically </a:t>
            </a:r>
            <a:r>
              <a:rPr lang="en-US" dirty="0" smtClean="0"/>
              <a:t>acquired or liabilities assumed remain </a:t>
            </a:r>
            <a:r>
              <a:rPr lang="en-US" dirty="0"/>
              <a:t>with the target company, which continues in existence unless </a:t>
            </a:r>
            <a:r>
              <a:rPr lang="en-US" dirty="0" smtClean="0"/>
              <a:t>liquidated</a:t>
            </a:r>
          </a:p>
          <a:p>
            <a:pPr lvl="1">
              <a:lnSpc>
                <a:spcPct val="120000"/>
              </a:lnSpc>
            </a:pPr>
            <a:endParaRPr lang="en-US" dirty="0" smtClean="0"/>
          </a:p>
          <a:p>
            <a:pPr lvl="1" algn="just">
              <a:lnSpc>
                <a:spcPct val="120000"/>
              </a:lnSpc>
              <a:buFont typeface="Wingdings" panose="05000000000000000000" pitchFamily="2" charset="2"/>
              <a:buChar char="§"/>
            </a:pPr>
            <a:r>
              <a:rPr lang="en-US" b="1" u="sng" dirty="0" smtClean="0"/>
              <a:t>Stock/Equity Purchase</a:t>
            </a:r>
            <a:r>
              <a:rPr lang="en-US" dirty="0" smtClean="0"/>
              <a:t>  </a:t>
            </a:r>
            <a:r>
              <a:rPr lang="en-US" dirty="0"/>
              <a:t>T</a:t>
            </a:r>
            <a:r>
              <a:rPr lang="en-US" dirty="0" smtClean="0"/>
              <a:t>he </a:t>
            </a:r>
            <a:r>
              <a:rPr lang="en-US" dirty="0"/>
              <a:t>buyer is acquiring the </a:t>
            </a:r>
            <a:r>
              <a:rPr lang="en-US" dirty="0" smtClean="0"/>
              <a:t>stock or other form of equity ownership (such as LLC interests or units) </a:t>
            </a:r>
            <a:r>
              <a:rPr lang="en-US" dirty="0"/>
              <a:t>of the target </a:t>
            </a:r>
            <a:r>
              <a:rPr lang="en-US" dirty="0" smtClean="0"/>
              <a:t>company and thus acquiring ownership of all the target company’s assets and liabilities except as otherwise expressly excluded in the purchase agreement. The </a:t>
            </a:r>
            <a:r>
              <a:rPr lang="en-US" dirty="0"/>
              <a:t>buyer acquires ownership of the target company’s </a:t>
            </a:r>
            <a:r>
              <a:rPr lang="en-US" dirty="0" smtClean="0"/>
              <a:t>assets and liabilities </a:t>
            </a:r>
            <a:r>
              <a:rPr lang="en-US" dirty="0"/>
              <a:t>by acquiring ownership of the target company </a:t>
            </a:r>
            <a:r>
              <a:rPr lang="en-US" dirty="0" smtClean="0"/>
              <a:t>itself</a:t>
            </a:r>
            <a:endParaRPr lang="en-US" dirty="0"/>
          </a:p>
          <a:p>
            <a:pPr lvl="1">
              <a:lnSpc>
                <a:spcPct val="120000"/>
              </a:lnSpc>
            </a:pPr>
            <a:endParaRPr lang="en-US" dirty="0" smtClean="0"/>
          </a:p>
          <a:p>
            <a:pPr lvl="1"/>
            <a:endParaRPr lang="en-US" dirty="0"/>
          </a:p>
          <a:p>
            <a:pPr lvl="1"/>
            <a:endParaRPr lang="en-US" dirty="0"/>
          </a:p>
          <a:p>
            <a:pPr marL="457200" lvl="1" indent="0">
              <a:buNone/>
            </a:pPr>
            <a:endParaRPr lang="en-US" dirty="0"/>
          </a:p>
        </p:txBody>
      </p:sp>
      <p:pic>
        <p:nvPicPr>
          <p:cNvPr id="6" name="Content Placeholder 5" descr="" title=""/>
          <p:cNvPicPr>
            <a:picLocks noGrp="1" noChangeAspect="1"/>
          </p:cNvPicPr>
          <p:nvPr>
            <p:ph sz="half" idx="11"/>
          </p:nvPr>
        </p:nvPicPr>
        <p:blipFill>
          <a:blip r:embed="rId2">
            <a:extLst>
              <a:ext uri="{28A0092B-C50C-407E-A947-70E740481C1C}">
                <a14:useLocalDpi xmlns:a14="http://schemas.microsoft.com/office/drawing/2010/main" val="0"/>
              </a:ext>
            </a:extLst>
          </a:blip>
          <a:stretch>
            <a:fillRect/>
          </a:stretch>
        </p:blipFill>
        <p:spPr>
          <a:xfrm>
            <a:off x="659891" y="3045840"/>
            <a:ext cx="3835627" cy="2147951"/>
          </a:xfrm>
        </p:spPr>
      </p:pic>
    </p:spTree>
    <p:extLst>
      <p:ext uri="{BB962C8B-B14F-4D97-AF65-F5344CB8AC3E}">
        <p14:creationId xmlns:p14="http://schemas.microsoft.com/office/powerpoint/2010/main" val="3142460961"/>
      </p:ext>
    </p:extLst>
  </p:cSld>
  <p:clrMapOvr>
    <a:masterClrMapping/>
  </p:clrMapOvr>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half" idx="10"/>
          </p:nvPr>
        </p:nvSpPr>
        <p:spPr/>
        <p:txBody>
          <a:bodyPr/>
          <a:lstStyle/>
          <a:p>
            <a:pPr algn="just"/>
            <a:r>
              <a:rPr lang="en-US" b="1" u="sng" dirty="0" smtClean="0"/>
              <a:t>Merger</a:t>
            </a:r>
            <a:r>
              <a:rPr lang="en-US" dirty="0" smtClean="0"/>
              <a:t>  </a:t>
            </a:r>
            <a:r>
              <a:rPr lang="en-US" dirty="0"/>
              <a:t>Two entities merge their legal existence by either: </a:t>
            </a:r>
            <a:endParaRPr lang="en-US" dirty="0" smtClean="0"/>
          </a:p>
          <a:p>
            <a:pPr marL="0" indent="0" algn="just">
              <a:buNone/>
            </a:pPr>
            <a:r>
              <a:rPr lang="en-US" dirty="0"/>
              <a:t>	</a:t>
            </a:r>
            <a:r>
              <a:rPr lang="en-US" dirty="0" smtClean="0"/>
              <a:t>(1) all </a:t>
            </a:r>
            <a:r>
              <a:rPr lang="en-US" dirty="0"/>
              <a:t>of the assets and liabilities of the target company </a:t>
            </a:r>
            <a:r>
              <a:rPr lang="en-US" dirty="0" smtClean="0"/>
              <a:t>are </a:t>
            </a:r>
            <a:r>
              <a:rPr lang="en-US" dirty="0"/>
              <a:t>merged into the buyer itself or </a:t>
            </a:r>
            <a:r>
              <a:rPr lang="en-US" dirty="0" smtClean="0"/>
              <a:t>a new </a:t>
            </a:r>
            <a:r>
              <a:rPr lang="en-US" dirty="0"/>
              <a:t>“buyer” entity that is the surviving entity of such merger (the forward/forward triangular merger); or </a:t>
            </a:r>
            <a:endParaRPr lang="en-US" dirty="0" smtClean="0"/>
          </a:p>
          <a:p>
            <a:pPr marL="0" indent="0" algn="just">
              <a:buNone/>
            </a:pPr>
            <a:r>
              <a:rPr lang="en-US" dirty="0"/>
              <a:t>	</a:t>
            </a:r>
            <a:r>
              <a:rPr lang="en-US" dirty="0" smtClean="0"/>
              <a:t>(</a:t>
            </a:r>
            <a:r>
              <a:rPr lang="en-US" dirty="0"/>
              <a:t>2)</a:t>
            </a:r>
            <a:endParaRPr lang="en-US" dirty="0"/>
          </a:p>
          <a:p>
            <a:endParaRPr lang="en-US" dirty="0"/>
          </a:p>
        </p:txBody>
      </p:sp>
      <p:sp>
        <p:nvSpPr>
          <p:cNvPr id="3" name="Title 2" descr="" title=""/>
          <p:cNvSpPr>
            <a:spLocks noGrp="1"/>
          </p:cNvSpPr>
          <p:nvPr>
            <p:ph type="title"/>
          </p:nvPr>
        </p:nvSpPr>
        <p:spPr/>
        <p:txBody>
          <a:bodyPr/>
          <a:lstStyle/>
          <a:p>
            <a:r>
              <a:rPr lang="en-US" dirty="0" smtClean="0"/>
              <a:t>Basic agreement structures </a:t>
            </a:r>
            <a:endParaRPr lang="en-US" dirty="0"/>
          </a:p>
        </p:txBody>
      </p:sp>
    </p:spTree>
    <p:extLst>
      <p:ext uri="{BB962C8B-B14F-4D97-AF65-F5344CB8AC3E}">
        <p14:creationId xmlns:p14="http://schemas.microsoft.com/office/powerpoint/2010/main" val="2032365288"/>
      </p:ext>
    </p:extLst>
  </p:cSld>
  <p:clrMapOvr>
    <a:masterClrMapping/>
  </p:clrMapOvr>
</p:sld>
</file>

<file path=ppt/slides/slide9.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aphicFrame>
        <p:nvGraphicFramePr>
          <p:cNvPr id="2" name="Table 1" descr="" title=""/>
          <p:cNvGraphicFramePr>
            <a:graphicFrameLocks noGrp="1"/>
          </p:cNvGraphicFramePr>
          <p:nvPr>
            <p:extLst>
              <p:ext uri="{D42A27DB-BD31-4B8C-83A1-F6EECF244321}">
                <p14:modId xmlns:p14="http://schemas.microsoft.com/office/powerpoint/2010/main" val="3990620247"/>
              </p:ext>
            </p:extLst>
          </p:nvPr>
        </p:nvGraphicFramePr>
        <p:xfrm>
          <a:off x="800099" y="585217"/>
          <a:ext cx="10585939" cy="5735122"/>
        </p:xfrm>
        <a:graphic>
          <a:graphicData uri="http://schemas.openxmlformats.org/drawingml/2006/table">
            <a:tbl>
              <a:tblPr firstRow="1" bandRow="1">
                <a:tableStyleId>{5C22544A-7EE6-4342-B048-85BDC9FD1C3A}</a:tableStyleId>
              </a:tblPr>
              <a:tblGrid>
                <a:gridCol w="1632276">
                  <a:extLst>
                    <a:ext uri="{9D8B030D-6E8A-4147-A177-3AD203B41FA5}">
                      <a16:colId xmlns:a16="http://schemas.microsoft.com/office/drawing/2014/main" val="3240120213"/>
                    </a:ext>
                  </a:extLst>
                </a:gridCol>
                <a:gridCol w="3006828">
                  <a:extLst>
                    <a:ext uri="{9D8B030D-6E8A-4147-A177-3AD203B41FA5}">
                      <a16:colId xmlns:a16="http://schemas.microsoft.com/office/drawing/2014/main" val="502919883"/>
                    </a:ext>
                  </a:extLst>
                </a:gridCol>
                <a:gridCol w="2768189">
                  <a:extLst>
                    <a:ext uri="{9D8B030D-6E8A-4147-A177-3AD203B41FA5}">
                      <a16:colId xmlns:a16="http://schemas.microsoft.com/office/drawing/2014/main" val="229608402"/>
                    </a:ext>
                  </a:extLst>
                </a:gridCol>
                <a:gridCol w="3178646">
                  <a:extLst>
                    <a:ext uri="{9D8B030D-6E8A-4147-A177-3AD203B41FA5}">
                      <a16:colId xmlns:a16="http://schemas.microsoft.com/office/drawing/2014/main" val="4273779748"/>
                    </a:ext>
                  </a:extLst>
                </a:gridCol>
              </a:tblGrid>
              <a:tr h="570598">
                <a:tc>
                  <a:txBody>
                    <a:bodyPr/>
                    <a:lstStyle/>
                    <a:p>
                      <a:r>
                        <a:rPr lang="en-US" dirty="0" smtClean="0"/>
                        <a:t>Structure</a:t>
                      </a:r>
                      <a:endParaRPr lang="en-US" dirty="0"/>
                    </a:p>
                  </a:txBody>
                  <a:tcPr/>
                </a:tc>
                <a:tc>
                  <a:txBody>
                    <a:bodyPr/>
                    <a:lstStyle/>
                    <a:p>
                      <a:r>
                        <a:rPr lang="en-US" dirty="0" smtClean="0"/>
                        <a:t>Who is seller?</a:t>
                      </a:r>
                      <a:endParaRPr lang="en-US" dirty="0"/>
                    </a:p>
                  </a:txBody>
                  <a:tcPr/>
                </a:tc>
                <a:tc>
                  <a:txBody>
                    <a:bodyPr/>
                    <a:lstStyle/>
                    <a:p>
                      <a:r>
                        <a:rPr lang="en-US" dirty="0" smtClean="0"/>
                        <a:t>What</a:t>
                      </a:r>
                      <a:r>
                        <a:rPr lang="en-US" baseline="0" dirty="0" smtClean="0"/>
                        <a:t> is acquired?</a:t>
                      </a:r>
                      <a:endParaRPr lang="en-US" dirty="0"/>
                    </a:p>
                  </a:txBody>
                  <a:tcPr/>
                </a:tc>
                <a:tc>
                  <a:txBody>
                    <a:bodyPr/>
                    <a:lstStyle/>
                    <a:p>
                      <a:r>
                        <a:rPr lang="en-US" dirty="0" smtClean="0"/>
                        <a:t>Consequences</a:t>
                      </a:r>
                      <a:endParaRPr lang="en-US" dirty="0"/>
                    </a:p>
                  </a:txBody>
                  <a:tcPr/>
                </a:tc>
                <a:extLst>
                  <a:ext uri="{0D108BD9-81ED-4DB2-BD59-A6C34878D82A}">
                    <a16:rowId xmlns:a16="http://schemas.microsoft.com/office/drawing/2014/main" val="3907201113"/>
                  </a:ext>
                </a:extLst>
              </a:tr>
              <a:tr h="1365099">
                <a:tc>
                  <a:txBody>
                    <a:bodyPr/>
                    <a:lstStyle/>
                    <a:p>
                      <a:r>
                        <a:rPr lang="en-US" sz="1400" dirty="0" smtClean="0"/>
                        <a:t>Asset Purchase</a:t>
                      </a:r>
                      <a:endParaRPr lang="en-US" sz="1400" dirty="0"/>
                    </a:p>
                  </a:txBody>
                  <a:tcPr/>
                </a:tc>
                <a:tc>
                  <a:txBody>
                    <a:bodyPr/>
                    <a:lstStyle/>
                    <a:p>
                      <a:r>
                        <a:rPr lang="en-US" sz="1400" dirty="0" smtClean="0"/>
                        <a:t>Target company </a:t>
                      </a:r>
                      <a:endParaRPr lang="en-US" sz="1400" dirty="0"/>
                    </a:p>
                  </a:txBody>
                  <a:tcPr/>
                </a:tc>
                <a:tc>
                  <a:txBody>
                    <a:bodyPr/>
                    <a:lstStyle/>
                    <a:p>
                      <a:r>
                        <a:rPr lang="en-US" sz="1400" dirty="0" smtClean="0"/>
                        <a:t>Individual</a:t>
                      </a:r>
                      <a:r>
                        <a:rPr lang="en-US" sz="1400" baseline="0" dirty="0" smtClean="0"/>
                        <a:t> specified assets and only identified liabilities </a:t>
                      </a:r>
                      <a:endParaRPr lang="en-US" sz="1400" dirty="0"/>
                    </a:p>
                  </a:txBody>
                  <a:tcPr/>
                </a:tc>
                <a:tc>
                  <a:txBody>
                    <a:bodyPr/>
                    <a:lstStyle/>
                    <a:p>
                      <a:r>
                        <a:rPr lang="en-US" sz="1400" dirty="0" smtClean="0"/>
                        <a:t>Seller remains its</a:t>
                      </a:r>
                      <a:r>
                        <a:rPr lang="en-US" sz="1400" baseline="0" dirty="0" smtClean="0"/>
                        <a:t> own legal entity but without the transferred assets or assumed liabilities (except for any indemnified obligations in purchase agreement)</a:t>
                      </a:r>
                    </a:p>
                    <a:p>
                      <a:endParaRPr lang="en-US" sz="1400" dirty="0"/>
                    </a:p>
                  </a:txBody>
                  <a:tcPr/>
                </a:tc>
                <a:extLst>
                  <a:ext uri="{0D108BD9-81ED-4DB2-BD59-A6C34878D82A}">
                    <a16:rowId xmlns:a16="http://schemas.microsoft.com/office/drawing/2014/main" val="565544702"/>
                  </a:ext>
                </a:extLst>
              </a:tr>
              <a:tr h="940402">
                <a:tc>
                  <a:txBody>
                    <a:bodyPr/>
                    <a:lstStyle/>
                    <a:p>
                      <a:r>
                        <a:rPr lang="en-US" sz="1400" dirty="0" smtClean="0"/>
                        <a:t>Stock/Equity Purchase </a:t>
                      </a:r>
                      <a:endParaRPr lang="en-US" sz="1400" dirty="0"/>
                    </a:p>
                  </a:txBody>
                  <a:tcPr/>
                </a:tc>
                <a:tc>
                  <a:txBody>
                    <a:bodyPr/>
                    <a:lstStyle/>
                    <a:p>
                      <a:r>
                        <a:rPr lang="en-US" sz="1400" dirty="0" smtClean="0"/>
                        <a:t>Individual shareholder(s) or</a:t>
                      </a:r>
                      <a:r>
                        <a:rPr lang="en-US" sz="1400" baseline="0" dirty="0" smtClean="0"/>
                        <a:t> owner(s)/parent company</a:t>
                      </a:r>
                      <a:endParaRPr lang="en-US" sz="1400" dirty="0"/>
                    </a:p>
                  </a:txBody>
                  <a:tcPr/>
                </a:tc>
                <a:tc>
                  <a:txBody>
                    <a:bodyPr/>
                    <a:lstStyle/>
                    <a:p>
                      <a:r>
                        <a:rPr lang="en-US" sz="1400" dirty="0" smtClean="0"/>
                        <a:t>Ownership interest in target company</a:t>
                      </a:r>
                      <a:r>
                        <a:rPr lang="en-US" sz="1400" baseline="0" dirty="0" smtClean="0"/>
                        <a:t> (</a:t>
                      </a:r>
                      <a:r>
                        <a:rPr lang="en-US" sz="1400" i="1" baseline="0" dirty="0" smtClean="0"/>
                        <a:t>i.e.,</a:t>
                      </a:r>
                      <a:r>
                        <a:rPr lang="en-US" sz="1400" baseline="0" dirty="0" smtClean="0"/>
                        <a:t> shares of stock, LLC interests)</a:t>
                      </a:r>
                      <a:endParaRPr lang="en-US" sz="1400" dirty="0"/>
                    </a:p>
                  </a:txBody>
                  <a:tcPr/>
                </a:tc>
                <a:tc>
                  <a:txBody>
                    <a:bodyPr/>
                    <a:lstStyle/>
                    <a:p>
                      <a:r>
                        <a:rPr lang="en-US" sz="1400" dirty="0" smtClean="0"/>
                        <a:t>Change in</a:t>
                      </a:r>
                      <a:r>
                        <a:rPr lang="en-US" sz="1400" baseline="0" dirty="0" smtClean="0"/>
                        <a:t> control/ownership. Assets and liabilities remain with the target company </a:t>
                      </a:r>
                    </a:p>
                    <a:p>
                      <a:endParaRPr lang="en-US" sz="1400" dirty="0"/>
                    </a:p>
                  </a:txBody>
                  <a:tcPr/>
                </a:tc>
                <a:extLst>
                  <a:ext uri="{0D108BD9-81ED-4DB2-BD59-A6C34878D82A}">
                    <a16:rowId xmlns:a16="http://schemas.microsoft.com/office/drawing/2014/main" val="612554779"/>
                  </a:ext>
                </a:extLst>
              </a:tr>
              <a:tr h="2848044">
                <a:tc>
                  <a:txBody>
                    <a:bodyPr/>
                    <a:lstStyle/>
                    <a:p>
                      <a:r>
                        <a:rPr lang="en-US" sz="1400" dirty="0" smtClean="0"/>
                        <a:t>Merger</a:t>
                      </a:r>
                      <a:endParaRPr lang="en-US" sz="1400" dirty="0"/>
                    </a:p>
                  </a:txBody>
                  <a:tcPr/>
                </a:tc>
                <a:tc>
                  <a:txBody>
                    <a:bodyPr/>
                    <a:lstStyle/>
                    <a:p>
                      <a:r>
                        <a:rPr lang="en-US" sz="1400" dirty="0" smtClean="0"/>
                        <a:t>Shareholders of target</a:t>
                      </a:r>
                      <a:r>
                        <a:rPr lang="en-US" sz="1400" baseline="0" dirty="0" smtClean="0"/>
                        <a:t> company (and, in some cases, of buyer)</a:t>
                      </a:r>
                      <a:endParaRPr lang="en-US" sz="1400" dirty="0"/>
                    </a:p>
                  </a:txBody>
                  <a:tcPr/>
                </a:tc>
                <a:tc>
                  <a:txBody>
                    <a:bodyPr/>
                    <a:lstStyle/>
                    <a:p>
                      <a:r>
                        <a:rPr lang="en-US" sz="1400" dirty="0" smtClean="0"/>
                        <a:t>All assets and liabilities of target are merged and</a:t>
                      </a:r>
                      <a:r>
                        <a:rPr lang="en-US" sz="1400" baseline="0" dirty="0" smtClean="0"/>
                        <a:t> subsumed into surviving entity of such merger under state statutory law</a:t>
                      </a:r>
                      <a:endParaRPr lang="en-US" sz="1400" dirty="0"/>
                    </a:p>
                  </a:txBody>
                  <a:tcPr/>
                </a:tc>
                <a:tc>
                  <a:txBody>
                    <a:bodyPr/>
                    <a:lstStyle/>
                    <a:p>
                      <a:r>
                        <a:rPr lang="en-US" sz="1400" dirty="0" smtClean="0"/>
                        <a:t>Assets and liabilities are consolidated by operation of law. </a:t>
                      </a:r>
                    </a:p>
                    <a:p>
                      <a:endParaRPr lang="en-US" sz="1400" dirty="0" smtClean="0"/>
                    </a:p>
                    <a:p>
                      <a:r>
                        <a:rPr lang="en-US" sz="1400" dirty="0" smtClean="0"/>
                        <a:t>In forward</a:t>
                      </a:r>
                      <a:r>
                        <a:rPr lang="en-US" sz="1400" baseline="0" dirty="0" smtClean="0"/>
                        <a:t> mergers, t</a:t>
                      </a:r>
                      <a:r>
                        <a:rPr lang="en-US" sz="1400" dirty="0" smtClean="0"/>
                        <a:t>arget company</a:t>
                      </a:r>
                      <a:r>
                        <a:rPr lang="en-US" sz="1400" baseline="0" dirty="0" smtClean="0"/>
                        <a:t> is “merged out” of existence.</a:t>
                      </a:r>
                    </a:p>
                    <a:p>
                      <a:endParaRPr lang="en-US" sz="1400" kern="1200" baseline="0" dirty="0" smtClean="0">
                        <a:solidFill>
                          <a:schemeClr val="dk1"/>
                        </a:solidFill>
                        <a:latin typeface="+mn-lt"/>
                        <a:ea typeface="+mn-ea"/>
                        <a:cs typeface="+mn-cs"/>
                      </a:endParaRPr>
                    </a:p>
                    <a:p>
                      <a:r>
                        <a:rPr lang="en-US" sz="1400" kern="1200" baseline="0" dirty="0" smtClean="0">
                          <a:solidFill>
                            <a:schemeClr val="dk1"/>
                          </a:solidFill>
                          <a:latin typeface="+mn-lt"/>
                          <a:ea typeface="+mn-ea"/>
                          <a:cs typeface="+mn-cs"/>
                        </a:rPr>
                        <a:t>In reverse triangular mergers,</a:t>
                      </a:r>
                    </a:p>
                    <a:p>
                      <a:r>
                        <a:rPr lang="en-US" sz="1400" kern="1200" baseline="0" dirty="0" smtClean="0">
                          <a:solidFill>
                            <a:schemeClr val="dk1"/>
                          </a:solidFill>
                          <a:latin typeface="+mn-lt"/>
                          <a:ea typeface="+mn-ea"/>
                          <a:cs typeface="+mn-cs"/>
                        </a:rPr>
                        <a:t>the merger subsidiary ceases to exist as a separate entity and the target company survives the merger and becomes the buyer's subsidiary. </a:t>
                      </a:r>
                    </a:p>
                    <a:p>
                      <a:r>
                        <a:rPr lang="en-US" sz="1400" kern="1200" baseline="0" dirty="0" smtClean="0">
                          <a:solidFill>
                            <a:schemeClr val="dk1"/>
                          </a:solidFill>
                          <a:latin typeface="+mn-lt"/>
                          <a:ea typeface="+mn-ea"/>
                          <a:cs typeface="+mn-cs"/>
                        </a:rPr>
                        <a:t> </a:t>
                      </a:r>
                    </a:p>
                  </a:txBody>
                  <a:tcPr/>
                </a:tc>
                <a:extLst>
                  <a:ext uri="{0D108BD9-81ED-4DB2-BD59-A6C34878D82A}">
                    <a16:rowId xmlns:a16="http://schemas.microsoft.com/office/drawing/2014/main" val="3070999687"/>
                  </a:ext>
                </a:extLst>
              </a:tr>
            </a:tbl>
          </a:graphicData>
        </a:graphic>
      </p:graphicFrame>
    </p:spTree>
    <p:extLst>
      <p:ext uri="{BB962C8B-B14F-4D97-AF65-F5344CB8AC3E}">
        <p14:creationId xmlns:p14="http://schemas.microsoft.com/office/powerpoint/2010/main" val="686997007"/>
      </p:ext>
    </p:extLst>
  </p:cSld>
  <p:clrMapOvr>
    <a:masterClrMapping/>
  </p:clrMapOvr>
</p:sld>
</file>

<file path=ppt/theme/theme1.xml><?xml version="1.0" encoding="utf-8"?>
<a:theme xmlns:thm15="http://schemas.microsoft.com/office/thememl/2012/main" xmlns:a="http://schemas.openxmlformats.org/drawingml/2006/main" name="PorterWright2024">
  <a:themeElements>
    <a:clrScheme name="Porter Wright">
      <a:dk1>
        <a:sysClr val="windowText" lastClr="000000"/>
      </a:dk1>
      <a:lt1>
        <a:sysClr val="window" lastClr="FFFFFF"/>
      </a:lt1>
      <a:dk2>
        <a:srgbClr val="7F7F7F"/>
      </a:dk2>
      <a:lt2>
        <a:srgbClr val="D8D8D8"/>
      </a:lt2>
      <a:accent1>
        <a:srgbClr val="E31B23"/>
      </a:accent1>
      <a:accent2>
        <a:srgbClr val="ED7D31"/>
      </a:accent2>
      <a:accent3>
        <a:srgbClr val="A5A5A5"/>
      </a:accent3>
      <a:accent4>
        <a:srgbClr val="FFC000"/>
      </a:accent4>
      <a:accent5>
        <a:srgbClr val="4472C4"/>
      </a:accent5>
      <a:accent6>
        <a:srgbClr val="70AD47"/>
      </a:accent6>
      <a:hlink>
        <a:srgbClr val="E31B2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defRPr sz="4800" b="1" dirty="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orterWright2024" id="{B32C55E4-3232-4393-9583-9C4699EF3B7F}" vid="{3C36FB55-5748-4340-AC9C-1769C128F0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1900-01-01T05:00:00.0000000Z</lastPrinted>
  <dcterms:created xsi:type="dcterms:W3CDTF">1900-01-01T05:00:00.0000000Z</dcterms:created>
  <dcterms:modified xsi:type="dcterms:W3CDTF">1900-01-01T05:00:00.0000000Z</dcterms:modified>
</coreProperties>
</file>

<file path=docProps/custom.xml><?xml version="1.0" encoding="utf-8"?>
<op:Properties xmlns:vt="http://schemas.openxmlformats.org/officeDocument/2006/docPropsVTypes" xmlns:op="http://schemas.openxmlformats.org/officeDocument/2006/custom-properties"/>
</file>