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29"/>
  </p:notesMasterIdLst>
  <p:sldIdLst>
    <p:sldId id="256" r:id="rId6"/>
    <p:sldId id="328" r:id="rId7"/>
    <p:sldId id="258" r:id="rId8"/>
    <p:sldId id="267" r:id="rId9"/>
    <p:sldId id="268" r:id="rId10"/>
    <p:sldId id="269" r:id="rId11"/>
    <p:sldId id="277" r:id="rId12"/>
    <p:sldId id="339" r:id="rId13"/>
    <p:sldId id="285" r:id="rId14"/>
    <p:sldId id="340" r:id="rId15"/>
    <p:sldId id="286" r:id="rId16"/>
    <p:sldId id="287" r:id="rId17"/>
    <p:sldId id="351" r:id="rId18"/>
    <p:sldId id="353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</p:sldIdLst>
  <p:sldSz cx="15798800" cy="10058400"/>
  <p:notesSz cx="15798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9" autoAdjust="0"/>
    <p:restoredTop sz="94796" autoAdjust="0"/>
  </p:normalViewPr>
  <p:slideViewPr>
    <p:cSldViewPr>
      <p:cViewPr varScale="1">
        <p:scale>
          <a:sx n="66" d="100"/>
          <a:sy n="66" d="100"/>
        </p:scale>
        <p:origin x="62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46888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948738" y="0"/>
            <a:ext cx="6846887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47B2-BB37-45A4-965B-871E50D6F79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33988" y="1257300"/>
            <a:ext cx="533082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79563" y="4840288"/>
            <a:ext cx="12639675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6846888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948738" y="9553575"/>
            <a:ext cx="6846887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E6DB6-3D58-4FD1-A4CD-D877620A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6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7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Goes to National vision of promoting the value of in-house counsel. Example: Benjamin Moore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Goes to National vision of promoting the value of in-house counsel. Example: Benjamin Moore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1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Goes to National vision of promoting the value of in-house counsel. Example: Benjamin Moore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9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Goes to National vision of promoting the value of in-house counsel. Example: Benjamin Moore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3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Mission mirrors national.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Vision is missing “helping members deliver services to their clients efficiently” and “delivering a mix of relevant, timely services”. Included in (and strategies for) supporting the needs of its members.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Vision also is missing promoting the value of in-house counsel. Included in (and goal for) advancing the interests of in-house counsel.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9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Members – resources on website &amp; elsewhere? to </a:t>
            </a:r>
            <a:r>
              <a:rPr lang="en-US" b="1" u="sng" dirty="0"/>
              <a:t>promote efficiency</a:t>
            </a:r>
            <a:r>
              <a:rPr lang="en-US" b="1" u="none" dirty="0"/>
              <a:t> and transparency</a:t>
            </a:r>
            <a:r>
              <a:rPr lang="en-US" b="1" dirty="0"/>
              <a:t>, satisfaction surveys, committee recruiting, </a:t>
            </a:r>
            <a:r>
              <a:rPr lang="en-US" b="1" i="1" u="none" dirty="0"/>
              <a:t>next-gen programming</a:t>
            </a:r>
            <a:r>
              <a:rPr lang="en-US" b="1" u="none" dirty="0"/>
              <a:t> (CD)</a:t>
            </a:r>
            <a:r>
              <a:rPr lang="en-US" b="1" dirty="0"/>
              <a:t>, </a:t>
            </a:r>
            <a:r>
              <a:rPr lang="en-US" b="1" i="1" dirty="0"/>
              <a:t>prospective members </a:t>
            </a:r>
            <a:r>
              <a:rPr lang="en-US" b="1" dirty="0"/>
              <a:t>(CD), </a:t>
            </a:r>
            <a:r>
              <a:rPr lang="en-US" b="1" u="sng" dirty="0"/>
              <a:t>relevant and timely services</a:t>
            </a:r>
          </a:p>
          <a:p>
            <a:endParaRPr lang="en-US" b="1" u="sng" dirty="0"/>
          </a:p>
          <a:p>
            <a:r>
              <a:rPr lang="en-US" b="1" dirty="0"/>
              <a:t>Sponsors – recruiting, early engagement, litigation PAN, satisfaction surveys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7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Goes to National vision of promoting the value of in-house counsel. Example: Benjamin Moore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1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Goes to National vision of promoting the value of in-house counsel. Example: Benjamin Moore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2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696913"/>
            <a:ext cx="54737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Goes to National vision of promoting the value of in-house counsel. Example: Benjamin Moore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A338-B08A-4B0F-ADA0-A521A4DF5C6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7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40" y="2251499"/>
            <a:ext cx="6980547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9940" y="3189817"/>
            <a:ext cx="6980547" cy="5795222"/>
          </a:xfrm>
        </p:spPr>
        <p:txBody>
          <a:bodyPr/>
          <a:lstStyle>
            <a:lvl1pPr>
              <a:defRPr sz="3520"/>
            </a:lvl1pPr>
            <a:lvl2pPr>
              <a:defRPr sz="2933"/>
            </a:lvl2pPr>
            <a:lvl3pPr>
              <a:defRPr sz="2640"/>
            </a:lvl3pPr>
            <a:lvl4pPr>
              <a:defRPr sz="2347"/>
            </a:lvl4pPr>
            <a:lvl5pPr>
              <a:defRPr sz="2347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25572" y="2251499"/>
            <a:ext cx="6983289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25572" y="3189817"/>
            <a:ext cx="6983289" cy="5795222"/>
          </a:xfrm>
        </p:spPr>
        <p:txBody>
          <a:bodyPr/>
          <a:lstStyle>
            <a:lvl1pPr>
              <a:defRPr sz="3520"/>
            </a:lvl1pPr>
            <a:lvl2pPr>
              <a:defRPr sz="2933"/>
            </a:lvl2pPr>
            <a:lvl3pPr>
              <a:defRPr sz="2640"/>
            </a:lvl3pPr>
            <a:lvl4pPr>
              <a:defRPr sz="2347"/>
            </a:lvl4pPr>
            <a:lvl5pPr>
              <a:defRPr sz="2347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DA33-E784-484C-B7AD-B2D0F6835068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9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0E91-2245-4A0F-822C-C95497C281A4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71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BF6E-C88F-45EA-9310-157F2104863B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9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941" y="400473"/>
            <a:ext cx="5197696" cy="1704340"/>
          </a:xfrm>
        </p:spPr>
        <p:txBody>
          <a:bodyPr anchor="b"/>
          <a:lstStyle>
            <a:lvl1pPr algn="l">
              <a:defRPr sz="29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892" y="400474"/>
            <a:ext cx="8831968" cy="8584566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941" y="2104814"/>
            <a:ext cx="5197696" cy="6880226"/>
          </a:xfrm>
        </p:spPr>
        <p:txBody>
          <a:bodyPr/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5B3-2821-4DDD-BD7C-E2A6F8A7397A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4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675" y="7040880"/>
            <a:ext cx="9479280" cy="831216"/>
          </a:xfrm>
        </p:spPr>
        <p:txBody>
          <a:bodyPr anchor="b"/>
          <a:lstStyle>
            <a:lvl1pPr algn="l">
              <a:defRPr sz="29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675" y="898737"/>
            <a:ext cx="9479280" cy="6035040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6675" y="7872096"/>
            <a:ext cx="9479280" cy="1180464"/>
          </a:xfrm>
        </p:spPr>
        <p:txBody>
          <a:bodyPr/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3939-ACC2-480D-BE21-D0C6FB7597F5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9F68-584F-4BEC-97AD-D8728CA6772F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72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4130" y="402803"/>
            <a:ext cx="355473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40" y="402803"/>
            <a:ext cx="10400877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59E1-02A4-4DDC-9F29-04684500B934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4910" y="3124624"/>
            <a:ext cx="1342898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820" y="5699760"/>
            <a:ext cx="110591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F9B7-AF7B-45D1-991E-D9CFBBD52CD7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6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9460-8FAB-4F8C-92FD-D5268ABEA29A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996" y="6463454"/>
            <a:ext cx="13428980" cy="1997710"/>
          </a:xfr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996" y="4263180"/>
            <a:ext cx="13428980" cy="2200274"/>
          </a:xfrm>
        </p:spPr>
        <p:txBody>
          <a:bodyPr anchor="b"/>
          <a:lstStyle>
            <a:lvl1pPr marL="0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1E2D-80FB-4D70-A8E8-F4438432CCDF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940" y="2346961"/>
            <a:ext cx="6977803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3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1057" y="2346961"/>
            <a:ext cx="6977803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3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B8C-B9A4-4F7A-9328-BD5E2666D8A5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8700" y="417705"/>
            <a:ext cx="469499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294" y="2163622"/>
            <a:ext cx="3427095" cy="2219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10000" y="9271793"/>
            <a:ext cx="16192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65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40" y="402802"/>
            <a:ext cx="1421892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40" y="2346961"/>
            <a:ext cx="1421892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9940" y="9322647"/>
            <a:ext cx="368638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0AF7-3178-4145-AFF4-4F5FD6E71E5F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924" y="9322647"/>
            <a:ext cx="5002953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2473" y="9322647"/>
            <a:ext cx="368638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7B0A-984F-49B7-96A9-A8B421D5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ctr" defTabSz="1341150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31" indent="-502931" algn="l" defTabSz="1341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85" indent="-419110" algn="l" defTabSz="1341150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spcBef>
          <a:spcPct val="20000"/>
        </a:spcBef>
        <a:buFont typeface="Arial" panose="020B0604020202020204" pitchFamily="34" charset="0"/>
        <a:buChar char="»"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200" y="381000"/>
            <a:ext cx="14389102" cy="5198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65F91"/>
                </a:solidFill>
                <a:latin typeface="Cambria"/>
                <a:cs typeface="Cambria"/>
              </a:rPr>
              <a:t>Association</a:t>
            </a:r>
            <a:r>
              <a:rPr sz="2800" spc="-15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365F91"/>
                </a:solidFill>
                <a:latin typeface="Cambria"/>
                <a:cs typeface="Cambria"/>
              </a:rPr>
              <a:t>of</a:t>
            </a:r>
            <a:r>
              <a:rPr sz="2800" spc="-5" dirty="0">
                <a:solidFill>
                  <a:srgbClr val="365F91"/>
                </a:solidFill>
                <a:latin typeface="Cambria"/>
                <a:cs typeface="Cambria"/>
              </a:rPr>
              <a:t> Corporate</a:t>
            </a:r>
            <a:r>
              <a:rPr sz="2800" spc="-10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365F91"/>
                </a:solidFill>
                <a:latin typeface="Cambria"/>
                <a:cs typeface="Cambria"/>
              </a:rPr>
              <a:t>Counsel</a:t>
            </a:r>
            <a:r>
              <a:rPr sz="2800" spc="5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365F91"/>
                </a:solidFill>
                <a:latin typeface="Cambria"/>
                <a:cs typeface="Cambria"/>
              </a:rPr>
              <a:t>–</a:t>
            </a:r>
            <a:r>
              <a:rPr sz="2800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365F91"/>
                </a:solidFill>
                <a:latin typeface="Cambria"/>
                <a:cs typeface="Cambria"/>
              </a:rPr>
              <a:t>St.</a:t>
            </a:r>
            <a:r>
              <a:rPr sz="2800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365F91"/>
                </a:solidFill>
                <a:latin typeface="Cambria"/>
                <a:cs typeface="Cambria"/>
              </a:rPr>
              <a:t>Louis</a:t>
            </a:r>
            <a:r>
              <a:rPr sz="2800" spc="-15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365F91"/>
                </a:solidFill>
                <a:latin typeface="Cambria"/>
                <a:cs typeface="Cambria"/>
              </a:rPr>
              <a:t>Chapter</a:t>
            </a:r>
            <a:endParaRPr sz="2800" dirty="0">
              <a:latin typeface="Cambria"/>
              <a:cs typeface="Cambria"/>
            </a:endParaRPr>
          </a:p>
          <a:p>
            <a:pPr marL="1658620" marR="1169670" indent="311150" algn="ctr">
              <a:lnSpc>
                <a:spcPct val="175000"/>
              </a:lnSpc>
              <a:tabLst>
                <a:tab pos="2289175" algn="l"/>
              </a:tabLst>
            </a:pPr>
            <a:r>
              <a:rPr lang="en-US" sz="2800" spc="-10" dirty="0">
                <a:solidFill>
                  <a:srgbClr val="365F91"/>
                </a:solidFill>
                <a:latin typeface="Cambria"/>
                <a:cs typeface="Cambria"/>
              </a:rPr>
              <a:t>2023 </a:t>
            </a:r>
            <a:r>
              <a:rPr sz="2800" spc="-10" dirty="0">
                <a:solidFill>
                  <a:srgbClr val="365F91"/>
                </a:solidFill>
                <a:latin typeface="Cambria"/>
                <a:cs typeface="Cambria"/>
              </a:rPr>
              <a:t>Board Orientation </a:t>
            </a:r>
            <a:endParaRPr lang="en-US" sz="2800" spc="-10" dirty="0">
              <a:solidFill>
                <a:srgbClr val="365F91"/>
              </a:solidFill>
              <a:latin typeface="Cambria"/>
              <a:cs typeface="Cambria"/>
            </a:endParaRPr>
          </a:p>
          <a:p>
            <a:pPr marL="1658620" marR="1169670" indent="311150" algn="ctr">
              <a:lnSpc>
                <a:spcPct val="175000"/>
              </a:lnSpc>
              <a:tabLst>
                <a:tab pos="2289175" algn="l"/>
              </a:tabLst>
            </a:pPr>
            <a:r>
              <a:rPr sz="2800" spc="-5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endParaRPr lang="en-US" sz="2800" spc="-5" dirty="0">
              <a:solidFill>
                <a:srgbClr val="365F91"/>
              </a:solidFill>
              <a:latin typeface="Cambria"/>
              <a:cs typeface="Cambria"/>
            </a:endParaRPr>
          </a:p>
          <a:p>
            <a:pPr marL="277495" indent="-265430">
              <a:lnSpc>
                <a:spcPct val="100000"/>
              </a:lnSpc>
              <a:buAutoNum type="arabicParenR"/>
              <a:tabLst>
                <a:tab pos="277495" algn="l"/>
                <a:tab pos="278130" algn="l"/>
              </a:tabLst>
            </a:pPr>
            <a:r>
              <a:rPr lang="en-US" sz="2800" spc="-5" dirty="0">
                <a:latin typeface="Calibri"/>
                <a:cs typeface="Calibri"/>
              </a:rPr>
              <a:t>  </a:t>
            </a:r>
            <a:r>
              <a:rPr sz="2800" spc="-5" dirty="0">
                <a:latin typeface="Calibri"/>
                <a:cs typeface="Calibri"/>
              </a:rPr>
              <a:t>Board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Directors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Ethics</a:t>
            </a:r>
            <a:endParaRPr sz="2800" dirty="0">
              <a:latin typeface="Calibri"/>
              <a:cs typeface="Calibri"/>
            </a:endParaRPr>
          </a:p>
          <a:p>
            <a:pPr marL="277495" indent="-265430">
              <a:lnSpc>
                <a:spcPct val="100000"/>
              </a:lnSpc>
              <a:spcBef>
                <a:spcPts val="275"/>
              </a:spcBef>
              <a:buAutoNum type="arabicParenR"/>
              <a:tabLst>
                <a:tab pos="277495" algn="l"/>
                <a:tab pos="278130" algn="l"/>
              </a:tabLst>
            </a:pPr>
            <a:r>
              <a:rPr lang="en-US" sz="2800" spc="-10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Conflict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Interest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Affirmation</a:t>
            </a:r>
            <a:endParaRPr sz="2800" dirty="0">
              <a:latin typeface="Calibri"/>
              <a:cs typeface="Calibri"/>
            </a:endParaRPr>
          </a:p>
          <a:p>
            <a:pPr marL="277495" indent="-265430">
              <a:lnSpc>
                <a:spcPct val="100000"/>
              </a:lnSpc>
              <a:spcBef>
                <a:spcPts val="280"/>
              </a:spcBef>
              <a:buAutoNum type="arabicParenR"/>
              <a:tabLst>
                <a:tab pos="277495" algn="l"/>
                <a:tab pos="278130" algn="l"/>
              </a:tabLst>
            </a:pPr>
            <a:r>
              <a:rPr lang="en-US" sz="2800" spc="-5" dirty="0">
                <a:latin typeface="Calibri"/>
                <a:cs typeface="Calibri"/>
              </a:rPr>
              <a:t>  </a:t>
            </a:r>
            <a:r>
              <a:rPr sz="2800" spc="-5" dirty="0">
                <a:latin typeface="Calibri"/>
                <a:cs typeface="Calibri"/>
              </a:rPr>
              <a:t>Board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Directors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Conduct</a:t>
            </a:r>
            <a:endParaRPr sz="2800" dirty="0">
              <a:latin typeface="Calibri"/>
              <a:cs typeface="Calibri"/>
            </a:endParaRPr>
          </a:p>
          <a:p>
            <a:pPr marL="277495" indent="-265430">
              <a:lnSpc>
                <a:spcPct val="100000"/>
              </a:lnSpc>
              <a:spcBef>
                <a:spcPts val="260"/>
              </a:spcBef>
              <a:buAutoNum type="arabicParenR"/>
              <a:tabLst>
                <a:tab pos="277495" algn="l"/>
                <a:tab pos="278130" algn="l"/>
              </a:tabLst>
            </a:pPr>
            <a:r>
              <a:rPr lang="en-US" sz="2800" spc="-10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Bylaws</a:t>
            </a:r>
            <a:endParaRPr sz="2800" dirty="0">
              <a:latin typeface="Calibri"/>
              <a:cs typeface="Calibri"/>
            </a:endParaRPr>
          </a:p>
          <a:p>
            <a:pPr marL="277495" indent="-265430">
              <a:lnSpc>
                <a:spcPct val="100000"/>
              </a:lnSpc>
              <a:spcBef>
                <a:spcPts val="265"/>
              </a:spcBef>
              <a:buAutoNum type="arabicParenR"/>
              <a:tabLst>
                <a:tab pos="277495" algn="l"/>
                <a:tab pos="278130" algn="l"/>
              </a:tabLst>
            </a:pPr>
            <a:r>
              <a:rPr lang="en-US" sz="2800" spc="-10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Committee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Report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77495" algn="l"/>
              </a:tabLst>
            </a:pPr>
            <a:r>
              <a:rPr sz="2800" spc="-5" dirty="0">
                <a:latin typeface="Calibri"/>
                <a:cs typeface="Calibri"/>
              </a:rPr>
              <a:t>8)</a:t>
            </a:r>
            <a:r>
              <a:rPr lang="en-US" sz="2800" spc="-5" dirty="0">
                <a:latin typeface="Calibri"/>
                <a:cs typeface="Calibri"/>
              </a:rPr>
              <a:t>  </a:t>
            </a:r>
            <a:r>
              <a:rPr sz="2800" spc="-5" dirty="0">
                <a:latin typeface="Calibri"/>
                <a:cs typeface="Calibri"/>
              </a:rPr>
              <a:t>Sponsorship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Brochure/Application</a:t>
            </a:r>
            <a:endParaRPr sz="2800" dirty="0">
              <a:latin typeface="Calibri"/>
              <a:cs typeface="Calibri"/>
            </a:endParaRPr>
          </a:p>
          <a:p>
            <a:pPr marL="277495" indent="-265430">
              <a:lnSpc>
                <a:spcPct val="100000"/>
              </a:lnSpc>
              <a:spcBef>
                <a:spcPts val="265"/>
              </a:spcBef>
              <a:buAutoNum type="arabicParenR" startAt="9"/>
              <a:tabLst>
                <a:tab pos="278130" algn="l"/>
              </a:tabLst>
            </a:pPr>
            <a:r>
              <a:rPr lang="en-US" sz="2800" spc="-5" dirty="0">
                <a:latin typeface="Calibri"/>
                <a:cs typeface="Calibri"/>
              </a:rPr>
              <a:t>  </a:t>
            </a:r>
            <a:r>
              <a:rPr sz="2800" spc="-5" dirty="0">
                <a:latin typeface="Calibri"/>
                <a:cs typeface="Calibri"/>
              </a:rPr>
              <a:t>2021 Strategic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Planning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Meeting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slide deck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1529B-879E-99DE-CC3D-CCA24358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64" y="1487117"/>
            <a:ext cx="10059272" cy="70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7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3593559" y="9736137"/>
            <a:ext cx="161925" cy="169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65"/>
              </a:lnSpc>
            </a:pPr>
            <a:r>
              <a:rPr sz="1600" spc="10" dirty="0"/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C612D-ECD5-5A61-FF40-141A0B556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299" y="533400"/>
            <a:ext cx="6889715" cy="8458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84573-EDAB-1DD1-E5D2-5E83F55D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791" y="1219200"/>
            <a:ext cx="8002450" cy="7696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3800" y="0"/>
            <a:ext cx="13411200" cy="1005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265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0282" y="-701"/>
            <a:ext cx="7429751" cy="10059101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41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3800" y="-701"/>
            <a:ext cx="7025641" cy="10059101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26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5422" y="3667905"/>
            <a:ext cx="3745915" cy="2367135"/>
          </a:xfr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3520" b="1" dirty="0"/>
              <a:t>Annual Strategic Planning Meeting</a:t>
            </a:r>
          </a:p>
          <a:p>
            <a:pPr algn="l">
              <a:lnSpc>
                <a:spcPct val="90000"/>
              </a:lnSpc>
            </a:pPr>
            <a:r>
              <a:rPr lang="en-US" sz="3520" b="1" dirty="0"/>
              <a:t>August 19, 2022</a:t>
            </a:r>
          </a:p>
          <a:p>
            <a:pPr algn="l">
              <a:lnSpc>
                <a:spcPct val="90000"/>
              </a:lnSpc>
            </a:pPr>
            <a:r>
              <a:rPr lang="en-US" sz="3520" b="1" dirty="0"/>
              <a:t>Chase Park Plaza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B496ABAB-DFD7-40BF-8E17-9F5E5BDD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59" y="1801890"/>
            <a:ext cx="6272325" cy="1866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08EBD0-9B79-4C5C-9A20-959A2628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790" y="5026180"/>
            <a:ext cx="5319359" cy="30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6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3800" y="0"/>
            <a:ext cx="13407847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265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44481" y="1499448"/>
            <a:ext cx="780573" cy="30734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265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44481" y="1228692"/>
            <a:ext cx="443548" cy="2501299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265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902926" y="939979"/>
            <a:ext cx="185102" cy="251268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265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539324" y="932384"/>
            <a:ext cx="361473" cy="2555461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265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902261" y="932383"/>
            <a:ext cx="11998649" cy="2260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26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157" y="1173908"/>
            <a:ext cx="11291167" cy="1777750"/>
          </a:xfr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5133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MEETING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FD71A-C83D-4257-9FF7-18A9CC97F0C9}"/>
              </a:ext>
            </a:extLst>
          </p:cNvPr>
          <p:cNvSpPr txBox="1"/>
          <p:nvPr/>
        </p:nvSpPr>
        <p:spPr>
          <a:xfrm>
            <a:off x="2425053" y="3434711"/>
            <a:ext cx="11114157" cy="5932835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-335288">
              <a:lnSpc>
                <a:spcPct val="90000"/>
              </a:lnSpc>
              <a:spcBef>
                <a:spcPts val="0"/>
              </a:spcBef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/>
              <a:t>11:3</a:t>
            </a:r>
            <a:r>
              <a:rPr lang="en-US" sz="2347" b="1" dirty="0">
                <a:effectLst/>
              </a:rPr>
              <a:t>0 – 12:15 pm</a:t>
            </a:r>
            <a:r>
              <a:rPr lang="en-US" sz="2347" dirty="0">
                <a:effectLst/>
              </a:rPr>
              <a:t>		</a:t>
            </a:r>
            <a:r>
              <a:rPr lang="en-US" sz="2347" b="1" dirty="0">
                <a:effectLst/>
              </a:rPr>
              <a:t>LUNCH</a:t>
            </a:r>
            <a:r>
              <a:rPr lang="en-US" sz="2347" dirty="0">
                <a:effectLst/>
              </a:rPr>
              <a:t>	</a:t>
            </a:r>
          </a:p>
          <a:p>
            <a:pPr marL="0" marR="0" indent="-335288">
              <a:lnSpc>
                <a:spcPct val="90000"/>
              </a:lnSpc>
              <a:spcBef>
                <a:spcPts val="0"/>
              </a:spcBef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>
                <a:effectLst/>
              </a:rPr>
              <a:t>12:15 – 1:00 pm		</a:t>
            </a:r>
            <a:r>
              <a:rPr lang="en-US" sz="2347" b="1" dirty="0"/>
              <a:t>Kate Krebel</a:t>
            </a:r>
            <a:r>
              <a:rPr lang="en-US" sz="2347" b="1" dirty="0">
                <a:effectLst/>
              </a:rPr>
              <a:t>	Call Board Meeting to Order </a:t>
            </a:r>
            <a:endParaRPr lang="en-US" sz="2347" dirty="0">
              <a:effectLst/>
            </a:endParaRPr>
          </a:p>
          <a:p>
            <a:pPr marL="0" marR="0" indent="-335288">
              <a:lnSpc>
                <a:spcPct val="90000"/>
              </a:lnSpc>
              <a:spcBef>
                <a:spcPts val="0"/>
              </a:spcBef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>
                <a:effectLst/>
              </a:rPr>
              <a:t>1:00 – 1:05 pm</a:t>
            </a:r>
            <a:r>
              <a:rPr lang="en-US" sz="2347" dirty="0">
                <a:effectLst/>
              </a:rPr>
              <a:t>		</a:t>
            </a:r>
            <a:r>
              <a:rPr lang="en-US" sz="2347" b="1" dirty="0"/>
              <a:t>Jenny Herner</a:t>
            </a:r>
            <a:r>
              <a:rPr lang="en-US" sz="2347" b="1" dirty="0">
                <a:effectLst/>
              </a:rPr>
              <a:t>	Agenda Review</a:t>
            </a:r>
            <a:endParaRPr lang="en-US" sz="2347" dirty="0">
              <a:effectLst/>
            </a:endParaRPr>
          </a:p>
          <a:p>
            <a:pPr marL="0" marR="0" indent="-335288">
              <a:lnSpc>
                <a:spcPct val="90000"/>
              </a:lnSpc>
              <a:spcBef>
                <a:spcPts val="0"/>
              </a:spcBef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>
                <a:effectLst/>
              </a:rPr>
              <a:t>1:05 – 1:35 pm </a:t>
            </a:r>
            <a:r>
              <a:rPr lang="en-US" sz="2347" dirty="0">
                <a:effectLst/>
              </a:rPr>
              <a:t>		</a:t>
            </a:r>
            <a:r>
              <a:rPr lang="en-US" sz="2347" b="1" dirty="0">
                <a:effectLst/>
              </a:rPr>
              <a:t>Kate Krebel	2022 Year-In-Review</a:t>
            </a:r>
            <a:endParaRPr lang="en-US" sz="2347" dirty="0">
              <a:effectLst/>
            </a:endParaRPr>
          </a:p>
          <a:p>
            <a:pPr marL="0" marR="0" indent="-335288">
              <a:lnSpc>
                <a:spcPct val="90000"/>
              </a:lnSpc>
              <a:spcBef>
                <a:spcPts val="0"/>
              </a:spcBef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>
                <a:effectLst/>
              </a:rPr>
              <a:t>1:35 – </a:t>
            </a:r>
            <a:r>
              <a:rPr lang="en-US" sz="2347" b="1" dirty="0"/>
              <a:t>1:50</a:t>
            </a:r>
            <a:r>
              <a:rPr lang="en-US" sz="2347" b="1" dirty="0">
                <a:effectLst/>
              </a:rPr>
              <a:t> pm</a:t>
            </a:r>
            <a:r>
              <a:rPr lang="en-US" sz="2347" dirty="0">
                <a:effectLst/>
              </a:rPr>
              <a:t>		</a:t>
            </a:r>
            <a:r>
              <a:rPr lang="en-US" sz="2347" b="1" dirty="0">
                <a:effectLst/>
              </a:rPr>
              <a:t>BREAK</a:t>
            </a:r>
          </a:p>
          <a:p>
            <a:pPr marL="0" marR="0" indent="-335288">
              <a:lnSpc>
                <a:spcPct val="90000"/>
              </a:lnSpc>
              <a:spcBef>
                <a:spcPts val="0"/>
              </a:spcBef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>
                <a:effectLst/>
              </a:rPr>
              <a:t>1:50 – 2</a:t>
            </a:r>
            <a:r>
              <a:rPr lang="en-US" sz="2347" b="1" dirty="0"/>
              <a:t>:15</a:t>
            </a:r>
            <a:r>
              <a:rPr lang="en-US" sz="2347" b="1" dirty="0">
                <a:effectLst/>
              </a:rPr>
              <a:t> pm 		</a:t>
            </a:r>
            <a:r>
              <a:rPr lang="en-US" sz="2347" b="1" dirty="0"/>
              <a:t>Beverly Garner</a:t>
            </a:r>
            <a:r>
              <a:rPr lang="en-US" sz="2347" b="1" dirty="0">
                <a:effectLst/>
              </a:rPr>
              <a:t>	Financial Review</a:t>
            </a:r>
            <a:endParaRPr lang="en-US" sz="2347" dirty="0">
              <a:effectLst/>
            </a:endParaRPr>
          </a:p>
          <a:p>
            <a:pPr indent="-335288">
              <a:lnSpc>
                <a:spcPct val="90000"/>
              </a:lnSpc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>
                <a:effectLst/>
              </a:rPr>
              <a:t>2:15 – 3:00 pm</a:t>
            </a:r>
            <a:r>
              <a:rPr lang="en-US" sz="2347" dirty="0">
                <a:effectLst/>
              </a:rPr>
              <a:t>		</a:t>
            </a:r>
            <a:r>
              <a:rPr lang="en-US" sz="2347" b="1" dirty="0">
                <a:effectLst/>
              </a:rPr>
              <a:t>Jenny Herner	Mission, Vision &amp; 2023 						Strategies/Goals</a:t>
            </a:r>
          </a:p>
          <a:p>
            <a:pPr indent="-335288">
              <a:lnSpc>
                <a:spcPct val="90000"/>
              </a:lnSpc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>
                <a:effectLst/>
              </a:rPr>
              <a:t>3:00 – 3:15 pm</a:t>
            </a:r>
            <a:r>
              <a:rPr lang="en-US" sz="2347" dirty="0">
                <a:effectLst/>
              </a:rPr>
              <a:t>		</a:t>
            </a:r>
            <a:r>
              <a:rPr lang="en-US" sz="2347" b="1" dirty="0">
                <a:effectLst/>
              </a:rPr>
              <a:t>BREAK</a:t>
            </a:r>
            <a:endParaRPr lang="en-US" sz="2347" dirty="0">
              <a:effectLst/>
            </a:endParaRPr>
          </a:p>
          <a:p>
            <a:pPr indent="-335288">
              <a:lnSpc>
                <a:spcPct val="90000"/>
              </a:lnSpc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>
                <a:effectLst/>
              </a:rPr>
              <a:t>3:15 – 5:00 		The A-Team	Committee Annual Planning </a:t>
            </a:r>
          </a:p>
          <a:p>
            <a:pPr marL="0" marR="0" indent="-335288">
              <a:lnSpc>
                <a:spcPct val="90000"/>
              </a:lnSpc>
              <a:spcBef>
                <a:spcPts val="0"/>
              </a:spcBef>
              <a:spcAft>
                <a:spcPts val="1467"/>
              </a:spcAft>
              <a:buFont typeface="Arial" panose="020B0604020202020204" pitchFamily="34" charset="0"/>
              <a:buChar char="•"/>
            </a:pPr>
            <a:r>
              <a:rPr lang="en-US" sz="2347" b="1" dirty="0"/>
              <a:t>5:00 – 6:00-ish		Happy Hour!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140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18" y="2466423"/>
            <a:ext cx="8221588" cy="7033177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107" dirty="0"/>
              <a:t>Proposed Budget Contained in Packet</a:t>
            </a:r>
          </a:p>
          <a:p>
            <a:r>
              <a:rPr lang="en-US" sz="4107" dirty="0"/>
              <a:t>Includes &lt;1% decrease in budgeted income </a:t>
            </a:r>
          </a:p>
          <a:p>
            <a:pPr marL="0" indent="0">
              <a:buNone/>
            </a:pPr>
            <a:r>
              <a:rPr lang="en-US" sz="4107" dirty="0"/>
              <a:t>(-$700.00)</a:t>
            </a:r>
          </a:p>
          <a:p>
            <a:pPr lvl="1"/>
            <a:r>
              <a:rPr lang="en-US" dirty="0"/>
              <a:t>Increase income from Sponsorships</a:t>
            </a:r>
          </a:p>
          <a:p>
            <a:r>
              <a:rPr lang="en-US" sz="4107" dirty="0"/>
              <a:t>Includes 13% decrease in Expenses (primarily because the 2021-22 budget included two CCI events)</a:t>
            </a:r>
          </a:p>
          <a:p>
            <a:pPr>
              <a:buClr>
                <a:srgbClr val="002060"/>
              </a:buClr>
            </a:pPr>
            <a:endParaRPr lang="en-US" sz="264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306" y="0"/>
            <a:ext cx="286669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832" y="3474727"/>
            <a:ext cx="3108946" cy="310894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pic>
        <p:nvPicPr>
          <p:cNvPr id="12" name="Picture 1" descr="cid:image001.png@01D40EFE.0B07F560">
            <a:extLst>
              <a:ext uri="{FF2B5EF4-FFF2-40B4-BE49-F238E27FC236}">
                <a16:creationId xmlns:a16="http://schemas.microsoft.com/office/drawing/2014/main" id="{00F06F1D-E324-4C0B-8E46-B52716DF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322" y="4633144"/>
            <a:ext cx="2145252" cy="8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8B2F1B-F85D-4C7D-9A5C-0417398F3FDC}"/>
              </a:ext>
            </a:extLst>
          </p:cNvPr>
          <p:cNvSpPr txBox="1">
            <a:spLocks/>
          </p:cNvSpPr>
          <p:nvPr/>
        </p:nvSpPr>
        <p:spPr>
          <a:xfrm>
            <a:off x="1898319" y="1008304"/>
            <a:ext cx="8221589" cy="1458119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880"/>
              </a:spcAft>
            </a:pPr>
            <a:r>
              <a:rPr lang="en-US" sz="5647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Financial Review</a:t>
            </a:r>
            <a:endParaRPr lang="en-US" sz="5647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132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18" y="2466423"/>
            <a:ext cx="8221588" cy="7033177"/>
          </a:xfrm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107" dirty="0"/>
              <a:t>Proposed Changes to Budget include:</a:t>
            </a:r>
          </a:p>
          <a:p>
            <a:r>
              <a:rPr lang="en-US" sz="4107" dirty="0"/>
              <a:t>Increased Chapter Administrator Fees</a:t>
            </a:r>
          </a:p>
          <a:p>
            <a:r>
              <a:rPr lang="en-US" sz="4107" dirty="0"/>
              <a:t>Generalized budget for Mound City Bar Sponsorship to be for Sponsorships of Diversity/Community Relations Events</a:t>
            </a:r>
          </a:p>
          <a:p>
            <a:r>
              <a:rPr lang="en-US" sz="4107" dirty="0"/>
              <a:t>Increased cost for Golf/Spa Event to reflect annual cost increase</a:t>
            </a:r>
          </a:p>
          <a:p>
            <a:r>
              <a:rPr lang="en-US" sz="4107" dirty="0"/>
              <a:t>Reduced cost for CCI to cover one event</a:t>
            </a:r>
          </a:p>
          <a:p>
            <a:pPr>
              <a:buClr>
                <a:srgbClr val="002060"/>
              </a:buClr>
            </a:pPr>
            <a:endParaRPr lang="en-US" sz="264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306" y="0"/>
            <a:ext cx="286669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832" y="3474727"/>
            <a:ext cx="3108946" cy="310894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pic>
        <p:nvPicPr>
          <p:cNvPr id="12" name="Picture 1" descr="cid:image001.png@01D40EFE.0B07F560">
            <a:extLst>
              <a:ext uri="{FF2B5EF4-FFF2-40B4-BE49-F238E27FC236}">
                <a16:creationId xmlns:a16="http://schemas.microsoft.com/office/drawing/2014/main" id="{00F06F1D-E324-4C0B-8E46-B52716DF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322" y="4633144"/>
            <a:ext cx="2145252" cy="8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8B2F1B-F85D-4C7D-9A5C-0417398F3FDC}"/>
              </a:ext>
            </a:extLst>
          </p:cNvPr>
          <p:cNvSpPr txBox="1">
            <a:spLocks/>
          </p:cNvSpPr>
          <p:nvPr/>
        </p:nvSpPr>
        <p:spPr>
          <a:xfrm>
            <a:off x="1898319" y="1008304"/>
            <a:ext cx="8221589" cy="1458119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880"/>
              </a:spcAft>
            </a:pPr>
            <a:r>
              <a:rPr lang="en-US" sz="5647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Financial Review </a:t>
            </a:r>
            <a:r>
              <a:rPr lang="en-US" sz="5647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</a:t>
            </a:r>
            <a:endParaRPr lang="en-US" sz="5647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861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17" y="2466423"/>
            <a:ext cx="8778004" cy="7033177"/>
          </a:xfrm>
        </p:spPr>
        <p:txBody>
          <a:bodyPr anchor="ctr">
            <a:normAutofit fontScale="92500" lnSpcReduction="10000"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7" dirty="0"/>
              <a:t>Moved $1,000 of the $1,500 earmarked for the Ambassador Program to the Member Appreciation Event line item for Membership  Committee</a:t>
            </a:r>
          </a:p>
          <a:p>
            <a:r>
              <a:rPr lang="en-US" sz="4107" dirty="0"/>
              <a:t>Moved “In Transition” events from Membership Committee to </a:t>
            </a:r>
            <a:br>
              <a:rPr lang="en-US" sz="4107" dirty="0"/>
            </a:br>
            <a:r>
              <a:rPr lang="en-US" sz="4107" dirty="0"/>
              <a:t>Professional Development; Membership will target events for New to In-House, etc. and Professional Development will focus on In Transition (between jobs, career changes, planning for and entering retirement, etc.)</a:t>
            </a:r>
          </a:p>
          <a:p>
            <a:pPr>
              <a:buClr>
                <a:srgbClr val="002060"/>
              </a:buClr>
            </a:pPr>
            <a:endParaRPr lang="en-US" sz="264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306" y="0"/>
            <a:ext cx="286669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832" y="3474727"/>
            <a:ext cx="3108946" cy="310894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pic>
        <p:nvPicPr>
          <p:cNvPr id="12" name="Picture 1" descr="cid:image001.png@01D40EFE.0B07F560">
            <a:extLst>
              <a:ext uri="{FF2B5EF4-FFF2-40B4-BE49-F238E27FC236}">
                <a16:creationId xmlns:a16="http://schemas.microsoft.com/office/drawing/2014/main" id="{00F06F1D-E324-4C0B-8E46-B52716DF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322" y="4633144"/>
            <a:ext cx="2145252" cy="8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8B2F1B-F85D-4C7D-9A5C-0417398F3FDC}"/>
              </a:ext>
            </a:extLst>
          </p:cNvPr>
          <p:cNvSpPr txBox="1">
            <a:spLocks/>
          </p:cNvSpPr>
          <p:nvPr/>
        </p:nvSpPr>
        <p:spPr>
          <a:xfrm>
            <a:off x="1898319" y="1008304"/>
            <a:ext cx="8221589" cy="1458119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880"/>
              </a:spcAft>
            </a:pPr>
            <a:r>
              <a:rPr lang="en-US" sz="5647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Financial Review </a:t>
            </a:r>
            <a:r>
              <a:rPr lang="en-US" sz="5647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</a:t>
            </a:r>
            <a:endParaRPr lang="en-US" sz="5647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977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422" y="1008305"/>
            <a:ext cx="8221589" cy="1458119"/>
          </a:xfr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5647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Mission &amp; Vision</a:t>
            </a:r>
            <a:endParaRPr lang="en-US" sz="5647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473" y="2123440"/>
            <a:ext cx="8221589" cy="7033177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 fontScale="77500" lnSpcReduction="20000"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822">
              <a:lnSpc>
                <a:spcPct val="90000"/>
              </a:lnSpc>
              <a:spcAft>
                <a:spcPts val="880"/>
              </a:spcAft>
            </a:pPr>
            <a:r>
              <a:rPr lang="en-US" sz="4265" b="1" dirty="0"/>
              <a:t>MISSION STATEMENT (Who we are, What we value):  </a:t>
            </a:r>
          </a:p>
          <a:p>
            <a:pPr indent="-335288">
              <a:lnSpc>
                <a:spcPct val="90000"/>
              </a:lnSpc>
              <a:spcAft>
                <a:spcPts val="880"/>
              </a:spcAft>
              <a:buFont typeface="Arial" panose="020B0604020202020204" pitchFamily="34" charset="0"/>
              <a:buChar char="•"/>
            </a:pPr>
            <a:endParaRPr lang="en-US" sz="587" b="1" dirty="0"/>
          </a:p>
          <a:p>
            <a:pPr>
              <a:lnSpc>
                <a:spcPct val="90000"/>
              </a:lnSpc>
              <a:spcAft>
                <a:spcPts val="880"/>
              </a:spcAft>
            </a:pPr>
            <a:r>
              <a:rPr lang="en-US" sz="4265" b="1" dirty="0"/>
              <a:t>ACC St. Louis is the region's bar association of choice for in-house counsel, promoting the common professional and business interest of its members through information, education, networking and professional development opportunities.</a:t>
            </a:r>
          </a:p>
          <a:p>
            <a:pPr marL="419110" indent="-335288">
              <a:lnSpc>
                <a:spcPct val="90000"/>
              </a:lnSpc>
              <a:spcAft>
                <a:spcPts val="880"/>
              </a:spcAft>
              <a:buFont typeface="Arial" panose="020B0604020202020204" pitchFamily="34" charset="0"/>
              <a:buChar char="•"/>
            </a:pPr>
            <a:endParaRPr lang="en-US" sz="4265" dirty="0"/>
          </a:p>
          <a:p>
            <a:pPr marL="83822">
              <a:lnSpc>
                <a:spcPct val="90000"/>
              </a:lnSpc>
              <a:spcAft>
                <a:spcPts val="880"/>
              </a:spcAft>
            </a:pPr>
            <a:r>
              <a:rPr lang="en-US" sz="4265" b="1" dirty="0"/>
              <a:t>VISION STATEMENT (What we want to become): </a:t>
            </a:r>
          </a:p>
          <a:p>
            <a:pPr indent="-335288">
              <a:lnSpc>
                <a:spcPct val="90000"/>
              </a:lnSpc>
              <a:spcAft>
                <a:spcPts val="880"/>
              </a:spcAft>
              <a:buFont typeface="Arial" panose="020B0604020202020204" pitchFamily="34" charset="0"/>
              <a:buChar char="•"/>
            </a:pPr>
            <a:endParaRPr lang="en-US" sz="587" b="1" dirty="0"/>
          </a:p>
          <a:p>
            <a:pPr>
              <a:lnSpc>
                <a:spcPct val="90000"/>
              </a:lnSpc>
              <a:spcAft>
                <a:spcPts val="880"/>
              </a:spcAft>
            </a:pPr>
            <a:r>
              <a:rPr lang="en-US" sz="4265" b="1" dirty="0"/>
              <a:t>ACC St. Louis will be the premier bar association in the region by anticipating, understanding and supporting the needs of its members</a:t>
            </a:r>
            <a:r>
              <a:rPr lang="en-US" sz="426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65" b="1" dirty="0"/>
              <a:t>and serving as a respected and influential voice advancing the interests of in-house counsel.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306" y="0"/>
            <a:ext cx="286669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832" y="3474727"/>
            <a:ext cx="3108946" cy="310894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pic>
        <p:nvPicPr>
          <p:cNvPr id="6" name="Picture 1" descr="cid:image001.png@01D40EFE.0B07F560">
            <a:extLst>
              <a:ext uri="{FF2B5EF4-FFF2-40B4-BE49-F238E27FC236}">
                <a16:creationId xmlns:a16="http://schemas.microsoft.com/office/drawing/2014/main" id="{17C58EFA-6D69-43B0-97A4-1FCD0F5B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322" y="4633144"/>
            <a:ext cx="2145252" cy="8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88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E3DFAE1-594C-4708-B361-1AC4B6746B4A}"/>
              </a:ext>
            </a:extLst>
          </p:cNvPr>
          <p:cNvSpPr txBox="1">
            <a:spLocks/>
          </p:cNvSpPr>
          <p:nvPr/>
        </p:nvSpPr>
        <p:spPr>
          <a:xfrm>
            <a:off x="1867759" y="1005840"/>
            <a:ext cx="8221589" cy="1458119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880"/>
              </a:spcAft>
            </a:pPr>
            <a:r>
              <a:rPr lang="en-US" sz="5647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Strategies</a:t>
            </a:r>
            <a:endParaRPr lang="en-US" sz="5647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465" y="2463959"/>
            <a:ext cx="8215121" cy="6923881"/>
          </a:xfrm>
        </p:spPr>
        <p:txBody>
          <a:bodyPr vert="horz" lIns="134112" tIns="67056" rIns="134112" bIns="67056" rtlCol="0" anchor="ctr">
            <a:no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None/>
              <a:tabLst/>
              <a:defRPr/>
            </a:pPr>
            <a:r>
              <a:rPr lang="en-US" sz="2640" b="1" dirty="0"/>
              <a:t>  </a:t>
            </a:r>
            <a:r>
              <a:rPr kumimoji="0" lang="en-US" sz="264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(How we achieve our vision):</a:t>
            </a:r>
            <a:endParaRPr lang="en-US" sz="2640" b="1" dirty="0"/>
          </a:p>
          <a:p>
            <a:pPr indent="-335288">
              <a:lnSpc>
                <a:spcPct val="90000"/>
              </a:lnSpc>
              <a:buClr>
                <a:srgbClr val="002060"/>
              </a:buClr>
            </a:pPr>
            <a:r>
              <a:rPr lang="en-US" sz="2640" b="1" dirty="0"/>
              <a:t>Provide members with opportunities and relevant, timely information </a:t>
            </a:r>
            <a:r>
              <a:rPr lang="en-US" sz="264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services </a:t>
            </a:r>
            <a:r>
              <a:rPr lang="en-US" sz="2640" b="1" dirty="0"/>
              <a:t>not available elsewhere</a:t>
            </a:r>
          </a:p>
          <a:p>
            <a:pPr indent="-335288">
              <a:lnSpc>
                <a:spcPct val="90000"/>
              </a:lnSpc>
              <a:buClr>
                <a:srgbClr val="002060"/>
              </a:buClr>
            </a:pPr>
            <a:r>
              <a:rPr lang="en-US" sz="2640" b="1" dirty="0"/>
              <a:t>Continue to strengthen the chapter infrastructure to promote more efficient and effective utilization of chapter resources </a:t>
            </a:r>
            <a:r>
              <a:rPr lang="en-US" sz="264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by board and membership</a:t>
            </a:r>
          </a:p>
          <a:p>
            <a:pPr indent="-335288">
              <a:lnSpc>
                <a:spcPct val="90000"/>
              </a:lnSpc>
              <a:buClr>
                <a:srgbClr val="002060"/>
              </a:buClr>
            </a:pPr>
            <a:r>
              <a:rPr lang="en-US" sz="2640" b="1" dirty="0"/>
              <a:t>Continue member engagement efforts: surveys </a:t>
            </a:r>
            <a:r>
              <a:rPr lang="en-US" sz="264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(including satisfaction)</a:t>
            </a:r>
            <a:r>
              <a:rPr lang="en-US" sz="2640" b="1" dirty="0"/>
              <a:t>, newsletter, committee recruiting, member profiles</a:t>
            </a:r>
          </a:p>
          <a:p>
            <a:pPr marL="502931" marR="0" lvl="0" indent="-335288" algn="l" defTabSz="13411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4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programs that speak to the needs of the next generation</a:t>
            </a:r>
          </a:p>
          <a:p>
            <a:pPr marL="502931" marR="0" lvl="0" indent="-335288" algn="l" defTabSz="13411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4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 and market to prospective members</a:t>
            </a:r>
          </a:p>
          <a:p>
            <a:pPr marL="502931" marR="0" lvl="0" indent="-335288" algn="l" defTabSz="13411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Continue sponsor satisfaction </a:t>
            </a:r>
            <a:r>
              <a:rPr kumimoji="0" lang="en-US" sz="264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recruiting </a:t>
            </a: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efforts </a:t>
            </a:r>
          </a:p>
          <a:p>
            <a:pPr marL="502931" marR="0" lvl="0" indent="-335288" algn="l" defTabSz="13411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4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Continue partnerships with other bar associations, courts, others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306" y="0"/>
            <a:ext cx="286669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832" y="3474727"/>
            <a:ext cx="3108946" cy="310894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pic>
        <p:nvPicPr>
          <p:cNvPr id="12" name="Picture 1" descr="cid:image001.png@01D40EFE.0B07F560">
            <a:extLst>
              <a:ext uri="{FF2B5EF4-FFF2-40B4-BE49-F238E27FC236}">
                <a16:creationId xmlns:a16="http://schemas.microsoft.com/office/drawing/2014/main" id="{9D9FD328-E476-41D4-AA3D-11BBEA0A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322" y="4633144"/>
            <a:ext cx="2145252" cy="8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02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851F11-8E8B-4E13-8EDC-4EAB158FBF64}"/>
              </a:ext>
            </a:extLst>
          </p:cNvPr>
          <p:cNvSpPr txBox="1"/>
          <p:nvPr/>
        </p:nvSpPr>
        <p:spPr>
          <a:xfrm>
            <a:off x="736600" y="2971800"/>
            <a:ext cx="13944600" cy="440120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Our St. Louis chapter has more than </a:t>
            </a:r>
            <a:r>
              <a:rPr lang="en-US" sz="2800" b="1" dirty="0"/>
              <a:t>654</a:t>
            </a:r>
            <a:r>
              <a:rPr lang="en-US" sz="2800" dirty="0"/>
              <a:t> in-house counsel members representing more than </a:t>
            </a:r>
            <a:r>
              <a:rPr lang="en-US" sz="2800" b="1" dirty="0"/>
              <a:t>183</a:t>
            </a:r>
            <a:r>
              <a:rPr lang="en-US" sz="2800" dirty="0"/>
              <a:t> St. Louis  metropolitan area companies in diverse industries. </a:t>
            </a:r>
          </a:p>
          <a:p>
            <a:endParaRPr lang="en-US" sz="2800" dirty="0"/>
          </a:p>
          <a:p>
            <a:r>
              <a:rPr lang="en-US" sz="2800" dirty="0"/>
              <a:t>We are a three-time winner of the Association of Corporate Counsel's  prestigious </a:t>
            </a:r>
            <a:r>
              <a:rPr lang="en-US" sz="2800" b="1" dirty="0"/>
              <a:t>Chapter of the Year </a:t>
            </a:r>
            <a:r>
              <a:rPr lang="en-US" sz="2800" dirty="0"/>
              <a:t>honor (a national award that was discontinued in 2017). </a:t>
            </a:r>
          </a:p>
          <a:p>
            <a:endParaRPr lang="en-US" sz="2800" dirty="0"/>
          </a:p>
          <a:p>
            <a:r>
              <a:rPr lang="en-US" sz="2800" dirty="0"/>
              <a:t>Since then, our chapter has consistently been designated as a </a:t>
            </a:r>
            <a:r>
              <a:rPr lang="en-US" sz="2800" b="1" dirty="0"/>
              <a:t>Gold Level Chapter of Distinction </a:t>
            </a:r>
            <a:r>
              <a:rPr lang="en-US" sz="2800" dirty="0"/>
              <a:t>(the now  highest possible designation by the Association of Corporate Counsel) and, in 2018, 2020, 2021, and 2022 we  also received special recognition for our exceptional </a:t>
            </a:r>
            <a:r>
              <a:rPr lang="en-US" sz="2800" b="1" dirty="0"/>
              <a:t>Diversity Programming in 2020 and 2022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83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18" y="2466423"/>
            <a:ext cx="8221588" cy="4805680"/>
          </a:xfrm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(How we gauge our success):</a:t>
            </a:r>
            <a:endParaRPr lang="en-US" sz="2640" b="1" dirty="0"/>
          </a:p>
          <a:p>
            <a:pPr marL="502931" marR="0" lvl="0" indent="-502931" algn="l" defTabSz="1341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chapter meets the needs of in-house counsel, including the next generation and those new to in-house</a:t>
            </a:r>
            <a:endParaRPr lang="en-US" sz="2640" b="1" dirty="0"/>
          </a:p>
          <a:p>
            <a:pPr>
              <a:buClr>
                <a:srgbClr val="002060"/>
              </a:buClr>
            </a:pPr>
            <a:r>
              <a:rPr lang="en-US" sz="2640" b="1" dirty="0"/>
              <a:t>The profile of in-house counsel within </a:t>
            </a:r>
            <a:r>
              <a:rPr lang="en-US" sz="264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their companies and</a:t>
            </a:r>
            <a:r>
              <a:rPr lang="en-US" sz="2640" b="1" dirty="0">
                <a:solidFill>
                  <a:srgbClr val="FF0000"/>
                </a:solidFill>
              </a:rPr>
              <a:t> </a:t>
            </a:r>
            <a:r>
              <a:rPr lang="en-US" sz="2640" b="1" dirty="0"/>
              <a:t>the community is elevated</a:t>
            </a:r>
          </a:p>
          <a:p>
            <a:pPr>
              <a:buClr>
                <a:srgbClr val="002060"/>
              </a:buClr>
            </a:pPr>
            <a:r>
              <a:rPr lang="en-US" sz="2640" b="1" dirty="0"/>
              <a:t>The chapter is the voice of the St. Louis area in-house community </a:t>
            </a:r>
          </a:p>
          <a:p>
            <a:pPr>
              <a:buClr>
                <a:srgbClr val="002060"/>
              </a:buClr>
            </a:pPr>
            <a:r>
              <a:rPr lang="en-US" sz="2640" b="1" dirty="0"/>
              <a:t>Members are engaged and satisfied</a:t>
            </a:r>
          </a:p>
          <a:p>
            <a:pPr>
              <a:buClr>
                <a:srgbClr val="002060"/>
              </a:buClr>
            </a:pPr>
            <a:r>
              <a:rPr lang="en-US" sz="2640" b="1" dirty="0"/>
              <a:t>Increased sponsorship and sponsor satisfaction</a:t>
            </a:r>
          </a:p>
          <a:p>
            <a:pPr>
              <a:buClr>
                <a:srgbClr val="002060"/>
              </a:buClr>
            </a:pPr>
            <a:r>
              <a:rPr lang="en-US" sz="2640" b="1" dirty="0"/>
              <a:t>The chapter retains recognition at the national level</a:t>
            </a:r>
          </a:p>
          <a:p>
            <a:pPr>
              <a:buClr>
                <a:srgbClr val="002060"/>
              </a:buClr>
            </a:pPr>
            <a:endParaRPr lang="en-US" sz="264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306" y="0"/>
            <a:ext cx="286669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832" y="3474727"/>
            <a:ext cx="3108946" cy="310894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pic>
        <p:nvPicPr>
          <p:cNvPr id="12" name="Picture 1" descr="cid:image001.png@01D40EFE.0B07F560">
            <a:extLst>
              <a:ext uri="{FF2B5EF4-FFF2-40B4-BE49-F238E27FC236}">
                <a16:creationId xmlns:a16="http://schemas.microsoft.com/office/drawing/2014/main" id="{00F06F1D-E324-4C0B-8E46-B52716DF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322" y="4633144"/>
            <a:ext cx="2145252" cy="8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8B2F1B-F85D-4C7D-9A5C-0417398F3FDC}"/>
              </a:ext>
            </a:extLst>
          </p:cNvPr>
          <p:cNvSpPr txBox="1">
            <a:spLocks/>
          </p:cNvSpPr>
          <p:nvPr/>
        </p:nvSpPr>
        <p:spPr>
          <a:xfrm>
            <a:off x="1898319" y="1008304"/>
            <a:ext cx="8221589" cy="1458119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880"/>
              </a:spcAft>
            </a:pPr>
            <a:r>
              <a:rPr lang="en-US" sz="5647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Goals</a:t>
            </a:r>
            <a:endParaRPr lang="en-US" sz="5647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9335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18" y="1564640"/>
            <a:ext cx="8221588" cy="7934960"/>
          </a:xfrm>
        </p:spPr>
        <p:txBody>
          <a:bodyPr anchor="ctr">
            <a:normAutofit fontScale="47500" lnSpcReduction="20000"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4840" b="1" dirty="0"/>
              <a:t>Continue to deliver a mix of relevant, timely services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Example: Russian trade compliance CLE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4840" b="1" dirty="0"/>
              <a:t>Continue to promote efficiency and effective use of chapter resources by board </a:t>
            </a:r>
            <a:r>
              <a:rPr lang="en-US" sz="4840" b="1" u="sng" dirty="0"/>
              <a:t>and members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Scorecard and use of Egnyte by Board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Website resources for membership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Highlighting National </a:t>
            </a:r>
            <a:r>
              <a:rPr lang="en-US" sz="4840" b="1" dirty="0"/>
              <a:t>and Sponsor </a:t>
            </a:r>
            <a:r>
              <a:rPr lang="en-US" sz="4840" dirty="0"/>
              <a:t>resources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4840" b="1" dirty="0"/>
              <a:t>Continue member engagement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DE&amp;I programming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Surveys 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Satisfaction surveys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Committee recruiting (website?)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Newsletter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Member (and dog!) profiles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4840" b="1" dirty="0"/>
              <a:t>Next-gen programming (Chapter of Distinction)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4840" dirty="0"/>
              <a:t>Example: New to in-house program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4840" b="1" dirty="0"/>
              <a:t>Recruiting prospective members (Chapter of Distinction)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4840" b="1" dirty="0"/>
              <a:t>Social events!</a:t>
            </a:r>
          </a:p>
          <a:p>
            <a:pPr>
              <a:buClr>
                <a:srgbClr val="002060"/>
              </a:buClr>
            </a:pPr>
            <a:endParaRPr lang="en-US" sz="264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306" y="0"/>
            <a:ext cx="286669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832" y="3474727"/>
            <a:ext cx="3108946" cy="310894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pic>
        <p:nvPicPr>
          <p:cNvPr id="12" name="Picture 1" descr="cid:image001.png@01D40EFE.0B07F560">
            <a:extLst>
              <a:ext uri="{FF2B5EF4-FFF2-40B4-BE49-F238E27FC236}">
                <a16:creationId xmlns:a16="http://schemas.microsoft.com/office/drawing/2014/main" id="{00F06F1D-E324-4C0B-8E46-B52716DF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322" y="4633144"/>
            <a:ext cx="2145252" cy="8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8B2F1B-F85D-4C7D-9A5C-0417398F3FDC}"/>
              </a:ext>
            </a:extLst>
          </p:cNvPr>
          <p:cNvSpPr txBox="1">
            <a:spLocks/>
          </p:cNvSpPr>
          <p:nvPr/>
        </p:nvSpPr>
        <p:spPr>
          <a:xfrm>
            <a:off x="1834392" y="540775"/>
            <a:ext cx="8221589" cy="1247385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880"/>
              </a:spcAft>
            </a:pPr>
            <a:r>
              <a:rPr lang="en-US" sz="5647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Membership Strategies</a:t>
            </a:r>
            <a:endParaRPr lang="en-US" sz="5647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6016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18" y="2466423"/>
            <a:ext cx="8221588" cy="7033177"/>
          </a:xfrm>
        </p:spPr>
        <p:txBody>
          <a:bodyPr anchor="ctr">
            <a:normAutofit fontScale="92500" lnSpcReduction="10000"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3080" b="1" dirty="0"/>
              <a:t>Sponsor recruiting 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Current openings (Bridges, Annual meeting, Litigation, Pro Bono)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New categories?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Non-legal sponsors (</a:t>
            </a:r>
            <a:r>
              <a:rPr lang="en-US" sz="3080" i="1" dirty="0"/>
              <a:t>e.g. </a:t>
            </a:r>
            <a:r>
              <a:rPr lang="en-US" sz="3080" dirty="0"/>
              <a:t>CCI</a:t>
            </a:r>
            <a:r>
              <a:rPr lang="en-US" sz="3080" i="1" dirty="0"/>
              <a:t> &amp; </a:t>
            </a:r>
            <a:r>
              <a:rPr lang="en-US" sz="3080" dirty="0"/>
              <a:t>Golf/Spa)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New law firms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Small firm engagement (continued)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Use of website?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3080" b="1" dirty="0"/>
              <a:t>Continue sponsor satisfaction efforts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1:1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Events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Use of surveys?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Sponsor profiles?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3080" b="1" dirty="0"/>
              <a:t>Continue early (and year-round) engagement</a:t>
            </a:r>
          </a:p>
          <a:p>
            <a:pPr>
              <a:buClr>
                <a:srgbClr val="002060"/>
              </a:buClr>
            </a:pPr>
            <a:endParaRPr lang="en-US" sz="264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306" y="0"/>
            <a:ext cx="286669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832" y="3474727"/>
            <a:ext cx="3108946" cy="310894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pic>
        <p:nvPicPr>
          <p:cNvPr id="12" name="Picture 1" descr="cid:image001.png@01D40EFE.0B07F560">
            <a:extLst>
              <a:ext uri="{FF2B5EF4-FFF2-40B4-BE49-F238E27FC236}">
                <a16:creationId xmlns:a16="http://schemas.microsoft.com/office/drawing/2014/main" id="{00F06F1D-E324-4C0B-8E46-B52716DF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322" y="4633144"/>
            <a:ext cx="2145252" cy="8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8B2F1B-F85D-4C7D-9A5C-0417398F3FDC}"/>
              </a:ext>
            </a:extLst>
          </p:cNvPr>
          <p:cNvSpPr txBox="1">
            <a:spLocks/>
          </p:cNvSpPr>
          <p:nvPr/>
        </p:nvSpPr>
        <p:spPr>
          <a:xfrm>
            <a:off x="1898319" y="1008304"/>
            <a:ext cx="8221589" cy="1458119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880"/>
              </a:spcAft>
            </a:pPr>
            <a:r>
              <a:rPr lang="en-US" sz="5647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Sponsorship Strategies</a:t>
            </a:r>
            <a:endParaRPr lang="en-US" sz="5647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618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18" y="2466423"/>
            <a:ext cx="8221588" cy="7033177"/>
          </a:xfrm>
        </p:spPr>
        <p:txBody>
          <a:bodyPr anchor="ctr">
            <a:normAutofit fontScale="92500"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3080" b="1" dirty="0"/>
              <a:t>Advocacy </a:t>
            </a:r>
            <a:r>
              <a:rPr lang="en-US" sz="3080" dirty="0"/>
              <a:t>(Courts, Government)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3080" b="1" dirty="0"/>
              <a:t>Street Law 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3080" b="1" dirty="0"/>
              <a:t>Law School Relations </a:t>
            </a:r>
            <a:r>
              <a:rPr lang="en-US" sz="3080" dirty="0"/>
              <a:t>(SLU, Wash U)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3080" b="1" dirty="0"/>
              <a:t>Pro Bono </a:t>
            </a:r>
            <a:r>
              <a:rPr lang="en-US" sz="3080" dirty="0"/>
              <a:t>(LSEM, local charities)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3080" b="1" dirty="0"/>
              <a:t>BAR ASSOCIATIONS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BAMSL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Women’s Lawyers’ Association of Greater St. Louis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South Asian Bar Association of Metropolitan St. Louis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Hispanic Bar Association of St. Louis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Mound City Bar Association</a:t>
            </a:r>
          </a:p>
          <a:p>
            <a:pPr marL="1760260" lvl="2" indent="-419110">
              <a:buFont typeface="Arial" panose="020B0604020202020204" pitchFamily="34" charset="0"/>
              <a:buChar char="•"/>
            </a:pPr>
            <a:r>
              <a:rPr lang="en-US" sz="3080" dirty="0"/>
              <a:t>Mid-America Bar Association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sz="3080" b="1" dirty="0"/>
              <a:t>OTHER </a:t>
            </a:r>
            <a:r>
              <a:rPr lang="en-US" sz="3080" dirty="0"/>
              <a:t>(SHRM)</a:t>
            </a:r>
          </a:p>
          <a:p>
            <a:pPr>
              <a:buClr>
                <a:srgbClr val="002060"/>
              </a:buClr>
            </a:pPr>
            <a:endParaRPr lang="en-US" sz="264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306" y="0"/>
            <a:ext cx="2866695" cy="100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832" y="3474727"/>
            <a:ext cx="3108946" cy="310894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0" dirty="0"/>
          </a:p>
        </p:txBody>
      </p:sp>
      <p:pic>
        <p:nvPicPr>
          <p:cNvPr id="12" name="Picture 1" descr="cid:image001.png@01D40EFE.0B07F560">
            <a:extLst>
              <a:ext uri="{FF2B5EF4-FFF2-40B4-BE49-F238E27FC236}">
                <a16:creationId xmlns:a16="http://schemas.microsoft.com/office/drawing/2014/main" id="{00F06F1D-E324-4C0B-8E46-B52716DF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6322" y="4633144"/>
            <a:ext cx="2145252" cy="8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8B2F1B-F85D-4C7D-9A5C-0417398F3FDC}"/>
              </a:ext>
            </a:extLst>
          </p:cNvPr>
          <p:cNvSpPr txBox="1">
            <a:spLocks/>
          </p:cNvSpPr>
          <p:nvPr/>
        </p:nvSpPr>
        <p:spPr>
          <a:xfrm>
            <a:off x="1898319" y="1008304"/>
            <a:ext cx="8221589" cy="1458119"/>
          </a:xfrm>
          <a:prstGeom prst="rect">
            <a:avLst/>
          </a:prstGeom>
        </p:spPr>
        <p:txBody>
          <a:bodyPr vert="horz" lIns="134112" tIns="67056" rIns="134112" bIns="67056" rtlCol="0" anchor="ctr">
            <a:normAutofit/>
          </a:bodyPr>
          <a:lstStyle>
            <a:defPPr>
              <a:defRPr lang="en-US"/>
            </a:defPPr>
            <a:lvl1pPr marL="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744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7488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6231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4975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3719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32463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71206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9950" algn="l" defTabSz="1477488" rtl="0" eaLnBrk="1" latinLnBrk="0" hangingPunct="1">
              <a:defRPr sz="29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880"/>
              </a:spcAft>
            </a:pPr>
            <a:r>
              <a:rPr lang="en-US" sz="5647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Partnership Strategies</a:t>
            </a:r>
            <a:endParaRPr lang="en-US" sz="5647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938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2596" y="939799"/>
            <a:ext cx="13544804" cy="62529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534285" marR="831215" indent="-1598930" algn="ctr">
              <a:lnSpc>
                <a:spcPts val="2290"/>
              </a:lnSpc>
              <a:spcBef>
                <a:spcPts val="270"/>
              </a:spcBef>
            </a:pPr>
            <a:r>
              <a:rPr sz="2800" spc="45" dirty="0">
                <a:latin typeface="Times New Roman"/>
                <a:cs typeface="Times New Roman"/>
              </a:rPr>
              <a:t>Boa</a:t>
            </a:r>
            <a:r>
              <a:rPr sz="2800" spc="40" dirty="0">
                <a:latin typeface="Times New Roman"/>
                <a:cs typeface="Times New Roman"/>
              </a:rPr>
              <a:t>r</a:t>
            </a:r>
            <a:r>
              <a:rPr sz="2800" spc="4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o</a:t>
            </a:r>
            <a:r>
              <a:rPr sz="2800" spc="30" dirty="0">
                <a:latin typeface="Times New Roman"/>
                <a:cs typeface="Times New Roman"/>
              </a:rPr>
              <a:t>f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D</a:t>
            </a:r>
            <a:r>
              <a:rPr sz="2800" spc="30" dirty="0">
                <a:latin typeface="Times New Roman"/>
                <a:cs typeface="Times New Roman"/>
              </a:rPr>
              <a:t>i</a:t>
            </a:r>
            <a:r>
              <a:rPr sz="2800" spc="25" dirty="0">
                <a:latin typeface="Times New Roman"/>
                <a:cs typeface="Times New Roman"/>
              </a:rPr>
              <a:t>r</a:t>
            </a:r>
            <a:r>
              <a:rPr sz="2800" spc="55" dirty="0">
                <a:latin typeface="Times New Roman"/>
                <a:cs typeface="Times New Roman"/>
              </a:rPr>
              <a:t>e</a:t>
            </a:r>
            <a:r>
              <a:rPr sz="2800" spc="35" dirty="0">
                <a:latin typeface="Times New Roman"/>
                <a:cs typeface="Times New Roman"/>
              </a:rPr>
              <a:t>ct</a:t>
            </a:r>
            <a:r>
              <a:rPr sz="2800" spc="30" dirty="0">
                <a:latin typeface="Times New Roman"/>
                <a:cs typeface="Times New Roman"/>
              </a:rPr>
              <a:t>or</a:t>
            </a:r>
            <a:r>
              <a:rPr sz="2800" spc="35" dirty="0">
                <a:latin typeface="Times New Roman"/>
                <a:cs typeface="Times New Roman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Cod</a:t>
            </a:r>
            <a:r>
              <a:rPr sz="2800" spc="40" dirty="0">
                <a:latin typeface="Times New Roman"/>
                <a:cs typeface="Times New Roman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o</a:t>
            </a:r>
            <a:r>
              <a:rPr sz="2800" spc="30" dirty="0">
                <a:latin typeface="Times New Roman"/>
                <a:cs typeface="Times New Roman"/>
              </a:rPr>
              <a:t>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Et</a:t>
            </a:r>
            <a:r>
              <a:rPr sz="2800" spc="40" dirty="0">
                <a:latin typeface="Times New Roman"/>
                <a:cs typeface="Times New Roman"/>
              </a:rPr>
              <a:t>h</a:t>
            </a:r>
            <a:r>
              <a:rPr sz="2800" spc="35" dirty="0">
                <a:latin typeface="Times New Roman"/>
                <a:cs typeface="Times New Roman"/>
              </a:rPr>
              <a:t>ics  </a:t>
            </a:r>
            <a:r>
              <a:rPr sz="2800" spc="40" dirty="0">
                <a:latin typeface="Times New Roman"/>
                <a:cs typeface="Times New Roman"/>
              </a:rPr>
              <a:t>and</a:t>
            </a:r>
            <a:endParaRPr sz="2800" dirty="0">
              <a:latin typeface="Times New Roman"/>
              <a:cs typeface="Times New Roman"/>
            </a:endParaRPr>
          </a:p>
          <a:p>
            <a:pPr marL="12700" algn="ctr">
              <a:lnSpc>
                <a:spcPts val="2200"/>
              </a:lnSpc>
            </a:pPr>
            <a:r>
              <a:rPr sz="2800" spc="40" dirty="0">
                <a:latin typeface="Times New Roman"/>
                <a:cs typeface="Times New Roman"/>
              </a:rPr>
              <a:t>Procedures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for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Review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of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Board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Member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Conduct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0796" y="2166619"/>
            <a:ext cx="13947604" cy="5325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3520" indent="21590">
              <a:lnSpc>
                <a:spcPct val="99600"/>
              </a:lnSpc>
              <a:spcBef>
                <a:spcPts val="105"/>
              </a:spcBef>
            </a:pPr>
            <a:r>
              <a:rPr lang="en-US" sz="2800" dirty="0">
                <a:latin typeface="Times New Roman"/>
                <a:cs typeface="Times New Roman"/>
              </a:rPr>
              <a:t>Highlights:</a:t>
            </a:r>
          </a:p>
          <a:p>
            <a:pPr marL="12700" marR="223520" indent="21590">
              <a:lnSpc>
                <a:spcPct val="99600"/>
              </a:lnSpc>
              <a:spcBef>
                <a:spcPts val="105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Abide by the bylaws and other rules</a:t>
            </a: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Keep membership current</a:t>
            </a: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Don’t share confidential information</a:t>
            </a: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Use good judgment</a:t>
            </a: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Be a good steward of Chapter property and resources</a:t>
            </a: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Perform your duties professionally and timely</a:t>
            </a: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Return all documents when you your term expires</a:t>
            </a: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Act in the ACC’s best interest and not for personal or third-party gain</a:t>
            </a: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Procedures for complaints about board members</a:t>
            </a:r>
          </a:p>
          <a:p>
            <a:pPr marL="527050" marR="223520" indent="-514350">
              <a:lnSpc>
                <a:spcPct val="99600"/>
              </a:lnSpc>
              <a:spcBef>
                <a:spcPts val="105"/>
              </a:spcBef>
              <a:buAutoNum type="arabicPeriod"/>
            </a:pP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06749" y="1357202"/>
            <a:ext cx="13558520" cy="3989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1995" marR="1939925" indent="147320" algn="ctr">
              <a:lnSpc>
                <a:spcPct val="116399"/>
              </a:lnSpc>
              <a:spcBef>
                <a:spcPts val="95"/>
              </a:spcBef>
            </a:pPr>
            <a:r>
              <a:rPr sz="2400" b="1" spc="25" dirty="0">
                <a:cs typeface="Arial"/>
              </a:rPr>
              <a:t>Conflict</a:t>
            </a:r>
            <a:r>
              <a:rPr sz="2400" b="1" spc="30" dirty="0">
                <a:cs typeface="Arial"/>
              </a:rPr>
              <a:t> </a:t>
            </a:r>
            <a:r>
              <a:rPr sz="2400" b="1" spc="25" dirty="0">
                <a:cs typeface="Arial"/>
              </a:rPr>
              <a:t>of</a:t>
            </a:r>
            <a:r>
              <a:rPr sz="2400" b="1" spc="30" dirty="0">
                <a:cs typeface="Arial"/>
              </a:rPr>
              <a:t> </a:t>
            </a:r>
            <a:r>
              <a:rPr sz="2400" b="1" spc="25" dirty="0">
                <a:cs typeface="Arial"/>
              </a:rPr>
              <a:t>Interest </a:t>
            </a:r>
            <a:r>
              <a:rPr sz="2400" b="1" spc="30" dirty="0">
                <a:cs typeface="Arial"/>
              </a:rPr>
              <a:t> </a:t>
            </a:r>
            <a:r>
              <a:rPr sz="2400" b="1" spc="40" dirty="0">
                <a:cs typeface="Arial"/>
              </a:rPr>
              <a:t>An</a:t>
            </a:r>
            <a:r>
              <a:rPr sz="2400" b="1" spc="125" dirty="0">
                <a:cs typeface="Arial"/>
              </a:rPr>
              <a:t> </a:t>
            </a:r>
            <a:r>
              <a:rPr sz="2400" b="1" spc="30" dirty="0">
                <a:cs typeface="Arial"/>
              </a:rPr>
              <a:t>Annual</a:t>
            </a:r>
            <a:r>
              <a:rPr sz="2400" b="1" spc="195" dirty="0">
                <a:cs typeface="Arial"/>
              </a:rPr>
              <a:t> </a:t>
            </a:r>
            <a:r>
              <a:rPr sz="2400" b="1" spc="25" dirty="0">
                <a:cs typeface="Arial"/>
              </a:rPr>
              <a:t>Affirmation</a:t>
            </a:r>
            <a:endParaRPr sz="2400" b="1" dirty="0">
              <a:cs typeface="Arial"/>
            </a:endParaRPr>
          </a:p>
          <a:p>
            <a:pPr algn="ctr">
              <a:lnSpc>
                <a:spcPct val="100000"/>
              </a:lnSpc>
            </a:pPr>
            <a:endParaRPr sz="2200" b="1" dirty="0">
              <a:cs typeface="Arial"/>
            </a:endParaRPr>
          </a:p>
          <a:p>
            <a:pPr marL="15875" marR="5080" indent="11430">
              <a:lnSpc>
                <a:spcPct val="99500"/>
              </a:lnSpc>
              <a:spcBef>
                <a:spcPts val="1005"/>
              </a:spcBef>
            </a:pPr>
            <a:r>
              <a:rPr sz="2200" spc="-5" dirty="0">
                <a:cs typeface="Arial"/>
              </a:rPr>
              <a:t>Members </a:t>
            </a:r>
            <a:r>
              <a:rPr sz="2200" spc="-10" dirty="0">
                <a:cs typeface="Arial"/>
              </a:rPr>
              <a:t>of </a:t>
            </a:r>
            <a:r>
              <a:rPr sz="2200" spc="-5" dirty="0">
                <a:cs typeface="Arial"/>
              </a:rPr>
              <a:t>the board of directors</a:t>
            </a:r>
            <a:r>
              <a:rPr sz="2200" dirty="0">
                <a:cs typeface="Arial"/>
              </a:rPr>
              <a:t> </a:t>
            </a:r>
            <a:r>
              <a:rPr sz="2200" spc="-10" dirty="0">
                <a:cs typeface="Arial"/>
              </a:rPr>
              <a:t>of </a:t>
            </a:r>
            <a:r>
              <a:rPr sz="2200" spc="-5" dirty="0">
                <a:cs typeface="Arial"/>
              </a:rPr>
              <a:t>the Association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of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Corporate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Counsel</a:t>
            </a:r>
            <a:r>
              <a:rPr sz="2200" dirty="0">
                <a:cs typeface="Arial"/>
              </a:rPr>
              <a:t> St.</a:t>
            </a:r>
            <a:r>
              <a:rPr sz="2200" spc="5" dirty="0">
                <a:cs typeface="Arial"/>
              </a:rPr>
              <a:t> </a:t>
            </a:r>
            <a:r>
              <a:rPr sz="2200" spc="-5" dirty="0">
                <a:cs typeface="Arial"/>
              </a:rPr>
              <a:t>Louis 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Chapter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(ACC- STL)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must conduct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their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personal </a:t>
            </a:r>
            <a:r>
              <a:rPr sz="2200" dirty="0">
                <a:cs typeface="Arial"/>
              </a:rPr>
              <a:t>affairs</a:t>
            </a:r>
            <a:r>
              <a:rPr sz="2200" spc="315" dirty="0">
                <a:cs typeface="Arial"/>
              </a:rPr>
              <a:t> </a:t>
            </a:r>
            <a:r>
              <a:rPr sz="2200" spc="-5" dirty="0">
                <a:cs typeface="Arial"/>
              </a:rPr>
              <a:t>in such</a:t>
            </a:r>
            <a:r>
              <a:rPr sz="2200" spc="310" dirty="0">
                <a:cs typeface="Arial"/>
              </a:rPr>
              <a:t> </a:t>
            </a:r>
            <a:r>
              <a:rPr sz="2200" dirty="0">
                <a:cs typeface="Arial"/>
              </a:rPr>
              <a:t>a </a:t>
            </a:r>
            <a:r>
              <a:rPr sz="2200" spc="-5" dirty="0">
                <a:cs typeface="Arial"/>
              </a:rPr>
              <a:t>manner as </a:t>
            </a:r>
            <a:r>
              <a:rPr sz="2200" dirty="0">
                <a:cs typeface="Arial"/>
              </a:rPr>
              <a:t>to </a:t>
            </a:r>
            <a:r>
              <a:rPr sz="2200" spc="-5" dirty="0">
                <a:cs typeface="Arial"/>
              </a:rPr>
              <a:t>avoid </a:t>
            </a:r>
            <a:r>
              <a:rPr sz="2200" dirty="0">
                <a:cs typeface="Arial"/>
              </a:rPr>
              <a:t> any </a:t>
            </a:r>
            <a:r>
              <a:rPr sz="2200" spc="-5" dirty="0">
                <a:cs typeface="Arial"/>
              </a:rPr>
              <a:t>possible</a:t>
            </a:r>
            <a:r>
              <a:rPr sz="2200" dirty="0">
                <a:cs typeface="Arial"/>
              </a:rPr>
              <a:t> conflict </a:t>
            </a:r>
            <a:r>
              <a:rPr sz="2200" spc="-5" dirty="0">
                <a:cs typeface="Arial"/>
              </a:rPr>
              <a:t>of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interest </a:t>
            </a:r>
            <a:r>
              <a:rPr sz="2200" spc="-10" dirty="0">
                <a:cs typeface="Arial"/>
              </a:rPr>
              <a:t>with </a:t>
            </a:r>
            <a:r>
              <a:rPr sz="2200" spc="-5" dirty="0">
                <a:cs typeface="Arial"/>
              </a:rPr>
              <a:t>their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duties and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responsibilities</a:t>
            </a:r>
            <a:r>
              <a:rPr sz="2200" dirty="0">
                <a:cs typeface="Arial"/>
              </a:rPr>
              <a:t> as members </a:t>
            </a:r>
            <a:r>
              <a:rPr sz="2200" spc="-10" dirty="0">
                <a:cs typeface="Arial"/>
              </a:rPr>
              <a:t>of </a:t>
            </a:r>
            <a:r>
              <a:rPr sz="2200" spc="-5" dirty="0">
                <a:cs typeface="Arial"/>
              </a:rPr>
              <a:t>the </a:t>
            </a:r>
            <a:r>
              <a:rPr sz="2200" spc="-305" dirty="0">
                <a:cs typeface="Arial"/>
              </a:rPr>
              <a:t> </a:t>
            </a:r>
            <a:r>
              <a:rPr sz="2200" spc="-5" dirty="0">
                <a:cs typeface="Arial"/>
              </a:rPr>
              <a:t>chapter's</a:t>
            </a:r>
            <a:r>
              <a:rPr sz="2200" spc="190" dirty="0">
                <a:cs typeface="Arial"/>
              </a:rPr>
              <a:t> </a:t>
            </a:r>
            <a:r>
              <a:rPr sz="2200" spc="-5" dirty="0">
                <a:cs typeface="Arial"/>
              </a:rPr>
              <a:t>board.</a:t>
            </a:r>
            <a:endParaRPr sz="2200" dirty="0"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cs typeface="Arial"/>
            </a:endParaRPr>
          </a:p>
          <a:p>
            <a:pPr marL="15240" marR="120650" indent="-3175" algn="just">
              <a:lnSpc>
                <a:spcPts val="1370"/>
              </a:lnSpc>
            </a:pPr>
            <a:r>
              <a:rPr sz="2200" spc="-5" dirty="0">
                <a:cs typeface="Arial"/>
              </a:rPr>
              <a:t>ACC-STL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Board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members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are</a:t>
            </a:r>
            <a:r>
              <a:rPr sz="2200" dirty="0">
                <a:cs typeface="Arial"/>
              </a:rPr>
              <a:t> required</a:t>
            </a:r>
            <a:r>
              <a:rPr sz="2200" spc="5" dirty="0">
                <a:cs typeface="Arial"/>
              </a:rPr>
              <a:t> </a:t>
            </a:r>
            <a:r>
              <a:rPr sz="2200" dirty="0">
                <a:cs typeface="Arial"/>
              </a:rPr>
              <a:t>to</a:t>
            </a:r>
            <a:r>
              <a:rPr sz="2200" spc="5" dirty="0">
                <a:cs typeface="Arial"/>
              </a:rPr>
              <a:t> </a:t>
            </a:r>
            <a:r>
              <a:rPr sz="2200" spc="-5" dirty="0">
                <a:cs typeface="Arial"/>
              </a:rPr>
              <a:t>attest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annually</a:t>
            </a:r>
            <a:r>
              <a:rPr sz="2200" dirty="0">
                <a:cs typeface="Arial"/>
              </a:rPr>
              <a:t> to</a:t>
            </a:r>
            <a:r>
              <a:rPr sz="2200" spc="315" dirty="0">
                <a:cs typeface="Arial"/>
              </a:rPr>
              <a:t> </a:t>
            </a:r>
            <a:r>
              <a:rPr sz="2200" spc="-5" dirty="0">
                <a:cs typeface="Arial"/>
              </a:rPr>
              <a:t>their</a:t>
            </a:r>
            <a:r>
              <a:rPr sz="2200" spc="310" dirty="0">
                <a:cs typeface="Arial"/>
              </a:rPr>
              <a:t> </a:t>
            </a:r>
            <a:r>
              <a:rPr sz="2200" spc="-5" dirty="0">
                <a:cs typeface="Arial"/>
              </a:rPr>
              <a:t>familiarity</a:t>
            </a:r>
            <a:r>
              <a:rPr sz="2200" spc="310" dirty="0">
                <a:cs typeface="Arial"/>
              </a:rPr>
              <a:t> </a:t>
            </a:r>
            <a:r>
              <a:rPr sz="2200" spc="-5" dirty="0">
                <a:cs typeface="Arial"/>
              </a:rPr>
              <a:t>with 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chapter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policies</a:t>
            </a:r>
            <a:r>
              <a:rPr sz="2200" dirty="0">
                <a:cs typeface="Arial"/>
              </a:rPr>
              <a:t> in </a:t>
            </a:r>
            <a:r>
              <a:rPr sz="2200" spc="-5" dirty="0">
                <a:cs typeface="Arial"/>
              </a:rPr>
              <a:t>this</a:t>
            </a:r>
            <a:r>
              <a:rPr sz="2200" dirty="0">
                <a:cs typeface="Arial"/>
              </a:rPr>
              <a:t> </a:t>
            </a:r>
            <a:r>
              <a:rPr sz="2200" spc="-5" dirty="0">
                <a:cs typeface="Arial"/>
              </a:rPr>
              <a:t>regard and </a:t>
            </a:r>
            <a:r>
              <a:rPr sz="2200" dirty="0">
                <a:cs typeface="Arial"/>
              </a:rPr>
              <a:t>to</a:t>
            </a:r>
            <a:r>
              <a:rPr sz="2200" spc="5" dirty="0">
                <a:cs typeface="Arial"/>
              </a:rPr>
              <a:t> </a:t>
            </a:r>
            <a:r>
              <a:rPr sz="2200" spc="-5" dirty="0">
                <a:cs typeface="Arial"/>
              </a:rPr>
              <a:t>provide information concerning</a:t>
            </a:r>
            <a:r>
              <a:rPr sz="2200" dirty="0">
                <a:cs typeface="Arial"/>
              </a:rPr>
              <a:t> any</a:t>
            </a:r>
            <a:r>
              <a:rPr sz="2200" spc="315" dirty="0">
                <a:cs typeface="Arial"/>
              </a:rPr>
              <a:t> </a:t>
            </a:r>
            <a:r>
              <a:rPr sz="2200" spc="-5" dirty="0">
                <a:cs typeface="Arial"/>
              </a:rPr>
              <a:t>possible </a:t>
            </a:r>
            <a:r>
              <a:rPr sz="2200" dirty="0">
                <a:cs typeface="Arial"/>
              </a:rPr>
              <a:t> conflict</a:t>
            </a:r>
            <a:r>
              <a:rPr sz="2200" spc="-200" dirty="0">
                <a:cs typeface="Arial"/>
              </a:rPr>
              <a:t> </a:t>
            </a:r>
            <a:r>
              <a:rPr sz="2200" spc="-10" dirty="0">
                <a:cs typeface="Arial"/>
              </a:rPr>
              <a:t>of</a:t>
            </a:r>
            <a:r>
              <a:rPr sz="2200" spc="140" dirty="0">
                <a:cs typeface="Arial"/>
              </a:rPr>
              <a:t> </a:t>
            </a:r>
            <a:r>
              <a:rPr sz="2200" spc="-5" dirty="0">
                <a:cs typeface="Arial"/>
              </a:rPr>
              <a:t>interest</a:t>
            </a:r>
            <a:r>
              <a:rPr sz="2200" spc="125" dirty="0">
                <a:cs typeface="Arial"/>
              </a:rPr>
              <a:t> </a:t>
            </a:r>
            <a:r>
              <a:rPr sz="2200" dirty="0">
                <a:cs typeface="Arial"/>
              </a:rPr>
              <a:t>so</a:t>
            </a:r>
            <a:r>
              <a:rPr sz="2200" spc="55" dirty="0">
                <a:cs typeface="Arial"/>
              </a:rPr>
              <a:t> </a:t>
            </a:r>
            <a:r>
              <a:rPr sz="2200" spc="-10" dirty="0">
                <a:cs typeface="Arial"/>
              </a:rPr>
              <a:t>that</a:t>
            </a:r>
            <a:r>
              <a:rPr sz="2200" spc="114" dirty="0">
                <a:cs typeface="Arial"/>
              </a:rPr>
              <a:t> </a:t>
            </a:r>
            <a:r>
              <a:rPr sz="2200" spc="-5" dirty="0">
                <a:cs typeface="Arial"/>
              </a:rPr>
              <a:t>disclosure </a:t>
            </a:r>
            <a:r>
              <a:rPr sz="2200" dirty="0">
                <a:cs typeface="Arial"/>
              </a:rPr>
              <a:t>may,</a:t>
            </a:r>
            <a:r>
              <a:rPr sz="2200" spc="125" dirty="0">
                <a:cs typeface="Arial"/>
              </a:rPr>
              <a:t> </a:t>
            </a:r>
            <a:r>
              <a:rPr sz="2200" spc="-10" dirty="0">
                <a:cs typeface="Arial"/>
              </a:rPr>
              <a:t>if</a:t>
            </a:r>
            <a:r>
              <a:rPr sz="2200" spc="65" dirty="0">
                <a:cs typeface="Arial"/>
              </a:rPr>
              <a:t> </a:t>
            </a:r>
            <a:r>
              <a:rPr sz="2200" spc="-5" dirty="0">
                <a:cs typeface="Arial"/>
              </a:rPr>
              <a:t>necessary,</a:t>
            </a:r>
            <a:r>
              <a:rPr sz="2200" spc="215" dirty="0">
                <a:cs typeface="Arial"/>
              </a:rPr>
              <a:t> </a:t>
            </a:r>
            <a:r>
              <a:rPr sz="2200" spc="-5" dirty="0">
                <a:cs typeface="Arial"/>
              </a:rPr>
              <a:t>be</a:t>
            </a:r>
            <a:r>
              <a:rPr sz="2200" spc="10" dirty="0">
                <a:cs typeface="Arial"/>
              </a:rPr>
              <a:t> </a:t>
            </a:r>
            <a:r>
              <a:rPr sz="2200" dirty="0">
                <a:cs typeface="Arial"/>
              </a:rPr>
              <a:t>made.</a:t>
            </a:r>
          </a:p>
          <a:p>
            <a:pPr>
              <a:lnSpc>
                <a:spcPct val="100000"/>
              </a:lnSpc>
            </a:pPr>
            <a:endParaRPr sz="2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cs typeface="Arial"/>
            </a:endParaRPr>
          </a:p>
          <a:p>
            <a:pPr marL="19685" marR="421640" indent="6350">
              <a:lnSpc>
                <a:spcPts val="1370"/>
              </a:lnSpc>
            </a:pPr>
            <a:r>
              <a:rPr sz="2200" dirty="0">
                <a:cs typeface="Arial"/>
              </a:rPr>
              <a:t>I</a:t>
            </a:r>
            <a:r>
              <a:rPr sz="2200" spc="-55" dirty="0">
                <a:cs typeface="Arial"/>
              </a:rPr>
              <a:t> </a:t>
            </a:r>
            <a:r>
              <a:rPr sz="2200" spc="-5" dirty="0">
                <a:cs typeface="Arial"/>
              </a:rPr>
              <a:t>hereby</a:t>
            </a:r>
            <a:r>
              <a:rPr sz="2200" spc="114" dirty="0">
                <a:cs typeface="Arial"/>
              </a:rPr>
              <a:t> </a:t>
            </a:r>
            <a:r>
              <a:rPr sz="2200" spc="-5" dirty="0">
                <a:cs typeface="Arial"/>
              </a:rPr>
              <a:t>affirm</a:t>
            </a:r>
            <a:r>
              <a:rPr sz="2200" spc="80" dirty="0">
                <a:cs typeface="Arial"/>
              </a:rPr>
              <a:t> </a:t>
            </a:r>
            <a:r>
              <a:rPr sz="2200" spc="-5" dirty="0">
                <a:cs typeface="Arial"/>
              </a:rPr>
              <a:t>that</a:t>
            </a:r>
            <a:r>
              <a:rPr sz="2200" spc="210" dirty="0">
                <a:cs typeface="Arial"/>
              </a:rPr>
              <a:t> </a:t>
            </a:r>
            <a:r>
              <a:rPr sz="2200" dirty="0">
                <a:cs typeface="Arial"/>
              </a:rPr>
              <a:t>I</a:t>
            </a:r>
            <a:r>
              <a:rPr sz="2200" spc="-55" dirty="0">
                <a:cs typeface="Arial"/>
              </a:rPr>
              <a:t> </a:t>
            </a:r>
            <a:r>
              <a:rPr sz="2200" spc="-10" dirty="0">
                <a:cs typeface="Arial"/>
              </a:rPr>
              <a:t>have</a:t>
            </a:r>
            <a:r>
              <a:rPr sz="2200" spc="110" dirty="0">
                <a:cs typeface="Arial"/>
              </a:rPr>
              <a:t> </a:t>
            </a:r>
            <a:r>
              <a:rPr sz="2200" dirty="0">
                <a:cs typeface="Arial"/>
              </a:rPr>
              <a:t>not,</a:t>
            </a:r>
            <a:r>
              <a:rPr sz="2200" spc="35" dirty="0">
                <a:cs typeface="Arial"/>
              </a:rPr>
              <a:t> </a:t>
            </a:r>
            <a:r>
              <a:rPr sz="2200" dirty="0">
                <a:cs typeface="Arial"/>
              </a:rPr>
              <a:t>to</a:t>
            </a:r>
            <a:r>
              <a:rPr sz="2200" spc="60" dirty="0">
                <a:cs typeface="Arial"/>
              </a:rPr>
              <a:t> </a:t>
            </a:r>
            <a:r>
              <a:rPr sz="2200" spc="-5" dirty="0">
                <a:cs typeface="Arial"/>
              </a:rPr>
              <a:t>the</a:t>
            </a:r>
            <a:r>
              <a:rPr sz="2200" spc="140" dirty="0">
                <a:cs typeface="Arial"/>
              </a:rPr>
              <a:t> </a:t>
            </a:r>
            <a:r>
              <a:rPr sz="2200" spc="-5" dirty="0">
                <a:cs typeface="Arial"/>
              </a:rPr>
              <a:t>best</a:t>
            </a:r>
            <a:r>
              <a:rPr sz="2200" spc="70" dirty="0">
                <a:cs typeface="Arial"/>
              </a:rPr>
              <a:t> </a:t>
            </a:r>
            <a:r>
              <a:rPr sz="2200" spc="-10" dirty="0">
                <a:cs typeface="Arial"/>
              </a:rPr>
              <a:t>of</a:t>
            </a:r>
            <a:r>
              <a:rPr sz="2200" spc="105" dirty="0">
                <a:cs typeface="Arial"/>
              </a:rPr>
              <a:t> </a:t>
            </a:r>
            <a:r>
              <a:rPr sz="2200" dirty="0">
                <a:cs typeface="Arial"/>
              </a:rPr>
              <a:t>my</a:t>
            </a:r>
            <a:r>
              <a:rPr sz="2200" spc="80" dirty="0">
                <a:cs typeface="Arial"/>
              </a:rPr>
              <a:t> </a:t>
            </a:r>
            <a:r>
              <a:rPr sz="2200" spc="-5" dirty="0">
                <a:cs typeface="Arial"/>
              </a:rPr>
              <a:t>knowledge</a:t>
            </a:r>
            <a:r>
              <a:rPr sz="2200" spc="170" dirty="0">
                <a:cs typeface="Arial"/>
              </a:rPr>
              <a:t> </a:t>
            </a:r>
            <a:r>
              <a:rPr sz="2200" spc="-5" dirty="0">
                <a:cs typeface="Arial"/>
              </a:rPr>
              <a:t>and</a:t>
            </a:r>
            <a:r>
              <a:rPr sz="2200" spc="135" dirty="0">
                <a:cs typeface="Arial"/>
              </a:rPr>
              <a:t> </a:t>
            </a:r>
            <a:r>
              <a:rPr sz="2200" spc="-5" dirty="0">
                <a:cs typeface="Arial"/>
              </a:rPr>
              <a:t>belief,</a:t>
            </a:r>
            <a:r>
              <a:rPr sz="2200" spc="130" dirty="0">
                <a:cs typeface="Arial"/>
              </a:rPr>
              <a:t> </a:t>
            </a:r>
            <a:r>
              <a:rPr sz="2200" spc="-5" dirty="0">
                <a:cs typeface="Arial"/>
              </a:rPr>
              <a:t>been</a:t>
            </a:r>
            <a:r>
              <a:rPr sz="2200" spc="125" dirty="0">
                <a:cs typeface="Arial"/>
              </a:rPr>
              <a:t> </a:t>
            </a:r>
            <a:r>
              <a:rPr sz="2200" spc="-5" dirty="0">
                <a:cs typeface="Arial"/>
              </a:rPr>
              <a:t>in</a:t>
            </a:r>
            <a:r>
              <a:rPr sz="2200" dirty="0">
                <a:cs typeface="Arial"/>
              </a:rPr>
              <a:t> a </a:t>
            </a:r>
            <a:r>
              <a:rPr sz="2200" spc="-305" dirty="0">
                <a:cs typeface="Arial"/>
              </a:rPr>
              <a:t> </a:t>
            </a:r>
            <a:r>
              <a:rPr sz="2200" spc="-5" dirty="0">
                <a:cs typeface="Arial"/>
              </a:rPr>
              <a:t>position</a:t>
            </a:r>
            <a:r>
              <a:rPr sz="2200" spc="105" dirty="0">
                <a:cs typeface="Arial"/>
              </a:rPr>
              <a:t> </a:t>
            </a:r>
            <a:r>
              <a:rPr sz="2200" spc="-5" dirty="0">
                <a:cs typeface="Arial"/>
              </a:rPr>
              <a:t>of</a:t>
            </a:r>
            <a:r>
              <a:rPr sz="2200" spc="125" dirty="0">
                <a:cs typeface="Arial"/>
              </a:rPr>
              <a:t> </a:t>
            </a:r>
            <a:r>
              <a:rPr sz="2200" spc="-5" dirty="0">
                <a:cs typeface="Arial"/>
              </a:rPr>
              <a:t>possible</a:t>
            </a:r>
            <a:r>
              <a:rPr sz="2200" dirty="0">
                <a:cs typeface="Arial"/>
              </a:rPr>
              <a:t> conflict</a:t>
            </a:r>
            <a:r>
              <a:rPr sz="2200" spc="140" dirty="0">
                <a:cs typeface="Arial"/>
              </a:rPr>
              <a:t> </a:t>
            </a:r>
            <a:r>
              <a:rPr sz="2200" spc="-10" dirty="0">
                <a:cs typeface="Arial"/>
              </a:rPr>
              <a:t>of</a:t>
            </a:r>
            <a:r>
              <a:rPr sz="2200" spc="100" dirty="0">
                <a:cs typeface="Arial"/>
              </a:rPr>
              <a:t> </a:t>
            </a:r>
            <a:r>
              <a:rPr sz="2200" spc="-5" dirty="0">
                <a:cs typeface="Arial"/>
              </a:rPr>
              <a:t>interest,</a:t>
            </a:r>
            <a:r>
              <a:rPr sz="2200" spc="125" dirty="0">
                <a:cs typeface="Arial"/>
              </a:rPr>
              <a:t> </a:t>
            </a:r>
            <a:r>
              <a:rPr sz="2200" spc="-5" dirty="0">
                <a:cs typeface="Arial"/>
              </a:rPr>
              <a:t>except</a:t>
            </a:r>
            <a:r>
              <a:rPr sz="2200" spc="90" dirty="0">
                <a:cs typeface="Arial"/>
              </a:rPr>
              <a:t> </a:t>
            </a:r>
            <a:r>
              <a:rPr sz="2200" spc="-5" dirty="0">
                <a:cs typeface="Arial"/>
              </a:rPr>
              <a:t>as</a:t>
            </a:r>
            <a:r>
              <a:rPr sz="2200" spc="125" dirty="0">
                <a:cs typeface="Arial"/>
              </a:rPr>
              <a:t> </a:t>
            </a:r>
            <a:r>
              <a:rPr sz="2200" spc="-5" dirty="0">
                <a:cs typeface="Arial"/>
              </a:rPr>
              <a:t>indicated</a:t>
            </a:r>
            <a:r>
              <a:rPr sz="2200" spc="130" dirty="0">
                <a:cs typeface="Arial"/>
              </a:rPr>
              <a:t> </a:t>
            </a:r>
            <a:r>
              <a:rPr sz="2200" spc="-5" dirty="0">
                <a:cs typeface="Arial"/>
              </a:rPr>
              <a:t>below:</a:t>
            </a:r>
            <a:endParaRPr sz="2200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542" y="5692019"/>
            <a:ext cx="37836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5" dirty="0">
                <a:latin typeface="Arial"/>
                <a:cs typeface="Arial"/>
              </a:rPr>
              <a:t>Financial</a:t>
            </a:r>
            <a:r>
              <a:rPr sz="2000" u="sng" spc="225" dirty="0">
                <a:latin typeface="Arial"/>
                <a:cs typeface="Arial"/>
              </a:rPr>
              <a:t> </a:t>
            </a:r>
            <a:r>
              <a:rPr sz="2000" u="sng" spc="-5" dirty="0">
                <a:latin typeface="Arial"/>
                <a:cs typeface="Arial"/>
              </a:rPr>
              <a:t>Interests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519" y="6321044"/>
            <a:ext cx="72186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5" dirty="0">
                <a:latin typeface="Arial"/>
                <a:cs typeface="Arial"/>
              </a:rPr>
              <a:t>Use</a:t>
            </a:r>
            <a:r>
              <a:rPr sz="2000" u="sng" spc="20" dirty="0">
                <a:latin typeface="Arial"/>
                <a:cs typeface="Arial"/>
              </a:rPr>
              <a:t> </a:t>
            </a:r>
            <a:r>
              <a:rPr sz="2000" u="sng" spc="-5" dirty="0">
                <a:latin typeface="Arial"/>
                <a:cs typeface="Arial"/>
              </a:rPr>
              <a:t>of</a:t>
            </a:r>
            <a:r>
              <a:rPr sz="2000" u="sng" spc="145" dirty="0">
                <a:latin typeface="Arial"/>
                <a:cs typeface="Arial"/>
              </a:rPr>
              <a:t> </a:t>
            </a:r>
            <a:r>
              <a:rPr sz="2000" u="sng" spc="-5" dirty="0">
                <a:latin typeface="Arial"/>
                <a:cs typeface="Arial"/>
              </a:rPr>
              <a:t>Chapter</a:t>
            </a:r>
            <a:r>
              <a:rPr sz="2000" u="sng" spc="130" dirty="0">
                <a:latin typeface="Arial"/>
                <a:cs typeface="Arial"/>
              </a:rPr>
              <a:t> </a:t>
            </a:r>
            <a:r>
              <a:rPr sz="2000" u="sng" spc="-5" dirty="0">
                <a:latin typeface="Arial"/>
                <a:cs typeface="Arial"/>
              </a:rPr>
              <a:t>Services,</a:t>
            </a:r>
            <a:r>
              <a:rPr sz="2000" u="sng" spc="210" dirty="0">
                <a:latin typeface="Arial"/>
                <a:cs typeface="Arial"/>
              </a:rPr>
              <a:t> </a:t>
            </a:r>
            <a:r>
              <a:rPr sz="2000" u="sng" spc="-5" dirty="0">
                <a:latin typeface="Arial"/>
                <a:cs typeface="Arial"/>
              </a:rPr>
              <a:t>Property,</a:t>
            </a:r>
            <a:r>
              <a:rPr sz="2000" u="sng" spc="155" dirty="0">
                <a:latin typeface="Arial"/>
                <a:cs typeface="Arial"/>
              </a:rPr>
              <a:t> </a:t>
            </a:r>
            <a:r>
              <a:rPr sz="2000" u="sng" spc="-5" dirty="0">
                <a:latin typeface="Arial"/>
                <a:cs typeface="Arial"/>
              </a:rPr>
              <a:t>Facilities</a:t>
            </a:r>
            <a:r>
              <a:rPr sz="2000" spc="-5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895" y="539848"/>
            <a:ext cx="2326354" cy="763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00" y="279301"/>
            <a:ext cx="15011400" cy="9839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7035" marR="1045210" indent="-625475">
              <a:lnSpc>
                <a:spcPct val="1169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Association of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Corporate Counsel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– </a:t>
            </a:r>
            <a:r>
              <a:rPr sz="2400" b="1" dirty="0">
                <a:latin typeface="Calibri"/>
                <a:cs typeface="Calibri"/>
              </a:rPr>
              <a:t>St.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Louis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Chapter </a:t>
            </a:r>
            <a:r>
              <a:rPr sz="2400" b="1" spc="-3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Board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of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Directors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– Code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of Conduct</a:t>
            </a:r>
            <a:endParaRPr sz="24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buAutoNum type="arabicPeriod"/>
              <a:tabLst>
                <a:tab pos="242570" algn="l"/>
              </a:tabLst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become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familiar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committed to:</a:t>
            </a:r>
            <a:endParaRPr sz="2000" dirty="0">
              <a:latin typeface="Calibri"/>
              <a:cs typeface="Calibri"/>
            </a:endParaRPr>
          </a:p>
          <a:p>
            <a:pPr marL="699135" marR="295910" lvl="1" indent="-228600">
              <a:lnSpc>
                <a:spcPct val="116300"/>
              </a:lnSpc>
              <a:spcBef>
                <a:spcPts val="10"/>
              </a:spcBef>
              <a:buAutoNum type="alphaLcPeriod"/>
              <a:tabLst>
                <a:tab pos="699770" algn="l"/>
              </a:tabLst>
            </a:pP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Understanding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the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purpose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and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mission</a:t>
            </a:r>
            <a:r>
              <a:rPr sz="2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 and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Louis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advancing</a:t>
            </a:r>
            <a:r>
              <a:rPr sz="2000" dirty="0">
                <a:latin typeface="Calibri"/>
                <a:cs typeface="Calibri"/>
              </a:rPr>
              <a:t> the </a:t>
            </a:r>
            <a:r>
              <a:rPr sz="2000" spc="-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</a:p>
          <a:p>
            <a:pPr marL="699135" lvl="1" indent="-229235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699770" algn="l"/>
              </a:tabLst>
            </a:pPr>
            <a:r>
              <a:rPr sz="2000" spc="-5" dirty="0">
                <a:latin typeface="Calibri"/>
                <a:cs typeface="Calibri"/>
              </a:rPr>
              <a:t>Supporting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responding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promptly</a:t>
            </a:r>
            <a:r>
              <a:rPr sz="2000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communications,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requests,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directives</a:t>
            </a:r>
            <a:endParaRPr sz="2000" dirty="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699135" algn="l"/>
                <a:tab pos="699770" algn="l"/>
              </a:tabLst>
            </a:pPr>
            <a:r>
              <a:rPr sz="2000" spc="-5" dirty="0">
                <a:latin typeface="Calibri"/>
                <a:cs typeface="Calibri"/>
              </a:rPr>
              <a:t>Assessing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performance</a:t>
            </a:r>
            <a:endParaRPr sz="2000" dirty="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215"/>
              </a:spcBef>
              <a:buAutoNum type="alphaLcPeriod"/>
              <a:tabLst>
                <a:tab pos="699770" algn="l"/>
              </a:tabLst>
            </a:pPr>
            <a:r>
              <a:rPr sz="2000" spc="-5" dirty="0">
                <a:latin typeface="Calibri"/>
                <a:cs typeface="Calibri"/>
              </a:rPr>
              <a:t>Engaging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strategic planning</a:t>
            </a:r>
            <a:endParaRPr sz="2000" dirty="0">
              <a:latin typeface="Calibri"/>
              <a:cs typeface="Calibri"/>
            </a:endParaRPr>
          </a:p>
          <a:p>
            <a:pPr marL="699135" marR="253365" lvl="1" indent="-228600">
              <a:lnSpc>
                <a:spcPct val="117300"/>
              </a:lnSpc>
              <a:buAutoNum type="alphaLcPeriod"/>
              <a:tabLst>
                <a:tab pos="699770" algn="l"/>
              </a:tabLst>
            </a:pPr>
            <a:r>
              <a:rPr sz="2000" spc="-5" dirty="0">
                <a:latin typeface="Calibri"/>
                <a:cs typeface="Calibri"/>
              </a:rPr>
              <a:t>Ensuring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resources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directed</a:t>
            </a:r>
            <a:r>
              <a:rPr sz="2000" dirty="0">
                <a:latin typeface="Calibri"/>
                <a:cs typeface="Calibri"/>
              </a:rPr>
              <a:t> 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benefit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Chapter’s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purposes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objectives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22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support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Chapter’s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membership</a:t>
            </a:r>
            <a:r>
              <a:rPr sz="2000" spc="-5" dirty="0">
                <a:latin typeface="Calibri"/>
                <a:cs typeface="Calibri"/>
              </a:rPr>
              <a:t> goals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objectives</a:t>
            </a:r>
            <a:endParaRPr sz="2000" dirty="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215"/>
              </a:spcBef>
              <a:buAutoNum type="alphaLcPeriod"/>
              <a:tabLst>
                <a:tab pos="698500" algn="l"/>
                <a:tab pos="699770" algn="l"/>
              </a:tabLst>
            </a:pPr>
            <a:r>
              <a:rPr sz="2000" spc="-5" dirty="0">
                <a:latin typeface="Calibri"/>
                <a:cs typeface="Calibri"/>
              </a:rPr>
              <a:t>Ensuring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5" dirty="0">
                <a:latin typeface="Calibri"/>
                <a:cs typeface="Calibri"/>
              </a:rPr>
              <a:t> organizational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management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practices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adopting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best </a:t>
            </a:r>
            <a:r>
              <a:rPr sz="2000" spc="-5" dirty="0">
                <a:latin typeface="Calibri"/>
                <a:cs typeface="Calibri"/>
              </a:rPr>
              <a:t>practices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needed</a:t>
            </a:r>
          </a:p>
          <a:p>
            <a:pPr marL="698500" lvl="1" indent="-229235">
              <a:lnSpc>
                <a:spcPct val="100000"/>
              </a:lnSpc>
              <a:spcBef>
                <a:spcPts val="225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Determining,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monitoring,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enhancing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the</a:t>
            </a:r>
            <a:r>
              <a:rPr sz="2000" spc="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St.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Louis</a:t>
            </a:r>
            <a:r>
              <a:rPr sz="2000" spc="-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Chapter’s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programs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and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services</a:t>
            </a:r>
            <a:endParaRPr sz="20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Ensuring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ethical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integrity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maintaining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accountability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Recruiting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and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developing</a:t>
            </a:r>
            <a:r>
              <a:rPr sz="2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members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future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roles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leading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committees</a:t>
            </a:r>
            <a:endParaRPr lang="en-US" sz="2000" spc="-5" dirty="0">
              <a:latin typeface="Calibri"/>
              <a:cs typeface="Calibri"/>
            </a:endParaRPr>
          </a:p>
          <a:p>
            <a:pPr marL="469265" lvl="1">
              <a:lnSpc>
                <a:spcPct val="100000"/>
              </a:lnSpc>
              <a:spcBef>
                <a:spcPts val="215"/>
              </a:spcBef>
              <a:tabLst>
                <a:tab pos="698500" algn="l"/>
                <a:tab pos="6991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241935" algn="l"/>
              </a:tabLst>
            </a:pPr>
            <a:r>
              <a:rPr lang="en-US" sz="2000" dirty="0">
                <a:latin typeface="Calibri"/>
                <a:cs typeface="Calibri"/>
              </a:rPr>
              <a:t>To</a:t>
            </a:r>
            <a:r>
              <a:rPr lang="en-US" sz="2000" spc="5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learn </a:t>
            </a:r>
            <a:r>
              <a:rPr lang="en-US" sz="2000" spc="-5" dirty="0">
                <a:highlight>
                  <a:srgbClr val="FFFF00"/>
                </a:highlight>
                <a:latin typeface="Calibri"/>
                <a:cs typeface="Calibri"/>
              </a:rPr>
              <a:t>how</a:t>
            </a:r>
            <a:r>
              <a:rPr lang="en-US"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en-US" sz="2000" spc="-5" dirty="0">
                <a:highlight>
                  <a:srgbClr val="FFFF00"/>
                </a:highlight>
                <a:latin typeface="Calibri"/>
                <a:cs typeface="Calibri"/>
              </a:rPr>
              <a:t>the</a:t>
            </a:r>
            <a:r>
              <a:rPr lang="en-US"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en-US" sz="2000" spc="-5" dirty="0">
                <a:highlight>
                  <a:srgbClr val="FFFF00"/>
                </a:highlight>
                <a:latin typeface="Calibri"/>
                <a:cs typeface="Calibri"/>
              </a:rPr>
              <a:t>ACC,</a:t>
            </a:r>
            <a:r>
              <a:rPr lang="en-US" sz="2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en-US" sz="2000" spc="-5" dirty="0">
                <a:highlight>
                  <a:srgbClr val="FFFF00"/>
                </a:highlight>
                <a:latin typeface="Calibri"/>
                <a:cs typeface="Calibri"/>
              </a:rPr>
              <a:t>Board,</a:t>
            </a:r>
            <a:r>
              <a:rPr lang="en-US"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en-US" sz="2000" spc="-5" dirty="0">
                <a:highlight>
                  <a:srgbClr val="FFFF00"/>
                </a:highlight>
                <a:latin typeface="Calibri"/>
                <a:cs typeface="Calibri"/>
              </a:rPr>
              <a:t>and Chapter</a:t>
            </a:r>
            <a:r>
              <a:rPr lang="en-US"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en-US" sz="2000" spc="-5" dirty="0">
                <a:highlight>
                  <a:srgbClr val="FFFF00"/>
                </a:highlight>
                <a:latin typeface="Calibri"/>
                <a:cs typeface="Calibri"/>
              </a:rPr>
              <a:t>function</a:t>
            </a:r>
            <a:r>
              <a:rPr lang="en-US" sz="2000" spc="-5" dirty="0">
                <a:latin typeface="Calibri"/>
                <a:cs typeface="Calibri"/>
              </a:rPr>
              <a:t>.</a:t>
            </a:r>
          </a:p>
          <a:p>
            <a:pPr marL="241300" indent="-22923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241935" algn="l"/>
              </a:tabLst>
            </a:pPr>
            <a:endParaRPr lang="en-US" sz="2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 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ambassador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and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advocate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 and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Louis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Chapter.</a:t>
            </a:r>
            <a:endParaRPr lang="en-US" sz="2000" spc="-5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marR="216535" indent="-228600">
              <a:lnSpc>
                <a:spcPts val="1550"/>
              </a:lnSpc>
              <a:spcBef>
                <a:spcPts val="75"/>
              </a:spcBef>
              <a:buAutoNum type="arabicPeriod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prepare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attend,</a:t>
            </a:r>
            <a:r>
              <a:rPr sz="2000" spc="1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and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participate</a:t>
            </a:r>
            <a:r>
              <a:rPr sz="2000" spc="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in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Board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meetings,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the</a:t>
            </a:r>
            <a:r>
              <a:rPr sz="2000" spc="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annual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Strategic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Planning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Meeting and committee assignments</a:t>
            </a:r>
            <a:r>
              <a:rPr sz="2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including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1156970" marR="87630" lvl="1" indent="-229235">
              <a:lnSpc>
                <a:spcPct val="101600"/>
              </a:lnSpc>
              <a:buFont typeface="Courier New"/>
              <a:buChar char="o"/>
              <a:tabLst>
                <a:tab pos="1156970" algn="l"/>
                <a:tab pos="1157605" algn="l"/>
              </a:tabLst>
            </a:pPr>
            <a:r>
              <a:rPr sz="2000" dirty="0">
                <a:latin typeface="Calibri"/>
                <a:cs typeface="Calibri"/>
              </a:rPr>
              <a:t>Attend </a:t>
            </a:r>
            <a:r>
              <a:rPr sz="2000" spc="-5" dirty="0">
                <a:latin typeface="Calibri"/>
                <a:cs typeface="Calibri"/>
              </a:rPr>
              <a:t>all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 meetings </a:t>
            </a:r>
            <a:r>
              <a:rPr sz="2000" dirty="0">
                <a:latin typeface="Calibri"/>
                <a:cs typeface="Calibri"/>
              </a:rPr>
              <a:t>except</a:t>
            </a:r>
            <a:r>
              <a:rPr sz="2000" spc="-5" dirty="0">
                <a:latin typeface="Calibri"/>
                <a:cs typeface="Calibri"/>
              </a:rPr>
              <a:t> that</a:t>
            </a:r>
            <a:r>
              <a:rPr sz="2000" dirty="0">
                <a:latin typeface="Calibri"/>
                <a:cs typeface="Calibri"/>
              </a:rPr>
              <a:t> each </a:t>
            </a:r>
            <a:r>
              <a:rPr sz="2000" spc="-5" dirty="0">
                <a:latin typeface="Calibri"/>
                <a:cs typeface="Calibri"/>
              </a:rPr>
              <a:t>Board </a:t>
            </a:r>
            <a:r>
              <a:rPr sz="2000" dirty="0">
                <a:latin typeface="Calibri"/>
                <a:cs typeface="Calibri"/>
              </a:rPr>
              <a:t>Member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may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be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excused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from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attending </a:t>
            </a:r>
            <a:r>
              <a:rPr sz="2000" spc="-23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no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more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than</a:t>
            </a:r>
            <a:r>
              <a:rPr sz="2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three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(3)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 board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meetings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year.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meetings 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planned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 person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events,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attendance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person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reasonably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practical.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Telephonic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and/or </a:t>
            </a:r>
            <a:r>
              <a:rPr sz="2000" dirty="0">
                <a:latin typeface="Calibri"/>
                <a:cs typeface="Calibri"/>
              </a:rPr>
              <a:t> video </a:t>
            </a:r>
            <a:r>
              <a:rPr sz="2000" spc="-5" dirty="0">
                <a:latin typeface="Calibri"/>
                <a:cs typeface="Calibri"/>
              </a:rPr>
              <a:t>conference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attendance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acceptable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otherwise </a:t>
            </a:r>
            <a:r>
              <a:rPr sz="2000" dirty="0">
                <a:latin typeface="Calibri"/>
                <a:cs typeface="Calibri"/>
              </a:rPr>
              <a:t>when </a:t>
            </a:r>
            <a:r>
              <a:rPr sz="2000" spc="-5" dirty="0">
                <a:latin typeface="Calibri"/>
                <a:cs typeface="Calibri"/>
              </a:rPr>
              <a:t>necessary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appropriate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 must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arranged in advance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Administrator.</a:t>
            </a:r>
            <a:endParaRPr sz="2000" dirty="0">
              <a:latin typeface="Calibri"/>
              <a:cs typeface="Calibri"/>
            </a:endParaRPr>
          </a:p>
          <a:p>
            <a:pPr marL="1156970" lvl="1" indent="-2292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156970" algn="l"/>
                <a:tab pos="1157605" algn="l"/>
              </a:tabLst>
            </a:pPr>
            <a:r>
              <a:rPr sz="2000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Committee Chairs,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attend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committee meetings.</a:t>
            </a:r>
            <a:endParaRPr sz="2000" dirty="0">
              <a:latin typeface="Calibri"/>
              <a:cs typeface="Calibri"/>
            </a:endParaRPr>
          </a:p>
          <a:p>
            <a:pPr marL="1156970" marR="5080" lvl="1" indent="-228600">
              <a:lnSpc>
                <a:spcPct val="101800"/>
              </a:lnSpc>
              <a:buFont typeface="Courier New"/>
              <a:buChar char="o"/>
              <a:tabLst>
                <a:tab pos="1156970" algn="l"/>
                <a:tab pos="1157605" algn="l"/>
              </a:tabLst>
            </a:pPr>
            <a:r>
              <a:rPr sz="2000" dirty="0">
                <a:latin typeface="Calibri"/>
                <a:cs typeface="Calibri"/>
              </a:rPr>
              <a:t>Attend </a:t>
            </a:r>
            <a:r>
              <a:rPr sz="2000" spc="-5" dirty="0">
                <a:latin typeface="Calibri"/>
                <a:cs typeface="Calibri"/>
              </a:rPr>
              <a:t>Annual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Planning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Meeting.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meetings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planned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person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events,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attendance</a:t>
            </a:r>
            <a:r>
              <a:rPr sz="2000" dirty="0">
                <a:latin typeface="Calibri"/>
                <a:cs typeface="Calibri"/>
              </a:rPr>
              <a:t> should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person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reasonably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practical.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Telephonic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and/or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video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conference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attendance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acceptable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otherwise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5" dirty="0">
                <a:latin typeface="Calibri"/>
                <a:cs typeface="Calibri"/>
              </a:rPr>
              <a:t> necessary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appropriate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must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arranged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advance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Administrator.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Attendance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 </a:t>
            </a:r>
            <a:r>
              <a:rPr sz="2000" dirty="0">
                <a:latin typeface="Calibri"/>
                <a:cs typeface="Calibri"/>
              </a:rPr>
              <a:t>Member </a:t>
            </a:r>
            <a:r>
              <a:rPr sz="2000" spc="-5" dirty="0">
                <a:latin typeface="Calibri"/>
                <a:cs typeface="Calibri"/>
              </a:rPr>
              <a:t>may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excused </a:t>
            </a:r>
            <a:r>
              <a:rPr sz="2000" spc="-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President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good cause.</a:t>
            </a:r>
            <a:endParaRPr sz="2000" dirty="0">
              <a:latin typeface="Calibri"/>
              <a:cs typeface="Calibri"/>
            </a:endParaRPr>
          </a:p>
          <a:p>
            <a:pPr marL="1156970" lvl="1" indent="-2292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156970" algn="l"/>
                <a:tab pos="1157605" algn="l"/>
              </a:tabLst>
            </a:pP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Make</a:t>
            </a:r>
            <a:r>
              <a:rPr sz="2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best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 effort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to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attend</a:t>
            </a:r>
            <a:r>
              <a:rPr sz="2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Election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of</a:t>
            </a:r>
            <a:r>
              <a:rPr sz="2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Officers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(January</a:t>
            </a:r>
            <a:r>
              <a:rPr sz="2000" spc="-5" dirty="0"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  <a:p>
            <a:pPr marL="1156970" lvl="1" indent="-22923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1156970" algn="l"/>
                <a:tab pos="1157605" algn="l"/>
              </a:tabLst>
            </a:pPr>
            <a:r>
              <a:rPr sz="2000" dirty="0">
                <a:latin typeface="Calibri"/>
                <a:cs typeface="Calibri"/>
              </a:rPr>
              <a:t>Make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best</a:t>
            </a:r>
            <a:r>
              <a:rPr sz="2000" spc="-5" dirty="0">
                <a:latin typeface="Calibri"/>
                <a:cs typeface="Calibri"/>
              </a:rPr>
              <a:t> effort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attend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least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four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 other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ACC-sponsored</a:t>
            </a:r>
            <a:r>
              <a:rPr sz="2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events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Courier New"/>
              <a:buChar char="o"/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812" y="322555"/>
            <a:ext cx="14770387" cy="577491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understand,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accept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 abide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responsibilities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 specified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by-laws.</a:t>
            </a:r>
            <a:endParaRPr lang="en-US" sz="2000" spc="-5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marR="60325" indent="-229235">
              <a:lnSpc>
                <a:spcPct val="116300"/>
              </a:lnSpc>
              <a:spcBef>
                <a:spcPts val="10"/>
              </a:spcBef>
              <a:buAutoNum type="arabicPeriod" startAt="5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To vote</a:t>
            </a:r>
            <a:r>
              <a:rPr sz="2000" spc="-5" dirty="0">
                <a:latin typeface="Calibri"/>
                <a:cs typeface="Calibri"/>
              </a:rPr>
              <a:t> according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vote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according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interests</a:t>
            </a:r>
            <a:r>
              <a:rPr sz="2000" dirty="0">
                <a:latin typeface="Calibri"/>
                <a:cs typeface="Calibri"/>
              </a:rPr>
              <a:t> 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ACC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Louis</a:t>
            </a:r>
            <a:r>
              <a:rPr sz="2000" spc="-5" dirty="0">
                <a:latin typeface="Calibri"/>
                <a:cs typeface="Calibri"/>
              </a:rPr>
              <a:t> Chapter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critical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thinking </a:t>
            </a:r>
            <a:r>
              <a:rPr sz="2000" spc="-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analysis.</a:t>
            </a:r>
            <a:endParaRPr lang="en-US" sz="2000" spc="-5" dirty="0">
              <a:latin typeface="Calibri"/>
              <a:cs typeface="Calibri"/>
            </a:endParaRPr>
          </a:p>
          <a:p>
            <a:pPr marL="241300" marR="60325" indent="-229235">
              <a:lnSpc>
                <a:spcPct val="116300"/>
              </a:lnSpc>
              <a:spcBef>
                <a:spcPts val="10"/>
              </a:spcBef>
              <a:buAutoNum type="arabicPeriod" startAt="5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9"/>
              </a:spcBef>
              <a:buAutoNum type="arabicPeriod" startAt="5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support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decisions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work with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fellow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members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collaborative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spirit.</a:t>
            </a:r>
            <a:endParaRPr lang="en-US" sz="2000" spc="-5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9"/>
              </a:spcBef>
              <a:buAutoNum type="arabicPeriod" startAt="5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marR="17780" indent="-228600">
              <a:lnSpc>
                <a:spcPct val="116300"/>
              </a:lnSpc>
              <a:spcBef>
                <a:spcPts val="10"/>
              </a:spcBef>
              <a:buAutoNum type="arabicPeriod" startAt="5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comply</a:t>
            </a:r>
            <a:r>
              <a:rPr sz="2000" dirty="0">
                <a:latin typeface="Calibri"/>
                <a:cs typeface="Calibri"/>
              </a:rPr>
              <a:t> with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Association’s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Conflict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of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Interest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policy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dirty="0">
                <a:latin typeface="Calibri"/>
                <a:cs typeface="Calibri"/>
              </a:rPr>
              <a:t> with</a:t>
            </a:r>
            <a:r>
              <a:rPr sz="2000" spc="-5" dirty="0">
                <a:latin typeface="Calibri"/>
                <a:cs typeface="Calibri"/>
              </a:rPr>
              <a:t> other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policies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procedures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ACC, </a:t>
            </a:r>
            <a:r>
              <a:rPr sz="2000" spc="-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St.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Louis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Board.</a:t>
            </a:r>
            <a:endParaRPr lang="en-US" sz="2000" spc="-5" dirty="0">
              <a:latin typeface="Calibri"/>
              <a:cs typeface="Calibri"/>
            </a:endParaRPr>
          </a:p>
          <a:p>
            <a:pPr marL="241300" marR="17780" indent="-228600">
              <a:lnSpc>
                <a:spcPct val="116300"/>
              </a:lnSpc>
              <a:spcBef>
                <a:spcPts val="10"/>
              </a:spcBef>
              <a:buAutoNum type="arabicPeriod" startAt="5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marR="421640" indent="-229235">
              <a:lnSpc>
                <a:spcPct val="117300"/>
              </a:lnSpc>
              <a:buAutoNum type="arabicPeriod" startAt="5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refrain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from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actions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involvement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might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prove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embarrassing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Board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St. </a:t>
            </a:r>
            <a:r>
              <a:rPr sz="2000" dirty="0">
                <a:latin typeface="Calibri"/>
                <a:cs typeface="Calibri"/>
              </a:rPr>
              <a:t>Louis </a:t>
            </a:r>
            <a:r>
              <a:rPr sz="2000" spc="-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Chapter.</a:t>
            </a:r>
            <a:endParaRPr lang="en-US" sz="2000" spc="-5" dirty="0">
              <a:latin typeface="Calibri"/>
              <a:cs typeface="Calibri"/>
            </a:endParaRPr>
          </a:p>
          <a:p>
            <a:pPr marL="241300" marR="421640" indent="-229235">
              <a:lnSpc>
                <a:spcPct val="117300"/>
              </a:lnSpc>
              <a:buAutoNum type="arabicPeriod" startAt="5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15"/>
              </a:spcBef>
              <a:buAutoNum type="arabicPeriod" startAt="5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make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judgments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always </a:t>
            </a:r>
            <a:r>
              <a:rPr sz="2000" dirty="0">
                <a:latin typeface="Calibri"/>
                <a:cs typeface="Calibri"/>
              </a:rPr>
              <a:t>on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basis</a:t>
            </a:r>
            <a:r>
              <a:rPr sz="2000" dirty="0">
                <a:latin typeface="Calibri"/>
                <a:cs typeface="Calibri"/>
              </a:rPr>
              <a:t> of</a:t>
            </a:r>
            <a:r>
              <a:rPr sz="2000" spc="-5" dirty="0">
                <a:latin typeface="Calibri"/>
                <a:cs typeface="Calibri"/>
              </a:rPr>
              <a:t> what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 best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Louis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Chapter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whole.</a:t>
            </a:r>
            <a:endParaRPr lang="en-US" sz="2000" spc="-5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15"/>
              </a:spcBef>
              <a:buAutoNum type="arabicPeriod" startAt="5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9"/>
              </a:spcBef>
              <a:buAutoNum type="arabicPeriod" startAt="5"/>
              <a:tabLst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request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additional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information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resources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needed)</a:t>
            </a:r>
            <a:r>
              <a:rPr sz="2000" dirty="0">
                <a:latin typeface="Calibri"/>
                <a:cs typeface="Calibri"/>
              </a:rPr>
              <a:t> 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discharge </a:t>
            </a:r>
            <a:r>
              <a:rPr sz="2000" spc="5" dirty="0">
                <a:latin typeface="Calibri"/>
                <a:cs typeface="Calibri"/>
              </a:rPr>
              <a:t>my </a:t>
            </a:r>
            <a:r>
              <a:rPr sz="2000" spc="-5" dirty="0">
                <a:latin typeface="Calibri"/>
                <a:cs typeface="Calibri"/>
              </a:rPr>
              <a:t>duties.</a:t>
            </a:r>
            <a:endParaRPr lang="en-US" sz="2000" spc="-5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29"/>
              </a:spcBef>
              <a:buAutoNum type="arabicPeriod" startAt="5"/>
              <a:tabLst>
                <a:tab pos="241935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marR="33020" indent="-229235">
              <a:lnSpc>
                <a:spcPct val="116300"/>
              </a:lnSpc>
              <a:spcBef>
                <a:spcPts val="10"/>
              </a:spcBef>
              <a:buAutoNum type="arabicPeriod" startAt="5"/>
              <a:tabLst>
                <a:tab pos="241935" algn="l"/>
              </a:tabLst>
            </a:pP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To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resign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from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the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Board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if</a:t>
            </a:r>
            <a:r>
              <a:rPr sz="2000" spc="-2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000" spc="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am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unable 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to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carry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out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the</a:t>
            </a:r>
            <a:r>
              <a:rPr sz="2000" spc="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forgoing</a:t>
            </a:r>
            <a:r>
              <a:rPr sz="20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Calibri"/>
                <a:cs typeface="Calibri"/>
              </a:rPr>
              <a:t>duties </a:t>
            </a:r>
            <a:r>
              <a:rPr sz="2000" spc="-5" dirty="0">
                <a:latin typeface="Calibri"/>
                <a:cs typeface="Calibri"/>
              </a:rPr>
              <a:t>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during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course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my </a:t>
            </a:r>
            <a:r>
              <a:rPr sz="2000" spc="-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Board.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4000" y="919138"/>
            <a:ext cx="3657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Board</a:t>
            </a:r>
            <a:r>
              <a:rPr lang="en-US" sz="2000" b="1" spc="-5" dirty="0">
                <a:latin typeface="Arial"/>
                <a:cs typeface="Arial"/>
              </a:rPr>
              <a:t> Committee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Report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92164"/>
              </p:ext>
            </p:extLst>
          </p:nvPr>
        </p:nvGraphicFramePr>
        <p:xfrm>
          <a:off x="454150" y="1482839"/>
          <a:ext cx="13693649" cy="544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0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Committee: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Submitted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By: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Date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Submitted: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4499" y="2014219"/>
            <a:ext cx="14900149" cy="68858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-5" dirty="0">
                <a:latin typeface="Arial"/>
                <a:cs typeface="Arial"/>
              </a:rPr>
              <a:t>Report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is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due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the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Friday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before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the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Board</a:t>
            </a:r>
            <a:r>
              <a:rPr sz="2000" i="1" spc="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Meeting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and</a:t>
            </a:r>
            <a:r>
              <a:rPr sz="2000" i="1" spc="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distributed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with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the</a:t>
            </a:r>
            <a:r>
              <a:rPr sz="2000" i="1" spc="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Board</a:t>
            </a:r>
            <a:r>
              <a:rPr sz="2000" i="1" spc="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Agenda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Thursday</a:t>
            </a:r>
            <a:r>
              <a:rPr sz="2000" i="1" spc="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before</a:t>
            </a:r>
            <a:r>
              <a:rPr sz="2000" i="1" spc="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the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Board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Meeting.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Decisions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Requiring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Board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Approval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Discussions for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Board:</a:t>
            </a:r>
            <a:endParaRPr sz="20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Symbol"/>
                <a:cs typeface="Symbol"/>
              </a:rPr>
              <a:t>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Symbol"/>
              <a:cs typeface="Symbol"/>
            </a:endParaRPr>
          </a:p>
          <a:p>
            <a:pPr marL="12065">
              <a:lnSpc>
                <a:spcPts val="1415"/>
              </a:lnSpc>
            </a:pPr>
            <a:r>
              <a:rPr sz="2000" b="1" spc="-5" dirty="0">
                <a:latin typeface="Arial"/>
                <a:cs typeface="Arial"/>
              </a:rPr>
              <a:t>Summary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Committee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Activities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for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Month: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2000" i="1" spc="-5" dirty="0">
                <a:latin typeface="Arial"/>
                <a:cs typeface="Arial"/>
              </a:rPr>
              <a:t>Committee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Meeting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Highlights</a:t>
            </a:r>
            <a:endParaRPr sz="20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latin typeface="Symbol"/>
                <a:cs typeface="Symbol"/>
              </a:rPr>
              <a:t>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Committee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Challenges/Concerns:</a:t>
            </a:r>
            <a:endParaRPr sz="20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latin typeface="Symbol"/>
                <a:cs typeface="Symbol"/>
              </a:rPr>
              <a:t>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Committee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Successes this month:</a:t>
            </a:r>
            <a:endParaRPr sz="20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Symbol"/>
                <a:cs typeface="Symbol"/>
              </a:rPr>
              <a:t>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Symbol"/>
              <a:cs typeface="Symbol"/>
            </a:endParaRPr>
          </a:p>
          <a:p>
            <a:pPr marL="4127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Marketing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Communication Needs:</a:t>
            </a:r>
            <a:endParaRPr sz="20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latin typeface="Symbol"/>
                <a:cs typeface="Symbol"/>
              </a:rPr>
              <a:t>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Symbol"/>
              <a:cs typeface="Symbol"/>
            </a:endParaRPr>
          </a:p>
          <a:p>
            <a:pPr marL="12700" marR="784860">
              <a:lnSpc>
                <a:spcPts val="138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Committee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Roster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Changes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(List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new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volunteers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any volunteers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that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have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left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your </a:t>
            </a:r>
            <a:r>
              <a:rPr sz="2000" b="1" spc="-3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committee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or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not active):</a:t>
            </a:r>
            <a:endParaRPr sz="2000" dirty="0">
              <a:latin typeface="Arial"/>
              <a:cs typeface="Arial"/>
            </a:endParaRPr>
          </a:p>
          <a:p>
            <a:pPr marL="269875">
              <a:lnSpc>
                <a:spcPts val="1430"/>
              </a:lnSpc>
            </a:pPr>
            <a:r>
              <a:rPr sz="2000" dirty="0">
                <a:latin typeface="Symbol"/>
                <a:cs typeface="Symbol"/>
              </a:rPr>
              <a:t>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Symbol"/>
              <a:cs typeface="Symbol"/>
            </a:endParaRPr>
          </a:p>
          <a:p>
            <a:pPr marL="41275">
              <a:lnSpc>
                <a:spcPts val="1415"/>
              </a:lnSpc>
            </a:pPr>
            <a:r>
              <a:rPr sz="2000" b="1" spc="-5" dirty="0">
                <a:latin typeface="Arial"/>
                <a:cs typeface="Arial"/>
              </a:rPr>
              <a:t>Upcoming Committee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Meeting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Dates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 </a:t>
            </a:r>
            <a:r>
              <a:rPr sz="2000" b="1" spc="-5" dirty="0">
                <a:latin typeface="Arial"/>
                <a:cs typeface="Arial"/>
              </a:rPr>
              <a:t>Locations: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2000" i="1" spc="-5" dirty="0">
                <a:latin typeface="Arial"/>
                <a:cs typeface="Arial"/>
              </a:rPr>
              <a:t>Date,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Time,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Location</a:t>
            </a:r>
            <a:endParaRPr lang="en-US" sz="2000" i="1" spc="-5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20"/>
              </a:spcBef>
            </a:pPr>
            <a:r>
              <a:rPr lang="en-US" sz="2000" dirty="0">
                <a:latin typeface="Symbol"/>
                <a:cs typeface="Symbol"/>
              </a:rPr>
              <a:t>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99" y="609374"/>
            <a:ext cx="1928857" cy="5980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05E23-463E-F107-45FA-05342345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451732"/>
            <a:ext cx="7162800" cy="912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2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65"/>
              </a:lnSpc>
            </a:pPr>
            <a:r>
              <a:rPr spc="10" dirty="0"/>
              <a:t>3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FBF36DE-6DC0-4781-B37B-7665A3C9AFA8}"/>
              </a:ext>
            </a:extLst>
          </p:cNvPr>
          <p:cNvSpPr txBox="1">
            <a:spLocks/>
          </p:cNvSpPr>
          <p:nvPr/>
        </p:nvSpPr>
        <p:spPr>
          <a:xfrm>
            <a:off x="5718175" y="1002538"/>
            <a:ext cx="436245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50" kern="0" spc="200" dirty="0">
                <a:solidFill>
                  <a:srgbClr val="221F1F"/>
                </a:solidFill>
                <a:latin typeface="Calibri"/>
                <a:cs typeface="Calibri"/>
              </a:rPr>
              <a:t>2023</a:t>
            </a:r>
            <a:r>
              <a:rPr lang="en-US" sz="2850" kern="0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en-US" sz="2850" kern="0" spc="110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lang="en-US" sz="2850" kern="0" spc="150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lang="en-US" sz="2850" kern="0" spc="145" dirty="0">
                <a:solidFill>
                  <a:srgbClr val="221F1F"/>
                </a:solidFill>
                <a:latin typeface="Calibri"/>
                <a:cs typeface="Calibri"/>
              </a:rPr>
              <a:t>on</a:t>
            </a:r>
            <a:r>
              <a:rPr lang="en-US" sz="2850" kern="0" spc="155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lang="en-US" sz="2850" kern="0" spc="145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lang="en-US" sz="2850" kern="0" spc="5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lang="en-US" sz="2850" kern="0" spc="155" dirty="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lang="en-US" sz="2850" kern="0" spc="145" dirty="0">
                <a:solidFill>
                  <a:srgbClr val="221F1F"/>
                </a:solidFill>
                <a:latin typeface="Calibri"/>
                <a:cs typeface="Calibri"/>
              </a:rPr>
              <a:t>h</a:t>
            </a:r>
            <a:r>
              <a:rPr lang="en-US" sz="2850" kern="0" spc="90" dirty="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lang="en-US" sz="2850" kern="0" spc="145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lang="en-US" sz="2850" kern="0" spc="-19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en-US" sz="2850" kern="0" spc="170" dirty="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lang="en-US" sz="2850" kern="0" spc="5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lang="en-US" sz="2850" kern="0" spc="145" dirty="0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lang="en-US" sz="2850" kern="0" spc="150" dirty="0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lang="en-US" sz="2850" kern="0" spc="50" dirty="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lang="en-US" sz="2850" kern="0" spc="130" dirty="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lang="en-US" sz="2850" kern="0" spc="225" dirty="0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endParaRPr lang="en-US" sz="28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0E593-2C5E-3DF7-2479-FC341A86B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92" y="1892536"/>
            <a:ext cx="12266215" cy="62733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3218bf-3291-4aa3-adbd-b0c0bd5bbc9d">
      <Terms xmlns="http://schemas.microsoft.com/office/infopath/2007/PartnerControls"/>
    </lcf76f155ced4ddcb4097134ff3c332f>
    <TaxCatchAll xmlns="6fe0f842-53b5-4558-bb54-e6c4b2afb3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5D1031B29D246A6FCDF7A770FB136" ma:contentTypeVersion="18" ma:contentTypeDescription="Create a new document." ma:contentTypeScope="" ma:versionID="a27664a289d393ccb45e535cc5e6e4b0">
  <xsd:schema xmlns:xsd="http://www.w3.org/2001/XMLSchema" xmlns:xs="http://www.w3.org/2001/XMLSchema" xmlns:p="http://schemas.microsoft.com/office/2006/metadata/properties" xmlns:ns2="253218bf-3291-4aa3-adbd-b0c0bd5bbc9d" xmlns:ns3="6fe0f842-53b5-4558-bb54-e6c4b2afb399" targetNamespace="http://schemas.microsoft.com/office/2006/metadata/properties" ma:root="true" ma:fieldsID="1ee802f7f400578c404b7e494247a949" ns2:_="" ns3:_="">
    <xsd:import namespace="253218bf-3291-4aa3-adbd-b0c0bd5bbc9d"/>
    <xsd:import namespace="6fe0f842-53b5-4558-bb54-e6c4b2afb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218bf-3291-4aa3-adbd-b0c0bd5bb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a3947c-d1c3-4fda-977a-e863c858a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0f842-53b5-4558-bb54-e6c4b2afb3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3f429e-c64e-41b7-ae3b-2f92b8e9b435}" ma:internalName="TaxCatchAll" ma:showField="CatchAllData" ma:web="6fe0f842-53b5-4558-bb54-e6c4b2afb3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2C06A8-34EF-4978-9760-95EE04B10A8D}">
  <ds:schemaRefs>
    <ds:schemaRef ds:uri="http://schemas.microsoft.com/office/2006/metadata/properties"/>
    <ds:schemaRef ds:uri="http://schemas.microsoft.com/office/infopath/2007/PartnerControls"/>
    <ds:schemaRef ds:uri="231d2d17-1ea9-4a51-a07e-5b3a3591f108"/>
    <ds:schemaRef ds:uri="d3930c1d-06e4-4f8d-9576-91fafd20e4e7"/>
    <ds:schemaRef ds:uri="253218bf-3291-4aa3-adbd-b0c0bd5bbc9d"/>
    <ds:schemaRef ds:uri="6fe0f842-53b5-4558-bb54-e6c4b2afb399"/>
  </ds:schemaRefs>
</ds:datastoreItem>
</file>

<file path=customXml/itemProps2.xml><?xml version="1.0" encoding="utf-8"?>
<ds:datastoreItem xmlns:ds="http://schemas.openxmlformats.org/officeDocument/2006/customXml" ds:itemID="{546EC4C8-B061-41EB-8351-D27312E29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95DCB-0627-4323-AF32-BE8F4F1E2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218bf-3291-4aa3-adbd-b0c0bd5bbc9d"/>
    <ds:schemaRef ds:uri="6fe0f842-53b5-4558-bb54-e6c4b2afb3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2006</Words>
  <Application>Microsoft Office PowerPoint</Application>
  <PresentationFormat>Custom</PresentationFormat>
  <Paragraphs>234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Courier New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MEETING AGENDA</vt:lpstr>
      <vt:lpstr>PowerPoint Presentation</vt:lpstr>
      <vt:lpstr>PowerPoint Presentation</vt:lpstr>
      <vt:lpstr>PowerPoint Presentation</vt:lpstr>
      <vt:lpstr>Mission &amp; Vision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Wagner</dc:creator>
  <cp:lastModifiedBy>Antje Teegler</cp:lastModifiedBy>
  <cp:revision>26</cp:revision>
  <dcterms:created xsi:type="dcterms:W3CDTF">2022-02-18T18:06:27Z</dcterms:created>
  <dcterms:modified xsi:type="dcterms:W3CDTF">2024-09-09T15:44:25Z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2021-01-26T00:00:00Z</vt:filetime>
  </property>
  <property fmtid="{D5CDD505-2E9C-101B-9397-08002B2CF9AE}" pid="3" name="Creator">
    <vt:lpwstr>Adobe Acrobat Pro DC 20.13.20074</vt:lpwstr>
  </property>
  <property fmtid="{D5CDD505-2E9C-101B-9397-08002B2CF9AE}" pid="4" name="LastSaved">
    <vt:filetime>2022-02-18T00:00:00Z</vt:filetime>
  </property>
  <property fmtid="{D5CDD505-2E9C-101B-9397-08002B2CF9AE}" pid="5" name="ContentTypeId">
    <vt:lpwstr>0x010100826763B3F60C174BB770A175160EDCE2</vt:lpwstr>
  </property>
</Properties>
</file>