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14" r:id="rId2"/>
  </p:sldMasterIdLst>
  <p:notesMasterIdLst>
    <p:notesMasterId r:id="rId36"/>
  </p:notesMasterIdLst>
  <p:handoutMasterIdLst>
    <p:handoutMasterId r:id="rId37"/>
  </p:handoutMasterIdLst>
  <p:sldIdLst>
    <p:sldId id="714" r:id="rId3"/>
    <p:sldId id="715" r:id="rId4"/>
    <p:sldId id="718" r:id="rId5"/>
    <p:sldId id="719" r:id="rId6"/>
    <p:sldId id="721" r:id="rId7"/>
    <p:sldId id="736" r:id="rId8"/>
    <p:sldId id="737" r:id="rId9"/>
    <p:sldId id="738" r:id="rId10"/>
    <p:sldId id="743" r:id="rId11"/>
    <p:sldId id="744" r:id="rId12"/>
    <p:sldId id="745" r:id="rId13"/>
    <p:sldId id="763" r:id="rId14"/>
    <p:sldId id="723" r:id="rId15"/>
    <p:sldId id="761" r:id="rId16"/>
    <p:sldId id="730" r:id="rId17"/>
    <p:sldId id="725" r:id="rId18"/>
    <p:sldId id="762" r:id="rId19"/>
    <p:sldId id="726" r:id="rId20"/>
    <p:sldId id="729" r:id="rId21"/>
    <p:sldId id="751" r:id="rId22"/>
    <p:sldId id="759" r:id="rId23"/>
    <p:sldId id="748" r:id="rId24"/>
    <p:sldId id="749" r:id="rId25"/>
    <p:sldId id="750" r:id="rId26"/>
    <p:sldId id="753" r:id="rId27"/>
    <p:sldId id="760" r:id="rId28"/>
    <p:sldId id="752" r:id="rId29"/>
    <p:sldId id="754" r:id="rId30"/>
    <p:sldId id="757" r:id="rId31"/>
    <p:sldId id="758" r:id="rId32"/>
    <p:sldId id="755" r:id="rId33"/>
    <p:sldId id="756" r:id="rId34"/>
    <p:sldId id="747"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23D"/>
    <a:srgbClr val="0033CC"/>
    <a:srgbClr val="000099"/>
    <a:srgbClr val="E98300"/>
    <a:srgbClr val="CECFCB"/>
    <a:srgbClr val="EFBD47"/>
    <a:srgbClr val="A2A4A3"/>
    <a:srgbClr val="4D4D4D"/>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5" autoAdjust="0"/>
    <p:restoredTop sz="96144" autoAdjust="0"/>
  </p:normalViewPr>
  <p:slideViewPr>
    <p:cSldViewPr>
      <p:cViewPr varScale="1">
        <p:scale>
          <a:sx n="81" d="100"/>
          <a:sy n="81" d="100"/>
        </p:scale>
        <p:origin x="108" y="522"/>
      </p:cViewPr>
      <p:guideLst>
        <p:guide orient="horz" pos="2160"/>
        <p:guide pos="2880"/>
      </p:guideLst>
    </p:cSldViewPr>
  </p:slideViewPr>
  <p:outlineViewPr>
    <p:cViewPr>
      <p:scale>
        <a:sx n="33" d="100"/>
        <a:sy n="33" d="100"/>
      </p:scale>
      <p:origin x="0" y="-3868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1" d="100"/>
          <a:sy n="61" d="100"/>
        </p:scale>
        <p:origin x="-3158" y="-96"/>
      </p:cViewPr>
      <p:guideLst>
        <p:guide orient="horz" pos="3024"/>
        <p:guide pos="2305"/>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viewProps" Target="viewProps.xml" Id="rId39" /><Relationship Type="http://schemas.openxmlformats.org/officeDocument/2006/relationships/slide" Target="slides/slide19.xml" Id="rId21" /><Relationship Type="http://schemas.openxmlformats.org/officeDocument/2006/relationships/slide" Target="slides/slide32.xml" Id="rId34" /><Relationship Type="http://schemas.openxmlformats.org/officeDocument/2006/relationships/slide" Target="slides/slide5.xml" Id="rId7"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slide" Target="slides/slide27.xml" Id="rId29" /><Relationship Type="http://schemas.openxmlformats.org/officeDocument/2006/relationships/tableStyles" Target="tableStyles.xml" Id="rId4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0.xml" Id="rId32" /><Relationship Type="http://schemas.openxmlformats.org/officeDocument/2006/relationships/handoutMaster" Target="handoutMasters/handoutMaster1.xml" Id="rId37" /><Relationship Type="http://schemas.openxmlformats.org/officeDocument/2006/relationships/theme" Target="theme/theme1.xml" Id="rId40"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notesMaster" Target="notesMasters/notesMaster1.xml" Id="rId36"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9.xml" Id="rId31"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slide" Target="slides/slide6.xml" Id="rId8" /><Relationship Type="http://schemas.openxmlformats.org/officeDocument/2006/relationships/slide" Target="slides/slide1.xml" Id="rId3"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 Target="slides/slide31.xml" Id="rId33" /><Relationship Type="http://schemas.openxmlformats.org/officeDocument/2006/relationships/presProps" Target="presProps.xml" Id="rId38"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4" rIns="96649" bIns="48324" numCol="1" anchor="t" anchorCtr="0" compatLnSpc="1">
            <a:prstTxWarp prst="textNoShape">
              <a:avLst/>
            </a:prstTxWarp>
          </a:bodyPr>
          <a:lstStyle>
            <a:lvl1pPr defTabSz="967210" eaLnBrk="1" hangingPunct="1">
              <a:defRPr sz="1200"/>
            </a:lvl1pPr>
          </a:lstStyle>
          <a:p>
            <a:pPr>
              <a:defRPr/>
            </a:pPr>
            <a:endParaRPr lang="en-US" dirty="0"/>
          </a:p>
        </p:txBody>
      </p:sp>
      <p:sp>
        <p:nvSpPr>
          <p:cNvPr id="10243" name="Rectangle 3"/>
          <p:cNvSpPr>
            <a:spLocks noGrp="1" noChangeArrowheads="1"/>
          </p:cNvSpPr>
          <p:nvPr>
            <p:ph type="dt" sz="quarter" idx="1"/>
          </p:nvPr>
        </p:nvSpPr>
        <p:spPr bwMode="auto">
          <a:xfrm>
            <a:off x="4143844" y="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4" rIns="96649" bIns="48324" numCol="1" anchor="t" anchorCtr="0" compatLnSpc="1">
            <a:prstTxWarp prst="textNoShape">
              <a:avLst/>
            </a:prstTxWarp>
          </a:bodyPr>
          <a:lstStyle>
            <a:lvl1pPr algn="r" defTabSz="967210" eaLnBrk="1" hangingPunct="1">
              <a:defRPr sz="1200"/>
            </a:lvl1pPr>
          </a:lstStyle>
          <a:p>
            <a:pPr>
              <a:defRPr/>
            </a:pPr>
            <a:endParaRPr lang="en-US" dirty="0"/>
          </a:p>
        </p:txBody>
      </p:sp>
      <p:sp>
        <p:nvSpPr>
          <p:cNvPr id="10244" name="Rectangle 4"/>
          <p:cNvSpPr>
            <a:spLocks noGrp="1" noChangeArrowheads="1"/>
          </p:cNvSpPr>
          <p:nvPr>
            <p:ph type="ftr" sz="quarter" idx="2"/>
          </p:nvPr>
        </p:nvSpPr>
        <p:spPr bwMode="auto">
          <a:xfrm>
            <a:off x="2" y="9119496"/>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4" rIns="96649" bIns="48324" numCol="1" anchor="b" anchorCtr="0" compatLnSpc="1">
            <a:prstTxWarp prst="textNoShape">
              <a:avLst/>
            </a:prstTxWarp>
          </a:bodyPr>
          <a:lstStyle>
            <a:lvl1pPr defTabSz="967210" eaLnBrk="1" hangingPunct="1">
              <a:defRPr sz="1200"/>
            </a:lvl1pPr>
          </a:lstStyle>
          <a:p>
            <a:pPr>
              <a:defRPr/>
            </a:pPr>
            <a:endParaRPr lang="en-US" dirty="0"/>
          </a:p>
        </p:txBody>
      </p:sp>
      <p:sp>
        <p:nvSpPr>
          <p:cNvPr id="10245" name="Rectangle 5"/>
          <p:cNvSpPr>
            <a:spLocks noGrp="1" noChangeArrowheads="1"/>
          </p:cNvSpPr>
          <p:nvPr>
            <p:ph type="sldNum" sz="quarter" idx="3"/>
          </p:nvPr>
        </p:nvSpPr>
        <p:spPr bwMode="auto">
          <a:xfrm>
            <a:off x="4143844" y="9119496"/>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4" rIns="96649" bIns="48324" numCol="1" anchor="b" anchorCtr="0" compatLnSpc="1">
            <a:prstTxWarp prst="textNoShape">
              <a:avLst/>
            </a:prstTxWarp>
          </a:bodyPr>
          <a:lstStyle>
            <a:lvl1pPr algn="r" defTabSz="967210" eaLnBrk="1" hangingPunct="1">
              <a:defRPr sz="1200"/>
            </a:lvl1pPr>
          </a:lstStyle>
          <a:p>
            <a:pPr>
              <a:defRPr/>
            </a:pPr>
            <a:fld id="{F2E5CA08-4DB2-45CE-BA06-1863F02D4805}" type="slidenum">
              <a:rPr lang="en-US"/>
              <a:pPr>
                <a:defRPr/>
              </a:pPr>
              <a:t>‹#›</a:t>
            </a:fld>
            <a:endParaRPr lang="en-US" dirty="0"/>
          </a:p>
        </p:txBody>
      </p:sp>
    </p:spTree>
    <p:extLst>
      <p:ext uri="{BB962C8B-B14F-4D97-AF65-F5344CB8AC3E}">
        <p14:creationId xmlns:p14="http://schemas.microsoft.com/office/powerpoint/2010/main" val="110619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4" rIns="96649" bIns="48324" numCol="1" anchor="t" anchorCtr="0" compatLnSpc="1">
            <a:prstTxWarp prst="textNoShape">
              <a:avLst/>
            </a:prstTxWarp>
          </a:bodyPr>
          <a:lstStyle>
            <a:lvl1pPr defTabSz="967210" eaLnBrk="1" hangingPunct="1">
              <a:defRPr sz="1200"/>
            </a:lvl1pPr>
          </a:lstStyle>
          <a:p>
            <a:pPr>
              <a:defRPr/>
            </a:pPr>
            <a:endParaRPr lang="en-US" dirty="0"/>
          </a:p>
        </p:txBody>
      </p:sp>
      <p:sp>
        <p:nvSpPr>
          <p:cNvPr id="8195" name="Rectangle 3"/>
          <p:cNvSpPr>
            <a:spLocks noGrp="1" noChangeArrowheads="1"/>
          </p:cNvSpPr>
          <p:nvPr>
            <p:ph type="dt" idx="1"/>
          </p:nvPr>
        </p:nvSpPr>
        <p:spPr bwMode="auto">
          <a:xfrm>
            <a:off x="4143844" y="0"/>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4" rIns="96649" bIns="48324" numCol="1" anchor="t" anchorCtr="0" compatLnSpc="1">
            <a:prstTxWarp prst="textNoShape">
              <a:avLst/>
            </a:prstTxWarp>
          </a:bodyPr>
          <a:lstStyle>
            <a:lvl1pPr algn="r" defTabSz="967210" eaLnBrk="1" hangingPunct="1">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31853" y="4560570"/>
            <a:ext cx="5851496"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4" rIns="96649"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2" y="9119496"/>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4" rIns="96649" bIns="48324" numCol="1" anchor="b" anchorCtr="0" compatLnSpc="1">
            <a:prstTxWarp prst="textNoShape">
              <a:avLst/>
            </a:prstTxWarp>
          </a:bodyPr>
          <a:lstStyle>
            <a:lvl1pPr defTabSz="967210" eaLnBrk="1" hangingPunct="1">
              <a:defRPr sz="1200"/>
            </a:lvl1pPr>
          </a:lstStyle>
          <a:p>
            <a:pPr>
              <a:defRPr/>
            </a:pPr>
            <a:endParaRPr lang="en-US" dirty="0"/>
          </a:p>
        </p:txBody>
      </p:sp>
      <p:sp>
        <p:nvSpPr>
          <p:cNvPr id="8199" name="Rectangle 7"/>
          <p:cNvSpPr>
            <a:spLocks noGrp="1" noChangeArrowheads="1"/>
          </p:cNvSpPr>
          <p:nvPr>
            <p:ph type="sldNum" sz="quarter" idx="5"/>
          </p:nvPr>
        </p:nvSpPr>
        <p:spPr bwMode="auto">
          <a:xfrm>
            <a:off x="4143844" y="9119496"/>
            <a:ext cx="3169699"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4" rIns="96649" bIns="48324" numCol="1" anchor="b" anchorCtr="0" compatLnSpc="1">
            <a:prstTxWarp prst="textNoShape">
              <a:avLst/>
            </a:prstTxWarp>
          </a:bodyPr>
          <a:lstStyle>
            <a:lvl1pPr algn="r" defTabSz="967210" eaLnBrk="1" hangingPunct="1">
              <a:defRPr sz="1200"/>
            </a:lvl1pPr>
          </a:lstStyle>
          <a:p>
            <a:pPr>
              <a:defRPr/>
            </a:pPr>
            <a:fld id="{7435E2CA-A5B9-463B-B2AA-904E470DFF77}" type="slidenum">
              <a:rPr lang="en-US"/>
              <a:pPr>
                <a:defRPr/>
              </a:pPr>
              <a:t>‹#›</a:t>
            </a:fld>
            <a:endParaRPr lang="en-US" dirty="0"/>
          </a:p>
        </p:txBody>
      </p:sp>
    </p:spTree>
    <p:extLst>
      <p:ext uri="{BB962C8B-B14F-4D97-AF65-F5344CB8AC3E}">
        <p14:creationId xmlns:p14="http://schemas.microsoft.com/office/powerpoint/2010/main" val="2663043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6964294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Main Titl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51244" y="0"/>
            <a:ext cx="6492758" cy="6858000"/>
          </a:xfrm>
          <a:prstGeom prst="rect">
            <a:avLst/>
          </a:prstGeom>
          <a:blipFill dpi="0" rotWithShape="1">
            <a:blip r:embed="rId4">
              <a:alphaModFix amt="59000"/>
              <a:duotone>
                <a:schemeClr val="bg2">
                  <a:shade val="45000"/>
                  <a:satMod val="135000"/>
                </a:schemeClr>
                <a:prstClr val="white"/>
              </a:duotone>
            </a:blip>
            <a:srcRect/>
            <a:tile tx="0" ty="0" sx="100000" sy="100000" flip="none" algn="tl"/>
          </a:blipFill>
        </p:spPr>
      </p:pic>
      <p:sp>
        <p:nvSpPr>
          <p:cNvPr id="4" name="Rectangle 3"/>
          <p:cNvSpPr/>
          <p:nvPr/>
        </p:nvSpPr>
        <p:spPr>
          <a:xfrm>
            <a:off x="2649682" y="0"/>
            <a:ext cx="6494318" cy="6858000"/>
          </a:xfrm>
          <a:prstGeom prst="rect">
            <a:avLst/>
          </a:prstGeom>
          <a:gradFill flip="none" rotWithShape="1">
            <a:gsLst>
              <a:gs pos="38000">
                <a:schemeClr val="bg1"/>
              </a:gs>
              <a:gs pos="0">
                <a:schemeClr val="bg1"/>
              </a:gs>
              <a:gs pos="10000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61" y="0"/>
            <a:ext cx="2641137" cy="6858000"/>
          </a:xfrm>
          <a:prstGeom prst="rect">
            <a:avLst/>
          </a:prstGeom>
          <a:gradFill>
            <a:gsLst>
              <a:gs pos="54000">
                <a:srgbClr val="894856"/>
              </a:gs>
              <a:gs pos="0">
                <a:srgbClr val="C55243"/>
              </a:gs>
              <a:gs pos="100000">
                <a:srgbClr val="5D4164"/>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2912011"/>
            <a:ext cx="7662440" cy="2202190"/>
          </a:xfrm>
          <a:prstGeom prst="rect">
            <a:avLst/>
          </a:prstGeom>
          <a:solidFill>
            <a:srgbClr val="002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sz="quarter" idx="12"/>
          </p:nvPr>
        </p:nvSpPr>
        <p:spPr>
          <a:xfrm>
            <a:off x="2974975" y="5241925"/>
            <a:ext cx="5946775" cy="1616075"/>
          </a:xfrm>
        </p:spPr>
        <p:txBody>
          <a:bodyPr/>
          <a:lstStyle>
            <a:lvl1pPr marL="0" indent="0">
              <a:spcBef>
                <a:spcPts val="0"/>
              </a:spcBef>
              <a:buNone/>
              <a:defRPr sz="1200" b="0">
                <a:latin typeface="Segoe UI" panose="020B0502040204020203" pitchFamily="34" charset="0"/>
                <a:cs typeface="Segoe UI" panose="020B0502040204020203" pitchFamily="34" charset="0"/>
              </a:defRPr>
            </a:lvl1pPr>
            <a:lvl2pPr marL="0" indent="0">
              <a:spcBef>
                <a:spcPts val="0"/>
              </a:spcBef>
              <a:buNone/>
              <a:defRPr sz="1600">
                <a:latin typeface="Bodoni MT" panose="02070603080606020203" pitchFamily="18" charset="0"/>
                <a:cs typeface="Segoe UI" panose="020B0502040204020203" pitchFamily="34" charset="0"/>
              </a:defRPr>
            </a:lvl2pPr>
            <a:lvl3pPr marL="512762" indent="0">
              <a:buNone/>
              <a:defRPr/>
            </a:lvl3pPr>
            <a:lvl4pPr marL="854075" indent="0">
              <a:buNone/>
              <a:defRPr/>
            </a:lvl4pPr>
            <a:lvl5pPr marL="1144588" indent="0">
              <a:buNone/>
              <a:defRPr/>
            </a:lvl5pPr>
          </a:lstStyle>
          <a:p>
            <a:pPr lvl="0"/>
            <a:r>
              <a:rPr lang="en-US"/>
              <a:t>Edit Master text styles</a:t>
            </a:r>
          </a:p>
          <a:p>
            <a:pPr lvl="1"/>
            <a:r>
              <a:rPr lang="en-US"/>
              <a:t>Second level</a:t>
            </a:r>
          </a:p>
        </p:txBody>
      </p:sp>
      <p:sp>
        <p:nvSpPr>
          <p:cNvPr id="5" name="Text Placeholder 4"/>
          <p:cNvSpPr>
            <a:spLocks noGrp="1"/>
          </p:cNvSpPr>
          <p:nvPr>
            <p:ph type="body" sz="quarter" idx="13"/>
          </p:nvPr>
        </p:nvSpPr>
        <p:spPr>
          <a:xfrm>
            <a:off x="289569" y="3068796"/>
            <a:ext cx="7280275" cy="1888620"/>
          </a:xfrm>
        </p:spPr>
        <p:txBody>
          <a:bodyPr anchor="ctr" anchorCtr="0">
            <a:noAutofit/>
          </a:bodyPr>
          <a:lstStyle>
            <a:lvl1pPr marL="0" indent="0">
              <a:spcBef>
                <a:spcPts val="0"/>
              </a:spcBef>
              <a:buNone/>
              <a:defRPr sz="4000">
                <a:solidFill>
                  <a:schemeClr val="bg1"/>
                </a:solidFill>
                <a:latin typeface="Bodoni MT" panose="02070603080606020203" pitchFamily="18" charset="0"/>
              </a:defRPr>
            </a:lvl1pPr>
            <a:lvl2pPr marL="230188" indent="0">
              <a:buNone/>
              <a:defRPr>
                <a:solidFill>
                  <a:schemeClr val="bg1"/>
                </a:solidFill>
                <a:latin typeface="Bodoni MT" panose="02070603080606020203" pitchFamily="18" charset="0"/>
              </a:defRPr>
            </a:lvl2pPr>
            <a:lvl3pPr marL="512762" indent="0">
              <a:buNone/>
              <a:defRPr>
                <a:solidFill>
                  <a:schemeClr val="bg1"/>
                </a:solidFill>
                <a:latin typeface="Bodoni MT" panose="02070603080606020203" pitchFamily="18" charset="0"/>
              </a:defRPr>
            </a:lvl3pPr>
            <a:lvl4pPr marL="854075" indent="0">
              <a:buNone/>
              <a:defRPr>
                <a:solidFill>
                  <a:schemeClr val="bg1"/>
                </a:solidFill>
                <a:latin typeface="Bodoni MT" panose="02070603080606020203" pitchFamily="18" charset="0"/>
              </a:defRPr>
            </a:lvl4pPr>
            <a:lvl5pPr marL="1144588" indent="0">
              <a:buNone/>
              <a:defRPr>
                <a:solidFill>
                  <a:schemeClr val="bg1"/>
                </a:solidFill>
                <a:latin typeface="Bodoni MT" panose="02070603080606020203" pitchFamily="18" charset="0"/>
              </a:defRPr>
            </a:lvl5pPr>
          </a:lstStyle>
          <a:p>
            <a:pPr lvl="0"/>
            <a:r>
              <a:rPr lang="en-US"/>
              <a:t>Edit Master text styles</a:t>
            </a:r>
          </a:p>
        </p:txBody>
      </p:sp>
      <p:sp>
        <p:nvSpPr>
          <p:cNvPr id="2" name="TextBox 1"/>
          <p:cNvSpPr txBox="1"/>
          <p:nvPr/>
        </p:nvSpPr>
        <p:spPr>
          <a:xfrm>
            <a:off x="307050" y="6142559"/>
            <a:ext cx="2037143" cy="446276"/>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0" i="0" u="none" strike="noStrike" kern="1500" baseline="30000" dirty="0">
                <a:solidFill>
                  <a:schemeClr val="bg1"/>
                </a:solidFill>
                <a:latin typeface="Segoe UI" panose="020B0502040204020203" pitchFamily="34" charset="0"/>
                <a:ea typeface="+mn-ea"/>
                <a:cs typeface="Segoe UI" panose="020B0502040204020203" pitchFamily="34" charset="0"/>
              </a:rPr>
              <a:t>© 2021 Locke Lord LLP</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500" b="1" i="0" u="none" strike="noStrike" kern="1500" baseline="30000" dirty="0">
                <a:solidFill>
                  <a:schemeClr val="bg1"/>
                </a:solidFill>
                <a:latin typeface="Segoe UI" panose="020B0502040204020203" pitchFamily="34" charset="0"/>
                <a:ea typeface="+mn-ea"/>
                <a:cs typeface="Segoe UI" panose="020B0502040204020203" pitchFamily="34" charset="0"/>
              </a:rPr>
              <a:t>www.lockelord.com</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85" y="734937"/>
            <a:ext cx="1158361" cy="829169"/>
          </a:xfrm>
          <a:prstGeom prst="rect">
            <a:avLst/>
          </a:prstGeom>
        </p:spPr>
      </p:pic>
    </p:spTree>
    <p:extLst>
      <p:ext uri="{BB962C8B-B14F-4D97-AF65-F5344CB8AC3E}">
        <p14:creationId xmlns:p14="http://schemas.microsoft.com/office/powerpoint/2010/main" val="2182974260"/>
      </p:ext>
    </p:extLst>
  </p:cSld>
  <p:clrMapOvr>
    <a:masterClrMapping/>
  </p:clrMapOvr>
  <p:hf hdr="0" ftr="0" dt="0"/>
</p:sldLayout>
</file>

<file path=ppt/slideLayouts/slideLayout2.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name="Inner 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51244" y="0"/>
            <a:ext cx="6492758" cy="6858000"/>
          </a:xfrm>
          <a:prstGeom prst="rect">
            <a:avLst/>
          </a:prstGeom>
          <a:blipFill dpi="0" rotWithShape="1">
            <a:blip r:embed="rId4">
              <a:alphaModFix amt="59000"/>
              <a:duotone>
                <a:schemeClr val="bg2">
                  <a:shade val="45000"/>
                  <a:satMod val="135000"/>
                </a:schemeClr>
                <a:prstClr val="white"/>
              </a:duotone>
            </a:blip>
            <a:srcRect/>
            <a:tile tx="0" ty="0" sx="100000" sy="100000" flip="none" algn="tl"/>
          </a:blipFill>
        </p:spPr>
      </p:pic>
      <p:sp>
        <p:nvSpPr>
          <p:cNvPr id="12" name="Rectangle 11"/>
          <p:cNvSpPr/>
          <p:nvPr/>
        </p:nvSpPr>
        <p:spPr>
          <a:xfrm>
            <a:off x="2649682" y="0"/>
            <a:ext cx="6494318" cy="6858000"/>
          </a:xfrm>
          <a:prstGeom prst="rect">
            <a:avLst/>
          </a:prstGeom>
          <a:gradFill flip="none" rotWithShape="1">
            <a:gsLst>
              <a:gs pos="38000">
                <a:schemeClr val="bg1"/>
              </a:gs>
              <a:gs pos="0">
                <a:schemeClr val="bg1"/>
              </a:gs>
              <a:gs pos="10000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61" y="0"/>
            <a:ext cx="2641137" cy="6858000"/>
          </a:xfrm>
          <a:prstGeom prst="rect">
            <a:avLst/>
          </a:prstGeom>
          <a:gradFill>
            <a:gsLst>
              <a:gs pos="54000">
                <a:srgbClr val="894856"/>
              </a:gs>
              <a:gs pos="0">
                <a:srgbClr val="C55243"/>
              </a:gs>
              <a:gs pos="100000">
                <a:srgbClr val="5D4164"/>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3845607"/>
            <a:ext cx="7662440" cy="1268594"/>
          </a:xfrm>
          <a:prstGeom prst="rect">
            <a:avLst/>
          </a:prstGeom>
          <a:solidFill>
            <a:srgbClr val="0022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sz="quarter" idx="12"/>
          </p:nvPr>
        </p:nvSpPr>
        <p:spPr>
          <a:xfrm>
            <a:off x="288715" y="3999432"/>
            <a:ext cx="7085012" cy="957910"/>
          </a:xfrm>
        </p:spPr>
        <p:txBody>
          <a:bodyPr anchor="ctr" anchorCtr="0">
            <a:normAutofit/>
          </a:bodyPr>
          <a:lstStyle>
            <a:lvl1pPr marL="0" indent="0">
              <a:buNone/>
              <a:defRPr sz="4000">
                <a:solidFill>
                  <a:schemeClr val="bg1"/>
                </a:solidFill>
                <a:latin typeface="Bodoni MT" panose="02070603080606020203" pitchFamily="18" charset="0"/>
              </a:defRPr>
            </a:lvl1pPr>
            <a:lvl2pPr>
              <a:defRPr>
                <a:solidFill>
                  <a:schemeClr val="bg1"/>
                </a:solidFill>
                <a:latin typeface="Bodoni MT" panose="02070603080606020203" pitchFamily="18" charset="0"/>
              </a:defRPr>
            </a:lvl2pPr>
            <a:lvl3pPr>
              <a:defRPr>
                <a:solidFill>
                  <a:schemeClr val="bg1"/>
                </a:solidFill>
                <a:latin typeface="Bodoni MT" panose="02070603080606020203" pitchFamily="18" charset="0"/>
              </a:defRPr>
            </a:lvl3pPr>
            <a:lvl4pPr>
              <a:defRPr>
                <a:solidFill>
                  <a:schemeClr val="bg1"/>
                </a:solidFill>
                <a:latin typeface="Bodoni MT" panose="02070603080606020203" pitchFamily="18" charset="0"/>
              </a:defRPr>
            </a:lvl4pPr>
            <a:lvl5pPr>
              <a:defRPr>
                <a:solidFill>
                  <a:schemeClr val="bg1"/>
                </a:solidFill>
                <a:latin typeface="Bodoni MT" panose="02070603080606020203" pitchFamily="18" charset="0"/>
              </a:defRPr>
            </a:lvl5pPr>
          </a:lstStyle>
          <a:p>
            <a:pPr lvl="0"/>
            <a:r>
              <a:rPr lang="en-US"/>
              <a:t>Edit Master text styles</a:t>
            </a:r>
          </a:p>
        </p:txBody>
      </p:sp>
      <p:sp>
        <p:nvSpPr>
          <p:cNvPr id="5" name="Text Placeholder 4"/>
          <p:cNvSpPr>
            <a:spLocks noGrp="1"/>
          </p:cNvSpPr>
          <p:nvPr>
            <p:ph type="body" sz="quarter" idx="13" hasCustomPrompt="1"/>
          </p:nvPr>
        </p:nvSpPr>
        <p:spPr>
          <a:xfrm>
            <a:off x="2914650" y="153988"/>
            <a:ext cx="4748213" cy="3534760"/>
          </a:xfrm>
        </p:spPr>
        <p:txBody>
          <a:bodyPr anchor="b" anchorCtr="0">
            <a:noAutofit/>
          </a:bodyPr>
          <a:lstStyle>
            <a:lvl1pPr marL="0" indent="0">
              <a:buNone/>
              <a:defRPr sz="1200" cap="all" baseline="0">
                <a:solidFill>
                  <a:srgbClr val="C65243"/>
                </a:solidFill>
                <a:latin typeface="Segoe UI Semibold" panose="020B0702040204020203" pitchFamily="34" charset="0"/>
                <a:cs typeface="Segoe UI Semibold" panose="020B0702040204020203" pitchFamily="34" charset="0"/>
              </a:defRPr>
            </a:lvl1pPr>
            <a:lvl2pPr marL="230188" indent="0">
              <a:buNone/>
              <a:defRPr>
                <a:latin typeface="Segoe UI Semibold" panose="020B0702040204020203" pitchFamily="34" charset="0"/>
                <a:cs typeface="Segoe UI Semibold" panose="020B0702040204020203" pitchFamily="34" charset="0"/>
              </a:defRPr>
            </a:lvl2pPr>
            <a:lvl3pPr marL="512762" indent="0">
              <a:buNone/>
              <a:defRPr>
                <a:latin typeface="Segoe UI Semibold" panose="020B0702040204020203" pitchFamily="34" charset="0"/>
                <a:cs typeface="Segoe UI Semibold" panose="020B0702040204020203" pitchFamily="34" charset="0"/>
              </a:defRPr>
            </a:lvl3pPr>
            <a:lvl4pPr marL="854075" indent="0">
              <a:buNone/>
              <a:defRPr>
                <a:latin typeface="Segoe UI Semibold" panose="020B0702040204020203" pitchFamily="34" charset="0"/>
                <a:cs typeface="Segoe UI Semibold" panose="020B0702040204020203" pitchFamily="34" charset="0"/>
              </a:defRPr>
            </a:lvl4pPr>
            <a:lvl5pPr marL="1144588" indent="0">
              <a:buNone/>
              <a:defRPr>
                <a:latin typeface="Segoe UI Semibold" panose="020B0702040204020203" pitchFamily="34" charset="0"/>
                <a:cs typeface="Segoe UI Semibold" panose="020B0702040204020203" pitchFamily="34" charset="0"/>
              </a:defRPr>
            </a:lvl5pPr>
          </a:lstStyle>
          <a:p>
            <a:pPr lvl="0"/>
          </a:p>
        </p:txBody>
      </p:sp>
      <p:sp>
        <p:nvSpPr>
          <p:cNvPr id="14" name="TextBox 13"/>
          <p:cNvSpPr txBox="1"/>
          <p:nvPr/>
        </p:nvSpPr>
        <p:spPr>
          <a:xfrm>
            <a:off x="307050" y="6142559"/>
            <a:ext cx="2037143" cy="446276"/>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0" i="0" u="none" strike="noStrike" kern="1500" baseline="30000" dirty="0">
                <a:solidFill>
                  <a:schemeClr val="bg1"/>
                </a:solidFill>
                <a:latin typeface="Segoe UI" panose="020B0502040204020203" pitchFamily="34" charset="0"/>
                <a:ea typeface="+mn-ea"/>
                <a:cs typeface="Segoe UI" panose="020B0502040204020203" pitchFamily="34" charset="0"/>
              </a:rPr>
              <a:t>© 2021 Locke Lord LLP</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500" b="1" i="0" u="none" strike="noStrike" kern="1500" baseline="30000" dirty="0">
                <a:solidFill>
                  <a:schemeClr val="bg1"/>
                </a:solidFill>
                <a:latin typeface="Segoe UI" panose="020B0502040204020203" pitchFamily="34" charset="0"/>
                <a:ea typeface="+mn-ea"/>
                <a:cs typeface="Segoe UI" panose="020B0502040204020203" pitchFamily="34" charset="0"/>
              </a:rPr>
              <a:t>www.lockelord.com</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85" y="734937"/>
            <a:ext cx="1158361" cy="829169"/>
          </a:xfrm>
          <a:prstGeom prst="rect">
            <a:avLst/>
          </a:prstGeom>
        </p:spPr>
      </p:pic>
    </p:spTree>
    <p:extLst>
      <p:ext uri="{BB962C8B-B14F-4D97-AF65-F5344CB8AC3E}">
        <p14:creationId xmlns:p14="http://schemas.microsoft.com/office/powerpoint/2010/main" val="891420085"/>
      </p:ext>
    </p:extLst>
  </p:cSld>
  <p:clrMapOvr>
    <a:masterClrMapping/>
  </p:clrMapOvr>
  <p:hf hdr="0" ftr="0" dt="0"/>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Content Page No Logo">
    <p:spTree>
      <p:nvGrpSpPr>
        <p:cNvPr id="1" name=""/>
        <p:cNvGrpSpPr/>
        <p:nvPr/>
      </p:nvGrpSpPr>
      <p:grpSpPr>
        <a:xfrm>
          <a:off x="0" y="0"/>
          <a:ext cx="0" cy="0"/>
          <a:chOff x="0" y="0"/>
          <a:chExt cx="0" cy="0"/>
        </a:xfrm>
      </p:grpSpPr>
      <p:sp>
        <p:nvSpPr>
          <p:cNvPr id="3" name="Text Placeholder 4"/>
          <p:cNvSpPr>
            <a:spLocks noGrp="1"/>
          </p:cNvSpPr>
          <p:nvPr>
            <p:ph type="body" sz="quarter" idx="12"/>
          </p:nvPr>
        </p:nvSpPr>
        <p:spPr>
          <a:xfrm>
            <a:off x="1981199" y="1371600"/>
            <a:ext cx="7010399"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1981200" y="114300"/>
            <a:ext cx="7010399" cy="990599"/>
          </a:xfrm>
        </p:spPr>
        <p:txBody>
          <a:bodyPr/>
          <a:lstStyle/>
          <a:p>
            <a:r>
              <a:rPr lang="en-US" dirty="0"/>
              <a:t>Click to edit Master title style</a:t>
            </a:r>
          </a:p>
        </p:txBody>
      </p:sp>
    </p:spTree>
    <p:extLst>
      <p:ext uri="{BB962C8B-B14F-4D97-AF65-F5344CB8AC3E}">
        <p14:creationId xmlns:p14="http://schemas.microsoft.com/office/powerpoint/2010/main" val="982878424"/>
      </p:ext>
    </p:extLst>
  </p:cSld>
  <p:clrMapOvr>
    <a:masterClrMapping/>
  </p:clrMapOvr>
  <p:hf hdr="0" ftr="0" dt="0"/>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Text Placeholder 4"/>
          <p:cNvSpPr>
            <a:spLocks noGrp="1"/>
          </p:cNvSpPr>
          <p:nvPr>
            <p:ph type="body" sz="quarter" idx="12"/>
          </p:nvPr>
        </p:nvSpPr>
        <p:spPr>
          <a:xfrm>
            <a:off x="1981199" y="1524001"/>
            <a:ext cx="6934199" cy="36376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1981200" y="114300"/>
            <a:ext cx="6934199" cy="990599"/>
          </a:xfrm>
        </p:spPr>
        <p:txBody>
          <a:bodyPr/>
          <a:lstStyle/>
          <a:p>
            <a:r>
              <a:rPr lang="en-US" dirty="0"/>
              <a:t>Click to edit Master title style</a:t>
            </a:r>
          </a:p>
        </p:txBody>
      </p:sp>
      <p:sp>
        <p:nvSpPr>
          <p:cNvPr id="10" name="TextBox 9"/>
          <p:cNvSpPr txBox="1"/>
          <p:nvPr/>
        </p:nvSpPr>
        <p:spPr>
          <a:xfrm>
            <a:off x="2446947" y="5561476"/>
            <a:ext cx="6583110" cy="1046440"/>
          </a:xfrm>
          <a:prstGeom prst="rect">
            <a:avLst/>
          </a:prstGeom>
          <a:noFill/>
        </p:spPr>
        <p:txBody>
          <a:bodyPr wrap="square" lIns="0" tIns="0" rIns="0" bIns="0" rtlCol="0">
            <a:spAutoFit/>
          </a:bodyPr>
          <a:lstStyle/>
          <a:p>
            <a:pPr rtl="0"/>
            <a:r>
              <a:rPr lang="en-US" sz="900" b="0" i="0" u="none" strike="noStrike" kern="1200" baseline="0" dirty="0">
                <a:solidFill>
                  <a:schemeClr val="tx1"/>
                </a:solidFill>
                <a:latin typeface="Segoe UI" panose="020B0502040204020203" pitchFamily="34" charset="0"/>
                <a:ea typeface="+mn-ea"/>
                <a:cs typeface="Segoe UI" panose="020B0502040204020203" pitchFamily="34" charset="0"/>
              </a:rPr>
              <a:t>Atlanta | Austin | Boston | Brussels | Chicago | Cincinnati | Dallas | Hartford | Houston | London | Los Angeles </a:t>
            </a:r>
            <a:br>
              <a:rPr lang="en-US" sz="900" b="0" i="0" u="none" strike="noStrike" kern="1200" baseline="0" dirty="0">
                <a:solidFill>
                  <a:schemeClr val="tx1"/>
                </a:solidFill>
                <a:latin typeface="Segoe UI" panose="020B0502040204020203" pitchFamily="34" charset="0"/>
                <a:ea typeface="+mn-ea"/>
                <a:cs typeface="Segoe UI" panose="020B0502040204020203" pitchFamily="34" charset="0"/>
              </a:rPr>
            </a:br>
            <a:r>
              <a:rPr lang="en-US" sz="900" b="0" i="0" u="none" strike="noStrike" kern="1200" baseline="0" dirty="0">
                <a:solidFill>
                  <a:schemeClr val="tx1"/>
                </a:solidFill>
                <a:latin typeface="Segoe UI" panose="020B0502040204020203" pitchFamily="34" charset="0"/>
                <a:ea typeface="+mn-ea"/>
                <a:cs typeface="Segoe UI" panose="020B0502040204020203" pitchFamily="34" charset="0"/>
              </a:rPr>
              <a:t>Miami | New Orleans | New York | Princeton | Providence | San Francisco | Stamford | Washington DC | West Palm Beach</a:t>
            </a:r>
          </a:p>
          <a:p>
            <a:pPr indent="0" rtl="0">
              <a:lnSpc>
                <a:spcPct val="100000"/>
              </a:lnSpc>
              <a:spcBef>
                <a:spcPts val="600"/>
              </a:spcBef>
              <a:spcAft>
                <a:spcPts val="0"/>
              </a:spcAft>
            </a:pPr>
            <a:r>
              <a:rPr lang="en-US" sz="800" b="0" i="0" u="none" strike="noStrike" kern="1200" baseline="0" dirty="0">
                <a:solidFill>
                  <a:schemeClr val="tx1"/>
                </a:solidFill>
                <a:latin typeface="Segoe UI" panose="020B0502040204020203" pitchFamily="34" charset="0"/>
                <a:ea typeface="+mn-ea"/>
                <a:cs typeface="Segoe UI" panose="020B0502040204020203" pitchFamily="34" charset="0"/>
              </a:rPr>
              <a:t>Locke Lord LLP disclaims all liability whatsoever in relation to any materials or information provided. This presentation is provided solely for educational and informational purposes. It is not intended to constitute legal advice or to create an attorney-client relationship. If you wish to secure legal advice specific to your enterprise and circumstances in connection with any of the topics addressed, we encourage you to engage counsel of your choice.</a:t>
            </a:r>
          </a:p>
          <a:p>
            <a:pPr rtl="0">
              <a:spcBef>
                <a:spcPts val="600"/>
              </a:spcBef>
            </a:pPr>
            <a:r>
              <a:rPr lang="en-US" sz="800" dirty="0">
                <a:latin typeface="Segoe UI" panose="020B0502040204020203" pitchFamily="34" charset="0"/>
                <a:cs typeface="Segoe UI" panose="020B0502040204020203" pitchFamily="34" charset="0"/>
              </a:rPr>
              <a:t>ATTORNEY ADVERTISING  |  © 2021 Locke Lord LLP</a:t>
            </a:r>
          </a:p>
        </p:txBody>
      </p:sp>
      <p:cxnSp>
        <p:nvCxnSpPr>
          <p:cNvPr id="11" name="Straight Connector 10"/>
          <p:cNvCxnSpPr/>
          <p:nvPr/>
        </p:nvCxnSpPr>
        <p:spPr>
          <a:xfrm>
            <a:off x="2446946" y="5420525"/>
            <a:ext cx="6697054" cy="0"/>
          </a:xfrm>
          <a:prstGeom prst="line">
            <a:avLst/>
          </a:prstGeom>
          <a:ln w="31750">
            <a:solidFill>
              <a:srgbClr val="1C41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937937"/>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0"/>
            <a:ext cx="6934200" cy="1078550"/>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1981200" y="1546788"/>
            <a:ext cx="6934199" cy="497655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1" y="0"/>
            <a:ext cx="1743958" cy="1049048"/>
          </a:xfrm>
          <a:prstGeom prst="rect">
            <a:avLst/>
          </a:prstGeom>
          <a:solidFill>
            <a:srgbClr val="C6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Bodoni MT" panose="02070603080606020203" pitchFamily="18" charset="0"/>
            </a:endParaRPr>
          </a:p>
        </p:txBody>
      </p:sp>
      <p:cxnSp>
        <p:nvCxnSpPr>
          <p:cNvPr id="6" name="Straight Connector 5"/>
          <p:cNvCxnSpPr/>
          <p:nvPr/>
        </p:nvCxnSpPr>
        <p:spPr>
          <a:xfrm>
            <a:off x="1" y="1113446"/>
            <a:ext cx="9144000" cy="0"/>
          </a:xfrm>
          <a:prstGeom prst="line">
            <a:avLst/>
          </a:prstGeom>
          <a:ln w="31750">
            <a:solidFill>
              <a:srgbClr val="1C4189"/>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87" y="1181100"/>
            <a:ext cx="1743959" cy="5676900"/>
          </a:xfrm>
          <a:prstGeom prst="rect">
            <a:avLst/>
          </a:prstGeom>
          <a:gradFill>
            <a:gsLst>
              <a:gs pos="33000">
                <a:srgbClr val="894856"/>
              </a:gs>
              <a:gs pos="0">
                <a:srgbClr val="C55243"/>
              </a:gs>
              <a:gs pos="100000">
                <a:srgbClr val="5D4164"/>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7051" y="6270746"/>
            <a:ext cx="1256830" cy="446276"/>
          </a:xfrm>
          <a:prstGeom prst="rect">
            <a:avLst/>
          </a:prstGeom>
          <a:noFill/>
        </p:spPr>
        <p:txBody>
          <a:bodyPr wrap="square" lIns="0" tIns="0" rIns="0" bIns="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US" sz="1400" b="0" i="0" u="none" strike="noStrike" kern="1500" baseline="30000" dirty="0">
              <a:solidFill>
                <a:schemeClr val="bg1"/>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500" b="1" i="0" u="none" strike="noStrike" kern="1500" baseline="30000" dirty="0">
                <a:solidFill>
                  <a:schemeClr val="bg1"/>
                </a:solidFill>
                <a:latin typeface="Segoe UI" panose="020B0502040204020203" pitchFamily="34" charset="0"/>
                <a:ea typeface="+mn-ea"/>
                <a:cs typeface="Segoe UI" panose="020B0502040204020203" pitchFamily="34" charset="0"/>
              </a:rPr>
              <a:t>www.lockelord.com</a:t>
            </a:r>
          </a:p>
        </p:txBody>
      </p:sp>
    </p:spTree>
    <p:extLst>
      <p:ext uri="{BB962C8B-B14F-4D97-AF65-F5344CB8AC3E}">
        <p14:creationId xmlns:p14="http://schemas.microsoft.com/office/powerpoint/2010/main" val="9999142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ftr="0" dt="0"/>
  <p:txStyles>
    <p:titleStyle>
      <a:lvl1pPr algn="l" defTabSz="914309" rtl="0" eaLnBrk="1" latinLnBrk="0" hangingPunct="1">
        <a:lnSpc>
          <a:spcPct val="90000"/>
        </a:lnSpc>
        <a:spcBef>
          <a:spcPct val="0"/>
        </a:spcBef>
        <a:buNone/>
        <a:defRPr sz="3600" kern="1200" baseline="0">
          <a:solidFill>
            <a:srgbClr val="00223D"/>
          </a:solidFill>
          <a:latin typeface="Bodoni MT" panose="02070603080606020203" pitchFamily="18" charset="0"/>
          <a:ea typeface="+mj-ea"/>
          <a:cs typeface="+mj-cs"/>
        </a:defRPr>
      </a:lvl1pPr>
    </p:titleStyle>
    <p:bodyStyle>
      <a:lvl1pPr marL="230188" indent="-230188" algn="l" defTabSz="914309" rtl="0" eaLnBrk="1" latinLnBrk="0" hangingPunct="1">
        <a:lnSpc>
          <a:spcPct val="100000"/>
        </a:lnSpc>
        <a:spcBef>
          <a:spcPts val="600"/>
        </a:spcBef>
        <a:buClr>
          <a:srgbClr val="C65243"/>
        </a:buClr>
        <a:buSzPct val="120000"/>
        <a:buFont typeface="Arial" panose="020B0604020202020204" pitchFamily="34" charset="0"/>
        <a:buChar char="•"/>
        <a:defRPr sz="2400" kern="1200">
          <a:solidFill>
            <a:srgbClr val="00223D"/>
          </a:solidFill>
          <a:latin typeface="Segoe UI" panose="020B0502040204020203" pitchFamily="34" charset="0"/>
          <a:ea typeface="+mn-ea"/>
          <a:cs typeface="Segoe UI" panose="020B0502040204020203" pitchFamily="34" charset="0"/>
        </a:defRPr>
      </a:lvl1pPr>
      <a:lvl2pPr marL="512763" indent="-282575" algn="l" defTabSz="914309" rtl="0" eaLnBrk="1" latinLnBrk="0" hangingPunct="1">
        <a:lnSpc>
          <a:spcPct val="100000"/>
        </a:lnSpc>
        <a:spcBef>
          <a:spcPts val="600"/>
        </a:spcBef>
        <a:buClr>
          <a:srgbClr val="C65243"/>
        </a:buClr>
        <a:buSzPct val="80000"/>
        <a:buFont typeface="Courier New" panose="02070309020205020404" pitchFamily="49" charset="0"/>
        <a:buChar char="o"/>
        <a:defRPr sz="2200" kern="1200">
          <a:solidFill>
            <a:srgbClr val="00223D"/>
          </a:solidFill>
          <a:latin typeface="Segoe UI" panose="020B0502040204020203" pitchFamily="34" charset="0"/>
          <a:ea typeface="+mn-ea"/>
          <a:cs typeface="Segoe UI" panose="020B0502040204020203" pitchFamily="34" charset="0"/>
        </a:defRPr>
      </a:lvl2pPr>
      <a:lvl3pPr marL="803275" indent="-290513" algn="l" defTabSz="914309" rtl="0" eaLnBrk="1" latinLnBrk="0" hangingPunct="1">
        <a:lnSpc>
          <a:spcPct val="100000"/>
        </a:lnSpc>
        <a:spcBef>
          <a:spcPts val="600"/>
        </a:spcBef>
        <a:buClr>
          <a:srgbClr val="C65243"/>
        </a:buClr>
        <a:buSzPct val="111000"/>
        <a:buFont typeface="Wingdings" panose="05000000000000000000" pitchFamily="2" charset="2"/>
        <a:buChar char="§"/>
        <a:defRPr sz="1800" kern="1200">
          <a:solidFill>
            <a:srgbClr val="00223D"/>
          </a:solidFill>
          <a:latin typeface="Segoe UI" panose="020B0502040204020203" pitchFamily="34" charset="0"/>
          <a:ea typeface="+mn-ea"/>
          <a:cs typeface="Segoe UI" panose="020B0502040204020203" pitchFamily="34" charset="0"/>
        </a:defRPr>
      </a:lvl3pPr>
      <a:lvl4pPr marL="1144588" indent="-290513" algn="l" defTabSz="914309" rtl="0" eaLnBrk="1" latinLnBrk="0" hangingPunct="1">
        <a:lnSpc>
          <a:spcPct val="100000"/>
        </a:lnSpc>
        <a:spcBef>
          <a:spcPts val="600"/>
        </a:spcBef>
        <a:buClr>
          <a:srgbClr val="C65243"/>
        </a:buClr>
        <a:buSzPct val="80000"/>
        <a:buFont typeface="Segoe UI" panose="020B0502040204020203" pitchFamily="34" charset="0"/>
        <a:buChar char="□"/>
        <a:defRPr sz="1600" kern="1200">
          <a:solidFill>
            <a:srgbClr val="00223D"/>
          </a:solidFill>
          <a:latin typeface="Segoe UI" panose="020B0502040204020203" pitchFamily="34" charset="0"/>
          <a:ea typeface="+mn-ea"/>
          <a:cs typeface="Segoe UI" panose="020B0502040204020203" pitchFamily="34" charset="0"/>
        </a:defRPr>
      </a:lvl4pPr>
      <a:lvl5pPr marL="1427163" indent="-282575" algn="l" defTabSz="914309" rtl="0" eaLnBrk="1" latinLnBrk="0" hangingPunct="1">
        <a:lnSpc>
          <a:spcPct val="100000"/>
        </a:lnSpc>
        <a:spcBef>
          <a:spcPts val="600"/>
        </a:spcBef>
        <a:buClr>
          <a:srgbClr val="C65243"/>
        </a:buClr>
        <a:buSzPct val="111000"/>
        <a:buFont typeface="Segoe UI" panose="020B0502040204020203" pitchFamily="34" charset="0"/>
        <a:buChar char="-"/>
        <a:defRPr sz="1400" kern="1200">
          <a:solidFill>
            <a:srgbClr val="00223D"/>
          </a:solidFill>
          <a:latin typeface="Segoe UI" panose="020B0502040204020203" pitchFamily="34" charset="0"/>
          <a:ea typeface="+mn-ea"/>
          <a:cs typeface="Segoe UI" panose="020B0502040204020203" pitchFamily="34" charset="0"/>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4">
          <p15:clr>
            <a:srgbClr val="F26B43"/>
          </p15:clr>
        </p15:guide>
        <p15:guide id="3" pos="5376">
          <p15:clr>
            <a:srgbClr val="F26B43"/>
          </p15:clr>
        </p15:guide>
        <p15:guide id="4" orient="horz" pos="960">
          <p15:clr>
            <a:srgbClr val="F26B43"/>
          </p15:clr>
        </p15:guide>
        <p15:guide id="5" orient="horz" pos="72">
          <p15:clr>
            <a:srgbClr val="F26B43"/>
          </p15:clr>
        </p15:guide>
        <p15:guide id="6" pos="1536">
          <p15:clr>
            <a:srgbClr val="F26B43"/>
          </p15:clr>
        </p15:guide>
        <p15:guide id="7" orient="horz" pos="6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wVyu7NB7W6Y?si=SaBGMjcQ-rDdwh-c&amp;t=788"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Autofit/>
          </a:bodyPr>
          <a:lstStyle/>
          <a:p>
            <a:r>
              <a:rPr lang="en-US" sz="1600" i="1" dirty="0"/>
              <a:t>Presented by:</a:t>
            </a:r>
            <a:br>
              <a:rPr lang="en-US" sz="1600" dirty="0"/>
            </a:br>
            <a:r>
              <a:rPr lang="en-US" sz="1600" dirty="0"/>
              <a:t>Alex Cox</a:t>
            </a:r>
          </a:p>
          <a:p>
            <a:endParaRPr lang="en-US" sz="1600" dirty="0"/>
          </a:p>
          <a:p>
            <a:endParaRPr lang="en-US" sz="1600" dirty="0"/>
          </a:p>
          <a:p>
            <a:r>
              <a:rPr lang="en-US" sz="1600" dirty="0"/>
              <a:t>October 30, 2024</a:t>
            </a:r>
          </a:p>
        </p:txBody>
      </p:sp>
      <p:sp>
        <p:nvSpPr>
          <p:cNvPr id="3" name="Text Placeholder 2" descr="" title=""/>
          <p:cNvSpPr>
            <a:spLocks noGrp="1"/>
          </p:cNvSpPr>
          <p:nvPr>
            <p:ph type="body" sz="quarter" idx="13"/>
          </p:nvPr>
        </p:nvSpPr>
        <p:spPr/>
        <p:txBody>
          <a:bodyPr/>
          <a:lstStyle/>
          <a:p>
            <a:r>
              <a:rPr lang="en-US" dirty="0"/>
              <a:t>Privacy and Security 101</a:t>
            </a:r>
          </a:p>
        </p:txBody>
      </p:sp>
      <p:sp>
        <p:nvSpPr>
          <p:cNvPr id="4" name="Text Placeholder 1" descr="" title=""/>
          <p:cNvSpPr txBox="1">
            <a:spLocks/>
          </p:cNvSpPr>
          <p:nvPr/>
        </p:nvSpPr>
        <p:spPr>
          <a:xfrm>
            <a:off x="2974975" y="2438400"/>
            <a:ext cx="5946775" cy="381000"/>
          </a:xfrm>
          <a:prstGeom prst="rect">
            <a:avLst/>
          </a:prstGeom>
        </p:spPr>
        <p:txBody>
          <a:bodyPr vert="horz" lIns="0" tIns="0" rIns="0" bIns="0" rtlCol="0">
            <a:noAutofit/>
          </a:bodyPr>
          <a:lstStyle>
            <a:lvl1pPr marL="0" indent="0" algn="l" defTabSz="914309" rtl="0" eaLnBrk="1" latinLnBrk="0" hangingPunct="1">
              <a:lnSpc>
                <a:spcPct val="100000"/>
              </a:lnSpc>
              <a:spcBef>
                <a:spcPts val="0"/>
              </a:spcBef>
              <a:buClr>
                <a:srgbClr val="C65243"/>
              </a:buClr>
              <a:buSzPct val="120000"/>
              <a:buFont typeface="Arial" panose="020B0604020202020204" pitchFamily="34" charset="0"/>
              <a:buNone/>
              <a:defRPr sz="1200" b="0" kern="1200">
                <a:solidFill>
                  <a:srgbClr val="00223D"/>
                </a:solidFill>
                <a:latin typeface="Segoe UI" panose="020B0502040204020203" pitchFamily="34" charset="0"/>
                <a:ea typeface="+mn-ea"/>
                <a:cs typeface="Segoe UI" panose="020B0502040204020203" pitchFamily="34" charset="0"/>
              </a:defRPr>
            </a:lvl1pPr>
            <a:lvl2pPr marL="0" indent="0" algn="l" defTabSz="914309" rtl="0" eaLnBrk="1" latinLnBrk="0" hangingPunct="1">
              <a:lnSpc>
                <a:spcPct val="100000"/>
              </a:lnSpc>
              <a:spcBef>
                <a:spcPts val="0"/>
              </a:spcBef>
              <a:buClr>
                <a:srgbClr val="C65243"/>
              </a:buClr>
              <a:buSzPct val="80000"/>
              <a:buFont typeface="Courier New" panose="02070309020205020404" pitchFamily="49" charset="0"/>
              <a:buNone/>
              <a:defRPr sz="1600" kern="1200">
                <a:solidFill>
                  <a:srgbClr val="00223D"/>
                </a:solidFill>
                <a:latin typeface="Bodoni MT" panose="02070603080606020203" pitchFamily="18" charset="0"/>
                <a:ea typeface="+mn-ea"/>
                <a:cs typeface="Segoe UI" panose="020B0502040204020203" pitchFamily="34" charset="0"/>
              </a:defRPr>
            </a:lvl2pPr>
            <a:lvl3pPr marL="512762" indent="0" algn="l" defTabSz="914309" rtl="0" eaLnBrk="1" latinLnBrk="0" hangingPunct="1">
              <a:lnSpc>
                <a:spcPct val="100000"/>
              </a:lnSpc>
              <a:spcBef>
                <a:spcPts val="600"/>
              </a:spcBef>
              <a:buClr>
                <a:srgbClr val="C65243"/>
              </a:buClr>
              <a:buSzPct val="111000"/>
              <a:buFont typeface="Wingdings" panose="05000000000000000000" pitchFamily="2" charset="2"/>
              <a:buNone/>
              <a:defRPr sz="1800" kern="1200">
                <a:solidFill>
                  <a:srgbClr val="00223D"/>
                </a:solidFill>
                <a:latin typeface="Segoe UI" panose="020B0502040204020203" pitchFamily="34" charset="0"/>
                <a:ea typeface="+mn-ea"/>
                <a:cs typeface="Segoe UI" panose="020B0502040204020203" pitchFamily="34" charset="0"/>
              </a:defRPr>
            </a:lvl3pPr>
            <a:lvl4pPr marL="854075" indent="0" algn="l" defTabSz="914309" rtl="0" eaLnBrk="1" latinLnBrk="0" hangingPunct="1">
              <a:lnSpc>
                <a:spcPct val="100000"/>
              </a:lnSpc>
              <a:spcBef>
                <a:spcPts val="600"/>
              </a:spcBef>
              <a:buClr>
                <a:srgbClr val="C65243"/>
              </a:buClr>
              <a:buSzPct val="80000"/>
              <a:buFont typeface="Segoe UI" panose="020B0502040204020203" pitchFamily="34" charset="0"/>
              <a:buNone/>
              <a:defRPr sz="1600" kern="1200">
                <a:solidFill>
                  <a:srgbClr val="00223D"/>
                </a:solidFill>
                <a:latin typeface="Segoe UI" panose="020B0502040204020203" pitchFamily="34" charset="0"/>
                <a:ea typeface="+mn-ea"/>
                <a:cs typeface="Segoe UI" panose="020B0502040204020203" pitchFamily="34" charset="0"/>
              </a:defRPr>
            </a:lvl4pPr>
            <a:lvl5pPr marL="1144588" indent="0" algn="l" defTabSz="914309" rtl="0" eaLnBrk="1" latinLnBrk="0" hangingPunct="1">
              <a:lnSpc>
                <a:spcPct val="100000"/>
              </a:lnSpc>
              <a:spcBef>
                <a:spcPts val="600"/>
              </a:spcBef>
              <a:buClr>
                <a:srgbClr val="C65243"/>
              </a:buClr>
              <a:buSzPct val="111000"/>
              <a:buFont typeface="Segoe UI" panose="020B0502040204020203" pitchFamily="34" charset="0"/>
              <a:buNone/>
              <a:defRPr sz="1400" kern="1200">
                <a:solidFill>
                  <a:srgbClr val="00223D"/>
                </a:solidFill>
                <a:latin typeface="Segoe UI" panose="020B0502040204020203" pitchFamily="34" charset="0"/>
                <a:ea typeface="+mn-ea"/>
                <a:cs typeface="Segoe UI" panose="020B0502040204020203" pitchFamily="34" charset="0"/>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sz="2000" dirty="0"/>
            </a:br>
            <a:endParaRPr lang="en-US" sz="2000" dirty="0"/>
          </a:p>
        </p:txBody>
      </p:sp>
    </p:spTree>
    <p:extLst>
      <p:ext uri="{BB962C8B-B14F-4D97-AF65-F5344CB8AC3E}">
        <p14:creationId xmlns:p14="http://schemas.microsoft.com/office/powerpoint/2010/main" val="1846558584"/>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lstStyle/>
          <a:p>
            <a:r>
              <a:rPr lang="en-US" b="1" dirty="0"/>
              <a:t>Keep the Company digital footprint small</a:t>
            </a:r>
          </a:p>
          <a:p>
            <a:r>
              <a:rPr lang="en-US" b="1" dirty="0"/>
              <a:t>Company email address for Company use only</a:t>
            </a:r>
          </a:p>
          <a:p>
            <a:pPr lvl="1"/>
            <a:r>
              <a:rPr lang="en-US" dirty="0"/>
              <a:t>Not a login to Facebook, Amazon, banking, shopping,…</a:t>
            </a:r>
          </a:p>
          <a:p>
            <a:r>
              <a:rPr lang="en-US" dirty="0"/>
              <a:t>Only use Company email for Company business</a:t>
            </a:r>
          </a:p>
          <a:p>
            <a:pPr lvl="1"/>
            <a:r>
              <a:rPr lang="en-US" dirty="0"/>
              <a:t>Webmail accounts are not confidential</a:t>
            </a:r>
          </a:p>
          <a:p>
            <a:pPr lvl="1"/>
            <a:r>
              <a:rPr lang="en-US" dirty="0"/>
              <a:t>Be a customer, not a product</a:t>
            </a:r>
          </a:p>
          <a:p>
            <a:r>
              <a:rPr lang="en-US" b="1" dirty="0"/>
              <a:t>Use different email accounts for:</a:t>
            </a:r>
          </a:p>
          <a:p>
            <a:pPr lvl="1"/>
            <a:r>
              <a:rPr lang="en-US" dirty="0"/>
              <a:t>Personal Confidential </a:t>
            </a:r>
          </a:p>
          <a:p>
            <a:pPr lvl="1"/>
            <a:r>
              <a:rPr lang="en-US" dirty="0"/>
              <a:t>Personal Social Networks</a:t>
            </a:r>
          </a:p>
          <a:p>
            <a:pPr lvl="1"/>
            <a:r>
              <a:rPr lang="en-US" dirty="0"/>
              <a:t>Spam Catchers </a:t>
            </a:r>
          </a:p>
        </p:txBody>
      </p:sp>
      <p:sp>
        <p:nvSpPr>
          <p:cNvPr id="3" name="Title 2" descr="" title=""/>
          <p:cNvSpPr>
            <a:spLocks noGrp="1"/>
          </p:cNvSpPr>
          <p:nvPr>
            <p:ph type="title"/>
          </p:nvPr>
        </p:nvSpPr>
        <p:spPr/>
        <p:txBody>
          <a:bodyPr/>
          <a:lstStyle/>
          <a:p>
            <a:r>
              <a:rPr lang="en-US" dirty="0"/>
              <a:t>Use The Right Address</a:t>
            </a:r>
          </a:p>
        </p:txBody>
      </p:sp>
      <p:pic>
        <p:nvPicPr>
          <p:cNvPr id="4" name="Picture 3" descr="" title=""/>
          <p:cNvPicPr>
            <a:picLocks noChangeAspect="1"/>
          </p:cNvPicPr>
          <p:nvPr/>
        </p:nvPicPr>
        <p:blipFill>
          <a:blip r:embed="rId2"/>
          <a:stretch>
            <a:fillRect/>
          </a:stretch>
        </p:blipFill>
        <p:spPr>
          <a:xfrm>
            <a:off x="6019800" y="4800600"/>
            <a:ext cx="2745409" cy="1676400"/>
          </a:xfrm>
          <a:prstGeom prst="rect">
            <a:avLst/>
          </a:prstGeom>
        </p:spPr>
      </p:pic>
    </p:spTree>
    <p:extLst>
      <p:ext uri="{BB962C8B-B14F-4D97-AF65-F5344CB8AC3E}">
        <p14:creationId xmlns:p14="http://schemas.microsoft.com/office/powerpoint/2010/main" val="2502835280"/>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fontScale="92500"/>
          </a:bodyPr>
          <a:lstStyle/>
          <a:p>
            <a:r>
              <a:rPr lang="en-US" b="1" dirty="0"/>
              <a:t>Report Phishing</a:t>
            </a:r>
            <a:r>
              <a:rPr lang="en-US" dirty="0"/>
              <a:t> – Leverage machine learning system</a:t>
            </a:r>
          </a:p>
          <a:p>
            <a:r>
              <a:rPr lang="en-US" b="1" dirty="0"/>
              <a:t>Check the Address</a:t>
            </a:r>
            <a:r>
              <a:rPr lang="en-US" dirty="0"/>
              <a:t> – Consistent with name/sender</a:t>
            </a:r>
          </a:p>
          <a:p>
            <a:r>
              <a:rPr lang="en-US" b="1" dirty="0"/>
              <a:t>Why Me?</a:t>
            </a:r>
            <a:r>
              <a:rPr lang="en-US" dirty="0"/>
              <a:t> – Is this email relevant?</a:t>
            </a:r>
          </a:p>
          <a:p>
            <a:r>
              <a:rPr lang="en-US" b="1" dirty="0"/>
              <a:t>Avoid Urgent</a:t>
            </a:r>
            <a:r>
              <a:rPr lang="en-US" dirty="0"/>
              <a:t> – Take a thoughtful pause</a:t>
            </a:r>
          </a:p>
          <a:p>
            <a:r>
              <a:rPr lang="en-US" b="1" dirty="0"/>
              <a:t>Avoid Appeals</a:t>
            </a:r>
            <a:r>
              <a:rPr lang="en-US" dirty="0"/>
              <a:t> – Too good to be true, fear, negative consequence</a:t>
            </a:r>
          </a:p>
          <a:p>
            <a:r>
              <a:rPr lang="en-US" b="1" dirty="0"/>
              <a:t>Be Skeptical</a:t>
            </a:r>
            <a:r>
              <a:rPr lang="en-US" dirty="0"/>
              <a:t> – Stop and check links and attachments</a:t>
            </a:r>
          </a:p>
          <a:p>
            <a:r>
              <a:rPr lang="en-US" b="1" dirty="0"/>
              <a:t>Phone It In</a:t>
            </a:r>
            <a:r>
              <a:rPr lang="en-US" dirty="0"/>
              <a:t> – Pick up the phone and call the sender/requester</a:t>
            </a:r>
          </a:p>
          <a:p>
            <a:r>
              <a:rPr lang="en-US" b="1" dirty="0"/>
              <a:t>Spelling Matters</a:t>
            </a:r>
            <a:r>
              <a:rPr lang="en-US" dirty="0"/>
              <a:t> – Typos/bad grammar are warning signals</a:t>
            </a:r>
          </a:p>
          <a:p>
            <a:r>
              <a:rPr lang="en-US" b="1" dirty="0"/>
              <a:t>Hover to Discover/Press and Hold on Mobile</a:t>
            </a:r>
          </a:p>
          <a:p>
            <a:r>
              <a:rPr lang="en-US" b="1" dirty="0"/>
              <a:t>Don’t Unsubscribe</a:t>
            </a:r>
            <a:r>
              <a:rPr lang="en-US" dirty="0"/>
              <a:t> – Add to junk senders</a:t>
            </a:r>
          </a:p>
        </p:txBody>
      </p:sp>
      <p:sp>
        <p:nvSpPr>
          <p:cNvPr id="3" name="Title 2" descr="" title=""/>
          <p:cNvSpPr>
            <a:spLocks noGrp="1"/>
          </p:cNvSpPr>
          <p:nvPr>
            <p:ph type="title"/>
          </p:nvPr>
        </p:nvSpPr>
        <p:spPr/>
        <p:txBody>
          <a:bodyPr/>
          <a:lstStyle/>
          <a:p>
            <a:r>
              <a:rPr lang="en-US" dirty="0"/>
              <a:t>10 Ways to Catch More Phish </a:t>
            </a:r>
            <a:br>
              <a:rPr lang="en-US" dirty="0"/>
            </a:br>
            <a:r>
              <a:rPr lang="en-US" dirty="0"/>
              <a:t>                  (and Fraud)</a:t>
            </a:r>
          </a:p>
        </p:txBody>
      </p:sp>
      <p:pic>
        <p:nvPicPr>
          <p:cNvPr id="4" name="Picture 3" descr="" title=""/>
          <p:cNvPicPr>
            <a:picLocks noChangeAspect="1"/>
          </p:cNvPicPr>
          <p:nvPr/>
        </p:nvPicPr>
        <p:blipFill>
          <a:blip r:embed="rId2"/>
          <a:stretch>
            <a:fillRect/>
          </a:stretch>
        </p:blipFill>
        <p:spPr>
          <a:xfrm>
            <a:off x="7924800" y="102268"/>
            <a:ext cx="658425" cy="914479"/>
          </a:xfrm>
          <a:prstGeom prst="rect">
            <a:avLst/>
          </a:prstGeom>
        </p:spPr>
      </p:pic>
    </p:spTree>
    <p:extLst>
      <p:ext uri="{BB962C8B-B14F-4D97-AF65-F5344CB8AC3E}">
        <p14:creationId xmlns:p14="http://schemas.microsoft.com/office/powerpoint/2010/main" val="1584531013"/>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B218D531-5EA1-D793-ECAA-3EB32DA6A81B}"/>
              </a:ext>
            </a:extLst>
          </p:cNvPr>
          <p:cNvSpPr>
            <a:spLocks noGrp="1"/>
          </p:cNvSpPr>
          <p:nvPr>
            <p:ph type="body" sz="quarter" idx="12"/>
          </p:nvPr>
        </p:nvSpPr>
        <p:spPr/>
        <p:txBody>
          <a:bodyPr/>
          <a:lstStyle/>
          <a:p>
            <a:r>
              <a:rPr lang="en-US" dirty="0"/>
              <a:t>Phone network is based on access to “</a:t>
            </a:r>
            <a:r>
              <a:rPr lang="en-US" dirty="0" err="1"/>
              <a:t>SS7</a:t>
            </a:r>
            <a:r>
              <a:rPr lang="en-US" dirty="0"/>
              <a:t>”</a:t>
            </a:r>
          </a:p>
          <a:p>
            <a:r>
              <a:rPr lang="en-US" dirty="0"/>
              <a:t>Your phone can be spoofed easily, so do not rely on your phone for important security verification</a:t>
            </a:r>
          </a:p>
          <a:p>
            <a:r>
              <a:rPr lang="en-US" dirty="0">
                <a:hlinkClick r:id="rId2"/>
              </a:rPr>
              <a:t>https://youtu.be/wVyu7NB7W6Y?si=SaBGMjcQ-rDdwh-c&amp;t=788</a:t>
            </a:r>
            <a:r>
              <a:rPr lang="en-US" dirty="0"/>
              <a:t> </a:t>
            </a:r>
          </a:p>
          <a:p>
            <a:r>
              <a:rPr lang="en-US" dirty="0"/>
              <a:t>Demonstration starts at 13:08</a:t>
            </a:r>
          </a:p>
          <a:p>
            <a:r>
              <a:rPr lang="en-US" dirty="0"/>
              <a:t>3-minute demonstration segment</a:t>
            </a:r>
          </a:p>
        </p:txBody>
      </p:sp>
      <p:sp>
        <p:nvSpPr>
          <p:cNvPr id="3" name="Title 2" descr="" title="">
            <a:extLst>
              <a:ext uri="{FF2B5EF4-FFF2-40B4-BE49-F238E27FC236}">
                <a16:creationId xmlns:a16="http://schemas.microsoft.com/office/drawing/2014/main" id="{D9260E20-7B53-07DD-8B94-D0BAEB244B54}"/>
              </a:ext>
            </a:extLst>
          </p:cNvPr>
          <p:cNvSpPr>
            <a:spLocks noGrp="1"/>
          </p:cNvSpPr>
          <p:nvPr>
            <p:ph type="title"/>
          </p:nvPr>
        </p:nvSpPr>
        <p:spPr/>
        <p:txBody>
          <a:bodyPr/>
          <a:lstStyle/>
          <a:p>
            <a:r>
              <a:rPr lang="en-US" dirty="0"/>
              <a:t>Phone Hacking Video Segment</a:t>
            </a:r>
          </a:p>
        </p:txBody>
      </p:sp>
    </p:spTree>
    <p:extLst>
      <p:ext uri="{BB962C8B-B14F-4D97-AF65-F5344CB8AC3E}">
        <p14:creationId xmlns:p14="http://schemas.microsoft.com/office/powerpoint/2010/main" val="2379941684"/>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a:bodyPr>
          <a:lstStyle/>
          <a:p>
            <a:pPr>
              <a:spcBef>
                <a:spcPts val="1200"/>
              </a:spcBef>
            </a:pPr>
            <a:r>
              <a:rPr lang="en-US" dirty="0"/>
              <a:t>Federal Privacy Requirements</a:t>
            </a:r>
          </a:p>
          <a:p>
            <a:pPr lvl="1">
              <a:spcBef>
                <a:spcPts val="1200"/>
              </a:spcBef>
            </a:pPr>
            <a:r>
              <a:rPr lang="en-US" dirty="0"/>
              <a:t>Sector-based requirements</a:t>
            </a:r>
          </a:p>
          <a:p>
            <a:pPr lvl="2">
              <a:spcBef>
                <a:spcPts val="1200"/>
              </a:spcBef>
            </a:pPr>
            <a:r>
              <a:rPr lang="en-US" dirty="0"/>
              <a:t>Financial Services: </a:t>
            </a:r>
            <a:r>
              <a:rPr lang="en-US" dirty="0" err="1"/>
              <a:t>GLBA</a:t>
            </a:r>
            <a:r>
              <a:rPr lang="en-US" dirty="0"/>
              <a:t>, Fair Credit Reporting Act (</a:t>
            </a:r>
            <a:r>
              <a:rPr lang="en-US" dirty="0" err="1"/>
              <a:t>FCRA</a:t>
            </a:r>
            <a:r>
              <a:rPr lang="en-US" dirty="0"/>
              <a:t>)</a:t>
            </a:r>
          </a:p>
          <a:p>
            <a:pPr lvl="2">
              <a:spcBef>
                <a:spcPts val="1200"/>
              </a:spcBef>
            </a:pPr>
            <a:r>
              <a:rPr lang="en-US" dirty="0"/>
              <a:t>Healthcare:  </a:t>
            </a:r>
            <a:r>
              <a:rPr lang="en-US" dirty="0" err="1"/>
              <a:t>HIPAA</a:t>
            </a:r>
            <a:endParaRPr lang="en-US" dirty="0"/>
          </a:p>
          <a:p>
            <a:pPr lvl="1">
              <a:spcBef>
                <a:spcPts val="1200"/>
              </a:spcBef>
            </a:pPr>
            <a:r>
              <a:rPr lang="en-US" dirty="0"/>
              <a:t>Currently, no federal privacy law of general applicability, while there have been numerous proposals, but in the meantime:</a:t>
            </a:r>
          </a:p>
          <a:p>
            <a:pPr lvl="2">
              <a:spcBef>
                <a:spcPts val="1200"/>
              </a:spcBef>
            </a:pPr>
            <a:r>
              <a:rPr lang="en-US" dirty="0"/>
              <a:t>Consumer protection laws act as a stand-in for the lack of a general federal privacy law  </a:t>
            </a:r>
          </a:p>
          <a:p>
            <a:pPr lvl="3">
              <a:spcBef>
                <a:spcPts val="1200"/>
              </a:spcBef>
            </a:pPr>
            <a:r>
              <a:rPr lang="en-US" dirty="0"/>
              <a:t>FTC Act §5 “unfair or deceptive acts or practices” </a:t>
            </a:r>
          </a:p>
        </p:txBody>
      </p:sp>
      <p:sp>
        <p:nvSpPr>
          <p:cNvPr id="3" name="Title 2" descr="" title=""/>
          <p:cNvSpPr>
            <a:spLocks noGrp="1"/>
          </p:cNvSpPr>
          <p:nvPr>
            <p:ph type="title"/>
          </p:nvPr>
        </p:nvSpPr>
        <p:spPr/>
        <p:txBody>
          <a:bodyPr/>
          <a:lstStyle/>
          <a:p>
            <a:r>
              <a:rPr lang="en-US" dirty="0"/>
              <a:t>Legal and Regulatory Requirements</a:t>
            </a:r>
          </a:p>
        </p:txBody>
      </p:sp>
    </p:spTree>
    <p:extLst>
      <p:ext uri="{BB962C8B-B14F-4D97-AF65-F5344CB8AC3E}">
        <p14:creationId xmlns:p14="http://schemas.microsoft.com/office/powerpoint/2010/main" val="3284151378"/>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a:bodyPr>
          <a:lstStyle/>
          <a:p>
            <a:pPr>
              <a:spcBef>
                <a:spcPts val="1200"/>
              </a:spcBef>
            </a:pPr>
            <a:r>
              <a:rPr lang="en-US" dirty="0"/>
              <a:t>State Privacy Requirements</a:t>
            </a:r>
          </a:p>
          <a:p>
            <a:pPr lvl="1">
              <a:spcBef>
                <a:spcPts val="1200"/>
              </a:spcBef>
            </a:pPr>
            <a:r>
              <a:rPr lang="en-US" dirty="0" err="1"/>
              <a:t>CCPA</a:t>
            </a:r>
            <a:r>
              <a:rPr lang="en-US" dirty="0"/>
              <a:t> (California Consumer Privacy Act)</a:t>
            </a:r>
          </a:p>
          <a:p>
            <a:pPr lvl="1">
              <a:spcBef>
                <a:spcPts val="1200"/>
              </a:spcBef>
            </a:pPr>
            <a:r>
              <a:rPr lang="en-US" dirty="0"/>
              <a:t>“Consumer” means California resident (Employee / </a:t>
            </a:r>
            <a:r>
              <a:rPr lang="en-US" dirty="0" err="1"/>
              <a:t>b2b</a:t>
            </a:r>
            <a:r>
              <a:rPr lang="en-US" dirty="0"/>
              <a:t> included)</a:t>
            </a:r>
          </a:p>
          <a:p>
            <a:pPr lvl="1">
              <a:spcBef>
                <a:spcPts val="1200"/>
              </a:spcBef>
            </a:pPr>
            <a:r>
              <a:rPr lang="en-US" dirty="0"/>
              <a:t>“Personal information” means any information reasonably identifiable to a consumer or household</a:t>
            </a:r>
          </a:p>
          <a:p>
            <a:pPr lvl="1">
              <a:spcBef>
                <a:spcPts val="1200"/>
              </a:spcBef>
            </a:pPr>
            <a:r>
              <a:rPr lang="en-US" dirty="0"/>
              <a:t>Requirements: </a:t>
            </a:r>
          </a:p>
          <a:p>
            <a:pPr lvl="2">
              <a:spcBef>
                <a:spcPts val="1200"/>
              </a:spcBef>
            </a:pPr>
            <a:r>
              <a:rPr lang="en-US" dirty="0"/>
              <a:t>Assessments, Security &amp; Processing (pending regs)</a:t>
            </a:r>
          </a:p>
          <a:p>
            <a:pPr lvl="2">
              <a:spcBef>
                <a:spcPts val="1200"/>
              </a:spcBef>
            </a:pPr>
            <a:r>
              <a:rPr lang="en-US" dirty="0"/>
              <a:t>Consumer rights</a:t>
            </a:r>
          </a:p>
          <a:p>
            <a:pPr lvl="2">
              <a:spcBef>
                <a:spcPts val="1200"/>
              </a:spcBef>
            </a:pPr>
            <a:r>
              <a:rPr lang="en-US" dirty="0"/>
              <a:t>Contracting with third parties / service providers</a:t>
            </a:r>
          </a:p>
          <a:p>
            <a:pPr lvl="2">
              <a:spcBef>
                <a:spcPts val="1200"/>
              </a:spcBef>
            </a:pPr>
            <a:r>
              <a:rPr lang="en-US" dirty="0"/>
              <a:t>Disclosures, training, others</a:t>
            </a:r>
          </a:p>
          <a:p>
            <a:pPr marL="230188" lvl="1" indent="0">
              <a:spcBef>
                <a:spcPts val="1200"/>
              </a:spcBef>
              <a:buNone/>
            </a:pPr>
            <a:r>
              <a:rPr lang="en-US" dirty="0"/>
              <a:t>Other states . . . </a:t>
            </a:r>
          </a:p>
          <a:p>
            <a:pPr marL="230188" lvl="1" indent="0">
              <a:spcBef>
                <a:spcPts val="1200"/>
              </a:spcBef>
              <a:buNone/>
            </a:pPr>
            <a:endParaRPr lang="en-US" dirty="0"/>
          </a:p>
        </p:txBody>
      </p:sp>
      <p:sp>
        <p:nvSpPr>
          <p:cNvPr id="3" name="Title 2" descr="" title=""/>
          <p:cNvSpPr>
            <a:spLocks noGrp="1"/>
          </p:cNvSpPr>
          <p:nvPr>
            <p:ph type="title"/>
          </p:nvPr>
        </p:nvSpPr>
        <p:spPr/>
        <p:txBody>
          <a:bodyPr/>
          <a:lstStyle/>
          <a:p>
            <a:r>
              <a:rPr lang="en-US" dirty="0"/>
              <a:t>Legal and Regulatory Requirements</a:t>
            </a:r>
          </a:p>
        </p:txBody>
      </p:sp>
    </p:spTree>
    <p:extLst>
      <p:ext uri="{BB962C8B-B14F-4D97-AF65-F5344CB8AC3E}">
        <p14:creationId xmlns:p14="http://schemas.microsoft.com/office/powerpoint/2010/main" val="2145942910"/>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a:bodyPr>
          <a:lstStyle/>
          <a:p>
            <a:pPr marL="342900" indent="-342900" algn="l">
              <a:buFont typeface="Arial" panose="020B0604020202020204" pitchFamily="34" charset="0"/>
              <a:buChar char="•"/>
            </a:pPr>
            <a:r>
              <a:rPr lang="en-US" sz="2400" dirty="0"/>
              <a:t>Other State Requirements in, CT, CO, VA, </a:t>
            </a:r>
            <a:r>
              <a:rPr lang="en-US" sz="2400" dirty="0" err="1"/>
              <a:t>UT.</a:t>
            </a:r>
            <a:endParaRPr lang="en-US" sz="2400" dirty="0"/>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Texas and Oregon Effective 7/1/24</a:t>
            </a:r>
          </a:p>
          <a:p>
            <a:pPr marL="342900" indent="-342900" algn="l">
              <a:buFont typeface="Arial" panose="020B0604020202020204" pitchFamily="34" charset="0"/>
              <a:buChar char="•"/>
            </a:pPr>
            <a:r>
              <a:rPr lang="en-US" sz="2400" dirty="0"/>
              <a:t>Montana Effective 10/1/24</a:t>
            </a:r>
            <a:endParaRPr lang="en-US" sz="2000" dirty="0"/>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Applicability changes</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err="1"/>
              <a:t>GLBA</a:t>
            </a:r>
            <a:r>
              <a:rPr lang="en-US" sz="2400" dirty="0"/>
              <a:t> entity exemption nuances, new pattern.</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GDPR Comparison</a:t>
            </a:r>
          </a:p>
          <a:p>
            <a:pPr marL="0" indent="0" algn="l">
              <a:buNone/>
            </a:pPr>
            <a:endParaRPr lang="en-US" sz="2400" dirty="0"/>
          </a:p>
          <a:p>
            <a:pPr lvl="1">
              <a:spcBef>
                <a:spcPts val="1200"/>
              </a:spcBef>
            </a:pPr>
            <a:endParaRPr lang="en-US" dirty="0"/>
          </a:p>
        </p:txBody>
      </p:sp>
      <p:sp>
        <p:nvSpPr>
          <p:cNvPr id="3" name="Title 2" descr="" title=""/>
          <p:cNvSpPr>
            <a:spLocks noGrp="1"/>
          </p:cNvSpPr>
          <p:nvPr>
            <p:ph type="title"/>
          </p:nvPr>
        </p:nvSpPr>
        <p:spPr/>
        <p:txBody>
          <a:bodyPr/>
          <a:lstStyle/>
          <a:p>
            <a:r>
              <a:rPr lang="en-US" dirty="0"/>
              <a:t>Legal and Regulatory Requirements</a:t>
            </a:r>
          </a:p>
        </p:txBody>
      </p:sp>
    </p:spTree>
    <p:extLst>
      <p:ext uri="{BB962C8B-B14F-4D97-AF65-F5344CB8AC3E}">
        <p14:creationId xmlns:p14="http://schemas.microsoft.com/office/powerpoint/2010/main" val="718701656"/>
      </p:ext>
    </p:extLst>
  </p:cSld>
  <p:clrMapOvr>
    <a:masterClrMapping/>
  </p:clrMapOvr>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lstStyle/>
          <a:p>
            <a:pPr>
              <a:spcBef>
                <a:spcPts val="1200"/>
              </a:spcBef>
            </a:pPr>
            <a:r>
              <a:rPr lang="en-US" dirty="0"/>
              <a:t>State Cybersecurity Requirements</a:t>
            </a:r>
          </a:p>
          <a:p>
            <a:pPr lvl="1">
              <a:spcBef>
                <a:spcPts val="1200"/>
              </a:spcBef>
            </a:pPr>
            <a:r>
              <a:rPr lang="en-US" dirty="0"/>
              <a:t>Sector-based</a:t>
            </a:r>
          </a:p>
          <a:p>
            <a:pPr lvl="2">
              <a:spcBef>
                <a:spcPts val="1200"/>
              </a:spcBef>
            </a:pPr>
            <a:r>
              <a:rPr lang="en-US" dirty="0"/>
              <a:t>Financial Services</a:t>
            </a:r>
          </a:p>
          <a:p>
            <a:pPr lvl="3">
              <a:spcBef>
                <a:spcPts val="1200"/>
              </a:spcBef>
            </a:pPr>
            <a:r>
              <a:rPr lang="en-US" sz="1800" dirty="0"/>
              <a:t>NY Department of Financial Services Cybersecurity Regulation 23 </a:t>
            </a:r>
            <a:r>
              <a:rPr lang="en-US" sz="1800" dirty="0" err="1"/>
              <a:t>NYCRR</a:t>
            </a:r>
            <a:r>
              <a:rPr lang="en-US" sz="1800" dirty="0"/>
              <a:t> Part 500</a:t>
            </a:r>
          </a:p>
          <a:p>
            <a:pPr lvl="4">
              <a:spcBef>
                <a:spcPts val="1200"/>
              </a:spcBef>
            </a:pPr>
            <a:r>
              <a:rPr lang="en-US" sz="1800" dirty="0"/>
              <a:t>Requires protection of critical operating systems as well as information systems and nonpublic information</a:t>
            </a:r>
          </a:p>
          <a:p>
            <a:pPr lvl="3">
              <a:spcBef>
                <a:spcPts val="1200"/>
              </a:spcBef>
            </a:pPr>
            <a:r>
              <a:rPr lang="en-US" sz="1800" dirty="0"/>
              <a:t>National Association of Insurance Commissioners Insurance Data Protection Model Law</a:t>
            </a:r>
          </a:p>
          <a:p>
            <a:pPr lvl="4">
              <a:spcBef>
                <a:spcPts val="1200"/>
              </a:spcBef>
            </a:pPr>
            <a:r>
              <a:rPr lang="en-US" sz="1800" dirty="0"/>
              <a:t>Adopted in 24 states, so far</a:t>
            </a:r>
          </a:p>
          <a:p>
            <a:pPr lvl="5">
              <a:spcBef>
                <a:spcPts val="1200"/>
              </a:spcBef>
            </a:pPr>
            <a:r>
              <a:rPr lang="en-US" dirty="0">
                <a:solidFill>
                  <a:srgbClr val="00223D"/>
                </a:solidFill>
                <a:latin typeface="Segoe UI" panose="020B0502040204020203" pitchFamily="34" charset="0"/>
                <a:cs typeface="Segoe UI" panose="020B0502040204020203" pitchFamily="34" charset="0"/>
              </a:rPr>
              <a:t>AL, CT, DE, HI, IL, IN, IA, KY, LA, ME, MD, MI, MN, MS, NH, ND, OH, OK, PA, SC, TN, VT, VA, WI </a:t>
            </a:r>
          </a:p>
          <a:p>
            <a:pPr lvl="5">
              <a:spcBef>
                <a:spcPts val="1200"/>
              </a:spcBef>
            </a:pPr>
            <a:endParaRPr lang="en-US" sz="2200" dirty="0"/>
          </a:p>
        </p:txBody>
      </p:sp>
      <p:sp>
        <p:nvSpPr>
          <p:cNvPr id="3" name="Title 2" descr="" title=""/>
          <p:cNvSpPr>
            <a:spLocks noGrp="1"/>
          </p:cNvSpPr>
          <p:nvPr>
            <p:ph type="title"/>
          </p:nvPr>
        </p:nvSpPr>
        <p:spPr/>
        <p:txBody>
          <a:bodyPr/>
          <a:lstStyle/>
          <a:p>
            <a:r>
              <a:rPr lang="en-US" dirty="0"/>
              <a:t>Legal and Regulatory Requirements</a:t>
            </a:r>
          </a:p>
        </p:txBody>
      </p:sp>
    </p:spTree>
    <p:extLst>
      <p:ext uri="{BB962C8B-B14F-4D97-AF65-F5344CB8AC3E}">
        <p14:creationId xmlns:p14="http://schemas.microsoft.com/office/powerpoint/2010/main" val="117265826"/>
      </p:ext>
    </p:extLst>
  </p:cSld>
  <p:clrMapOvr>
    <a:masterClrMapping/>
  </p:clrMapOvr>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fontScale="70000" lnSpcReduction="20000"/>
          </a:bodyPr>
          <a:lstStyle/>
          <a:p>
            <a:pPr marL="0" indent="0" algn="l">
              <a:buNone/>
            </a:pPr>
            <a:r>
              <a:rPr lang="en-US" sz="2800" dirty="0"/>
              <a:t>NY DFS Update</a:t>
            </a:r>
          </a:p>
          <a:p>
            <a:pPr marL="342900" indent="-342900" algn="l">
              <a:buFont typeface="Arial" panose="020B0604020202020204" pitchFamily="34" charset="0"/>
              <a:buChar char="•"/>
            </a:pPr>
            <a:r>
              <a:rPr lang="en-US" sz="2800" dirty="0"/>
              <a:t>Effective November 1, 2023, Compliance began Dec 1, 2023.  </a:t>
            </a:r>
          </a:p>
          <a:p>
            <a:pPr marL="800100" lvl="1" indent="-342900" algn="l">
              <a:buFont typeface="Arial" panose="020B0604020202020204" pitchFamily="34" charset="0"/>
              <a:buChar char="•"/>
            </a:pPr>
            <a:r>
              <a:rPr lang="en-US" sz="2400" dirty="0"/>
              <a:t>30 days (December 1, 2023) new requirements for the annual certification of compliance, and notices of extortion payments (Section 500.17).</a:t>
            </a:r>
          </a:p>
          <a:p>
            <a:pPr marL="800100" lvl="1" indent="-342900" algn="l">
              <a:buFont typeface="Arial" panose="020B0604020202020204" pitchFamily="34" charset="0"/>
              <a:buChar char="•"/>
            </a:pPr>
            <a:r>
              <a:rPr lang="en-US" sz="2400" dirty="0"/>
              <a:t>One year (November 1, 2024) new governance requirements (Section 500.4), encryption (Section 500.15), and incident response and business continuity (Section 500.16); and for the changes to the limited exemptions (Section 500.19(a)).</a:t>
            </a:r>
          </a:p>
          <a:p>
            <a:pPr marL="800100" lvl="1" indent="-342900" algn="l">
              <a:buFont typeface="Arial" panose="020B0604020202020204" pitchFamily="34" charset="0"/>
              <a:buChar char="•"/>
            </a:pPr>
            <a:r>
              <a:rPr lang="en-US" sz="2400" dirty="0"/>
              <a:t>18 months (May 1, 2025) vulnerability scans (Section 500.5(a)(2)), access privileges (Section 500.7), and monitoring and training (Section 500.14(a)(2) and (b)).</a:t>
            </a:r>
          </a:p>
          <a:p>
            <a:pPr marL="800100" lvl="1" indent="-342900" algn="l">
              <a:buFont typeface="Arial" panose="020B0604020202020204" pitchFamily="34" charset="0"/>
              <a:buChar char="•"/>
            </a:pPr>
            <a:r>
              <a:rPr lang="en-US" sz="2400" dirty="0"/>
              <a:t>Two years (November 1, 2025) multi-factor authentication (Section 12), asset management and data retention (Section 500.13(a)).</a:t>
            </a:r>
            <a:endParaRPr lang="en-US" sz="2800" dirty="0"/>
          </a:p>
          <a:p>
            <a:pPr marL="342900" indent="-342900" algn="l">
              <a:buFont typeface="Arial" panose="020B0604020202020204" pitchFamily="34" charset="0"/>
              <a:buChar char="•"/>
            </a:pPr>
            <a:r>
              <a:rPr lang="en-US" sz="2800" dirty="0"/>
              <a:t>Requirements overhaul, changes to limited exemptions</a:t>
            </a:r>
            <a:endParaRPr lang="en-US" sz="2400" dirty="0"/>
          </a:p>
          <a:p>
            <a:pPr marL="342900" indent="-342900" algn="l">
              <a:buFont typeface="Arial" panose="020B0604020202020204" pitchFamily="34" charset="0"/>
              <a:buChar char="•"/>
            </a:pPr>
            <a:r>
              <a:rPr lang="en-US" sz="2800" dirty="0"/>
              <a:t>Notification changes</a:t>
            </a:r>
          </a:p>
          <a:p>
            <a:pPr marL="800100" lvl="1" indent="-342900" algn="l">
              <a:buFont typeface="Arial" panose="020B0604020202020204" pitchFamily="34" charset="0"/>
              <a:buChar char="•"/>
            </a:pPr>
            <a:r>
              <a:rPr lang="en-US" sz="2400" dirty="0"/>
              <a:t>Ransomware and extortion payments</a:t>
            </a:r>
          </a:p>
          <a:p>
            <a:pPr marL="2285771" lvl="5" indent="0">
              <a:spcBef>
                <a:spcPts val="1200"/>
              </a:spcBef>
              <a:buNone/>
            </a:pPr>
            <a:endParaRPr lang="en-US" dirty="0">
              <a:solidFill>
                <a:schemeClr val="tx2"/>
              </a:solidFill>
            </a:endParaRPr>
          </a:p>
        </p:txBody>
      </p:sp>
      <p:sp>
        <p:nvSpPr>
          <p:cNvPr id="3" name="Title 2" descr="" title=""/>
          <p:cNvSpPr>
            <a:spLocks noGrp="1"/>
          </p:cNvSpPr>
          <p:nvPr>
            <p:ph type="title"/>
          </p:nvPr>
        </p:nvSpPr>
        <p:spPr/>
        <p:txBody>
          <a:bodyPr/>
          <a:lstStyle/>
          <a:p>
            <a:r>
              <a:rPr lang="en-US" dirty="0"/>
              <a:t>Legal and Regulatory Requirements</a:t>
            </a:r>
          </a:p>
        </p:txBody>
      </p:sp>
    </p:spTree>
    <p:extLst>
      <p:ext uri="{BB962C8B-B14F-4D97-AF65-F5344CB8AC3E}">
        <p14:creationId xmlns:p14="http://schemas.microsoft.com/office/powerpoint/2010/main" val="2813782375"/>
      </p:ext>
    </p:extLst>
  </p:cSld>
  <p:clrMapOvr>
    <a:masterClrMapping/>
  </p:clrMapOvr>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lnSpcReduction="10000"/>
          </a:bodyPr>
          <a:lstStyle/>
          <a:p>
            <a:r>
              <a:rPr lang="en-US" dirty="0"/>
              <a:t>State Cybersecurity Requirements</a:t>
            </a:r>
          </a:p>
          <a:p>
            <a:pPr lvl="1"/>
            <a:r>
              <a:rPr lang="en-US" dirty="0"/>
              <a:t>General Applicability</a:t>
            </a:r>
          </a:p>
          <a:p>
            <a:pPr lvl="2"/>
            <a:r>
              <a:rPr lang="en-US" dirty="0"/>
              <a:t>Breach Notification Laws began in CA, now in all states</a:t>
            </a:r>
          </a:p>
          <a:p>
            <a:pPr lvl="3"/>
            <a:r>
              <a:rPr lang="en-US" sz="1800" dirty="0"/>
              <a:t>Often include requirement to provide reasonable security</a:t>
            </a:r>
          </a:p>
          <a:p>
            <a:pPr lvl="3"/>
            <a:r>
              <a:rPr lang="en-US" sz="1800" dirty="0"/>
              <a:t>Apply to Personal Information or Personally Identifiable Information</a:t>
            </a:r>
          </a:p>
          <a:p>
            <a:pPr lvl="4"/>
            <a:r>
              <a:rPr lang="en-US" sz="1600" dirty="0"/>
              <a:t>Usually electronic format; some include paper</a:t>
            </a:r>
          </a:p>
          <a:p>
            <a:pPr lvl="4"/>
            <a:r>
              <a:rPr lang="en-US" sz="1600" dirty="0"/>
              <a:t>Definitions vary, but generally,</a:t>
            </a:r>
          </a:p>
          <a:p>
            <a:pPr marL="1828800" lvl="5" indent="-228600">
              <a:spcBef>
                <a:spcPts val="600"/>
              </a:spcBef>
            </a:pPr>
            <a:r>
              <a:rPr lang="en-US" sz="1600" dirty="0">
                <a:solidFill>
                  <a:srgbClr val="00223D"/>
                </a:solidFill>
              </a:rPr>
              <a:t>Name (first, or first initial, and last name) plus any of</a:t>
            </a:r>
          </a:p>
          <a:p>
            <a:pPr marL="1828800" lvl="5" indent="-228600">
              <a:spcBef>
                <a:spcPts val="600"/>
              </a:spcBef>
            </a:pPr>
            <a:r>
              <a:rPr lang="en-US" sz="1600" dirty="0">
                <a:solidFill>
                  <a:srgbClr val="00223D"/>
                </a:solidFill>
              </a:rPr>
              <a:t>Social Security number, driver’s license or other state issued ID, </a:t>
            </a:r>
          </a:p>
          <a:p>
            <a:pPr marL="1828800" lvl="5" indent="-228600">
              <a:spcBef>
                <a:spcPts val="600"/>
              </a:spcBef>
            </a:pPr>
            <a:r>
              <a:rPr lang="en-US" sz="1600" dirty="0">
                <a:solidFill>
                  <a:srgbClr val="00223D"/>
                </a:solidFill>
              </a:rPr>
              <a:t>Payment card number, or</a:t>
            </a:r>
          </a:p>
          <a:p>
            <a:pPr marL="1828800" lvl="5" indent="-228600">
              <a:spcBef>
                <a:spcPts val="600"/>
              </a:spcBef>
            </a:pPr>
            <a:r>
              <a:rPr lang="en-US" sz="1600" dirty="0">
                <a:solidFill>
                  <a:srgbClr val="00223D"/>
                </a:solidFill>
              </a:rPr>
              <a:t>Financial account number (usually with access code or PIN)</a:t>
            </a:r>
          </a:p>
          <a:p>
            <a:pPr lvl="4"/>
            <a:r>
              <a:rPr lang="en-US" sz="1800" dirty="0"/>
              <a:t>Increasingly, health and medical, date of birth, biometric data, online account credentials, precise geolocation</a:t>
            </a:r>
          </a:p>
          <a:p>
            <a:pPr lvl="3"/>
            <a:r>
              <a:rPr lang="en-US" sz="1800" dirty="0"/>
              <a:t>Often “harm” threshold</a:t>
            </a:r>
          </a:p>
        </p:txBody>
      </p:sp>
      <p:sp>
        <p:nvSpPr>
          <p:cNvPr id="3" name="Title 2" descr="" title=""/>
          <p:cNvSpPr>
            <a:spLocks noGrp="1"/>
          </p:cNvSpPr>
          <p:nvPr>
            <p:ph type="title"/>
          </p:nvPr>
        </p:nvSpPr>
        <p:spPr/>
        <p:txBody>
          <a:bodyPr/>
          <a:lstStyle/>
          <a:p>
            <a:r>
              <a:rPr lang="en-US" dirty="0"/>
              <a:t>Legal and Regulatory Requirements</a:t>
            </a:r>
          </a:p>
        </p:txBody>
      </p:sp>
    </p:spTree>
    <p:extLst>
      <p:ext uri="{BB962C8B-B14F-4D97-AF65-F5344CB8AC3E}">
        <p14:creationId xmlns:p14="http://schemas.microsoft.com/office/powerpoint/2010/main" val="3493765281"/>
      </p:ext>
    </p:extLst>
  </p:cSld>
  <p:clrMapOvr>
    <a:masterClrMapping/>
  </p:clrMapOvr>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fontScale="92500" lnSpcReduction="10000"/>
          </a:bodyPr>
          <a:lstStyle/>
          <a:p>
            <a:r>
              <a:rPr lang="en-US" dirty="0"/>
              <a:t>State Cybersecurity Requirements</a:t>
            </a:r>
          </a:p>
          <a:p>
            <a:pPr lvl="1"/>
            <a:r>
              <a:rPr lang="en-US" dirty="0"/>
              <a:t>Massachusetts Data Security Regulation (201 </a:t>
            </a:r>
            <a:r>
              <a:rPr lang="en-US" dirty="0" err="1"/>
              <a:t>CMR</a:t>
            </a:r>
            <a:r>
              <a:rPr lang="en-US" dirty="0"/>
              <a:t> 17) (March 1, 2010)</a:t>
            </a:r>
          </a:p>
          <a:p>
            <a:pPr lvl="2"/>
            <a:r>
              <a:rPr lang="en-US" dirty="0"/>
              <a:t>First in the nation</a:t>
            </a:r>
          </a:p>
          <a:p>
            <a:pPr lvl="2"/>
            <a:r>
              <a:rPr lang="en-US" dirty="0"/>
              <a:t>General applicability</a:t>
            </a:r>
          </a:p>
          <a:p>
            <a:pPr lvl="2"/>
            <a:r>
              <a:rPr lang="en-US"/>
              <a:t>Specifically requires</a:t>
            </a:r>
            <a:endParaRPr lang="en-US" dirty="0"/>
          </a:p>
          <a:p>
            <a:pPr lvl="3"/>
            <a:r>
              <a:rPr lang="en-US" dirty="0"/>
              <a:t>Written Comprehensive Information Security Program</a:t>
            </a:r>
          </a:p>
          <a:p>
            <a:pPr lvl="4"/>
            <a:r>
              <a:rPr lang="en-US" dirty="0"/>
              <a:t>Administrative, Technical and Physical Safeguards</a:t>
            </a:r>
          </a:p>
          <a:p>
            <a:pPr lvl="3"/>
            <a:r>
              <a:rPr lang="en-US" dirty="0"/>
              <a:t>Risk Assessment</a:t>
            </a:r>
          </a:p>
          <a:p>
            <a:pPr lvl="3"/>
            <a:r>
              <a:rPr lang="en-US" dirty="0"/>
              <a:t>Vendor Risk Management</a:t>
            </a:r>
          </a:p>
          <a:p>
            <a:pPr lvl="3"/>
            <a:r>
              <a:rPr lang="en-US" dirty="0"/>
              <a:t>Computer Security Requirements</a:t>
            </a:r>
          </a:p>
          <a:p>
            <a:pPr lvl="4"/>
            <a:r>
              <a:rPr lang="en-US" dirty="0"/>
              <a:t>Encryption</a:t>
            </a:r>
          </a:p>
          <a:p>
            <a:pPr lvl="4"/>
            <a:r>
              <a:rPr lang="en-US" dirty="0"/>
              <a:t>Authentication protocols</a:t>
            </a:r>
          </a:p>
          <a:p>
            <a:pPr lvl="4"/>
            <a:r>
              <a:rPr lang="en-US" dirty="0"/>
              <a:t>Access controls</a:t>
            </a:r>
          </a:p>
          <a:p>
            <a:pPr lvl="4"/>
            <a:r>
              <a:rPr lang="en-US" dirty="0"/>
              <a:t>Monitoring of systems</a:t>
            </a:r>
          </a:p>
          <a:p>
            <a:pPr lvl="3"/>
            <a:r>
              <a:rPr lang="en-US" dirty="0"/>
              <a:t>Education and training</a:t>
            </a:r>
          </a:p>
          <a:p>
            <a:pPr lvl="2"/>
            <a:r>
              <a:rPr lang="en-US" dirty="0"/>
              <a:t>Applies to</a:t>
            </a:r>
          </a:p>
          <a:p>
            <a:pPr lvl="3"/>
            <a:r>
              <a:rPr lang="en-US" dirty="0"/>
              <a:t>Personal Information in any format, unencrypted</a:t>
            </a:r>
          </a:p>
        </p:txBody>
      </p:sp>
      <p:sp>
        <p:nvSpPr>
          <p:cNvPr id="3" name="Title 2" descr="" title=""/>
          <p:cNvSpPr>
            <a:spLocks noGrp="1"/>
          </p:cNvSpPr>
          <p:nvPr>
            <p:ph type="title"/>
          </p:nvPr>
        </p:nvSpPr>
        <p:spPr/>
        <p:txBody>
          <a:bodyPr/>
          <a:lstStyle/>
          <a:p>
            <a:r>
              <a:rPr lang="en-US" dirty="0"/>
              <a:t>Legal and Regulatory Requirements</a:t>
            </a:r>
          </a:p>
        </p:txBody>
      </p:sp>
    </p:spTree>
    <p:extLst>
      <p:ext uri="{BB962C8B-B14F-4D97-AF65-F5344CB8AC3E}">
        <p14:creationId xmlns:p14="http://schemas.microsoft.com/office/powerpoint/2010/main" val="1435221666"/>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fontScale="92500" lnSpcReduction="20000"/>
          </a:bodyPr>
          <a:lstStyle/>
          <a:p>
            <a:pPr>
              <a:spcBef>
                <a:spcPts val="1200"/>
              </a:spcBef>
            </a:pPr>
            <a:r>
              <a:rPr lang="en-US" dirty="0"/>
              <a:t>Privacy and Security Threats and Challenges</a:t>
            </a:r>
          </a:p>
          <a:p>
            <a:pPr>
              <a:spcBef>
                <a:spcPts val="1200"/>
              </a:spcBef>
            </a:pPr>
            <a:r>
              <a:rPr lang="en-US" dirty="0"/>
              <a:t>Security Awareness</a:t>
            </a:r>
          </a:p>
          <a:p>
            <a:pPr>
              <a:spcBef>
                <a:spcPts val="1200"/>
              </a:spcBef>
            </a:pPr>
            <a:r>
              <a:rPr lang="en-US" dirty="0"/>
              <a:t>Legal and Regulatory Requirements</a:t>
            </a:r>
          </a:p>
          <a:p>
            <a:pPr>
              <a:spcBef>
                <a:spcPts val="1200"/>
              </a:spcBef>
            </a:pPr>
            <a:r>
              <a:rPr lang="en-US" dirty="0"/>
              <a:t>Common Incidents and Mitigation Checklist</a:t>
            </a:r>
          </a:p>
          <a:p>
            <a:pPr>
              <a:spcBef>
                <a:spcPts val="1200"/>
              </a:spcBef>
            </a:pPr>
            <a:r>
              <a:rPr lang="en-US" dirty="0"/>
              <a:t>State Breach Laws (General Applicability)</a:t>
            </a:r>
          </a:p>
          <a:p>
            <a:pPr lvl="1">
              <a:spcBef>
                <a:spcPts val="1200"/>
              </a:spcBef>
            </a:pPr>
            <a:r>
              <a:rPr lang="en-US" dirty="0"/>
              <a:t>What exactly is Personal Information?</a:t>
            </a:r>
          </a:p>
          <a:p>
            <a:pPr lvl="1">
              <a:spcBef>
                <a:spcPts val="1200"/>
              </a:spcBef>
            </a:pPr>
            <a:r>
              <a:rPr lang="en-US" dirty="0"/>
              <a:t>Definition of a “Breach”</a:t>
            </a:r>
          </a:p>
          <a:p>
            <a:pPr>
              <a:spcBef>
                <a:spcPts val="1200"/>
              </a:spcBef>
            </a:pPr>
            <a:r>
              <a:rPr lang="en-US" dirty="0"/>
              <a:t>State Insurance Breach Laws</a:t>
            </a:r>
          </a:p>
          <a:p>
            <a:pPr lvl="1">
              <a:spcBef>
                <a:spcPts val="1200"/>
              </a:spcBef>
            </a:pPr>
            <a:r>
              <a:rPr lang="en-US" dirty="0"/>
              <a:t>What is a risk of harm standard?</a:t>
            </a:r>
          </a:p>
          <a:p>
            <a:pPr lvl="1">
              <a:spcBef>
                <a:spcPts val="1200"/>
              </a:spcBef>
            </a:pPr>
            <a:r>
              <a:rPr lang="en-US" dirty="0"/>
              <a:t>Special laws (Bulletins, </a:t>
            </a:r>
            <a:r>
              <a:rPr lang="en-US" dirty="0" err="1"/>
              <a:t>NAIC</a:t>
            </a:r>
            <a:r>
              <a:rPr lang="en-US" dirty="0"/>
              <a:t> Model, NY DFS)</a:t>
            </a:r>
          </a:p>
          <a:p>
            <a:pPr>
              <a:spcBef>
                <a:spcPts val="1200"/>
              </a:spcBef>
            </a:pPr>
            <a:r>
              <a:rPr lang="en-US" dirty="0" err="1"/>
              <a:t>HIPAA</a:t>
            </a:r>
            <a:r>
              <a:rPr lang="en-US" dirty="0"/>
              <a:t> </a:t>
            </a:r>
          </a:p>
          <a:p>
            <a:pPr lvl="1">
              <a:spcBef>
                <a:spcPts val="1200"/>
              </a:spcBef>
            </a:pPr>
            <a:r>
              <a:rPr lang="en-US" dirty="0"/>
              <a:t>Definition of a “Breach” </a:t>
            </a:r>
          </a:p>
          <a:p>
            <a:pPr lvl="1">
              <a:spcBef>
                <a:spcPts val="1200"/>
              </a:spcBef>
            </a:pPr>
            <a:r>
              <a:rPr lang="en-US" dirty="0"/>
              <a:t>Risk Assessments</a:t>
            </a:r>
          </a:p>
          <a:p>
            <a:pPr>
              <a:spcBef>
                <a:spcPts val="1200"/>
              </a:spcBef>
            </a:pPr>
            <a:endParaRPr lang="en-US" dirty="0"/>
          </a:p>
          <a:p>
            <a:pPr>
              <a:spcBef>
                <a:spcPts val="1200"/>
              </a:spcBef>
            </a:pPr>
            <a:endParaRPr lang="en-US" dirty="0"/>
          </a:p>
          <a:p>
            <a:pPr>
              <a:spcBef>
                <a:spcPts val="1200"/>
              </a:spcBef>
            </a:pPr>
            <a:endParaRPr lang="en-US" dirty="0"/>
          </a:p>
          <a:p>
            <a:pPr>
              <a:spcBef>
                <a:spcPts val="1200"/>
              </a:spcBef>
            </a:pPr>
            <a:endParaRPr lang="en-US" dirty="0"/>
          </a:p>
        </p:txBody>
      </p:sp>
      <p:sp>
        <p:nvSpPr>
          <p:cNvPr id="3" name="Title 2" descr="" title=""/>
          <p:cNvSpPr>
            <a:spLocks noGrp="1"/>
          </p:cNvSpPr>
          <p:nvPr>
            <p:ph type="title"/>
          </p:nvPr>
        </p:nvSpPr>
        <p:spPr>
          <a:xfrm>
            <a:off x="2440315" y="114300"/>
            <a:ext cx="6475085" cy="990599"/>
          </a:xfrm>
        </p:spPr>
        <p:txBody>
          <a:bodyPr/>
          <a:lstStyle/>
          <a:p>
            <a:r>
              <a:rPr lang="en-US" sz="3400" dirty="0"/>
              <a:t>Agenda</a:t>
            </a:r>
          </a:p>
        </p:txBody>
      </p:sp>
    </p:spTree>
    <p:extLst>
      <p:ext uri="{BB962C8B-B14F-4D97-AF65-F5344CB8AC3E}">
        <p14:creationId xmlns:p14="http://schemas.microsoft.com/office/powerpoint/2010/main" val="3913189650"/>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fontScale="92500"/>
          </a:bodyPr>
          <a:lstStyle/>
          <a:p>
            <a:r>
              <a:rPr lang="en-US" dirty="0"/>
              <a:t>Uncommon Incidents -&gt; Escalate &amp; Follow Process</a:t>
            </a:r>
          </a:p>
          <a:p>
            <a:r>
              <a:rPr lang="en-US" dirty="0"/>
              <a:t>Common Causes of Incidents</a:t>
            </a:r>
          </a:p>
          <a:p>
            <a:pPr lvl="1"/>
            <a:r>
              <a:rPr lang="en-US" dirty="0"/>
              <a:t>Mailing error (direct or following internal administration)</a:t>
            </a:r>
          </a:p>
          <a:p>
            <a:pPr lvl="1"/>
            <a:r>
              <a:rPr lang="en-US" dirty="0"/>
              <a:t>Mistaken disclosure over the phone</a:t>
            </a:r>
          </a:p>
          <a:p>
            <a:pPr lvl="1"/>
            <a:r>
              <a:rPr lang="en-US" dirty="0"/>
              <a:t>Fax sent to incorrect recipient</a:t>
            </a:r>
          </a:p>
          <a:p>
            <a:pPr lvl="1"/>
            <a:r>
              <a:rPr lang="en-US" dirty="0"/>
              <a:t>Email sent to incorrect recipient</a:t>
            </a:r>
          </a:p>
          <a:p>
            <a:r>
              <a:rPr lang="en-US" dirty="0"/>
              <a:t>Mitigation Checklist for Common Incidents</a:t>
            </a:r>
          </a:p>
          <a:p>
            <a:pPr lvl="1"/>
            <a:r>
              <a:rPr lang="en-US" dirty="0"/>
              <a:t>Clearly identify the individuals who have handled or accessed the information inappropriately disclosed</a:t>
            </a:r>
          </a:p>
          <a:p>
            <a:pPr lvl="1"/>
            <a:r>
              <a:rPr lang="en-US" dirty="0"/>
              <a:t>Determine exactly what identifiers of “Personal Information” were included in the information</a:t>
            </a:r>
          </a:p>
          <a:p>
            <a:pPr lvl="1"/>
            <a:r>
              <a:rPr lang="en-US" dirty="0"/>
              <a:t>Determine the scope of any onward disclosures (if any)</a:t>
            </a:r>
          </a:p>
          <a:p>
            <a:pPr lvl="1"/>
            <a:r>
              <a:rPr lang="en-US" dirty="0"/>
              <a:t>Obtain adequate assurance that information inappropriately disclosed is returned or destroyed</a:t>
            </a:r>
          </a:p>
          <a:p>
            <a:pPr lvl="1"/>
            <a:endParaRPr lang="en-US" dirty="0"/>
          </a:p>
          <a:p>
            <a:endParaRPr lang="en-US" dirty="0"/>
          </a:p>
          <a:p>
            <a:pPr lvl="1"/>
            <a:endParaRPr lang="en-US" dirty="0"/>
          </a:p>
          <a:p>
            <a:pPr lvl="1"/>
            <a:endParaRPr lang="en-US" dirty="0"/>
          </a:p>
        </p:txBody>
      </p:sp>
      <p:sp>
        <p:nvSpPr>
          <p:cNvPr id="3" name="Title 2" descr="" title=""/>
          <p:cNvSpPr>
            <a:spLocks noGrp="1"/>
          </p:cNvSpPr>
          <p:nvPr>
            <p:ph type="title"/>
          </p:nvPr>
        </p:nvSpPr>
        <p:spPr/>
        <p:txBody>
          <a:bodyPr/>
          <a:lstStyle/>
          <a:p>
            <a:r>
              <a:rPr lang="en-US" dirty="0"/>
              <a:t>Incident Analysis Issues</a:t>
            </a:r>
          </a:p>
        </p:txBody>
      </p:sp>
    </p:spTree>
    <p:extLst>
      <p:ext uri="{BB962C8B-B14F-4D97-AF65-F5344CB8AC3E}">
        <p14:creationId xmlns:p14="http://schemas.microsoft.com/office/powerpoint/2010/main" val="808626400"/>
      </p:ext>
    </p:extLst>
  </p:cSld>
  <p:clrMapOvr>
    <a:masterClrMapping/>
  </p:clrMapOvr>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a:bodyPr>
          <a:lstStyle/>
          <a:p>
            <a:r>
              <a:rPr lang="en-US" dirty="0"/>
              <a:t>Is this “Personal Information”? </a:t>
            </a:r>
          </a:p>
          <a:p>
            <a:pPr lvl="1"/>
            <a:r>
              <a:rPr lang="en-US" dirty="0"/>
              <a:t>in the state of residence of the individual affected</a:t>
            </a:r>
          </a:p>
          <a:p>
            <a:endParaRPr lang="en-US" dirty="0"/>
          </a:p>
          <a:p>
            <a:endParaRPr lang="en-US" dirty="0"/>
          </a:p>
          <a:p>
            <a:endParaRPr lang="en-US" dirty="0"/>
          </a:p>
          <a:p>
            <a:r>
              <a:rPr lang="en-US" dirty="0"/>
              <a:t>Is this a “Breach”? </a:t>
            </a:r>
          </a:p>
          <a:p>
            <a:pPr lvl="1"/>
            <a:r>
              <a:rPr lang="en-US" dirty="0"/>
              <a:t>(in the state of residence of the individual affected)</a:t>
            </a:r>
          </a:p>
          <a:p>
            <a:pPr lvl="1"/>
            <a:endParaRPr lang="en-US" dirty="0"/>
          </a:p>
          <a:p>
            <a:pPr lvl="1"/>
            <a:endParaRPr lang="en-US" dirty="0"/>
          </a:p>
          <a:p>
            <a:pPr lvl="1"/>
            <a:endParaRPr lang="en-US" dirty="0"/>
          </a:p>
          <a:p>
            <a:r>
              <a:rPr lang="en-US" dirty="0"/>
              <a:t>In the background, consider insurance laws &amp; </a:t>
            </a:r>
            <a:r>
              <a:rPr lang="en-US" dirty="0" err="1"/>
              <a:t>HIPAA</a:t>
            </a:r>
            <a:r>
              <a:rPr lang="en-US" dirty="0"/>
              <a:t>.</a:t>
            </a:r>
          </a:p>
          <a:p>
            <a:pPr marL="0" indent="0">
              <a:buNone/>
            </a:pPr>
            <a:endParaRPr lang="en-US" dirty="0"/>
          </a:p>
          <a:p>
            <a:pPr lvl="1"/>
            <a:endParaRPr lang="en-US" dirty="0"/>
          </a:p>
          <a:p>
            <a:pPr lvl="1"/>
            <a:endParaRPr lang="en-US" dirty="0"/>
          </a:p>
        </p:txBody>
      </p:sp>
      <p:sp>
        <p:nvSpPr>
          <p:cNvPr id="3" name="Title 2" descr="" title=""/>
          <p:cNvSpPr>
            <a:spLocks noGrp="1"/>
          </p:cNvSpPr>
          <p:nvPr>
            <p:ph type="title"/>
          </p:nvPr>
        </p:nvSpPr>
        <p:spPr/>
        <p:txBody>
          <a:bodyPr/>
          <a:lstStyle/>
          <a:p>
            <a:r>
              <a:rPr lang="en-US" dirty="0"/>
              <a:t>Common Exit Ramps</a:t>
            </a:r>
          </a:p>
        </p:txBody>
      </p:sp>
    </p:spTree>
    <p:extLst>
      <p:ext uri="{BB962C8B-B14F-4D97-AF65-F5344CB8AC3E}">
        <p14:creationId xmlns:p14="http://schemas.microsoft.com/office/powerpoint/2010/main" val="978467931"/>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Picture 3" descr="" title=""/>
          <p:cNvPicPr>
            <a:picLocks noChangeAspect="1"/>
          </p:cNvPicPr>
          <p:nvPr/>
        </p:nvPicPr>
        <p:blipFill>
          <a:blip r:embed="rId2"/>
          <a:stretch>
            <a:fillRect/>
          </a:stretch>
        </p:blipFill>
        <p:spPr>
          <a:xfrm>
            <a:off x="1772035" y="1104899"/>
            <a:ext cx="7428727" cy="5410200"/>
          </a:xfrm>
          <a:prstGeom prst="rect">
            <a:avLst/>
          </a:prstGeom>
        </p:spPr>
      </p:pic>
      <p:sp>
        <p:nvSpPr>
          <p:cNvPr id="3" name="Title 2" descr="" title=""/>
          <p:cNvSpPr>
            <a:spLocks noGrp="1"/>
          </p:cNvSpPr>
          <p:nvPr>
            <p:ph type="title"/>
          </p:nvPr>
        </p:nvSpPr>
        <p:spPr/>
        <p:txBody>
          <a:bodyPr/>
          <a:lstStyle/>
          <a:p>
            <a:r>
              <a:rPr lang="en-US" dirty="0"/>
              <a:t> State Breach Law PI Definition (What is Personal Information?)</a:t>
            </a:r>
          </a:p>
        </p:txBody>
      </p:sp>
    </p:spTree>
    <p:extLst>
      <p:ext uri="{BB962C8B-B14F-4D97-AF65-F5344CB8AC3E}">
        <p14:creationId xmlns:p14="http://schemas.microsoft.com/office/powerpoint/2010/main" val="1469906450"/>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a:t> State Breach Law PI Definition (What is Personal Information?)</a:t>
            </a:r>
          </a:p>
        </p:txBody>
      </p:sp>
      <p:pic>
        <p:nvPicPr>
          <p:cNvPr id="2" name="Picture 1" descr="" title=""/>
          <p:cNvPicPr>
            <a:picLocks noChangeAspect="1"/>
          </p:cNvPicPr>
          <p:nvPr/>
        </p:nvPicPr>
        <p:blipFill>
          <a:blip r:embed="rId2"/>
          <a:stretch>
            <a:fillRect/>
          </a:stretch>
        </p:blipFill>
        <p:spPr>
          <a:xfrm>
            <a:off x="1828799" y="1219200"/>
            <a:ext cx="7315201" cy="3475421"/>
          </a:xfrm>
          <a:prstGeom prst="rect">
            <a:avLst/>
          </a:prstGeom>
        </p:spPr>
      </p:pic>
    </p:spTree>
    <p:extLst>
      <p:ext uri="{BB962C8B-B14F-4D97-AF65-F5344CB8AC3E}">
        <p14:creationId xmlns:p14="http://schemas.microsoft.com/office/powerpoint/2010/main" val="1080407879"/>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a:t>State Breach Law PI Definition (What is Personal Information?)</a:t>
            </a:r>
          </a:p>
        </p:txBody>
      </p:sp>
      <p:pic>
        <p:nvPicPr>
          <p:cNvPr id="4" name="Picture 3" descr="" title=""/>
          <p:cNvPicPr>
            <a:picLocks noChangeAspect="1"/>
          </p:cNvPicPr>
          <p:nvPr/>
        </p:nvPicPr>
        <p:blipFill>
          <a:blip r:embed="rId2"/>
          <a:stretch>
            <a:fillRect/>
          </a:stretch>
        </p:blipFill>
        <p:spPr>
          <a:xfrm>
            <a:off x="1785743" y="1132608"/>
            <a:ext cx="7372112" cy="2815060"/>
          </a:xfrm>
          <a:prstGeom prst="rect">
            <a:avLst/>
          </a:prstGeom>
        </p:spPr>
      </p:pic>
    </p:spTree>
    <p:extLst>
      <p:ext uri="{BB962C8B-B14F-4D97-AF65-F5344CB8AC3E}">
        <p14:creationId xmlns:p14="http://schemas.microsoft.com/office/powerpoint/2010/main" val="363440787"/>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p:txBody>
          <a:bodyPr/>
          <a:lstStyle/>
          <a:p>
            <a:r>
              <a:rPr lang="en-US" dirty="0"/>
              <a:t> State Breach Law Breach Definition (What is a Breach?)</a:t>
            </a:r>
          </a:p>
        </p:txBody>
      </p:sp>
      <p:pic>
        <p:nvPicPr>
          <p:cNvPr id="2" name="Picture 1" descr="" title=""/>
          <p:cNvPicPr>
            <a:picLocks noChangeAspect="1"/>
          </p:cNvPicPr>
          <p:nvPr/>
        </p:nvPicPr>
        <p:blipFill>
          <a:blip r:embed="rId2"/>
          <a:stretch>
            <a:fillRect/>
          </a:stretch>
        </p:blipFill>
        <p:spPr>
          <a:xfrm>
            <a:off x="1828800" y="1219200"/>
            <a:ext cx="7162799" cy="1909177"/>
          </a:xfrm>
          <a:prstGeom prst="rect">
            <a:avLst/>
          </a:prstGeom>
        </p:spPr>
      </p:pic>
      <p:pic>
        <p:nvPicPr>
          <p:cNvPr id="5" name="Picture 4" descr="" title=""/>
          <p:cNvPicPr>
            <a:picLocks noChangeAspect="1"/>
          </p:cNvPicPr>
          <p:nvPr/>
        </p:nvPicPr>
        <p:blipFill>
          <a:blip r:embed="rId3"/>
          <a:stretch>
            <a:fillRect/>
          </a:stretch>
        </p:blipFill>
        <p:spPr>
          <a:xfrm>
            <a:off x="1801091" y="3128377"/>
            <a:ext cx="7244603" cy="1443623"/>
          </a:xfrm>
          <a:prstGeom prst="rect">
            <a:avLst/>
          </a:prstGeom>
        </p:spPr>
      </p:pic>
      <p:pic>
        <p:nvPicPr>
          <p:cNvPr id="6" name="Picture 5" descr="" title=""/>
          <p:cNvPicPr>
            <a:picLocks noChangeAspect="1"/>
          </p:cNvPicPr>
          <p:nvPr/>
        </p:nvPicPr>
        <p:blipFill>
          <a:blip r:embed="rId4"/>
          <a:stretch>
            <a:fillRect/>
          </a:stretch>
        </p:blipFill>
        <p:spPr>
          <a:xfrm>
            <a:off x="1801091" y="4565073"/>
            <a:ext cx="7190508" cy="1860296"/>
          </a:xfrm>
          <a:prstGeom prst="rect">
            <a:avLst/>
          </a:prstGeom>
        </p:spPr>
      </p:pic>
    </p:spTree>
    <p:extLst>
      <p:ext uri="{BB962C8B-B14F-4D97-AF65-F5344CB8AC3E}">
        <p14:creationId xmlns:p14="http://schemas.microsoft.com/office/powerpoint/2010/main" val="3689615068"/>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lstStyle/>
          <a:p>
            <a:r>
              <a:rPr lang="en-US" dirty="0"/>
              <a:t>Creating the exit ramp</a:t>
            </a:r>
          </a:p>
          <a:p>
            <a:r>
              <a:rPr lang="en-US" dirty="0"/>
              <a:t>Mitigation Checklist for Common Incidents</a:t>
            </a:r>
          </a:p>
          <a:p>
            <a:pPr lvl="1"/>
            <a:r>
              <a:rPr lang="en-US" dirty="0"/>
              <a:t>Clearly identify the individuals who have handled or accessed the information inappropriately disclosed</a:t>
            </a:r>
          </a:p>
          <a:p>
            <a:pPr lvl="1"/>
            <a:r>
              <a:rPr lang="en-US" dirty="0"/>
              <a:t>Determine exactly what identifiers of “Personal Information” were included in the information</a:t>
            </a:r>
          </a:p>
          <a:p>
            <a:pPr lvl="1"/>
            <a:r>
              <a:rPr lang="en-US" dirty="0"/>
              <a:t>Determine the scope of any onward disclosures (if any)</a:t>
            </a:r>
          </a:p>
          <a:p>
            <a:pPr lvl="1"/>
            <a:r>
              <a:rPr lang="en-US" dirty="0"/>
              <a:t>Obtain adequate assurance that information inappropriately disclosed is returned or destroyed</a:t>
            </a:r>
          </a:p>
          <a:p>
            <a:endParaRPr lang="en-US" dirty="0"/>
          </a:p>
        </p:txBody>
      </p:sp>
      <p:sp>
        <p:nvSpPr>
          <p:cNvPr id="3" name="Title 2" descr="" title=""/>
          <p:cNvSpPr>
            <a:spLocks noGrp="1"/>
          </p:cNvSpPr>
          <p:nvPr>
            <p:ph type="title"/>
          </p:nvPr>
        </p:nvSpPr>
        <p:spPr/>
        <p:txBody>
          <a:bodyPr/>
          <a:lstStyle/>
          <a:p>
            <a:r>
              <a:rPr lang="en-US" dirty="0"/>
              <a:t>Mitigation Checklist (Again)</a:t>
            </a:r>
          </a:p>
        </p:txBody>
      </p:sp>
    </p:spTree>
    <p:extLst>
      <p:ext uri="{BB962C8B-B14F-4D97-AF65-F5344CB8AC3E}">
        <p14:creationId xmlns:p14="http://schemas.microsoft.com/office/powerpoint/2010/main" val="705974160"/>
      </p:ext>
    </p:extLst>
  </p:cSld>
  <p:clrMapOvr>
    <a:masterClrMapping/>
  </p:clrMapOvr>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5" name="Picture 4" descr="" title=""/>
          <p:cNvPicPr>
            <a:picLocks noChangeAspect="1"/>
          </p:cNvPicPr>
          <p:nvPr/>
        </p:nvPicPr>
        <p:blipFill>
          <a:blip r:embed="rId2"/>
          <a:stretch>
            <a:fillRect/>
          </a:stretch>
        </p:blipFill>
        <p:spPr>
          <a:xfrm>
            <a:off x="1981199" y="1905000"/>
            <a:ext cx="6937480" cy="3429000"/>
          </a:xfrm>
          <a:prstGeom prst="rect">
            <a:avLst/>
          </a:prstGeom>
        </p:spPr>
      </p:pic>
      <p:sp>
        <p:nvSpPr>
          <p:cNvPr id="2" name="Text Placeholder 1" descr="" title=""/>
          <p:cNvSpPr>
            <a:spLocks noGrp="1"/>
          </p:cNvSpPr>
          <p:nvPr>
            <p:ph type="body" sz="quarter" idx="12"/>
          </p:nvPr>
        </p:nvSpPr>
        <p:spPr/>
        <p:txBody>
          <a:bodyPr/>
          <a:lstStyle/>
          <a:p>
            <a:pPr marL="0" indent="0">
              <a:buNone/>
            </a:pPr>
            <a:r>
              <a:rPr lang="en-US" dirty="0"/>
              <a:t>Washington State law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descr="" title=""/>
          <p:cNvSpPr>
            <a:spLocks noGrp="1"/>
          </p:cNvSpPr>
          <p:nvPr>
            <p:ph type="title"/>
          </p:nvPr>
        </p:nvSpPr>
        <p:spPr/>
        <p:txBody>
          <a:bodyPr/>
          <a:lstStyle/>
          <a:p>
            <a:r>
              <a:rPr lang="en-US" dirty="0"/>
              <a:t>State Insurance Breach Requirements (Laws &amp; </a:t>
            </a:r>
            <a:r>
              <a:rPr lang="en-US" dirty="0" err="1"/>
              <a:t>Regs</a:t>
            </a:r>
            <a:r>
              <a:rPr lang="en-US" dirty="0"/>
              <a:t>)</a:t>
            </a:r>
          </a:p>
        </p:txBody>
      </p:sp>
    </p:spTree>
    <p:extLst>
      <p:ext uri="{BB962C8B-B14F-4D97-AF65-F5344CB8AC3E}">
        <p14:creationId xmlns:p14="http://schemas.microsoft.com/office/powerpoint/2010/main" val="1543394159"/>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lstStyle/>
          <a:p>
            <a:pPr marL="0" indent="0">
              <a:buNone/>
            </a:pPr>
            <a:r>
              <a:rPr lang="en-US" dirty="0"/>
              <a:t>Texas Bulletin</a:t>
            </a:r>
          </a:p>
          <a:p>
            <a:endParaRPr lang="en-US" dirty="0"/>
          </a:p>
        </p:txBody>
      </p:sp>
      <p:sp>
        <p:nvSpPr>
          <p:cNvPr id="3" name="Title 2" descr="" title=""/>
          <p:cNvSpPr>
            <a:spLocks noGrp="1"/>
          </p:cNvSpPr>
          <p:nvPr>
            <p:ph type="title"/>
          </p:nvPr>
        </p:nvSpPr>
        <p:spPr/>
        <p:txBody>
          <a:bodyPr/>
          <a:lstStyle/>
          <a:p>
            <a:r>
              <a:rPr lang="en-US" dirty="0"/>
              <a:t>State Insurance Breach Requirements (Bulletins)</a:t>
            </a:r>
          </a:p>
        </p:txBody>
      </p:sp>
      <p:pic>
        <p:nvPicPr>
          <p:cNvPr id="6" name="Picture 5" descr="" title="">
            <a:extLst>
              <a:ext uri="{FF2B5EF4-FFF2-40B4-BE49-F238E27FC236}">
                <a16:creationId xmlns:a16="http://schemas.microsoft.com/office/drawing/2014/main" id="{34CCE719-CE8A-680F-67EA-00976F488899}"/>
              </a:ext>
            </a:extLst>
          </p:cNvPr>
          <p:cNvPicPr>
            <a:picLocks noChangeAspect="1"/>
          </p:cNvPicPr>
          <p:nvPr/>
        </p:nvPicPr>
        <p:blipFill>
          <a:blip r:embed="rId2"/>
          <a:stretch>
            <a:fillRect/>
          </a:stretch>
        </p:blipFill>
        <p:spPr>
          <a:xfrm>
            <a:off x="304800" y="1828800"/>
            <a:ext cx="7874000" cy="4583989"/>
          </a:xfrm>
          <a:prstGeom prst="rect">
            <a:avLst/>
          </a:prstGeom>
        </p:spPr>
      </p:pic>
    </p:spTree>
    <p:extLst>
      <p:ext uri="{BB962C8B-B14F-4D97-AF65-F5344CB8AC3E}">
        <p14:creationId xmlns:p14="http://schemas.microsoft.com/office/powerpoint/2010/main" val="1002941477"/>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lstStyle/>
          <a:p>
            <a:pPr marL="0" indent="0">
              <a:buNone/>
            </a:pPr>
            <a:r>
              <a:rPr lang="en-US" dirty="0"/>
              <a:t>Connecticut Insurance Data Security Law </a:t>
            </a:r>
          </a:p>
          <a:p>
            <a:pPr marL="0" indent="0">
              <a:buNone/>
            </a:pPr>
            <a:r>
              <a:rPr lang="en-US" dirty="0"/>
              <a:t>(</a:t>
            </a:r>
            <a:r>
              <a:rPr lang="en-US" dirty="0" err="1"/>
              <a:t>NAIC</a:t>
            </a:r>
            <a:r>
              <a:rPr lang="en-US" dirty="0"/>
              <a:t> Model)</a:t>
            </a:r>
          </a:p>
          <a:p>
            <a:endParaRPr lang="en-US" dirty="0"/>
          </a:p>
        </p:txBody>
      </p:sp>
      <p:sp>
        <p:nvSpPr>
          <p:cNvPr id="3" name="Title 2" descr="" title=""/>
          <p:cNvSpPr>
            <a:spLocks noGrp="1"/>
          </p:cNvSpPr>
          <p:nvPr>
            <p:ph type="title"/>
          </p:nvPr>
        </p:nvSpPr>
        <p:spPr/>
        <p:txBody>
          <a:bodyPr/>
          <a:lstStyle/>
          <a:p>
            <a:r>
              <a:rPr lang="en-US" dirty="0"/>
              <a:t>State Insurance Breach Requirements (</a:t>
            </a:r>
            <a:r>
              <a:rPr lang="en-US" dirty="0" err="1"/>
              <a:t>NAIC</a:t>
            </a:r>
            <a:r>
              <a:rPr lang="en-US" dirty="0"/>
              <a:t>)</a:t>
            </a:r>
          </a:p>
        </p:txBody>
      </p:sp>
      <p:pic>
        <p:nvPicPr>
          <p:cNvPr id="7" name="Picture 6" descr="" title="">
            <a:extLst>
              <a:ext uri="{FF2B5EF4-FFF2-40B4-BE49-F238E27FC236}">
                <a16:creationId xmlns:a16="http://schemas.microsoft.com/office/drawing/2014/main" id="{48E198A2-0A2D-0842-C16A-1834FC712EFD}"/>
              </a:ext>
            </a:extLst>
          </p:cNvPr>
          <p:cNvPicPr>
            <a:picLocks noChangeAspect="1"/>
          </p:cNvPicPr>
          <p:nvPr/>
        </p:nvPicPr>
        <p:blipFill>
          <a:blip r:embed="rId2"/>
          <a:stretch>
            <a:fillRect/>
          </a:stretch>
        </p:blipFill>
        <p:spPr>
          <a:xfrm>
            <a:off x="2133600" y="2247900"/>
            <a:ext cx="5777376" cy="4381500"/>
          </a:xfrm>
          <a:prstGeom prst="rect">
            <a:avLst/>
          </a:prstGeom>
        </p:spPr>
      </p:pic>
    </p:spTree>
    <p:extLst>
      <p:ext uri="{BB962C8B-B14F-4D97-AF65-F5344CB8AC3E}">
        <p14:creationId xmlns:p14="http://schemas.microsoft.com/office/powerpoint/2010/main" val="2694353063"/>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a:bodyPr>
          <a:lstStyle/>
          <a:p>
            <a:pPr>
              <a:spcBef>
                <a:spcPts val="1200"/>
              </a:spcBef>
            </a:pPr>
            <a:r>
              <a:rPr lang="en-US" dirty="0"/>
              <a:t>Privacy and Cybersecurity issues differ based on</a:t>
            </a:r>
          </a:p>
          <a:p>
            <a:pPr lvl="1">
              <a:spcBef>
                <a:spcPts val="1200"/>
              </a:spcBef>
            </a:pPr>
            <a:r>
              <a:rPr lang="en-US" i="1" dirty="0"/>
              <a:t>Jurisdiction:</a:t>
            </a:r>
            <a:r>
              <a:rPr lang="en-US" dirty="0"/>
              <a:t>  U.S. federal and state; EU and others</a:t>
            </a:r>
          </a:p>
          <a:p>
            <a:pPr lvl="1">
              <a:spcBef>
                <a:spcPts val="1200"/>
              </a:spcBef>
            </a:pPr>
            <a:r>
              <a:rPr lang="en-US" i="1" dirty="0"/>
              <a:t>Type of Information: </a:t>
            </a:r>
            <a:r>
              <a:rPr lang="en-US" dirty="0"/>
              <a:t> Personal Information, Nonpublic Personal Information, Personally Identifiable Information, Protected Health Information, Payment Cardholder Data, Consumer Reports, data about children, …</a:t>
            </a:r>
          </a:p>
          <a:p>
            <a:pPr lvl="2">
              <a:spcBef>
                <a:spcPts val="1200"/>
              </a:spcBef>
            </a:pPr>
            <a:r>
              <a:rPr lang="en-US" dirty="0"/>
              <a:t>Also, confidential company and third party information</a:t>
            </a:r>
          </a:p>
          <a:p>
            <a:pPr lvl="1">
              <a:spcBef>
                <a:spcPts val="1200"/>
              </a:spcBef>
            </a:pPr>
            <a:r>
              <a:rPr lang="en-US" i="1" dirty="0"/>
              <a:t>Context:</a:t>
            </a:r>
            <a:r>
              <a:rPr lang="en-US" dirty="0"/>
              <a:t> direct and indirect collection, website collection, third-party “observers,” gov’t v. private, Big Data, Internet of Things, …</a:t>
            </a:r>
          </a:p>
        </p:txBody>
      </p:sp>
      <p:sp>
        <p:nvSpPr>
          <p:cNvPr id="3" name="Title 2" descr="" title=""/>
          <p:cNvSpPr>
            <a:spLocks noGrp="1"/>
          </p:cNvSpPr>
          <p:nvPr>
            <p:ph type="title"/>
          </p:nvPr>
        </p:nvSpPr>
        <p:spPr>
          <a:xfrm>
            <a:off x="2440315" y="114300"/>
            <a:ext cx="6475085" cy="990599"/>
          </a:xfrm>
        </p:spPr>
        <p:txBody>
          <a:bodyPr/>
          <a:lstStyle/>
          <a:p>
            <a:r>
              <a:rPr lang="en-US" sz="3200" dirty="0"/>
              <a:t>Basic Understanding of Privacy and Cybersecurity Challenges and Threats</a:t>
            </a:r>
          </a:p>
        </p:txBody>
      </p:sp>
    </p:spTree>
    <p:extLst>
      <p:ext uri="{BB962C8B-B14F-4D97-AF65-F5344CB8AC3E}">
        <p14:creationId xmlns:p14="http://schemas.microsoft.com/office/powerpoint/2010/main" val="926915776"/>
      </p:ext>
    </p:extLst>
  </p:cSld>
  <p:clrMapOvr>
    <a:masterClrMapping/>
  </p:clrMapOvr>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fontScale="85000" lnSpcReduction="10000"/>
          </a:bodyPr>
          <a:lstStyle/>
          <a:p>
            <a:pPr marL="0" indent="0">
              <a:buNone/>
            </a:pPr>
            <a:r>
              <a:rPr lang="en-US" dirty="0"/>
              <a:t>New York Department of Financial Services Cybersecurity Regulation</a:t>
            </a:r>
          </a:p>
          <a:p>
            <a:pPr marL="0" indent="0">
              <a:buNone/>
            </a:pPr>
            <a:r>
              <a:rPr lang="en-US" dirty="0"/>
              <a:t>“Cybersecurity incident” means a cybersecurity event that has occurred at the covered entity, its affiliates, or a third-party service provider that: </a:t>
            </a:r>
          </a:p>
          <a:p>
            <a:pPr marL="457200" indent="-457200">
              <a:buAutoNum type="arabicParenBoth"/>
            </a:pPr>
            <a:r>
              <a:rPr lang="en-US" dirty="0"/>
              <a:t>impacts the covered entity and requires the covered entity to notify any government body, self-regulatory agency or any other supervisory body; </a:t>
            </a:r>
          </a:p>
          <a:p>
            <a:pPr marL="457200" indent="-457200">
              <a:buAutoNum type="arabicParenBoth"/>
            </a:pPr>
            <a:r>
              <a:rPr lang="en-US" dirty="0"/>
              <a:t>has a reasonable likelihood of materially harming any material part of the normal operation(s) of the covered entity; or </a:t>
            </a:r>
          </a:p>
          <a:p>
            <a:pPr marL="457200" indent="-457200">
              <a:buAutoNum type="arabicParenBoth"/>
            </a:pPr>
            <a:r>
              <a:rPr lang="en-US" dirty="0"/>
              <a:t>results in the deployment of ransomware within a material part of the covered entity’s information systems.</a:t>
            </a:r>
          </a:p>
          <a:p>
            <a:pPr marL="0" indent="0">
              <a:buNone/>
            </a:pPr>
            <a:endParaRPr lang="en-US" dirty="0"/>
          </a:p>
          <a:p>
            <a:pPr marL="0" indent="0">
              <a:buNone/>
            </a:pPr>
            <a:r>
              <a:rPr lang="en-US" dirty="0"/>
              <a:t>“any government body”</a:t>
            </a:r>
          </a:p>
          <a:p>
            <a:r>
              <a:rPr lang="en-US" dirty="0"/>
              <a:t>If any regulator needs to be notified, New York requires notice.  VA, similar.</a:t>
            </a:r>
          </a:p>
        </p:txBody>
      </p:sp>
      <p:sp>
        <p:nvSpPr>
          <p:cNvPr id="3" name="Title 2" descr="" title=""/>
          <p:cNvSpPr>
            <a:spLocks noGrp="1"/>
          </p:cNvSpPr>
          <p:nvPr>
            <p:ph type="title"/>
          </p:nvPr>
        </p:nvSpPr>
        <p:spPr/>
        <p:txBody>
          <a:bodyPr/>
          <a:lstStyle/>
          <a:p>
            <a:r>
              <a:rPr lang="en-US" dirty="0"/>
              <a:t>State Insurance Breach Requirements (NY DFS)</a:t>
            </a:r>
          </a:p>
        </p:txBody>
      </p:sp>
    </p:spTree>
    <p:extLst>
      <p:ext uri="{BB962C8B-B14F-4D97-AF65-F5344CB8AC3E}">
        <p14:creationId xmlns:p14="http://schemas.microsoft.com/office/powerpoint/2010/main" val="713698492"/>
      </p:ext>
    </p:extLst>
  </p:cSld>
  <p:clrMapOvr>
    <a:masterClrMapping/>
  </p:clrMapOvr>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fontScale="62500" lnSpcReduction="20000"/>
          </a:bodyPr>
          <a:lstStyle/>
          <a:p>
            <a:r>
              <a:rPr lang="en-US" dirty="0"/>
              <a:t>Under the Rule, a breach is defined as: “the acquisition, access, use, or disclosure of protected health information in a manner not permitted under subpart E of this part which compromises the security or privacy of the protected health information.</a:t>
            </a:r>
          </a:p>
          <a:p>
            <a:r>
              <a:rPr lang="en-US" dirty="0"/>
              <a:t>(1) Breach excludes:</a:t>
            </a:r>
          </a:p>
          <a:p>
            <a:r>
              <a:rPr lang="en-US" dirty="0"/>
              <a:t>(</a:t>
            </a:r>
            <a:r>
              <a:rPr lang="en-US" dirty="0" err="1"/>
              <a:t>i</a:t>
            </a:r>
            <a:r>
              <a:rPr lang="en-US" dirty="0"/>
              <a:t>) Any unintentional acquisition, access, or use of protected health information by a workforce member or person acting under the authority of a covered entity or a business associate, if such acquisition, access, or use was made in good faith and within the scope of authority and does not result in further use or disclosure in a manner not permitted under subpart E of this part.</a:t>
            </a:r>
          </a:p>
          <a:p>
            <a:pPr marL="0" indent="0">
              <a:buNone/>
            </a:pPr>
            <a:endParaRPr lang="en-US" dirty="0"/>
          </a:p>
          <a:p>
            <a:r>
              <a:rPr lang="en-US" dirty="0"/>
              <a:t>(ii) Any inadvertent disclosure by a person who is authorized to access protected health information at a covered entity or business associate to another person authorized to access protected health information at the same covered entity or business associate, or organized health care arrangement in which the covered entity participates, and the information received as a result of such disclosure is not further used or disclosed in a manner not permitted under subpart E of this part.</a:t>
            </a:r>
          </a:p>
          <a:p>
            <a:pPr marL="0" indent="0">
              <a:buNone/>
            </a:pPr>
            <a:endParaRPr lang="en-US" dirty="0"/>
          </a:p>
          <a:p>
            <a:r>
              <a:rPr lang="en-US" dirty="0"/>
              <a:t>(iii) A disclosure of protected health information where a covered entity or business associate has a good faith belief that an unauthorized person to whom the disclosure was made would not reasonably have been able to retain such information.</a:t>
            </a:r>
          </a:p>
        </p:txBody>
      </p:sp>
      <p:sp>
        <p:nvSpPr>
          <p:cNvPr id="3" name="Title 2" descr="" title=""/>
          <p:cNvSpPr>
            <a:spLocks noGrp="1"/>
          </p:cNvSpPr>
          <p:nvPr>
            <p:ph type="title"/>
          </p:nvPr>
        </p:nvSpPr>
        <p:spPr/>
        <p:txBody>
          <a:bodyPr/>
          <a:lstStyle/>
          <a:p>
            <a:r>
              <a:rPr lang="en-US" dirty="0"/>
              <a:t>A Breach Under </a:t>
            </a:r>
            <a:r>
              <a:rPr lang="en-US" dirty="0" err="1"/>
              <a:t>HIPAA</a:t>
            </a:r>
            <a:endParaRPr lang="en-US" dirty="0"/>
          </a:p>
        </p:txBody>
      </p:sp>
    </p:spTree>
    <p:extLst>
      <p:ext uri="{BB962C8B-B14F-4D97-AF65-F5344CB8AC3E}">
        <p14:creationId xmlns:p14="http://schemas.microsoft.com/office/powerpoint/2010/main" val="1991929653"/>
      </p:ext>
    </p:extLst>
  </p:cSld>
  <p:clrMapOvr>
    <a:masterClrMapping/>
  </p:clrMapOvr>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fontScale="77500" lnSpcReduction="20000"/>
          </a:bodyPr>
          <a:lstStyle/>
          <a:p>
            <a:r>
              <a:rPr lang="en-US" dirty="0"/>
              <a:t>(2) Except as provided in paragraph (1) of this definition, an acquisition, access, use, or disclosure of protected health information in a manner not permitted under subpart E is presumed to be a breach </a:t>
            </a:r>
            <a:r>
              <a:rPr lang="en-US" b="1" dirty="0"/>
              <a:t>unless </a:t>
            </a:r>
            <a:r>
              <a:rPr lang="en-US" dirty="0"/>
              <a:t>the covered entity or business associate, as applicable, </a:t>
            </a:r>
            <a:r>
              <a:rPr lang="en-US" b="1" dirty="0"/>
              <a:t>demonstrates that there is a low probability that the protected health information has been compromised</a:t>
            </a:r>
            <a:r>
              <a:rPr lang="en-US" dirty="0"/>
              <a:t> based on </a:t>
            </a:r>
            <a:r>
              <a:rPr lang="en-US" b="1" dirty="0"/>
              <a:t>a risk assessment</a:t>
            </a:r>
            <a:r>
              <a:rPr lang="en-US" dirty="0"/>
              <a:t> of at least the following factors:</a:t>
            </a:r>
          </a:p>
          <a:p>
            <a:r>
              <a:rPr lang="en-US" dirty="0"/>
              <a:t>(</a:t>
            </a:r>
            <a:r>
              <a:rPr lang="en-US" dirty="0" err="1"/>
              <a:t>i</a:t>
            </a:r>
            <a:r>
              <a:rPr lang="en-US" dirty="0"/>
              <a:t>) The nature and extent of the protected health information involved, including the types of identifiers and the likelihood of re-identification;</a:t>
            </a:r>
          </a:p>
          <a:p>
            <a:endParaRPr lang="en-US" dirty="0"/>
          </a:p>
          <a:p>
            <a:r>
              <a:rPr lang="en-US" dirty="0"/>
              <a:t>(ii) The unauthorized person who used the protected health information or to whom the disclosure was made;</a:t>
            </a:r>
          </a:p>
          <a:p>
            <a:endParaRPr lang="en-US" dirty="0"/>
          </a:p>
          <a:p>
            <a:r>
              <a:rPr lang="en-US" dirty="0"/>
              <a:t>(iii) Whether the protected health information was actually acquired or viewed; and</a:t>
            </a:r>
          </a:p>
          <a:p>
            <a:endParaRPr lang="en-US" dirty="0"/>
          </a:p>
          <a:p>
            <a:r>
              <a:rPr lang="en-US" dirty="0"/>
              <a:t>(iv) The extent to which the risk to the protected health information has been mitigated.” </a:t>
            </a:r>
          </a:p>
          <a:p>
            <a:endParaRPr lang="en-US" dirty="0"/>
          </a:p>
        </p:txBody>
      </p:sp>
      <p:sp>
        <p:nvSpPr>
          <p:cNvPr id="3" name="Title 2" descr="" title=""/>
          <p:cNvSpPr>
            <a:spLocks noGrp="1"/>
          </p:cNvSpPr>
          <p:nvPr>
            <p:ph type="title"/>
          </p:nvPr>
        </p:nvSpPr>
        <p:spPr/>
        <p:txBody>
          <a:bodyPr/>
          <a:lstStyle/>
          <a:p>
            <a:r>
              <a:rPr lang="en-US" dirty="0" err="1"/>
              <a:t>HIPAA</a:t>
            </a:r>
            <a:r>
              <a:rPr lang="en-US" dirty="0"/>
              <a:t> Risk Assessment</a:t>
            </a:r>
          </a:p>
        </p:txBody>
      </p:sp>
    </p:spTree>
    <p:extLst>
      <p:ext uri="{BB962C8B-B14F-4D97-AF65-F5344CB8AC3E}">
        <p14:creationId xmlns:p14="http://schemas.microsoft.com/office/powerpoint/2010/main" val="2719441598"/>
      </p:ext>
    </p:extLst>
  </p:cSld>
  <p:clrMapOvr>
    <a:masterClrMapping/>
  </p:clrMapOvr>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nvPr>
        </p:nvSpPr>
        <p:spPr>
          <a:xfrm>
            <a:off x="2438400" y="114300"/>
            <a:ext cx="6476999" cy="990599"/>
          </a:xfrm>
        </p:spPr>
        <p:txBody>
          <a:bodyPr/>
          <a:lstStyle/>
          <a:p>
            <a:r>
              <a:rPr lang="en-US"/>
              <a:t>Questions?</a:t>
            </a:r>
            <a:endParaRPr lang="en-US" dirty="0"/>
          </a:p>
        </p:txBody>
      </p:sp>
      <p:sp>
        <p:nvSpPr>
          <p:cNvPr id="5" name="Text Placeholder 1" descr="" title=""/>
          <p:cNvSpPr txBox="1">
            <a:spLocks/>
          </p:cNvSpPr>
          <p:nvPr/>
        </p:nvSpPr>
        <p:spPr>
          <a:xfrm>
            <a:off x="2438400" y="3837710"/>
            <a:ext cx="3031958" cy="1295400"/>
          </a:xfrm>
          <a:prstGeom prst="rect">
            <a:avLst/>
          </a:prstGeom>
        </p:spPr>
        <p:txBody>
          <a:bodyPr vert="horz" lIns="0" tIns="0" rIns="0" bIns="0" rtlCol="0">
            <a:normAutofit/>
          </a:bodyPr>
          <a:lstStyle>
            <a:lvl1pPr marL="230188" indent="-230188" algn="l" defTabSz="914309" rtl="0" eaLnBrk="1" latinLnBrk="0" hangingPunct="1">
              <a:lnSpc>
                <a:spcPct val="100000"/>
              </a:lnSpc>
              <a:spcBef>
                <a:spcPts val="600"/>
              </a:spcBef>
              <a:buClr>
                <a:srgbClr val="C65243"/>
              </a:buClr>
              <a:buSzPct val="120000"/>
              <a:buFont typeface="Arial" panose="020B0604020202020204" pitchFamily="34" charset="0"/>
              <a:buChar char="•"/>
              <a:defRPr sz="2400" kern="1200">
                <a:solidFill>
                  <a:srgbClr val="00223D"/>
                </a:solidFill>
                <a:latin typeface="Segoe UI" panose="020B0502040204020203" pitchFamily="34" charset="0"/>
                <a:ea typeface="+mn-ea"/>
                <a:cs typeface="Segoe UI" panose="020B0502040204020203" pitchFamily="34" charset="0"/>
              </a:defRPr>
            </a:lvl1pPr>
            <a:lvl2pPr marL="512763" indent="-282575" algn="l" defTabSz="914309" rtl="0" eaLnBrk="1" latinLnBrk="0" hangingPunct="1">
              <a:lnSpc>
                <a:spcPct val="100000"/>
              </a:lnSpc>
              <a:spcBef>
                <a:spcPts val="600"/>
              </a:spcBef>
              <a:buClr>
                <a:srgbClr val="C65243"/>
              </a:buClr>
              <a:buSzPct val="80000"/>
              <a:buFont typeface="Courier New" panose="02070309020205020404" pitchFamily="49" charset="0"/>
              <a:buChar char="o"/>
              <a:defRPr sz="2200" kern="1200">
                <a:solidFill>
                  <a:srgbClr val="00223D"/>
                </a:solidFill>
                <a:latin typeface="Segoe UI" panose="020B0502040204020203" pitchFamily="34" charset="0"/>
                <a:ea typeface="+mn-ea"/>
                <a:cs typeface="Segoe UI" panose="020B0502040204020203" pitchFamily="34" charset="0"/>
              </a:defRPr>
            </a:lvl2pPr>
            <a:lvl3pPr marL="803275" indent="-290513" algn="l" defTabSz="914309" rtl="0" eaLnBrk="1" latinLnBrk="0" hangingPunct="1">
              <a:lnSpc>
                <a:spcPct val="100000"/>
              </a:lnSpc>
              <a:spcBef>
                <a:spcPts val="600"/>
              </a:spcBef>
              <a:buClr>
                <a:srgbClr val="C65243"/>
              </a:buClr>
              <a:buSzPct val="111000"/>
              <a:buFont typeface="Wingdings" panose="05000000000000000000" pitchFamily="2" charset="2"/>
              <a:buChar char="§"/>
              <a:defRPr sz="1800" kern="1200">
                <a:solidFill>
                  <a:srgbClr val="00223D"/>
                </a:solidFill>
                <a:latin typeface="Segoe UI" panose="020B0502040204020203" pitchFamily="34" charset="0"/>
                <a:ea typeface="+mn-ea"/>
                <a:cs typeface="Segoe UI" panose="020B0502040204020203" pitchFamily="34" charset="0"/>
              </a:defRPr>
            </a:lvl3pPr>
            <a:lvl4pPr marL="1144588" indent="-290513" algn="l" defTabSz="914309" rtl="0" eaLnBrk="1" latinLnBrk="0" hangingPunct="1">
              <a:lnSpc>
                <a:spcPct val="100000"/>
              </a:lnSpc>
              <a:spcBef>
                <a:spcPts val="600"/>
              </a:spcBef>
              <a:buClr>
                <a:srgbClr val="C65243"/>
              </a:buClr>
              <a:buSzPct val="80000"/>
              <a:buFont typeface="Segoe UI" panose="020B0502040204020203" pitchFamily="34" charset="0"/>
              <a:buChar char="□"/>
              <a:defRPr sz="1600" kern="1200">
                <a:solidFill>
                  <a:srgbClr val="00223D"/>
                </a:solidFill>
                <a:latin typeface="Segoe UI" panose="020B0502040204020203" pitchFamily="34" charset="0"/>
                <a:ea typeface="+mn-ea"/>
                <a:cs typeface="Segoe UI" panose="020B0502040204020203" pitchFamily="34" charset="0"/>
              </a:defRPr>
            </a:lvl4pPr>
            <a:lvl5pPr marL="1427163" indent="-282575" algn="l" defTabSz="914309" rtl="0" eaLnBrk="1" latinLnBrk="0" hangingPunct="1">
              <a:lnSpc>
                <a:spcPct val="100000"/>
              </a:lnSpc>
              <a:spcBef>
                <a:spcPts val="600"/>
              </a:spcBef>
              <a:buClr>
                <a:srgbClr val="C65243"/>
              </a:buClr>
              <a:buSzPct val="111000"/>
              <a:buFont typeface="Segoe UI" panose="020B0502040204020203" pitchFamily="34" charset="0"/>
              <a:buChar char="-"/>
              <a:defRPr sz="1400" kern="1200">
                <a:solidFill>
                  <a:srgbClr val="00223D"/>
                </a:solidFill>
                <a:latin typeface="Segoe UI" panose="020B0502040204020203" pitchFamily="34" charset="0"/>
                <a:ea typeface="+mn-ea"/>
                <a:cs typeface="Segoe UI" panose="020B0502040204020203" pitchFamily="34" charset="0"/>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sv-SE" sz="1600" b="1" dirty="0"/>
              <a:t>Alexander R. Cox</a:t>
            </a:r>
          </a:p>
          <a:p>
            <a:pPr marL="0" indent="0">
              <a:spcBef>
                <a:spcPts val="0"/>
              </a:spcBef>
              <a:buNone/>
            </a:pPr>
            <a:r>
              <a:rPr lang="sv-SE" sz="1600" dirty="0"/>
              <a:t>Associate</a:t>
            </a:r>
          </a:p>
          <a:p>
            <a:pPr marL="0" indent="0">
              <a:spcBef>
                <a:spcPts val="0"/>
              </a:spcBef>
              <a:buNone/>
            </a:pPr>
            <a:r>
              <a:rPr lang="sv-SE" sz="1600" dirty="0"/>
              <a:t>Hartford</a:t>
            </a:r>
          </a:p>
          <a:p>
            <a:pPr marL="0" indent="0">
              <a:spcBef>
                <a:spcPts val="0"/>
              </a:spcBef>
              <a:buNone/>
            </a:pPr>
            <a:r>
              <a:rPr lang="sv-SE" sz="1600" dirty="0"/>
              <a:t>860-541-7756</a:t>
            </a:r>
          </a:p>
          <a:p>
            <a:pPr marL="0" indent="0">
              <a:spcBef>
                <a:spcPts val="0"/>
              </a:spcBef>
              <a:buNone/>
            </a:pPr>
            <a:r>
              <a:rPr lang="sv-SE" sz="1600" dirty="0"/>
              <a:t>alex.cox@lockelord.com</a:t>
            </a:r>
            <a:r>
              <a:rPr lang="sv-SE" sz="1600" b="1" dirty="0"/>
              <a:t> </a:t>
            </a:r>
            <a:r>
              <a:rPr lang="en-US" sz="1600" dirty="0"/>
              <a:t> </a:t>
            </a:r>
          </a:p>
        </p:txBody>
      </p:sp>
      <p:pic>
        <p:nvPicPr>
          <p:cNvPr id="6" name="Picture 5" descr="" title=""/>
          <p:cNvPicPr>
            <a:picLocks noChangeAspect="1"/>
          </p:cNvPicPr>
          <p:nvPr/>
        </p:nvPicPr>
        <p:blipFill>
          <a:blip r:embed="rId2"/>
          <a:stretch>
            <a:fillRect/>
          </a:stretch>
        </p:blipFill>
        <p:spPr>
          <a:xfrm>
            <a:off x="2438400" y="1599767"/>
            <a:ext cx="1395242" cy="1743075"/>
          </a:xfrm>
          <a:prstGeom prst="rect">
            <a:avLst/>
          </a:prstGeom>
        </p:spPr>
      </p:pic>
    </p:spTree>
    <p:extLst>
      <p:ext uri="{BB962C8B-B14F-4D97-AF65-F5344CB8AC3E}">
        <p14:creationId xmlns:p14="http://schemas.microsoft.com/office/powerpoint/2010/main" val="2028238834"/>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a:bodyPr>
          <a:lstStyle/>
          <a:p>
            <a:r>
              <a:rPr lang="en-US" dirty="0"/>
              <a:t>Privacy and Cybersecurity Challenges and Threats</a:t>
            </a:r>
          </a:p>
          <a:p>
            <a:pPr lvl="1"/>
            <a:r>
              <a:rPr lang="en-US" dirty="0"/>
              <a:t>What Threats?</a:t>
            </a:r>
          </a:p>
          <a:p>
            <a:pPr lvl="2"/>
            <a:r>
              <a:rPr lang="en-US" dirty="0"/>
              <a:t>Insider</a:t>
            </a:r>
          </a:p>
          <a:p>
            <a:pPr lvl="3"/>
            <a:r>
              <a:rPr lang="en-US" dirty="0"/>
              <a:t>Negligence (Common)</a:t>
            </a:r>
          </a:p>
          <a:p>
            <a:pPr lvl="4"/>
            <a:r>
              <a:rPr lang="en-US" dirty="0"/>
              <a:t>Including loss of data by vendors</a:t>
            </a:r>
          </a:p>
          <a:p>
            <a:pPr lvl="3"/>
            <a:r>
              <a:rPr lang="en-US" dirty="0"/>
              <a:t>Malicious</a:t>
            </a:r>
          </a:p>
          <a:p>
            <a:pPr lvl="2"/>
            <a:r>
              <a:rPr lang="en-US" dirty="0"/>
              <a:t>Outsider</a:t>
            </a:r>
          </a:p>
          <a:p>
            <a:pPr lvl="3"/>
            <a:r>
              <a:rPr lang="en-US" dirty="0"/>
              <a:t>Malicious</a:t>
            </a:r>
          </a:p>
          <a:p>
            <a:pPr lvl="4"/>
            <a:r>
              <a:rPr lang="en-US" dirty="0"/>
              <a:t>Average cost of a 2020 US data breach: $</a:t>
            </a:r>
            <a:r>
              <a:rPr lang="en-US" dirty="0" err="1"/>
              <a:t>8.65mm</a:t>
            </a:r>
            <a:r>
              <a:rPr lang="en-US" dirty="0"/>
              <a:t> (</a:t>
            </a:r>
            <a:r>
              <a:rPr lang="en-US" i="1" dirty="0"/>
              <a:t>IBM Cost Survey</a:t>
            </a:r>
            <a:r>
              <a:rPr lang="en-US" dirty="0"/>
              <a:t>)</a:t>
            </a:r>
          </a:p>
          <a:p>
            <a:pPr lvl="4"/>
            <a:r>
              <a:rPr lang="en-US" dirty="0"/>
              <a:t>Post-Ukraine shift, moving back to business as usual now</a:t>
            </a:r>
          </a:p>
          <a:p>
            <a:pPr lvl="4"/>
            <a:r>
              <a:rPr lang="en-US" dirty="0"/>
              <a:t>Hacking of companies by state-sponsored actors</a:t>
            </a:r>
          </a:p>
          <a:p>
            <a:pPr lvl="4"/>
            <a:r>
              <a:rPr lang="en-US" dirty="0"/>
              <a:t>Ransomware and </a:t>
            </a:r>
            <a:r>
              <a:rPr lang="en-US" dirty="0" err="1"/>
              <a:t>Cryptojacking</a:t>
            </a:r>
            <a:endParaRPr lang="en-US" dirty="0"/>
          </a:p>
          <a:p>
            <a:pPr lvl="4"/>
            <a:r>
              <a:rPr lang="en-US" dirty="0"/>
              <a:t>Both Indiscriminate and Targeted Intrusions</a:t>
            </a:r>
          </a:p>
        </p:txBody>
      </p:sp>
      <p:sp>
        <p:nvSpPr>
          <p:cNvPr id="3" name="Title 2" descr="" title=""/>
          <p:cNvSpPr>
            <a:spLocks noGrp="1"/>
          </p:cNvSpPr>
          <p:nvPr>
            <p:ph type="title"/>
          </p:nvPr>
        </p:nvSpPr>
        <p:spPr/>
        <p:txBody>
          <a:bodyPr/>
          <a:lstStyle/>
          <a:p>
            <a:r>
              <a:rPr lang="en-US" sz="3200" dirty="0"/>
              <a:t>Basic Understanding of Privacy and Cybersecurity Challenges and Threats</a:t>
            </a:r>
          </a:p>
        </p:txBody>
      </p:sp>
    </p:spTree>
    <p:extLst>
      <p:ext uri="{BB962C8B-B14F-4D97-AF65-F5344CB8AC3E}">
        <p14:creationId xmlns:p14="http://schemas.microsoft.com/office/powerpoint/2010/main" val="953273042"/>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lstStyle/>
          <a:p>
            <a:pPr>
              <a:spcBef>
                <a:spcPts val="1200"/>
              </a:spcBef>
            </a:pPr>
            <a:r>
              <a:rPr lang="en-US" dirty="0"/>
              <a:t>Risks to the Company</a:t>
            </a:r>
          </a:p>
          <a:p>
            <a:pPr lvl="1">
              <a:spcBef>
                <a:spcPts val="1200"/>
              </a:spcBef>
            </a:pPr>
            <a:r>
              <a:rPr lang="en-US" dirty="0"/>
              <a:t>Reputational Harm in a Privacy Violation or Cybersecurity Incident</a:t>
            </a:r>
          </a:p>
          <a:p>
            <a:pPr lvl="1">
              <a:spcBef>
                <a:spcPts val="1200"/>
              </a:spcBef>
            </a:pPr>
            <a:r>
              <a:rPr lang="en-US" dirty="0"/>
              <a:t>First Party Costs in Addressing a Cybersecurity Incident</a:t>
            </a:r>
          </a:p>
          <a:p>
            <a:pPr lvl="2">
              <a:spcBef>
                <a:spcPts val="1200"/>
              </a:spcBef>
            </a:pPr>
            <a:r>
              <a:rPr lang="en-US" dirty="0"/>
              <a:t>Forensics costs</a:t>
            </a:r>
          </a:p>
          <a:p>
            <a:pPr lvl="2">
              <a:spcBef>
                <a:spcPts val="1200"/>
              </a:spcBef>
            </a:pPr>
            <a:r>
              <a:rPr lang="en-US" dirty="0"/>
              <a:t>Remediation costs to restore systems and data</a:t>
            </a:r>
          </a:p>
          <a:p>
            <a:pPr lvl="2">
              <a:spcBef>
                <a:spcPts val="1200"/>
              </a:spcBef>
            </a:pPr>
            <a:r>
              <a:rPr lang="en-US" dirty="0"/>
              <a:t>Legally Required Notifications </a:t>
            </a:r>
          </a:p>
          <a:p>
            <a:pPr lvl="3">
              <a:spcBef>
                <a:spcPts val="1200"/>
              </a:spcBef>
            </a:pPr>
            <a:r>
              <a:rPr lang="en-US" dirty="0"/>
              <a:t>Affected Third Parties</a:t>
            </a:r>
          </a:p>
          <a:p>
            <a:pPr lvl="3">
              <a:spcBef>
                <a:spcPts val="1200"/>
              </a:spcBef>
            </a:pPr>
            <a:r>
              <a:rPr lang="en-US" dirty="0"/>
              <a:t>Government Agencies</a:t>
            </a:r>
          </a:p>
          <a:p>
            <a:pPr lvl="2">
              <a:spcBef>
                <a:spcPts val="1200"/>
              </a:spcBef>
            </a:pPr>
            <a:r>
              <a:rPr lang="en-US" dirty="0"/>
              <a:t>Credit Monitoring and Restoration Costs</a:t>
            </a:r>
          </a:p>
          <a:p>
            <a:pPr lvl="2">
              <a:spcBef>
                <a:spcPts val="1200"/>
              </a:spcBef>
            </a:pPr>
            <a:r>
              <a:rPr lang="en-US" dirty="0"/>
              <a:t>Settlements of Enforcement Actions and Litigation</a:t>
            </a:r>
          </a:p>
        </p:txBody>
      </p:sp>
      <p:sp>
        <p:nvSpPr>
          <p:cNvPr id="3" name="Title 2" descr="" title=""/>
          <p:cNvSpPr>
            <a:spLocks noGrp="1"/>
          </p:cNvSpPr>
          <p:nvPr>
            <p:ph type="title"/>
          </p:nvPr>
        </p:nvSpPr>
        <p:spPr/>
        <p:txBody>
          <a:bodyPr/>
          <a:lstStyle/>
          <a:p>
            <a:r>
              <a:rPr lang="en-US" dirty="0"/>
              <a:t>Risks and Reputation</a:t>
            </a:r>
          </a:p>
        </p:txBody>
      </p:sp>
    </p:spTree>
    <p:extLst>
      <p:ext uri="{BB962C8B-B14F-4D97-AF65-F5344CB8AC3E}">
        <p14:creationId xmlns:p14="http://schemas.microsoft.com/office/powerpoint/2010/main" val="229990754"/>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lstStyle/>
          <a:p>
            <a:r>
              <a:rPr lang="en-US" b="1" dirty="0"/>
              <a:t>Most breaches are tied to email</a:t>
            </a:r>
          </a:p>
          <a:p>
            <a:r>
              <a:rPr lang="en-US" dirty="0"/>
              <a:t>Know Normal</a:t>
            </a:r>
          </a:p>
          <a:p>
            <a:r>
              <a:rPr lang="en-US" dirty="0"/>
              <a:t>Thoughtful Pauses</a:t>
            </a:r>
          </a:p>
          <a:p>
            <a:r>
              <a:rPr lang="en-US" dirty="0"/>
              <a:t>See Something, Say Something</a:t>
            </a:r>
          </a:p>
          <a:p>
            <a:r>
              <a:rPr lang="en-US" dirty="0"/>
              <a:t>Recognize Social Engineering</a:t>
            </a:r>
          </a:p>
          <a:p>
            <a:r>
              <a:rPr lang="en-US" dirty="0"/>
              <a:t>Be Less Social</a:t>
            </a:r>
          </a:p>
          <a:p>
            <a:r>
              <a:rPr lang="en-US" dirty="0"/>
              <a:t>Recognize Phishing</a:t>
            </a:r>
          </a:p>
          <a:p>
            <a:r>
              <a:rPr lang="en-US" dirty="0"/>
              <a:t>Use The Right Address</a:t>
            </a:r>
          </a:p>
          <a:p>
            <a:r>
              <a:rPr lang="en-US" dirty="0"/>
              <a:t>Strong/Different Passphrases</a:t>
            </a:r>
          </a:p>
          <a:p>
            <a:r>
              <a:rPr lang="en-US" dirty="0"/>
              <a:t>Mobile Smart</a:t>
            </a:r>
          </a:p>
          <a:p>
            <a:r>
              <a:rPr lang="en-US" dirty="0"/>
              <a:t>Recognize and Report Fraud</a:t>
            </a:r>
          </a:p>
        </p:txBody>
      </p:sp>
      <p:sp>
        <p:nvSpPr>
          <p:cNvPr id="3" name="Title 2" descr="" title=""/>
          <p:cNvSpPr>
            <a:spLocks noGrp="1"/>
          </p:cNvSpPr>
          <p:nvPr>
            <p:ph type="title"/>
          </p:nvPr>
        </p:nvSpPr>
        <p:spPr/>
        <p:txBody>
          <a:bodyPr/>
          <a:lstStyle/>
          <a:p>
            <a:r>
              <a:rPr lang="en-US" dirty="0"/>
              <a:t>Be The Human Firewall</a:t>
            </a:r>
          </a:p>
        </p:txBody>
      </p:sp>
    </p:spTree>
    <p:extLst>
      <p:ext uri="{BB962C8B-B14F-4D97-AF65-F5344CB8AC3E}">
        <p14:creationId xmlns:p14="http://schemas.microsoft.com/office/powerpoint/2010/main" val="4030482378"/>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lstStyle/>
          <a:p>
            <a:r>
              <a:rPr lang="en-US" dirty="0"/>
              <a:t>Complex Passwords are complex</a:t>
            </a:r>
          </a:p>
          <a:p>
            <a:pPr lvl="1"/>
            <a:r>
              <a:rPr lang="en-US" dirty="0"/>
              <a:t>P(m&gt;N/2)=</a:t>
            </a:r>
            <a:r>
              <a:rPr lang="en-US" dirty="0" err="1"/>
              <a:t>n∑2nd</a:t>
            </a:r>
            <a:endParaRPr lang="en-US" dirty="0"/>
          </a:p>
          <a:p>
            <a:r>
              <a:rPr lang="en-US" dirty="0"/>
              <a:t>So we write them down</a:t>
            </a:r>
          </a:p>
          <a:p>
            <a:endParaRPr lang="en-US" dirty="0"/>
          </a:p>
          <a:p>
            <a:endParaRPr lang="en-US" dirty="0"/>
          </a:p>
          <a:p>
            <a:endParaRPr lang="en-US" dirty="0"/>
          </a:p>
          <a:p>
            <a:endParaRPr lang="en-US" dirty="0"/>
          </a:p>
          <a:p>
            <a:endParaRPr lang="en-US" dirty="0"/>
          </a:p>
          <a:p>
            <a:r>
              <a:rPr lang="en-US" dirty="0"/>
              <a:t>Or we make minor changes when forced to</a:t>
            </a:r>
          </a:p>
          <a:p>
            <a:pPr lvl="1"/>
            <a:r>
              <a:rPr lang="en-US" dirty="0" err="1"/>
              <a:t>P@ssw0rd</a:t>
            </a:r>
            <a:r>
              <a:rPr lang="en-US" dirty="0"/>
              <a:t>  		</a:t>
            </a:r>
            <a:r>
              <a:rPr lang="en-US" dirty="0" err="1"/>
              <a:t>P@55word</a:t>
            </a:r>
            <a:endParaRPr lang="en-US" dirty="0"/>
          </a:p>
          <a:p>
            <a:pPr lvl="1"/>
            <a:r>
              <a:rPr lang="en-US" dirty="0" err="1"/>
              <a:t>Summer2020</a:t>
            </a:r>
            <a:r>
              <a:rPr lang="en-US" dirty="0"/>
              <a:t>   		</a:t>
            </a:r>
            <a:r>
              <a:rPr lang="en-US" dirty="0" err="1"/>
              <a:t>Winter2020</a:t>
            </a:r>
            <a:endParaRPr lang="en-US" dirty="0"/>
          </a:p>
          <a:p>
            <a:r>
              <a:rPr lang="en-US" b="1" u="sng" dirty="0"/>
              <a:t>And Passwords are easy to crack</a:t>
            </a:r>
          </a:p>
        </p:txBody>
      </p:sp>
      <p:sp>
        <p:nvSpPr>
          <p:cNvPr id="3" name="Title 2" descr="" title=""/>
          <p:cNvSpPr>
            <a:spLocks noGrp="1"/>
          </p:cNvSpPr>
          <p:nvPr>
            <p:ph type="title"/>
          </p:nvPr>
        </p:nvSpPr>
        <p:spPr/>
        <p:txBody>
          <a:bodyPr/>
          <a:lstStyle/>
          <a:p>
            <a:r>
              <a:rPr lang="en-US" dirty="0"/>
              <a:t>Stop Using Passwords</a:t>
            </a:r>
          </a:p>
        </p:txBody>
      </p:sp>
      <p:pic>
        <p:nvPicPr>
          <p:cNvPr id="4" name="Picture 3" descr="" title=""/>
          <p:cNvPicPr>
            <a:picLocks noChangeAspect="1"/>
          </p:cNvPicPr>
          <p:nvPr/>
        </p:nvPicPr>
        <p:blipFill>
          <a:blip r:embed="rId2"/>
          <a:stretch>
            <a:fillRect/>
          </a:stretch>
        </p:blipFill>
        <p:spPr>
          <a:xfrm>
            <a:off x="2590800" y="2819400"/>
            <a:ext cx="1986460" cy="1858195"/>
          </a:xfrm>
          <a:prstGeom prst="rect">
            <a:avLst/>
          </a:prstGeom>
        </p:spPr>
      </p:pic>
    </p:spTree>
    <p:extLst>
      <p:ext uri="{BB962C8B-B14F-4D97-AF65-F5344CB8AC3E}">
        <p14:creationId xmlns:p14="http://schemas.microsoft.com/office/powerpoint/2010/main" val="2618121975"/>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lstStyle/>
          <a:p>
            <a:pPr>
              <a:spcBef>
                <a:spcPts val="1200"/>
              </a:spcBef>
            </a:pPr>
            <a:r>
              <a:rPr lang="en-US" dirty="0"/>
              <a:t>Length Adds Strength</a:t>
            </a:r>
          </a:p>
          <a:p>
            <a:pPr>
              <a:spcBef>
                <a:spcPts val="1200"/>
              </a:spcBef>
            </a:pPr>
            <a:r>
              <a:rPr lang="en-US" dirty="0"/>
              <a:t>Passphrases Are Easy To Remember</a:t>
            </a:r>
          </a:p>
          <a:p>
            <a:pPr>
              <a:spcBef>
                <a:spcPts val="1200"/>
              </a:spcBef>
            </a:pPr>
            <a:r>
              <a:rPr lang="en-US" dirty="0"/>
              <a:t>Use a lyric or goal</a:t>
            </a:r>
          </a:p>
          <a:p>
            <a:pPr lvl="1">
              <a:spcBef>
                <a:spcPts val="1200"/>
              </a:spcBef>
            </a:pPr>
            <a:r>
              <a:rPr lang="en-US" dirty="0"/>
              <a:t>I will Read 1 Book a Week!</a:t>
            </a:r>
          </a:p>
          <a:p>
            <a:pPr lvl="1">
              <a:spcBef>
                <a:spcPts val="1200"/>
              </a:spcBef>
            </a:pPr>
            <a:r>
              <a:rPr lang="en-US" dirty="0"/>
              <a:t>Captcha, I Am not A Robot!</a:t>
            </a:r>
          </a:p>
          <a:p>
            <a:pPr>
              <a:spcBef>
                <a:spcPts val="1200"/>
              </a:spcBef>
            </a:pPr>
            <a:r>
              <a:rPr lang="en-US" dirty="0"/>
              <a:t>Still need help with a passphrase?</a:t>
            </a:r>
          </a:p>
          <a:p>
            <a:pPr lvl="1">
              <a:spcBef>
                <a:spcPts val="1200"/>
              </a:spcBef>
            </a:pPr>
            <a:r>
              <a:rPr lang="en-US" dirty="0"/>
              <a:t>https://www.useapassphrase.com/</a:t>
            </a:r>
          </a:p>
        </p:txBody>
      </p:sp>
      <p:sp>
        <p:nvSpPr>
          <p:cNvPr id="3" name="Title 2" descr="" title=""/>
          <p:cNvSpPr>
            <a:spLocks noGrp="1"/>
          </p:cNvSpPr>
          <p:nvPr>
            <p:ph type="title"/>
          </p:nvPr>
        </p:nvSpPr>
        <p:spPr/>
        <p:txBody>
          <a:bodyPr/>
          <a:lstStyle/>
          <a:p>
            <a:r>
              <a:rPr lang="en-US" dirty="0"/>
              <a:t>Passphrases Are Better</a:t>
            </a:r>
          </a:p>
        </p:txBody>
      </p:sp>
    </p:spTree>
    <p:extLst>
      <p:ext uri="{BB962C8B-B14F-4D97-AF65-F5344CB8AC3E}">
        <p14:creationId xmlns:p14="http://schemas.microsoft.com/office/powerpoint/2010/main" val="2875228167"/>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2"/>
          </p:nvPr>
        </p:nvSpPr>
        <p:spPr/>
        <p:txBody>
          <a:bodyPr>
            <a:normAutofit fontScale="92500"/>
          </a:bodyPr>
          <a:lstStyle/>
          <a:p>
            <a:r>
              <a:rPr lang="en-US" dirty="0"/>
              <a:t>Use different passphrases for different sites</a:t>
            </a:r>
          </a:p>
          <a:p>
            <a:r>
              <a:rPr lang="en-US" dirty="0"/>
              <a:t>Use 4 character sets:</a:t>
            </a:r>
          </a:p>
          <a:p>
            <a:pPr marL="0" indent="0">
              <a:buNone/>
            </a:pPr>
            <a:endParaRPr lang="en-US" dirty="0"/>
          </a:p>
          <a:p>
            <a:endParaRPr lang="en-US" dirty="0"/>
          </a:p>
          <a:p>
            <a:r>
              <a:rPr lang="en-US" b="1" u="sng" dirty="0"/>
              <a:t>Always</a:t>
            </a:r>
            <a:r>
              <a:rPr lang="en-US" dirty="0"/>
              <a:t> couple MFA with your Passphrase</a:t>
            </a:r>
          </a:p>
          <a:p>
            <a:r>
              <a:rPr lang="en-US" dirty="0"/>
              <a:t>Treat your passphrase like your toothbrush</a:t>
            </a:r>
          </a:p>
          <a:p>
            <a:pPr lvl="1"/>
            <a:r>
              <a:rPr lang="en-US" dirty="0"/>
              <a:t>Don’t share </a:t>
            </a:r>
          </a:p>
          <a:p>
            <a:pPr lvl="1"/>
            <a:r>
              <a:rPr lang="en-US" dirty="0"/>
              <a:t>Change every 90 days</a:t>
            </a:r>
          </a:p>
          <a:p>
            <a:r>
              <a:rPr lang="en-US" dirty="0"/>
              <a:t>Don’t use public computers </a:t>
            </a:r>
          </a:p>
          <a:p>
            <a:r>
              <a:rPr lang="en-US" dirty="0"/>
              <a:t>Be skeptical of websites requiring personal information</a:t>
            </a:r>
          </a:p>
          <a:p>
            <a:r>
              <a:rPr lang="en-US" dirty="0"/>
              <a:t>No need to be truthful when answering identity questions</a:t>
            </a:r>
          </a:p>
          <a:p>
            <a:r>
              <a:rPr lang="en-US" dirty="0"/>
              <a:t>Delete accounts you no longer use</a:t>
            </a:r>
          </a:p>
          <a:p>
            <a:endParaRPr lang="en-US" dirty="0"/>
          </a:p>
        </p:txBody>
      </p:sp>
      <p:sp>
        <p:nvSpPr>
          <p:cNvPr id="3" name="Title 2" descr="" title=""/>
          <p:cNvSpPr>
            <a:spLocks noGrp="1"/>
          </p:cNvSpPr>
          <p:nvPr>
            <p:ph type="title"/>
          </p:nvPr>
        </p:nvSpPr>
        <p:spPr/>
        <p:txBody>
          <a:bodyPr/>
          <a:lstStyle/>
          <a:p>
            <a:r>
              <a:rPr lang="en-US" dirty="0"/>
              <a:t>Passphrase /Account Checklist</a:t>
            </a:r>
          </a:p>
        </p:txBody>
      </p:sp>
      <p:sp>
        <p:nvSpPr>
          <p:cNvPr id="4" name="TextBox 3" descr="" title=""/>
          <p:cNvSpPr txBox="1"/>
          <p:nvPr/>
        </p:nvSpPr>
        <p:spPr>
          <a:xfrm>
            <a:off x="1752600" y="2157664"/>
            <a:ext cx="4953000" cy="1169551"/>
          </a:xfrm>
          <a:prstGeom prst="rect">
            <a:avLst/>
          </a:prstGeom>
          <a:noFill/>
        </p:spPr>
        <p:txBody>
          <a:bodyPr wrap="square" lIns="0" numCol="2" rtlCol="0">
            <a:spAutoFit/>
          </a:bodyPr>
          <a:lstStyle/>
          <a:p>
            <a:pPr marL="822960" lvl="1" indent="-347663" defTabSz="914363">
              <a:spcBef>
                <a:spcPts val="600"/>
              </a:spcBef>
              <a:buClr>
                <a:srgbClr val="C00000"/>
              </a:buClr>
              <a:buFont typeface="Courier New" panose="02070309020205020404" pitchFamily="49" charset="0"/>
              <a:buChar char="o"/>
            </a:pPr>
            <a:r>
              <a:rPr lang="en-US" sz="2000" dirty="0">
                <a:solidFill>
                  <a:srgbClr val="00223D"/>
                </a:solidFill>
                <a:latin typeface="Candara" panose="020E0502030303020204" pitchFamily="34" charset="0"/>
                <a:sym typeface="Wingdings" pitchFamily="2" charset="2"/>
              </a:rPr>
              <a:t>Upper Case</a:t>
            </a:r>
          </a:p>
          <a:p>
            <a:pPr marL="822960" lvl="1" indent="-347663" defTabSz="914363">
              <a:spcBef>
                <a:spcPts val="600"/>
              </a:spcBef>
              <a:buClr>
                <a:srgbClr val="C00000"/>
              </a:buClr>
              <a:buFont typeface="Courier New" panose="02070309020205020404" pitchFamily="49" charset="0"/>
              <a:buChar char="o"/>
            </a:pPr>
            <a:r>
              <a:rPr lang="en-US" sz="2000" dirty="0">
                <a:solidFill>
                  <a:srgbClr val="00223D"/>
                </a:solidFill>
                <a:latin typeface="Candara" panose="020E0502030303020204" pitchFamily="34" charset="0"/>
                <a:sym typeface="Wingdings" pitchFamily="2" charset="2"/>
              </a:rPr>
              <a:t>Lower Case</a:t>
            </a:r>
          </a:p>
          <a:p>
            <a:pPr marL="804863" lvl="1" indent="-347663" defTabSz="914363">
              <a:spcBef>
                <a:spcPts val="600"/>
              </a:spcBef>
              <a:buClr>
                <a:srgbClr val="C00000"/>
              </a:buClr>
              <a:buFont typeface="Courier New" panose="02070309020205020404" pitchFamily="49" charset="0"/>
              <a:buChar char="o"/>
            </a:pPr>
            <a:endParaRPr lang="en-US" sz="2000" dirty="0">
              <a:solidFill>
                <a:srgbClr val="00223D"/>
              </a:solidFill>
              <a:latin typeface="Candara" panose="020E0502030303020204" pitchFamily="34" charset="0"/>
              <a:sym typeface="Wingdings" pitchFamily="2" charset="2"/>
            </a:endParaRPr>
          </a:p>
          <a:p>
            <a:pPr marL="91440" lvl="1" indent="-347663" defTabSz="914363">
              <a:spcBef>
                <a:spcPts val="600"/>
              </a:spcBef>
              <a:buClr>
                <a:srgbClr val="C00000"/>
              </a:buClr>
              <a:buFont typeface="Courier New" panose="02070309020205020404" pitchFamily="49" charset="0"/>
              <a:buChar char="o"/>
            </a:pPr>
            <a:r>
              <a:rPr lang="en-US" sz="2000" dirty="0">
                <a:solidFill>
                  <a:srgbClr val="00223D"/>
                </a:solidFill>
                <a:latin typeface="Candara" panose="020E0502030303020204" pitchFamily="34" charset="0"/>
                <a:sym typeface="Wingdings" pitchFamily="2" charset="2"/>
              </a:rPr>
              <a:t>Numbers</a:t>
            </a:r>
          </a:p>
          <a:p>
            <a:pPr marL="91440" lvl="1" indent="-347663" defTabSz="914363">
              <a:spcBef>
                <a:spcPts val="600"/>
              </a:spcBef>
              <a:buClr>
                <a:srgbClr val="C00000"/>
              </a:buClr>
              <a:buFont typeface="Courier New" panose="02070309020205020404" pitchFamily="49" charset="0"/>
              <a:buChar char="o"/>
            </a:pPr>
            <a:r>
              <a:rPr lang="en-US" sz="2000" dirty="0">
                <a:solidFill>
                  <a:srgbClr val="00223D"/>
                </a:solidFill>
                <a:latin typeface="Candara" panose="020E0502030303020204" pitchFamily="34" charset="0"/>
                <a:sym typeface="Wingdings" pitchFamily="2" charset="2"/>
              </a:rPr>
              <a:t>Special Characters</a:t>
            </a:r>
          </a:p>
        </p:txBody>
      </p:sp>
      <p:pic>
        <p:nvPicPr>
          <p:cNvPr id="5" name="Picture 4" descr="" title=""/>
          <p:cNvPicPr>
            <a:picLocks noChangeAspect="1"/>
          </p:cNvPicPr>
          <p:nvPr/>
        </p:nvPicPr>
        <p:blipFill>
          <a:blip r:embed="rId2"/>
          <a:stretch>
            <a:fillRect/>
          </a:stretch>
        </p:blipFill>
        <p:spPr>
          <a:xfrm>
            <a:off x="7010400" y="1752600"/>
            <a:ext cx="1826322" cy="1199449"/>
          </a:xfrm>
          <a:prstGeom prst="rect">
            <a:avLst/>
          </a:prstGeom>
        </p:spPr>
      </p:pic>
    </p:spTree>
    <p:extLst>
      <p:ext uri="{BB962C8B-B14F-4D97-AF65-F5344CB8AC3E}">
        <p14:creationId xmlns:p14="http://schemas.microsoft.com/office/powerpoint/2010/main" val="2012887657"/>
      </p:ext>
    </p:extLst>
  </p:cSld>
  <p:clrMapOvr>
    <a:masterClrMapping/>
  </p:clrMapOvr>
</p:sld>
</file>

<file path=ppt/theme/theme1.xml><?xml version="1.0" encoding="utf-8"?>
<a:theme xmlns:thm15="http://schemas.microsoft.com/office/thememl/2012/main" xmlns:a="http://schemas.openxmlformats.org/drawingml/2006/main" name="Main Slides">
  <a:themeElements>
    <a:clrScheme name="LockeLordNEW">
      <a:dk1>
        <a:sysClr val="windowText" lastClr="000000"/>
      </a:dk1>
      <a:lt1>
        <a:sysClr val="window" lastClr="FFFFFF"/>
      </a:lt1>
      <a:dk2>
        <a:srgbClr val="44546A"/>
      </a:dk2>
      <a:lt2>
        <a:srgbClr val="E7E6E6"/>
      </a:lt2>
      <a:accent1>
        <a:srgbClr val="C55243"/>
      </a:accent1>
      <a:accent2>
        <a:srgbClr val="5D4164"/>
      </a:accent2>
      <a:accent3>
        <a:srgbClr val="1C4189"/>
      </a:accent3>
      <a:accent4>
        <a:srgbClr val="89DBD4"/>
      </a:accent4>
      <a:accent5>
        <a:srgbClr val="00223D"/>
      </a:accent5>
      <a:accent6>
        <a:srgbClr val="ECEC7A"/>
      </a:accent6>
      <a:hlink>
        <a:srgbClr val="1C4189"/>
      </a:hlink>
      <a:folHlink>
        <a:srgbClr val="5D4164"/>
      </a:folHlink>
    </a:clrScheme>
    <a:fontScheme name="PP PPT">
      <a:majorFont>
        <a:latin typeface="Bodoni M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 Firm Locke Lord LLP.pptx [Read-Only]" id="{EF77EF01-623D-4917-9DCF-EBAECDB3B641}" vid="{824B0A1D-C654-4E15-BCAF-9E944DC47C8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1 6 " ? >  
 < p r o p e r t i e s   x m l n s = " h t t p : / / w w w . i m a n a g e . c o m / w o r k / x m l s c h e m a " >  
     < d o c u m e n t i d > L A W ! 2 1 3 7 1 0 5 5 2 . 1 < / d o c u m e n t i d >  
     < s e n d e r i d > K F 8 6 7 8 9 < / s e n d e r i d >  
     < s e n d e r e m a i l > K E L L Y . F O R T I E R @ T H E H A R T F O R D . C O M < / s e n d e r e m a i l >  
     < l a s t m o d i f i e d > 1 9 0 0 - 0 1 - 0 1 T 0 0 : 0 0 : 0 0 . 0 0 0 0 0 0 0 - 0 5 : 0 0 < / l a s t m o d i f i e d >  
     < d a t a b a s e > L A W < / d a t a b a s e >  
 < / p r o p e r t i e s > 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