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52"/>
  </p:notesMasterIdLst>
  <p:handoutMasterIdLst>
    <p:handoutMasterId r:id="rId53"/>
  </p:handoutMasterIdLst>
  <p:sldIdLst>
    <p:sldId id="258" r:id="rId2"/>
    <p:sldId id="576" r:id="rId3"/>
    <p:sldId id="356" r:id="rId4"/>
    <p:sldId id="357" r:id="rId5"/>
    <p:sldId id="514" r:id="rId6"/>
    <p:sldId id="256" r:id="rId7"/>
    <p:sldId id="316" r:id="rId8"/>
    <p:sldId id="301" r:id="rId9"/>
    <p:sldId id="297" r:id="rId10"/>
    <p:sldId id="295" r:id="rId11"/>
    <p:sldId id="515" r:id="rId12"/>
    <p:sldId id="518" r:id="rId13"/>
    <p:sldId id="520" r:id="rId14"/>
    <p:sldId id="534" r:id="rId15"/>
    <p:sldId id="521" r:id="rId16"/>
    <p:sldId id="522" r:id="rId17"/>
    <p:sldId id="523" r:id="rId18"/>
    <p:sldId id="526" r:id="rId19"/>
    <p:sldId id="532" r:id="rId20"/>
    <p:sldId id="533" r:id="rId21"/>
    <p:sldId id="528" r:id="rId22"/>
    <p:sldId id="530" r:id="rId23"/>
    <p:sldId id="531" r:id="rId24"/>
    <p:sldId id="516" r:id="rId25"/>
    <p:sldId id="544" r:id="rId26"/>
    <p:sldId id="545" r:id="rId27"/>
    <p:sldId id="565" r:id="rId28"/>
    <p:sldId id="568" r:id="rId29"/>
    <p:sldId id="566" r:id="rId30"/>
    <p:sldId id="575" r:id="rId31"/>
    <p:sldId id="567" r:id="rId32"/>
    <p:sldId id="553" r:id="rId33"/>
    <p:sldId id="554" r:id="rId34"/>
    <p:sldId id="574" r:id="rId35"/>
    <p:sldId id="570" r:id="rId36"/>
    <p:sldId id="572" r:id="rId37"/>
    <p:sldId id="546" r:id="rId38"/>
    <p:sldId id="573" r:id="rId39"/>
    <p:sldId id="579" r:id="rId40"/>
    <p:sldId id="296" r:id="rId41"/>
    <p:sldId id="343" r:id="rId42"/>
    <p:sldId id="580" r:id="rId43"/>
    <p:sldId id="345" r:id="rId44"/>
    <p:sldId id="346" r:id="rId45"/>
    <p:sldId id="318" r:id="rId46"/>
    <p:sldId id="348" r:id="rId47"/>
    <p:sldId id="349" r:id="rId48"/>
    <p:sldId id="347" r:id="rId49"/>
    <p:sldId id="350" r:id="rId50"/>
    <p:sldId id="358" r:id="rId5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44">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F2DC48-AE32-DEE3-8A56-79B51C822FEA}" name="Julia L. Greenberg" initials="JG" userId="S::JGreenberg@keker.com::f56b01ff-6d93-4922-82ba-4eef12dfd984" providerId="AD"/>
  <p188:author id="{B5F39CD6-5675-5E93-1917-5FF8ED83CE66}" name="Paven Malhotra" initials="PM" userId="S::pmalhotra@keker.com::64233660-97eb-40ec-9b57-9f358eeeb0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92" autoAdjust="0"/>
    <p:restoredTop sz="71863" autoAdjust="0"/>
  </p:normalViewPr>
  <p:slideViewPr>
    <p:cSldViewPr snapToGrid="0">
      <p:cViewPr varScale="1">
        <p:scale>
          <a:sx n="107" d="100"/>
          <a:sy n="107" d="100"/>
        </p:scale>
        <p:origin x="1332" y="78"/>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66C58E-00EF-13DA-E6A7-18429309D02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821034-738E-52E2-AFEC-E42058881B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20CD69B-2BCB-475F-8A4B-C597A1AE4CAC}" type="datetimeFigureOut">
              <a:rPr lang="en-US" smtClean="0"/>
              <a:t>4/9/2024</a:t>
            </a:fld>
            <a:endParaRPr lang="en-US"/>
          </a:p>
        </p:txBody>
      </p:sp>
      <p:sp>
        <p:nvSpPr>
          <p:cNvPr id="4" name="Footer Placeholder 3">
            <a:extLst>
              <a:ext uri="{FF2B5EF4-FFF2-40B4-BE49-F238E27FC236}">
                <a16:creationId xmlns:a16="http://schemas.microsoft.com/office/drawing/2014/main" id="{539F2358-705F-EC63-0EB5-20AD669429F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81577-750E-7622-CF05-8922F6FEACE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6C5EDFD-427B-4D24-B881-36DA717EF92A}" type="slidenum">
              <a:rPr lang="en-US" smtClean="0"/>
              <a:t>‹#›</a:t>
            </a:fld>
            <a:endParaRPr lang="en-US"/>
          </a:p>
        </p:txBody>
      </p:sp>
    </p:spTree>
    <p:extLst>
      <p:ext uri="{BB962C8B-B14F-4D97-AF65-F5344CB8AC3E}">
        <p14:creationId xmlns:p14="http://schemas.microsoft.com/office/powerpoint/2010/main" val="16582289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5B989F-54ED-4589-A212-7B6BDE305E6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5C9DF614-0134-465C-B333-ABEFB655DEBD}"/>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6E69F912-44F9-4EDC-9C49-C3C5909F3E54}" type="datetimeFigureOut">
              <a:rPr lang="en-US"/>
              <a:pPr>
                <a:defRPr/>
              </a:pPr>
              <a:t>4/9/2024</a:t>
            </a:fld>
            <a:endParaRPr lang="en-US" dirty="0"/>
          </a:p>
        </p:txBody>
      </p:sp>
      <p:sp>
        <p:nvSpPr>
          <p:cNvPr id="4" name="Slide Image Placeholder 3">
            <a:extLst>
              <a:ext uri="{FF2B5EF4-FFF2-40B4-BE49-F238E27FC236}">
                <a16:creationId xmlns:a16="http://schemas.microsoft.com/office/drawing/2014/main" id="{C8FECB3A-C9F3-460D-93F6-03667AEBB9B1}"/>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35C1CFE0-3B2C-49ED-9393-8E7F55FD8EC3}"/>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A12B1AD-85A8-4A01-808C-CA94197E9172}"/>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93A39560-02F0-4E6E-A7C9-4ED9C4BA4258}"/>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D2BB033B-213E-4CCB-B0FC-7826381E16F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a:t>
            </a:fld>
            <a:endParaRPr lang="en-US" altLang="en-US" dirty="0"/>
          </a:p>
        </p:txBody>
      </p:sp>
      <p:sp>
        <p:nvSpPr>
          <p:cNvPr id="5" name="Footer Placeholder 4">
            <a:extLst>
              <a:ext uri="{FF2B5EF4-FFF2-40B4-BE49-F238E27FC236}">
                <a16:creationId xmlns:a16="http://schemas.microsoft.com/office/drawing/2014/main" id="{F0CBD213-4725-41D4-2DC0-0BBD783ADEC8}"/>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93235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10</a:t>
            </a:fld>
            <a:endParaRPr lang="en-US" altLang="en-US" dirty="0"/>
          </a:p>
        </p:txBody>
      </p:sp>
      <p:sp>
        <p:nvSpPr>
          <p:cNvPr id="5" name="Footer Placeholder 4">
            <a:extLst>
              <a:ext uri="{FF2B5EF4-FFF2-40B4-BE49-F238E27FC236}">
                <a16:creationId xmlns:a16="http://schemas.microsoft.com/office/drawing/2014/main" id="{B3626E10-F81E-3E4B-128B-D6C0FE1B613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49028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5071E41-46C9-41AF-9FC9-8278D7A24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0436D33-6236-4B1B-AADB-DF4C0F411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63F493C4-938B-40A0-8E89-BC907D928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03" indent="-296693">
              <a:defRPr>
                <a:solidFill>
                  <a:schemeClr val="tx1"/>
                </a:solidFill>
                <a:latin typeface="Arial" panose="020B0604020202020204" pitchFamily="34" charset="0"/>
                <a:cs typeface="Arial" panose="020B0604020202020204" pitchFamily="34" charset="0"/>
              </a:defRPr>
            </a:lvl2pPr>
            <a:lvl3pPr marL="1186775" indent="-237355">
              <a:defRPr>
                <a:solidFill>
                  <a:schemeClr val="tx1"/>
                </a:solidFill>
                <a:latin typeface="Arial" panose="020B0604020202020204" pitchFamily="34" charset="0"/>
                <a:cs typeface="Arial" panose="020B0604020202020204" pitchFamily="34" charset="0"/>
              </a:defRPr>
            </a:lvl3pPr>
            <a:lvl4pPr marL="1661485" indent="-237355">
              <a:defRPr>
                <a:solidFill>
                  <a:schemeClr val="tx1"/>
                </a:solidFill>
                <a:latin typeface="Arial" panose="020B0604020202020204" pitchFamily="34" charset="0"/>
                <a:cs typeface="Arial" panose="020B0604020202020204" pitchFamily="34" charset="0"/>
              </a:defRPr>
            </a:lvl4pPr>
            <a:lvl5pPr marL="2136196" indent="-237355">
              <a:defRPr>
                <a:solidFill>
                  <a:schemeClr val="tx1"/>
                </a:solidFill>
                <a:latin typeface="Arial" panose="020B0604020202020204" pitchFamily="34" charset="0"/>
                <a:cs typeface="Arial" panose="020B0604020202020204" pitchFamily="34" charset="0"/>
              </a:defRPr>
            </a:lvl5pPr>
            <a:lvl6pPr marL="261090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61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32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03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AC19A-20DD-4684-9FD0-EBA6BBA786B2}" type="slidenum">
              <a:rPr lang="en-US" altLang="en-US" smtClean="0">
                <a:latin typeface="Calibri" panose="020F0502020204030204" pitchFamily="34" charset="0"/>
              </a:rPr>
              <a:pPr/>
              <a:t>11</a:t>
            </a:fld>
            <a:endParaRPr lang="en-US" altLang="en-US" dirty="0">
              <a:latin typeface="Calibri" panose="020F0502020204030204" pitchFamily="34" charset="0"/>
            </a:endParaRPr>
          </a:p>
        </p:txBody>
      </p:sp>
      <p:sp>
        <p:nvSpPr>
          <p:cNvPr id="2" name="Footer Placeholder 1">
            <a:extLst>
              <a:ext uri="{FF2B5EF4-FFF2-40B4-BE49-F238E27FC236}">
                <a16:creationId xmlns:a16="http://schemas.microsoft.com/office/drawing/2014/main" id="{B96CE63C-DFF7-DE8A-854A-A34577AA858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55782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12</a:t>
            </a:fld>
            <a:endParaRPr lang="en-US" altLang="en-US" dirty="0"/>
          </a:p>
        </p:txBody>
      </p:sp>
      <p:sp>
        <p:nvSpPr>
          <p:cNvPr id="5" name="Footer Placeholder 4">
            <a:extLst>
              <a:ext uri="{FF2B5EF4-FFF2-40B4-BE49-F238E27FC236}">
                <a16:creationId xmlns:a16="http://schemas.microsoft.com/office/drawing/2014/main" id="{4FA5635D-C680-9457-8F16-08349FE9C64A}"/>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97797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13</a:t>
            </a:fld>
            <a:endParaRPr lang="en-US" altLang="en-US" dirty="0"/>
          </a:p>
        </p:txBody>
      </p:sp>
      <p:sp>
        <p:nvSpPr>
          <p:cNvPr id="5" name="Footer Placeholder 4">
            <a:extLst>
              <a:ext uri="{FF2B5EF4-FFF2-40B4-BE49-F238E27FC236}">
                <a16:creationId xmlns:a16="http://schemas.microsoft.com/office/drawing/2014/main" id="{DAB4D12B-9CD8-3266-08EC-8E8359FBCFE8}"/>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81789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14</a:t>
            </a:fld>
            <a:endParaRPr lang="en-US" altLang="en-US" dirty="0"/>
          </a:p>
        </p:txBody>
      </p:sp>
      <p:sp>
        <p:nvSpPr>
          <p:cNvPr id="5" name="Footer Placeholder 4">
            <a:extLst>
              <a:ext uri="{FF2B5EF4-FFF2-40B4-BE49-F238E27FC236}">
                <a16:creationId xmlns:a16="http://schemas.microsoft.com/office/drawing/2014/main" id="{A177FB1C-F799-CF89-1AC0-F337DA75B20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981368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15</a:t>
            </a:fld>
            <a:endParaRPr lang="en-US" altLang="en-US" dirty="0"/>
          </a:p>
        </p:txBody>
      </p:sp>
      <p:sp>
        <p:nvSpPr>
          <p:cNvPr id="5" name="Footer Placeholder 4">
            <a:extLst>
              <a:ext uri="{FF2B5EF4-FFF2-40B4-BE49-F238E27FC236}">
                <a16:creationId xmlns:a16="http://schemas.microsoft.com/office/drawing/2014/main" id="{78407815-6F21-1225-6566-C33FAE1B639D}"/>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52095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16</a:t>
            </a:fld>
            <a:endParaRPr lang="en-US" altLang="en-US" dirty="0"/>
          </a:p>
        </p:txBody>
      </p:sp>
      <p:sp>
        <p:nvSpPr>
          <p:cNvPr id="5" name="Footer Placeholder 4">
            <a:extLst>
              <a:ext uri="{FF2B5EF4-FFF2-40B4-BE49-F238E27FC236}">
                <a16:creationId xmlns:a16="http://schemas.microsoft.com/office/drawing/2014/main" id="{CB6F7382-C5B4-8676-49BE-E07434C084C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77735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17</a:t>
            </a:fld>
            <a:endParaRPr lang="en-US" altLang="en-US" dirty="0"/>
          </a:p>
        </p:txBody>
      </p:sp>
      <p:sp>
        <p:nvSpPr>
          <p:cNvPr id="5" name="Footer Placeholder 4">
            <a:extLst>
              <a:ext uri="{FF2B5EF4-FFF2-40B4-BE49-F238E27FC236}">
                <a16:creationId xmlns:a16="http://schemas.microsoft.com/office/drawing/2014/main" id="{E2CA6648-E56E-F077-C16A-B437BC417CB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393452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18</a:t>
            </a:fld>
            <a:endParaRPr lang="en-US" altLang="en-US" dirty="0"/>
          </a:p>
        </p:txBody>
      </p:sp>
      <p:sp>
        <p:nvSpPr>
          <p:cNvPr id="5" name="Footer Placeholder 4">
            <a:extLst>
              <a:ext uri="{FF2B5EF4-FFF2-40B4-BE49-F238E27FC236}">
                <a16:creationId xmlns:a16="http://schemas.microsoft.com/office/drawing/2014/main" id="{6FEF8DE9-D30B-E348-93D9-DE8B9F2CC7AB}"/>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2019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19</a:t>
            </a:fld>
            <a:endParaRPr lang="en-US" altLang="en-US" dirty="0"/>
          </a:p>
        </p:txBody>
      </p:sp>
      <p:sp>
        <p:nvSpPr>
          <p:cNvPr id="5" name="Footer Placeholder 4">
            <a:extLst>
              <a:ext uri="{FF2B5EF4-FFF2-40B4-BE49-F238E27FC236}">
                <a16:creationId xmlns:a16="http://schemas.microsoft.com/office/drawing/2014/main" id="{0DA13B7A-6AEE-76F7-29A0-5B15A927844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66860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a:t>
            </a:fld>
            <a:endParaRPr lang="en-US" altLang="en-US" dirty="0"/>
          </a:p>
        </p:txBody>
      </p:sp>
      <p:sp>
        <p:nvSpPr>
          <p:cNvPr id="5" name="Footer Placeholder 4">
            <a:extLst>
              <a:ext uri="{FF2B5EF4-FFF2-40B4-BE49-F238E27FC236}">
                <a16:creationId xmlns:a16="http://schemas.microsoft.com/office/drawing/2014/main" id="{4A7695DC-E2AD-8C23-2256-0B5DBCACE77B}"/>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098936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20</a:t>
            </a:fld>
            <a:endParaRPr lang="en-US" altLang="en-US" dirty="0"/>
          </a:p>
        </p:txBody>
      </p:sp>
      <p:sp>
        <p:nvSpPr>
          <p:cNvPr id="5" name="Footer Placeholder 4">
            <a:extLst>
              <a:ext uri="{FF2B5EF4-FFF2-40B4-BE49-F238E27FC236}">
                <a16:creationId xmlns:a16="http://schemas.microsoft.com/office/drawing/2014/main" id="{27379B40-F693-105A-B740-3D57E41DF0D9}"/>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455751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21</a:t>
            </a:fld>
            <a:endParaRPr lang="en-US" altLang="en-US" dirty="0"/>
          </a:p>
        </p:txBody>
      </p:sp>
      <p:sp>
        <p:nvSpPr>
          <p:cNvPr id="5" name="Footer Placeholder 4">
            <a:extLst>
              <a:ext uri="{FF2B5EF4-FFF2-40B4-BE49-F238E27FC236}">
                <a16:creationId xmlns:a16="http://schemas.microsoft.com/office/drawing/2014/main" id="{10E17166-9EEF-EA51-61A8-2E351FBE518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61522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22</a:t>
            </a:fld>
            <a:endParaRPr lang="en-US" altLang="en-US" dirty="0"/>
          </a:p>
        </p:txBody>
      </p:sp>
      <p:sp>
        <p:nvSpPr>
          <p:cNvPr id="5" name="Footer Placeholder 4">
            <a:extLst>
              <a:ext uri="{FF2B5EF4-FFF2-40B4-BE49-F238E27FC236}">
                <a16:creationId xmlns:a16="http://schemas.microsoft.com/office/drawing/2014/main" id="{B67B000E-D359-1F5A-FE3C-3A887189592B}"/>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07596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23</a:t>
            </a:fld>
            <a:endParaRPr lang="en-US" altLang="en-US" dirty="0"/>
          </a:p>
        </p:txBody>
      </p:sp>
      <p:sp>
        <p:nvSpPr>
          <p:cNvPr id="5" name="Footer Placeholder 4">
            <a:extLst>
              <a:ext uri="{FF2B5EF4-FFF2-40B4-BE49-F238E27FC236}">
                <a16:creationId xmlns:a16="http://schemas.microsoft.com/office/drawing/2014/main" id="{38F60646-10BA-DBEE-531A-1250CBA3266F}"/>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275062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5071E41-46C9-41AF-9FC9-8278D7A24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0436D33-6236-4B1B-AADB-DF4C0F411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 typeface="Arial" panose="020B0604020202020204" pitchFamily="34" charset="0"/>
              <a:buChar char="•"/>
            </a:pPr>
            <a:endParaRPr lang="en-US" altLang="en-US" dirty="0"/>
          </a:p>
        </p:txBody>
      </p:sp>
      <p:sp>
        <p:nvSpPr>
          <p:cNvPr id="20484" name="Slide Number Placeholder 3">
            <a:extLst>
              <a:ext uri="{FF2B5EF4-FFF2-40B4-BE49-F238E27FC236}">
                <a16:creationId xmlns:a16="http://schemas.microsoft.com/office/drawing/2014/main" id="{63F493C4-938B-40A0-8E89-BC907D928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03" indent="-296693">
              <a:defRPr>
                <a:solidFill>
                  <a:schemeClr val="tx1"/>
                </a:solidFill>
                <a:latin typeface="Arial" panose="020B0604020202020204" pitchFamily="34" charset="0"/>
                <a:cs typeface="Arial" panose="020B0604020202020204" pitchFamily="34" charset="0"/>
              </a:defRPr>
            </a:lvl2pPr>
            <a:lvl3pPr marL="1186775" indent="-237355">
              <a:defRPr>
                <a:solidFill>
                  <a:schemeClr val="tx1"/>
                </a:solidFill>
                <a:latin typeface="Arial" panose="020B0604020202020204" pitchFamily="34" charset="0"/>
                <a:cs typeface="Arial" panose="020B0604020202020204" pitchFamily="34" charset="0"/>
              </a:defRPr>
            </a:lvl3pPr>
            <a:lvl4pPr marL="1661485" indent="-237355">
              <a:defRPr>
                <a:solidFill>
                  <a:schemeClr val="tx1"/>
                </a:solidFill>
                <a:latin typeface="Arial" panose="020B0604020202020204" pitchFamily="34" charset="0"/>
                <a:cs typeface="Arial" panose="020B0604020202020204" pitchFamily="34" charset="0"/>
              </a:defRPr>
            </a:lvl4pPr>
            <a:lvl5pPr marL="2136196" indent="-237355">
              <a:defRPr>
                <a:solidFill>
                  <a:schemeClr val="tx1"/>
                </a:solidFill>
                <a:latin typeface="Arial" panose="020B0604020202020204" pitchFamily="34" charset="0"/>
                <a:cs typeface="Arial" panose="020B0604020202020204" pitchFamily="34" charset="0"/>
              </a:defRPr>
            </a:lvl5pPr>
            <a:lvl6pPr marL="261090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61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32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03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AC19A-20DD-4684-9FD0-EBA6BBA786B2}" type="slidenum">
              <a:rPr lang="en-US" altLang="en-US" smtClean="0">
                <a:latin typeface="Calibri" panose="020F0502020204030204" pitchFamily="34" charset="0"/>
              </a:rPr>
              <a:pPr/>
              <a:t>24</a:t>
            </a:fld>
            <a:endParaRPr lang="en-US" altLang="en-US" dirty="0">
              <a:latin typeface="Calibri" panose="020F0502020204030204" pitchFamily="34" charset="0"/>
            </a:endParaRPr>
          </a:p>
        </p:txBody>
      </p:sp>
      <p:sp>
        <p:nvSpPr>
          <p:cNvPr id="2" name="Footer Placeholder 1">
            <a:extLst>
              <a:ext uri="{FF2B5EF4-FFF2-40B4-BE49-F238E27FC236}">
                <a16:creationId xmlns:a16="http://schemas.microsoft.com/office/drawing/2014/main" id="{43BAC487-CBA6-21AE-01EE-A90E230E7B4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185810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25</a:t>
            </a:fld>
            <a:endParaRPr lang="en-US" altLang="en-US" dirty="0"/>
          </a:p>
        </p:txBody>
      </p:sp>
      <p:sp>
        <p:nvSpPr>
          <p:cNvPr id="5" name="Footer Placeholder 4">
            <a:extLst>
              <a:ext uri="{FF2B5EF4-FFF2-40B4-BE49-F238E27FC236}">
                <a16:creationId xmlns:a16="http://schemas.microsoft.com/office/drawing/2014/main" id="{079595B6-2774-9A84-2127-053B590DFD2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060902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26</a:t>
            </a:fld>
            <a:endParaRPr lang="en-US" altLang="en-US" dirty="0"/>
          </a:p>
        </p:txBody>
      </p:sp>
      <p:sp>
        <p:nvSpPr>
          <p:cNvPr id="5" name="Footer Placeholder 4">
            <a:extLst>
              <a:ext uri="{FF2B5EF4-FFF2-40B4-BE49-F238E27FC236}">
                <a16:creationId xmlns:a16="http://schemas.microsoft.com/office/drawing/2014/main" id="{3E9EEE3A-C7D3-7C8B-6D8E-9E0D0172C4F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046326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27</a:t>
            </a:fld>
            <a:endParaRPr lang="en-US" altLang="en-US" dirty="0"/>
          </a:p>
        </p:txBody>
      </p:sp>
      <p:sp>
        <p:nvSpPr>
          <p:cNvPr id="5" name="Footer Placeholder 4">
            <a:extLst>
              <a:ext uri="{FF2B5EF4-FFF2-40B4-BE49-F238E27FC236}">
                <a16:creationId xmlns:a16="http://schemas.microsoft.com/office/drawing/2014/main" id="{C490026C-1D52-242A-87CC-9211F7902F94}"/>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65481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28</a:t>
            </a:fld>
            <a:endParaRPr lang="en-US" altLang="en-US" dirty="0"/>
          </a:p>
        </p:txBody>
      </p:sp>
      <p:sp>
        <p:nvSpPr>
          <p:cNvPr id="5" name="Footer Placeholder 4">
            <a:extLst>
              <a:ext uri="{FF2B5EF4-FFF2-40B4-BE49-F238E27FC236}">
                <a16:creationId xmlns:a16="http://schemas.microsoft.com/office/drawing/2014/main" id="{CDD3F55F-6E58-0960-4C96-251BF7494D98}"/>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830304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29</a:t>
            </a:fld>
            <a:endParaRPr lang="en-US" altLang="en-US" dirty="0"/>
          </a:p>
        </p:txBody>
      </p:sp>
      <p:sp>
        <p:nvSpPr>
          <p:cNvPr id="5" name="Footer Placeholder 4">
            <a:extLst>
              <a:ext uri="{FF2B5EF4-FFF2-40B4-BE49-F238E27FC236}">
                <a16:creationId xmlns:a16="http://schemas.microsoft.com/office/drawing/2014/main" id="{EE08C7CE-7ABA-0117-4454-56FD1C7637F9}"/>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45610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D648A-EA23-4469-96C6-DBFCDF2B71ED}" type="slidenum">
              <a:rPr lang="en-US" smtClean="0"/>
              <a:t>3</a:t>
            </a:fld>
            <a:endParaRPr lang="en-US" dirty="0"/>
          </a:p>
        </p:txBody>
      </p:sp>
      <p:sp>
        <p:nvSpPr>
          <p:cNvPr id="5" name="Footer Placeholder 4">
            <a:extLst>
              <a:ext uri="{FF2B5EF4-FFF2-40B4-BE49-F238E27FC236}">
                <a16:creationId xmlns:a16="http://schemas.microsoft.com/office/drawing/2014/main" id="{8CFFF94E-EC40-2052-ED31-A8A3B99B898C}"/>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72276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30</a:t>
            </a:fld>
            <a:endParaRPr lang="en-US" altLang="en-US" dirty="0"/>
          </a:p>
        </p:txBody>
      </p:sp>
      <p:sp>
        <p:nvSpPr>
          <p:cNvPr id="5" name="Footer Placeholder 4">
            <a:extLst>
              <a:ext uri="{FF2B5EF4-FFF2-40B4-BE49-F238E27FC236}">
                <a16:creationId xmlns:a16="http://schemas.microsoft.com/office/drawing/2014/main" id="{EB000375-59B3-F567-AC35-05FD6247EFF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30285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31</a:t>
            </a:fld>
            <a:endParaRPr lang="en-US" altLang="en-US" dirty="0"/>
          </a:p>
        </p:txBody>
      </p:sp>
      <p:sp>
        <p:nvSpPr>
          <p:cNvPr id="5" name="Footer Placeholder 4">
            <a:extLst>
              <a:ext uri="{FF2B5EF4-FFF2-40B4-BE49-F238E27FC236}">
                <a16:creationId xmlns:a16="http://schemas.microsoft.com/office/drawing/2014/main" id="{06660341-9547-6182-2B8D-52A8252F7B0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82531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32</a:t>
            </a:fld>
            <a:endParaRPr lang="en-US" altLang="en-US" dirty="0"/>
          </a:p>
        </p:txBody>
      </p:sp>
      <p:sp>
        <p:nvSpPr>
          <p:cNvPr id="5" name="Footer Placeholder 4">
            <a:extLst>
              <a:ext uri="{FF2B5EF4-FFF2-40B4-BE49-F238E27FC236}">
                <a16:creationId xmlns:a16="http://schemas.microsoft.com/office/drawing/2014/main" id="{CE62BC90-BF1F-70FD-1E8A-CB18C3565DD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793067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33</a:t>
            </a:fld>
            <a:endParaRPr lang="en-US" altLang="en-US" dirty="0"/>
          </a:p>
        </p:txBody>
      </p:sp>
      <p:sp>
        <p:nvSpPr>
          <p:cNvPr id="5" name="Footer Placeholder 4">
            <a:extLst>
              <a:ext uri="{FF2B5EF4-FFF2-40B4-BE49-F238E27FC236}">
                <a16:creationId xmlns:a16="http://schemas.microsoft.com/office/drawing/2014/main" id="{15DFD784-D05D-254D-A896-767BCE96CE2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658509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34</a:t>
            </a:fld>
            <a:endParaRPr lang="en-US" altLang="en-US" dirty="0"/>
          </a:p>
        </p:txBody>
      </p:sp>
      <p:sp>
        <p:nvSpPr>
          <p:cNvPr id="5" name="Footer Placeholder 4">
            <a:extLst>
              <a:ext uri="{FF2B5EF4-FFF2-40B4-BE49-F238E27FC236}">
                <a16:creationId xmlns:a16="http://schemas.microsoft.com/office/drawing/2014/main" id="{C52430B0-FB6C-0323-7083-A7339C606FF1}"/>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288455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35</a:t>
            </a:fld>
            <a:endParaRPr lang="en-US" altLang="en-US" dirty="0"/>
          </a:p>
        </p:txBody>
      </p:sp>
      <p:sp>
        <p:nvSpPr>
          <p:cNvPr id="5" name="Footer Placeholder 4">
            <a:extLst>
              <a:ext uri="{FF2B5EF4-FFF2-40B4-BE49-F238E27FC236}">
                <a16:creationId xmlns:a16="http://schemas.microsoft.com/office/drawing/2014/main" id="{D7E4E470-B3FC-5ED5-D88D-7E22F831071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93903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36</a:t>
            </a:fld>
            <a:endParaRPr lang="en-US" altLang="en-US" dirty="0"/>
          </a:p>
        </p:txBody>
      </p:sp>
      <p:sp>
        <p:nvSpPr>
          <p:cNvPr id="5" name="Footer Placeholder 4">
            <a:extLst>
              <a:ext uri="{FF2B5EF4-FFF2-40B4-BE49-F238E27FC236}">
                <a16:creationId xmlns:a16="http://schemas.microsoft.com/office/drawing/2014/main" id="{D1A413FA-E4AF-9073-A6DF-EFB7B4756AAD}"/>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072000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37</a:t>
            </a:fld>
            <a:endParaRPr lang="en-US" altLang="en-US" dirty="0"/>
          </a:p>
        </p:txBody>
      </p:sp>
      <p:sp>
        <p:nvSpPr>
          <p:cNvPr id="5" name="Footer Placeholder 4">
            <a:extLst>
              <a:ext uri="{FF2B5EF4-FFF2-40B4-BE49-F238E27FC236}">
                <a16:creationId xmlns:a16="http://schemas.microsoft.com/office/drawing/2014/main" id="{44D854EF-777B-AED2-A8D8-A35F5DB4F64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220643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38</a:t>
            </a:fld>
            <a:endParaRPr lang="en-US" altLang="en-US" dirty="0"/>
          </a:p>
        </p:txBody>
      </p:sp>
      <p:sp>
        <p:nvSpPr>
          <p:cNvPr id="5" name="Footer Placeholder 4">
            <a:extLst>
              <a:ext uri="{FF2B5EF4-FFF2-40B4-BE49-F238E27FC236}">
                <a16:creationId xmlns:a16="http://schemas.microsoft.com/office/drawing/2014/main" id="{F7341111-6F09-9A08-C441-7B86F67BD829}"/>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699030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5071E41-46C9-41AF-9FC9-8278D7A24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0436D33-6236-4B1B-AADB-DF4C0F411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 typeface="Arial" panose="020B0604020202020204" pitchFamily="34" charset="0"/>
              <a:buChar char="•"/>
            </a:pPr>
            <a:endParaRPr lang="en-US" altLang="en-US" dirty="0"/>
          </a:p>
        </p:txBody>
      </p:sp>
      <p:sp>
        <p:nvSpPr>
          <p:cNvPr id="20484" name="Slide Number Placeholder 3">
            <a:extLst>
              <a:ext uri="{FF2B5EF4-FFF2-40B4-BE49-F238E27FC236}">
                <a16:creationId xmlns:a16="http://schemas.microsoft.com/office/drawing/2014/main" id="{63F493C4-938B-40A0-8E89-BC907D928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03" indent="-296693">
              <a:defRPr>
                <a:solidFill>
                  <a:schemeClr val="tx1"/>
                </a:solidFill>
                <a:latin typeface="Arial" panose="020B0604020202020204" pitchFamily="34" charset="0"/>
                <a:cs typeface="Arial" panose="020B0604020202020204" pitchFamily="34" charset="0"/>
              </a:defRPr>
            </a:lvl2pPr>
            <a:lvl3pPr marL="1186775" indent="-237355">
              <a:defRPr>
                <a:solidFill>
                  <a:schemeClr val="tx1"/>
                </a:solidFill>
                <a:latin typeface="Arial" panose="020B0604020202020204" pitchFamily="34" charset="0"/>
                <a:cs typeface="Arial" panose="020B0604020202020204" pitchFamily="34" charset="0"/>
              </a:defRPr>
            </a:lvl3pPr>
            <a:lvl4pPr marL="1661485" indent="-237355">
              <a:defRPr>
                <a:solidFill>
                  <a:schemeClr val="tx1"/>
                </a:solidFill>
                <a:latin typeface="Arial" panose="020B0604020202020204" pitchFamily="34" charset="0"/>
                <a:cs typeface="Arial" panose="020B0604020202020204" pitchFamily="34" charset="0"/>
              </a:defRPr>
            </a:lvl4pPr>
            <a:lvl5pPr marL="2136196" indent="-237355">
              <a:defRPr>
                <a:solidFill>
                  <a:schemeClr val="tx1"/>
                </a:solidFill>
                <a:latin typeface="Arial" panose="020B0604020202020204" pitchFamily="34" charset="0"/>
                <a:cs typeface="Arial" panose="020B0604020202020204" pitchFamily="34" charset="0"/>
              </a:defRPr>
            </a:lvl5pPr>
            <a:lvl6pPr marL="261090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61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32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03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AC19A-20DD-4684-9FD0-EBA6BBA786B2}" type="slidenum">
              <a:rPr lang="en-US" altLang="en-US" smtClean="0">
                <a:latin typeface="Calibri" panose="020F0502020204030204" pitchFamily="34" charset="0"/>
              </a:rPr>
              <a:pPr/>
              <a:t>39</a:t>
            </a:fld>
            <a:endParaRPr lang="en-US" altLang="en-US" dirty="0">
              <a:latin typeface="Calibri" panose="020F0502020204030204" pitchFamily="34" charset="0"/>
            </a:endParaRPr>
          </a:p>
        </p:txBody>
      </p:sp>
      <p:sp>
        <p:nvSpPr>
          <p:cNvPr id="2" name="Footer Placeholder 1">
            <a:extLst>
              <a:ext uri="{FF2B5EF4-FFF2-40B4-BE49-F238E27FC236}">
                <a16:creationId xmlns:a16="http://schemas.microsoft.com/office/drawing/2014/main" id="{736D04B9-559B-A2B2-76A7-33C57DC97D1F}"/>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32641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5071E41-46C9-41AF-9FC9-8278D7A24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0436D33-6236-4B1B-AADB-DF4C0F411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63F493C4-938B-40A0-8E89-BC907D928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03" indent="-296693">
              <a:defRPr>
                <a:solidFill>
                  <a:schemeClr val="tx1"/>
                </a:solidFill>
                <a:latin typeface="Arial" panose="020B0604020202020204" pitchFamily="34" charset="0"/>
                <a:cs typeface="Arial" panose="020B0604020202020204" pitchFamily="34" charset="0"/>
              </a:defRPr>
            </a:lvl2pPr>
            <a:lvl3pPr marL="1186775" indent="-237355">
              <a:defRPr>
                <a:solidFill>
                  <a:schemeClr val="tx1"/>
                </a:solidFill>
                <a:latin typeface="Arial" panose="020B0604020202020204" pitchFamily="34" charset="0"/>
                <a:cs typeface="Arial" panose="020B0604020202020204" pitchFamily="34" charset="0"/>
              </a:defRPr>
            </a:lvl3pPr>
            <a:lvl4pPr marL="1661485" indent="-237355">
              <a:defRPr>
                <a:solidFill>
                  <a:schemeClr val="tx1"/>
                </a:solidFill>
                <a:latin typeface="Arial" panose="020B0604020202020204" pitchFamily="34" charset="0"/>
                <a:cs typeface="Arial" panose="020B0604020202020204" pitchFamily="34" charset="0"/>
              </a:defRPr>
            </a:lvl4pPr>
            <a:lvl5pPr marL="2136196" indent="-237355">
              <a:defRPr>
                <a:solidFill>
                  <a:schemeClr val="tx1"/>
                </a:solidFill>
                <a:latin typeface="Arial" panose="020B0604020202020204" pitchFamily="34" charset="0"/>
                <a:cs typeface="Arial" panose="020B0604020202020204" pitchFamily="34" charset="0"/>
              </a:defRPr>
            </a:lvl5pPr>
            <a:lvl6pPr marL="261090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61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32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03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AC19A-20DD-4684-9FD0-EBA6BBA786B2}" type="slidenum">
              <a:rPr lang="en-US" altLang="en-US" smtClean="0">
                <a:latin typeface="Calibri" panose="020F0502020204030204" pitchFamily="34" charset="0"/>
              </a:rPr>
              <a:pPr/>
              <a:t>4</a:t>
            </a:fld>
            <a:endParaRPr lang="en-US" altLang="en-US" dirty="0">
              <a:latin typeface="Calibri" panose="020F0502020204030204" pitchFamily="34" charset="0"/>
            </a:endParaRPr>
          </a:p>
        </p:txBody>
      </p:sp>
      <p:sp>
        <p:nvSpPr>
          <p:cNvPr id="2" name="Footer Placeholder 1">
            <a:extLst>
              <a:ext uri="{FF2B5EF4-FFF2-40B4-BE49-F238E27FC236}">
                <a16:creationId xmlns:a16="http://schemas.microsoft.com/office/drawing/2014/main" id="{80ED21D8-6239-FE5E-185E-98C9FD3AC2BC}"/>
              </a:ext>
            </a:extLst>
          </p:cNvPr>
          <p:cNvSpPr>
            <a:spLocks noGrp="1"/>
          </p:cNvSpPr>
          <p:nvPr>
            <p:ph type="ftr" sz="quarter" idx="4"/>
          </p:nvPr>
        </p:nvSpPr>
        <p:spPr/>
        <p:txBody>
          <a:bodyPr/>
          <a:lstStyle/>
          <a:p>
            <a:pPr>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40</a:t>
            </a:fld>
            <a:endParaRPr lang="en-US" altLang="en-US"/>
          </a:p>
        </p:txBody>
      </p:sp>
      <p:sp>
        <p:nvSpPr>
          <p:cNvPr id="5" name="Footer Placeholder 4">
            <a:extLst>
              <a:ext uri="{FF2B5EF4-FFF2-40B4-BE49-F238E27FC236}">
                <a16:creationId xmlns:a16="http://schemas.microsoft.com/office/drawing/2014/main" id="{2C599078-52BF-7547-8E66-5FC275A56F50}"/>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014048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41</a:t>
            </a:fld>
            <a:endParaRPr lang="en-US" altLang="en-US"/>
          </a:p>
        </p:txBody>
      </p:sp>
      <p:sp>
        <p:nvSpPr>
          <p:cNvPr id="5" name="Footer Placeholder 4">
            <a:extLst>
              <a:ext uri="{FF2B5EF4-FFF2-40B4-BE49-F238E27FC236}">
                <a16:creationId xmlns:a16="http://schemas.microsoft.com/office/drawing/2014/main" id="{D9B3AE5F-B826-6D40-AF97-36D4ED89562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883561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87F8-FAD6-A316-1155-2989F841A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76351-252F-DE36-5436-FA405C9F0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7BEBF-32D7-0D8D-6B43-B8343F839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4349E-9204-BE35-F4A6-BADA9C8B3D18}"/>
              </a:ext>
            </a:extLst>
          </p:cNvPr>
          <p:cNvSpPr>
            <a:spLocks noGrp="1"/>
          </p:cNvSpPr>
          <p:nvPr>
            <p:ph type="sldNum" sz="quarter" idx="5"/>
          </p:nvPr>
        </p:nvSpPr>
        <p:spPr/>
        <p:txBody>
          <a:bodyPr/>
          <a:lstStyle/>
          <a:p>
            <a:fld id="{D2BB033B-213E-4CCB-B0FC-7826381E16FA}" type="slidenum">
              <a:rPr lang="en-US" altLang="en-US" smtClean="0"/>
              <a:pPr/>
              <a:t>42</a:t>
            </a:fld>
            <a:endParaRPr lang="en-US" altLang="en-US"/>
          </a:p>
        </p:txBody>
      </p:sp>
      <p:sp>
        <p:nvSpPr>
          <p:cNvPr id="5" name="Footer Placeholder 4">
            <a:extLst>
              <a:ext uri="{FF2B5EF4-FFF2-40B4-BE49-F238E27FC236}">
                <a16:creationId xmlns:a16="http://schemas.microsoft.com/office/drawing/2014/main" id="{B311303F-A88B-B402-08D2-66FB79AC526F}"/>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139361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43</a:t>
            </a:fld>
            <a:endParaRPr lang="en-US" altLang="en-US"/>
          </a:p>
        </p:txBody>
      </p:sp>
      <p:sp>
        <p:nvSpPr>
          <p:cNvPr id="5" name="Footer Placeholder 4">
            <a:extLst>
              <a:ext uri="{FF2B5EF4-FFF2-40B4-BE49-F238E27FC236}">
                <a16:creationId xmlns:a16="http://schemas.microsoft.com/office/drawing/2014/main" id="{B8659295-9EF1-E804-4F68-41582E54A9D6}"/>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001660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44</a:t>
            </a:fld>
            <a:endParaRPr lang="en-US" altLang="en-US"/>
          </a:p>
        </p:txBody>
      </p:sp>
      <p:sp>
        <p:nvSpPr>
          <p:cNvPr id="5" name="Footer Placeholder 4">
            <a:extLst>
              <a:ext uri="{FF2B5EF4-FFF2-40B4-BE49-F238E27FC236}">
                <a16:creationId xmlns:a16="http://schemas.microsoft.com/office/drawing/2014/main" id="{DA576514-44BD-1A8A-6C1E-C8C1F093EBA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752761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45</a:t>
            </a:fld>
            <a:endParaRPr lang="en-US" altLang="en-US"/>
          </a:p>
        </p:txBody>
      </p:sp>
      <p:sp>
        <p:nvSpPr>
          <p:cNvPr id="5" name="Footer Placeholder 4">
            <a:extLst>
              <a:ext uri="{FF2B5EF4-FFF2-40B4-BE49-F238E27FC236}">
                <a16:creationId xmlns:a16="http://schemas.microsoft.com/office/drawing/2014/main" id="{FB7EE4F6-946F-7FF8-3A4C-A4918641148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555436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46</a:t>
            </a:fld>
            <a:endParaRPr lang="en-US" altLang="en-US"/>
          </a:p>
        </p:txBody>
      </p:sp>
      <p:sp>
        <p:nvSpPr>
          <p:cNvPr id="5" name="Footer Placeholder 4">
            <a:extLst>
              <a:ext uri="{FF2B5EF4-FFF2-40B4-BE49-F238E27FC236}">
                <a16:creationId xmlns:a16="http://schemas.microsoft.com/office/drawing/2014/main" id="{2F3FAE15-B67D-4344-5D8D-8D959D99CC49}"/>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891425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47</a:t>
            </a:fld>
            <a:endParaRPr lang="en-US" altLang="en-US"/>
          </a:p>
        </p:txBody>
      </p:sp>
      <p:sp>
        <p:nvSpPr>
          <p:cNvPr id="5" name="Footer Placeholder 4">
            <a:extLst>
              <a:ext uri="{FF2B5EF4-FFF2-40B4-BE49-F238E27FC236}">
                <a16:creationId xmlns:a16="http://schemas.microsoft.com/office/drawing/2014/main" id="{87BBA620-C0A0-A5D2-D62A-4359F2A5882E}"/>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507249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48</a:t>
            </a:fld>
            <a:endParaRPr lang="en-US" altLang="en-US"/>
          </a:p>
        </p:txBody>
      </p:sp>
      <p:sp>
        <p:nvSpPr>
          <p:cNvPr id="5" name="Footer Placeholder 4">
            <a:extLst>
              <a:ext uri="{FF2B5EF4-FFF2-40B4-BE49-F238E27FC236}">
                <a16:creationId xmlns:a16="http://schemas.microsoft.com/office/drawing/2014/main" id="{C3869E3F-210F-313F-E11E-E81AA6B9CD81}"/>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605430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49</a:t>
            </a:fld>
            <a:endParaRPr lang="en-US" altLang="en-US" dirty="0"/>
          </a:p>
        </p:txBody>
      </p:sp>
      <p:sp>
        <p:nvSpPr>
          <p:cNvPr id="5" name="Footer Placeholder 4">
            <a:extLst>
              <a:ext uri="{FF2B5EF4-FFF2-40B4-BE49-F238E27FC236}">
                <a16:creationId xmlns:a16="http://schemas.microsoft.com/office/drawing/2014/main" id="{A16939FB-A78A-3324-2E33-24450AD88B75}"/>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3290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5071E41-46C9-41AF-9FC9-8278D7A24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0436D33-6236-4B1B-AADB-DF4C0F411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63F493C4-938B-40A0-8E89-BC907D928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03" indent="-296693">
              <a:defRPr>
                <a:solidFill>
                  <a:schemeClr val="tx1"/>
                </a:solidFill>
                <a:latin typeface="Arial" panose="020B0604020202020204" pitchFamily="34" charset="0"/>
                <a:cs typeface="Arial" panose="020B0604020202020204" pitchFamily="34" charset="0"/>
              </a:defRPr>
            </a:lvl2pPr>
            <a:lvl3pPr marL="1186775" indent="-237355">
              <a:defRPr>
                <a:solidFill>
                  <a:schemeClr val="tx1"/>
                </a:solidFill>
                <a:latin typeface="Arial" panose="020B0604020202020204" pitchFamily="34" charset="0"/>
                <a:cs typeface="Arial" panose="020B0604020202020204" pitchFamily="34" charset="0"/>
              </a:defRPr>
            </a:lvl3pPr>
            <a:lvl4pPr marL="1661485" indent="-237355">
              <a:defRPr>
                <a:solidFill>
                  <a:schemeClr val="tx1"/>
                </a:solidFill>
                <a:latin typeface="Arial" panose="020B0604020202020204" pitchFamily="34" charset="0"/>
                <a:cs typeface="Arial" panose="020B0604020202020204" pitchFamily="34" charset="0"/>
              </a:defRPr>
            </a:lvl4pPr>
            <a:lvl5pPr marL="2136196" indent="-237355">
              <a:defRPr>
                <a:solidFill>
                  <a:schemeClr val="tx1"/>
                </a:solidFill>
                <a:latin typeface="Arial" panose="020B0604020202020204" pitchFamily="34" charset="0"/>
                <a:cs typeface="Arial" panose="020B0604020202020204" pitchFamily="34" charset="0"/>
              </a:defRPr>
            </a:lvl5pPr>
            <a:lvl6pPr marL="261090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61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32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036" indent="-237355" defTabSz="4747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AC19A-20DD-4684-9FD0-EBA6BBA786B2}" type="slidenum">
              <a:rPr lang="en-US" altLang="en-US" smtClean="0">
                <a:latin typeface="Calibri" panose="020F0502020204030204" pitchFamily="34" charset="0"/>
              </a:rPr>
              <a:pPr/>
              <a:t>5</a:t>
            </a:fld>
            <a:endParaRPr lang="en-US" altLang="en-US" dirty="0">
              <a:latin typeface="Calibri" panose="020F0502020204030204" pitchFamily="34" charset="0"/>
            </a:endParaRPr>
          </a:p>
        </p:txBody>
      </p:sp>
      <p:sp>
        <p:nvSpPr>
          <p:cNvPr id="2" name="Footer Placeholder 1">
            <a:extLst>
              <a:ext uri="{FF2B5EF4-FFF2-40B4-BE49-F238E27FC236}">
                <a16:creationId xmlns:a16="http://schemas.microsoft.com/office/drawing/2014/main" id="{C6D884FB-B1C6-E7E9-4E9B-13817896D36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186912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D648A-EA23-4469-96C6-DBFCDF2B71ED}" type="slidenum">
              <a:rPr lang="en-US" smtClean="0"/>
              <a:t>50</a:t>
            </a:fld>
            <a:endParaRPr lang="en-US" dirty="0"/>
          </a:p>
        </p:txBody>
      </p:sp>
      <p:sp>
        <p:nvSpPr>
          <p:cNvPr id="5" name="Footer Placeholder 4">
            <a:extLst>
              <a:ext uri="{FF2B5EF4-FFF2-40B4-BE49-F238E27FC236}">
                <a16:creationId xmlns:a16="http://schemas.microsoft.com/office/drawing/2014/main" id="{676F1963-2071-B820-0CE0-857A3060C90C}"/>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79740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6</a:t>
            </a:fld>
            <a:endParaRPr lang="en-US" altLang="en-US" dirty="0"/>
          </a:p>
        </p:txBody>
      </p:sp>
      <p:sp>
        <p:nvSpPr>
          <p:cNvPr id="5" name="Footer Placeholder 4">
            <a:extLst>
              <a:ext uri="{FF2B5EF4-FFF2-40B4-BE49-F238E27FC236}">
                <a16:creationId xmlns:a16="http://schemas.microsoft.com/office/drawing/2014/main" id="{A3538CA9-AC19-29E3-A3F0-DF24EB90DDE3}"/>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93037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7</a:t>
            </a:fld>
            <a:endParaRPr lang="en-US" altLang="en-US" dirty="0"/>
          </a:p>
        </p:txBody>
      </p:sp>
      <p:sp>
        <p:nvSpPr>
          <p:cNvPr id="5" name="Footer Placeholder 4">
            <a:extLst>
              <a:ext uri="{FF2B5EF4-FFF2-40B4-BE49-F238E27FC236}">
                <a16:creationId xmlns:a16="http://schemas.microsoft.com/office/drawing/2014/main" id="{334E8EFD-A43F-F778-A90E-A393F91E635C}"/>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86121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8</a:t>
            </a:fld>
            <a:endParaRPr lang="en-US" altLang="en-US" dirty="0"/>
          </a:p>
        </p:txBody>
      </p:sp>
      <p:sp>
        <p:nvSpPr>
          <p:cNvPr id="5" name="Footer Placeholder 4">
            <a:extLst>
              <a:ext uri="{FF2B5EF4-FFF2-40B4-BE49-F238E27FC236}">
                <a16:creationId xmlns:a16="http://schemas.microsoft.com/office/drawing/2014/main" id="{ED78E61F-CF95-CDD0-ECFE-B510CB4917D9}"/>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99821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BB033B-213E-4CCB-B0FC-7826381E16FA}" type="slidenum">
              <a:rPr lang="en-US" altLang="en-US" smtClean="0"/>
              <a:pPr/>
              <a:t>9</a:t>
            </a:fld>
            <a:endParaRPr lang="en-US" altLang="en-US" dirty="0"/>
          </a:p>
        </p:txBody>
      </p:sp>
      <p:sp>
        <p:nvSpPr>
          <p:cNvPr id="5" name="Footer Placeholder 4">
            <a:extLst>
              <a:ext uri="{FF2B5EF4-FFF2-40B4-BE49-F238E27FC236}">
                <a16:creationId xmlns:a16="http://schemas.microsoft.com/office/drawing/2014/main" id="{0BA376B9-3B24-55F5-773D-D8754E9AA962}"/>
              </a:ext>
            </a:extLst>
          </p:cNvPr>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11384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12D1D05D-49A0-4846-B7EB-2B8A3A46D727}"/>
              </a:ext>
            </a:extLst>
          </p:cNvPr>
          <p:cNvPicPr>
            <a:picLocks noChangeAspect="1"/>
          </p:cNvPicPr>
          <p:nvPr userDrawn="1"/>
        </p:nvPicPr>
        <p:blipFill>
          <a:blip r:embed="rId2">
            <a:extLst>
              <a:ext uri="{28A0092B-C50C-407E-A947-70E740481C1C}">
                <a14:useLocalDpi xmlns:a14="http://schemas.microsoft.com/office/drawing/2010/main" val="0"/>
              </a:ext>
            </a:extLst>
          </a:blip>
          <a:srcRect b="42140"/>
          <a:stretch>
            <a:fillRect/>
          </a:stretch>
        </p:blipFill>
        <p:spPr bwMode="white">
          <a:xfrm>
            <a:off x="3043238" y="0"/>
            <a:ext cx="61007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F14B77E4-6EF7-4CEB-9C1D-DCD439FC17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black">
          <a:xfrm>
            <a:off x="612775" y="2033588"/>
            <a:ext cx="18176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7261A643-C8BD-4483-95CF-F084BDE08459}"/>
              </a:ext>
            </a:extLst>
          </p:cNvPr>
          <p:cNvCxnSpPr>
            <a:cxnSpLocks/>
          </p:cNvCxnSpPr>
          <p:nvPr userDrawn="1"/>
        </p:nvCxnSpPr>
        <p:spPr>
          <a:xfrm>
            <a:off x="3306763" y="2686050"/>
            <a:ext cx="546735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3284802" y="774842"/>
            <a:ext cx="5782408" cy="1790700"/>
          </a:xfrm>
        </p:spPr>
        <p:txBody>
          <a:bodyPr anchor="b"/>
          <a:lstStyle>
            <a:lvl1pPr algn="l">
              <a:lnSpc>
                <a:spcPct val="80000"/>
              </a:lnSpc>
              <a:defRPr sz="3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284802" y="2761677"/>
            <a:ext cx="4716198" cy="1241822"/>
          </a:xfrm>
        </p:spPr>
        <p:txBody>
          <a:bodyPr/>
          <a:lstStyle>
            <a:lvl1pPr marL="0" indent="0" algn="l">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12">
            <a:extLst>
              <a:ext uri="{FF2B5EF4-FFF2-40B4-BE49-F238E27FC236}">
                <a16:creationId xmlns:a16="http://schemas.microsoft.com/office/drawing/2014/main" id="{E987D3DB-C44A-47A7-8D7E-438EEC87693E}"/>
              </a:ext>
            </a:extLst>
          </p:cNvPr>
          <p:cNvSpPr>
            <a:spLocks noGrp="1"/>
          </p:cNvSpPr>
          <p:nvPr>
            <p:ph type="ftr" sz="quarter" idx="10"/>
          </p:nvPr>
        </p:nvSpPr>
        <p:spPr>
          <a:xfrm>
            <a:off x="6611938" y="5183188"/>
            <a:ext cx="2265362" cy="115887"/>
          </a:xfrm>
        </p:spPr>
        <p:txBody>
          <a:bodyPr/>
          <a:lstStyle>
            <a:lvl1pPr algn="r">
              <a:defRPr sz="750">
                <a:solidFill>
                  <a:schemeClr val="tx1">
                    <a:tint val="75000"/>
                  </a:schemeClr>
                </a:solidFill>
              </a:defRPr>
            </a:lvl1pPr>
          </a:lstStyle>
          <a:p>
            <a:pPr>
              <a:defRPr/>
            </a:pPr>
            <a:r>
              <a:rPr lang="en-US" dirty="0"/>
              <a:t>Keker Van Nest &amp; Peters  |</a:t>
            </a:r>
          </a:p>
        </p:txBody>
      </p:sp>
    </p:spTree>
    <p:extLst>
      <p:ext uri="{BB962C8B-B14F-4D97-AF65-F5344CB8AC3E}">
        <p14:creationId xmlns:p14="http://schemas.microsoft.com/office/powerpoint/2010/main" val="88797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A2362D9C-60C9-4DAC-A303-37CA0D570199}"/>
              </a:ext>
            </a:extLst>
          </p:cNvPr>
          <p:cNvPicPr>
            <a:picLocks noChangeAspect="1"/>
          </p:cNvPicPr>
          <p:nvPr userDrawn="1"/>
        </p:nvPicPr>
        <p:blipFill>
          <a:blip r:embed="rId2">
            <a:extLst>
              <a:ext uri="{28A0092B-C50C-407E-A947-70E740481C1C}">
                <a14:useLocalDpi xmlns:a14="http://schemas.microsoft.com/office/drawing/2010/main" val="0"/>
              </a:ext>
            </a:extLst>
          </a:blip>
          <a:srcRect b="42140"/>
          <a:stretch>
            <a:fillRect/>
          </a:stretch>
        </p:blipFill>
        <p:spPr bwMode="white">
          <a:xfrm>
            <a:off x="3043238" y="0"/>
            <a:ext cx="61007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627DA3B-0138-44CC-A2B5-8E9A71E296E3}"/>
              </a:ext>
            </a:extLst>
          </p:cNvPr>
          <p:cNvCxnSpPr>
            <a:cxnSpLocks/>
          </p:cNvCxnSpPr>
          <p:nvPr userDrawn="1"/>
        </p:nvCxnSpPr>
        <p:spPr>
          <a:xfrm>
            <a:off x="3306763" y="2686050"/>
            <a:ext cx="5487987"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328416" y="1282305"/>
            <a:ext cx="5182172" cy="1289446"/>
          </a:xfrm>
        </p:spPr>
        <p:txBody>
          <a:bodyPr anchor="b"/>
          <a:lstStyle>
            <a:lvl1pPr>
              <a:defRPr sz="2800">
                <a:solidFill>
                  <a:schemeClr val="bg1"/>
                </a:solidFill>
              </a:defRPr>
            </a:lvl1pPr>
          </a:lstStyle>
          <a:p>
            <a:r>
              <a:rPr lang="en-US"/>
              <a:t>Click to edit Master title style</a:t>
            </a:r>
            <a:endParaRPr lang="en-US" dirty="0"/>
          </a:p>
        </p:txBody>
      </p:sp>
      <p:sp>
        <p:nvSpPr>
          <p:cNvPr id="5" name="Footer Placeholder 16">
            <a:extLst>
              <a:ext uri="{FF2B5EF4-FFF2-40B4-BE49-F238E27FC236}">
                <a16:creationId xmlns:a16="http://schemas.microsoft.com/office/drawing/2014/main" id="{44613FA1-4D5D-48F0-9043-035F83BB1E0C}"/>
              </a:ext>
            </a:extLst>
          </p:cNvPr>
          <p:cNvSpPr>
            <a:spLocks noGrp="1"/>
          </p:cNvSpPr>
          <p:nvPr>
            <p:ph type="ftr" sz="quarter" idx="10"/>
          </p:nvPr>
        </p:nvSpPr>
        <p:spPr/>
        <p:txBody>
          <a:bodyPr/>
          <a:lstStyle>
            <a:lvl1pPr algn="r">
              <a:defRPr sz="750">
                <a:solidFill>
                  <a:schemeClr val="bg1"/>
                </a:solidFill>
              </a:defRPr>
            </a:lvl1pPr>
          </a:lstStyle>
          <a:p>
            <a:pPr>
              <a:defRPr/>
            </a:pPr>
            <a:r>
              <a:rPr lang="en-US" dirty="0"/>
              <a:t>Keker Van Nest &amp; Peters  |</a:t>
            </a:r>
          </a:p>
        </p:txBody>
      </p:sp>
      <p:sp>
        <p:nvSpPr>
          <p:cNvPr id="6" name="Slide Number Placeholder 17">
            <a:extLst>
              <a:ext uri="{FF2B5EF4-FFF2-40B4-BE49-F238E27FC236}">
                <a16:creationId xmlns:a16="http://schemas.microsoft.com/office/drawing/2014/main" id="{242E33D9-3B0A-4C56-8BCA-649640B7A933}"/>
              </a:ext>
            </a:extLst>
          </p:cNvPr>
          <p:cNvSpPr>
            <a:spLocks noGrp="1"/>
          </p:cNvSpPr>
          <p:nvPr>
            <p:ph type="sldNum" sz="quarter" idx="11"/>
          </p:nvPr>
        </p:nvSpPr>
        <p:spPr/>
        <p:txBody>
          <a:bodyPr/>
          <a:lstStyle>
            <a:lvl1pPr>
              <a:defRPr>
                <a:solidFill>
                  <a:schemeClr val="bg1"/>
                </a:solidFill>
              </a:defRPr>
            </a:lvl1pPr>
          </a:lstStyle>
          <a:p>
            <a:fld id="{FB46C798-75DD-4167-BA7A-6302F04EB1B5}" type="slidenum">
              <a:rPr lang="en-US" altLang="en-US"/>
              <a:pPr/>
              <a:t>‹#›</a:t>
            </a:fld>
            <a:endParaRPr lang="en-US" altLang="en-US" dirty="0"/>
          </a:p>
        </p:txBody>
      </p:sp>
    </p:spTree>
    <p:extLst>
      <p:ext uri="{BB962C8B-B14F-4D97-AF65-F5344CB8AC3E}">
        <p14:creationId xmlns:p14="http://schemas.microsoft.com/office/powerpoint/2010/main" val="9931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FE1C21-32AA-4BEC-9253-7CFDFA9FB93C}"/>
              </a:ext>
            </a:extLst>
          </p:cNvPr>
          <p:cNvCxnSpPr>
            <a:cxnSpLocks/>
          </p:cNvCxnSpPr>
          <p:nvPr userDrawn="1"/>
        </p:nvCxnSpPr>
        <p:spPr>
          <a:xfrm>
            <a:off x="244475" y="2686050"/>
            <a:ext cx="297180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6700" y="1282305"/>
            <a:ext cx="5182172" cy="1289446"/>
          </a:xfrm>
        </p:spPr>
        <p:txBody>
          <a:bodyPr anchor="b"/>
          <a:lstStyle>
            <a:lvl1pPr>
              <a:defRPr sz="2800">
                <a:solidFill>
                  <a:schemeClr val="tx2"/>
                </a:solidFill>
              </a:defRPr>
            </a:lvl1pPr>
          </a:lstStyle>
          <a:p>
            <a:r>
              <a:rPr lang="en-US"/>
              <a:t>Click to edit Master title style</a:t>
            </a:r>
            <a:endParaRPr lang="en-US" dirty="0"/>
          </a:p>
        </p:txBody>
      </p:sp>
      <p:sp>
        <p:nvSpPr>
          <p:cNvPr id="4" name="Footer Placeholder 16">
            <a:extLst>
              <a:ext uri="{FF2B5EF4-FFF2-40B4-BE49-F238E27FC236}">
                <a16:creationId xmlns:a16="http://schemas.microsoft.com/office/drawing/2014/main" id="{2F6F9873-A60C-40E7-83F3-1A119B1C0E38}"/>
              </a:ext>
            </a:extLst>
          </p:cNvPr>
          <p:cNvSpPr>
            <a:spLocks noGrp="1"/>
          </p:cNvSpPr>
          <p:nvPr>
            <p:ph type="ftr" sz="quarter" idx="10"/>
          </p:nvPr>
        </p:nvSpPr>
        <p:spPr/>
        <p:txBody>
          <a:bodyPr/>
          <a:lstStyle>
            <a:lvl1pPr algn="r">
              <a:defRPr sz="750">
                <a:solidFill>
                  <a:schemeClr val="bg1"/>
                </a:solidFill>
              </a:defRPr>
            </a:lvl1pPr>
          </a:lstStyle>
          <a:p>
            <a:pPr>
              <a:defRPr/>
            </a:pPr>
            <a:r>
              <a:rPr lang="en-US" dirty="0"/>
              <a:t>Keker Van Nest &amp; Peters  |</a:t>
            </a:r>
          </a:p>
        </p:txBody>
      </p:sp>
      <p:sp>
        <p:nvSpPr>
          <p:cNvPr id="5" name="Slide Number Placeholder 17">
            <a:extLst>
              <a:ext uri="{FF2B5EF4-FFF2-40B4-BE49-F238E27FC236}">
                <a16:creationId xmlns:a16="http://schemas.microsoft.com/office/drawing/2014/main" id="{5D1744CC-2B5B-4606-A265-F2B82B1DDCC0}"/>
              </a:ext>
            </a:extLst>
          </p:cNvPr>
          <p:cNvSpPr>
            <a:spLocks noGrp="1"/>
          </p:cNvSpPr>
          <p:nvPr>
            <p:ph type="sldNum" sz="quarter" idx="11"/>
          </p:nvPr>
        </p:nvSpPr>
        <p:spPr/>
        <p:txBody>
          <a:bodyPr/>
          <a:lstStyle>
            <a:lvl1pPr>
              <a:defRPr>
                <a:solidFill>
                  <a:schemeClr val="bg1"/>
                </a:solidFill>
              </a:defRPr>
            </a:lvl1pPr>
          </a:lstStyle>
          <a:p>
            <a:fld id="{81A0EA12-7799-4B67-B7CA-B04CF7FC04F9}" type="slidenum">
              <a:rPr lang="en-US" altLang="en-US"/>
              <a:pPr/>
              <a:t>‹#›</a:t>
            </a:fld>
            <a:endParaRPr lang="en-US" altLang="en-US" dirty="0"/>
          </a:p>
        </p:txBody>
      </p:sp>
    </p:spTree>
    <p:extLst>
      <p:ext uri="{BB962C8B-B14F-4D97-AF65-F5344CB8AC3E}">
        <p14:creationId xmlns:p14="http://schemas.microsoft.com/office/powerpoint/2010/main" val="243954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678CB8-9C8E-4706-8C7C-AF3CBE57E434}"/>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a:extLst>
              <a:ext uri="{FF2B5EF4-FFF2-40B4-BE49-F238E27FC236}">
                <a16:creationId xmlns:a16="http://schemas.microsoft.com/office/drawing/2014/main" id="{12E9D7E4-51A0-40CC-BCF8-BE9A4493E2AC}"/>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3" name="Content Placeholder 2"/>
          <p:cNvSpPr>
            <a:spLocks noGrp="1"/>
          </p:cNvSpPr>
          <p:nvPr>
            <p:ph sz="half" idx="1"/>
          </p:nvPr>
        </p:nvSpPr>
        <p:spPr>
          <a:xfrm>
            <a:off x="266700" y="1123951"/>
            <a:ext cx="40370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4650" y="1123951"/>
            <a:ext cx="40370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7" name="Footer Placeholder 16">
            <a:extLst>
              <a:ext uri="{FF2B5EF4-FFF2-40B4-BE49-F238E27FC236}">
                <a16:creationId xmlns:a16="http://schemas.microsoft.com/office/drawing/2014/main" id="{F6AAF80E-7807-4BF8-B24C-0A9CF5180ABB}"/>
              </a:ext>
            </a:extLst>
          </p:cNvPr>
          <p:cNvSpPr>
            <a:spLocks noGrp="1"/>
          </p:cNvSpPr>
          <p:nvPr>
            <p:ph type="ftr" sz="quarter" idx="10"/>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8" name="Slide Number Placeholder 17">
            <a:extLst>
              <a:ext uri="{FF2B5EF4-FFF2-40B4-BE49-F238E27FC236}">
                <a16:creationId xmlns:a16="http://schemas.microsoft.com/office/drawing/2014/main" id="{307837CD-B8D0-4E65-8024-F42E5F614997}"/>
              </a:ext>
            </a:extLst>
          </p:cNvPr>
          <p:cNvSpPr>
            <a:spLocks noGrp="1"/>
          </p:cNvSpPr>
          <p:nvPr>
            <p:ph type="sldNum" sz="quarter" idx="11"/>
          </p:nvPr>
        </p:nvSpPr>
        <p:spPr/>
        <p:txBody>
          <a:bodyPr/>
          <a:lstStyle>
            <a:lvl1pPr>
              <a:defRPr/>
            </a:lvl1pPr>
          </a:lstStyle>
          <a:p>
            <a:fld id="{0DA0EFD9-859E-4A8C-BA46-EEEA6EE5459C}" type="slidenum">
              <a:rPr lang="en-US" altLang="en-US"/>
              <a:pPr/>
              <a:t>‹#›</a:t>
            </a:fld>
            <a:endParaRPr lang="en-US" altLang="en-US" dirty="0"/>
          </a:p>
        </p:txBody>
      </p:sp>
    </p:spTree>
    <p:extLst>
      <p:ext uri="{BB962C8B-B14F-4D97-AF65-F5344CB8AC3E}">
        <p14:creationId xmlns:p14="http://schemas.microsoft.com/office/powerpoint/2010/main" val="292256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C10C3A-9460-410B-B748-71386F579BB4}"/>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a:extLst>
              <a:ext uri="{FF2B5EF4-FFF2-40B4-BE49-F238E27FC236}">
                <a16:creationId xmlns:a16="http://schemas.microsoft.com/office/drawing/2014/main" id="{0200B66E-FBB5-4F57-AD43-1761FF15F1A4}"/>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3" name="Text Placeholder 2"/>
          <p:cNvSpPr>
            <a:spLocks noGrp="1"/>
          </p:cNvSpPr>
          <p:nvPr>
            <p:ph type="body" idx="1"/>
          </p:nvPr>
        </p:nvSpPr>
        <p:spPr>
          <a:xfrm>
            <a:off x="266701" y="1123950"/>
            <a:ext cx="4037076" cy="617934"/>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14650" y="1123950"/>
            <a:ext cx="4062650" cy="617934"/>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17" name="Content Placeholder 2"/>
          <p:cNvSpPr>
            <a:spLocks noGrp="1"/>
          </p:cNvSpPr>
          <p:nvPr>
            <p:ph sz="half" idx="12"/>
          </p:nvPr>
        </p:nvSpPr>
        <p:spPr>
          <a:xfrm>
            <a:off x="266700" y="1853185"/>
            <a:ext cx="4037076" cy="2699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half" idx="2"/>
          </p:nvPr>
        </p:nvSpPr>
        <p:spPr>
          <a:xfrm>
            <a:off x="4814650" y="1853185"/>
            <a:ext cx="4037076" cy="2699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6">
            <a:extLst>
              <a:ext uri="{FF2B5EF4-FFF2-40B4-BE49-F238E27FC236}">
                <a16:creationId xmlns:a16="http://schemas.microsoft.com/office/drawing/2014/main" id="{12B4BB52-C49A-4947-843A-32317ABC3AA0}"/>
              </a:ext>
            </a:extLst>
          </p:cNvPr>
          <p:cNvSpPr>
            <a:spLocks noGrp="1"/>
          </p:cNvSpPr>
          <p:nvPr>
            <p:ph type="ftr" sz="quarter" idx="13"/>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10" name="Slide Number Placeholder 17">
            <a:extLst>
              <a:ext uri="{FF2B5EF4-FFF2-40B4-BE49-F238E27FC236}">
                <a16:creationId xmlns:a16="http://schemas.microsoft.com/office/drawing/2014/main" id="{C71F90FF-9328-4671-96EC-1195921AE15C}"/>
              </a:ext>
            </a:extLst>
          </p:cNvPr>
          <p:cNvSpPr>
            <a:spLocks noGrp="1"/>
          </p:cNvSpPr>
          <p:nvPr>
            <p:ph type="sldNum" sz="quarter" idx="14"/>
          </p:nvPr>
        </p:nvSpPr>
        <p:spPr/>
        <p:txBody>
          <a:bodyPr/>
          <a:lstStyle>
            <a:lvl1pPr>
              <a:defRPr/>
            </a:lvl1pPr>
          </a:lstStyle>
          <a:p>
            <a:fld id="{0C23CD4F-4D8B-4309-AB5E-FA5452FC56E0}" type="slidenum">
              <a:rPr lang="en-US" altLang="en-US"/>
              <a:pPr/>
              <a:t>‹#›</a:t>
            </a:fld>
            <a:endParaRPr lang="en-US" altLang="en-US" dirty="0"/>
          </a:p>
        </p:txBody>
      </p:sp>
    </p:spTree>
    <p:extLst>
      <p:ext uri="{BB962C8B-B14F-4D97-AF65-F5344CB8AC3E}">
        <p14:creationId xmlns:p14="http://schemas.microsoft.com/office/powerpoint/2010/main" val="1312557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4689C0-C7C8-4D55-B38B-078CB819F6E2}"/>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3">
            <a:extLst>
              <a:ext uri="{FF2B5EF4-FFF2-40B4-BE49-F238E27FC236}">
                <a16:creationId xmlns:a16="http://schemas.microsoft.com/office/drawing/2014/main" id="{FCE520E2-F710-46D9-B586-AD0973C655B3}"/>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2"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5" name="Footer Placeholder 16">
            <a:extLst>
              <a:ext uri="{FF2B5EF4-FFF2-40B4-BE49-F238E27FC236}">
                <a16:creationId xmlns:a16="http://schemas.microsoft.com/office/drawing/2014/main" id="{402085CF-67B4-41F8-9CF0-6D4DAB4788BD}"/>
              </a:ext>
            </a:extLst>
          </p:cNvPr>
          <p:cNvSpPr>
            <a:spLocks noGrp="1"/>
          </p:cNvSpPr>
          <p:nvPr>
            <p:ph type="ftr" sz="quarter" idx="10"/>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6" name="Slide Number Placeholder 17">
            <a:extLst>
              <a:ext uri="{FF2B5EF4-FFF2-40B4-BE49-F238E27FC236}">
                <a16:creationId xmlns:a16="http://schemas.microsoft.com/office/drawing/2014/main" id="{03457D4B-0D54-4075-A000-774999A13F62}"/>
              </a:ext>
            </a:extLst>
          </p:cNvPr>
          <p:cNvSpPr>
            <a:spLocks noGrp="1"/>
          </p:cNvSpPr>
          <p:nvPr>
            <p:ph type="sldNum" sz="quarter" idx="11"/>
          </p:nvPr>
        </p:nvSpPr>
        <p:spPr/>
        <p:txBody>
          <a:bodyPr/>
          <a:lstStyle>
            <a:lvl1pPr>
              <a:defRPr/>
            </a:lvl1pPr>
          </a:lstStyle>
          <a:p>
            <a:fld id="{F7672E7F-8CE2-411A-B858-AB9792D5925B}" type="slidenum">
              <a:rPr lang="en-US" altLang="en-US"/>
              <a:pPr/>
              <a:t>‹#›</a:t>
            </a:fld>
            <a:endParaRPr lang="en-US" altLang="en-US" dirty="0"/>
          </a:p>
        </p:txBody>
      </p:sp>
    </p:spTree>
    <p:extLst>
      <p:ext uri="{BB962C8B-B14F-4D97-AF65-F5344CB8AC3E}">
        <p14:creationId xmlns:p14="http://schemas.microsoft.com/office/powerpoint/2010/main" val="250611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16">
            <a:extLst>
              <a:ext uri="{FF2B5EF4-FFF2-40B4-BE49-F238E27FC236}">
                <a16:creationId xmlns:a16="http://schemas.microsoft.com/office/drawing/2014/main" id="{3A73410C-CC8E-4B36-AD36-B78AEACE512D}"/>
              </a:ext>
            </a:extLst>
          </p:cNvPr>
          <p:cNvSpPr>
            <a:spLocks noGrp="1"/>
          </p:cNvSpPr>
          <p:nvPr>
            <p:ph type="ftr" sz="quarter" idx="10"/>
          </p:nvPr>
        </p:nvSpPr>
        <p:spPr/>
        <p:txBody>
          <a:bodyPr/>
          <a:lstStyle>
            <a:lvl1pPr>
              <a:defRPr/>
            </a:lvl1pPr>
          </a:lstStyle>
          <a:p>
            <a:pPr>
              <a:defRPr/>
            </a:pPr>
            <a:r>
              <a:rPr lang="en-US" dirty="0"/>
              <a:t>Keker Van Nest &amp; Peters  |</a:t>
            </a:r>
          </a:p>
        </p:txBody>
      </p:sp>
      <p:sp>
        <p:nvSpPr>
          <p:cNvPr id="4" name="Slide Number Placeholder 17">
            <a:extLst>
              <a:ext uri="{FF2B5EF4-FFF2-40B4-BE49-F238E27FC236}">
                <a16:creationId xmlns:a16="http://schemas.microsoft.com/office/drawing/2014/main" id="{9157381F-34CF-441C-BA4A-02D3E3EA2B86}"/>
              </a:ext>
            </a:extLst>
          </p:cNvPr>
          <p:cNvSpPr>
            <a:spLocks noGrp="1"/>
          </p:cNvSpPr>
          <p:nvPr>
            <p:ph type="sldNum" sz="quarter" idx="11"/>
          </p:nvPr>
        </p:nvSpPr>
        <p:spPr/>
        <p:txBody>
          <a:bodyPr/>
          <a:lstStyle>
            <a:lvl1pPr>
              <a:defRPr/>
            </a:lvl1pPr>
          </a:lstStyle>
          <a:p>
            <a:fld id="{9E1CA933-564C-4D88-A85F-7C1D1D5F4E6F}" type="slidenum">
              <a:rPr lang="en-US" altLang="en-US"/>
              <a:pPr/>
              <a:t>‹#›</a:t>
            </a:fld>
            <a:endParaRPr lang="en-US" altLang="en-US" dirty="0"/>
          </a:p>
        </p:txBody>
      </p:sp>
    </p:spTree>
    <p:extLst>
      <p:ext uri="{BB962C8B-B14F-4D97-AF65-F5344CB8AC3E}">
        <p14:creationId xmlns:p14="http://schemas.microsoft.com/office/powerpoint/2010/main" val="1447251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20299-B869-4FB5-A8A0-3C3B3675C31C}"/>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3" name="Footer Placeholder 16">
            <a:extLst>
              <a:ext uri="{FF2B5EF4-FFF2-40B4-BE49-F238E27FC236}">
                <a16:creationId xmlns:a16="http://schemas.microsoft.com/office/drawing/2014/main" id="{76ADD036-BB0A-49E8-8735-F9736735DE14}"/>
              </a:ext>
            </a:extLst>
          </p:cNvPr>
          <p:cNvSpPr>
            <a:spLocks noGrp="1"/>
          </p:cNvSpPr>
          <p:nvPr>
            <p:ph type="ftr" sz="quarter" idx="10"/>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4" name="Slide Number Placeholder 17">
            <a:extLst>
              <a:ext uri="{FF2B5EF4-FFF2-40B4-BE49-F238E27FC236}">
                <a16:creationId xmlns:a16="http://schemas.microsoft.com/office/drawing/2014/main" id="{F8E2D171-093D-438E-85A1-A9E556A34BA8}"/>
              </a:ext>
            </a:extLst>
          </p:cNvPr>
          <p:cNvSpPr>
            <a:spLocks noGrp="1"/>
          </p:cNvSpPr>
          <p:nvPr>
            <p:ph type="sldNum" sz="quarter" idx="11"/>
          </p:nvPr>
        </p:nvSpPr>
        <p:spPr/>
        <p:txBody>
          <a:bodyPr/>
          <a:lstStyle>
            <a:lvl1pPr>
              <a:defRPr/>
            </a:lvl1pPr>
          </a:lstStyle>
          <a:p>
            <a:fld id="{B7860ADB-D0AA-465A-B281-FFE43318449B}" type="slidenum">
              <a:rPr lang="en-US" altLang="en-US"/>
              <a:pPr/>
              <a:t>‹#›</a:t>
            </a:fld>
            <a:endParaRPr lang="en-US" altLang="en-US" dirty="0"/>
          </a:p>
        </p:txBody>
      </p:sp>
    </p:spTree>
    <p:extLst>
      <p:ext uri="{BB962C8B-B14F-4D97-AF65-F5344CB8AC3E}">
        <p14:creationId xmlns:p14="http://schemas.microsoft.com/office/powerpoint/2010/main" val="274433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3305366" y="248889"/>
            <a:ext cx="5571934" cy="4304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6">
            <a:extLst>
              <a:ext uri="{FF2B5EF4-FFF2-40B4-BE49-F238E27FC236}">
                <a16:creationId xmlns:a16="http://schemas.microsoft.com/office/drawing/2014/main" id="{AD34268A-800D-4B21-867C-465C79A3D0F4}"/>
              </a:ext>
            </a:extLst>
          </p:cNvPr>
          <p:cNvSpPr>
            <a:spLocks noGrp="1"/>
          </p:cNvSpPr>
          <p:nvPr>
            <p:ph type="ftr" sz="quarter" idx="14"/>
          </p:nvPr>
        </p:nvSpPr>
        <p:spPr/>
        <p:txBody>
          <a:bodyPr/>
          <a:lstStyle>
            <a:lvl1pPr>
              <a:defRPr/>
            </a:lvl1pPr>
          </a:lstStyle>
          <a:p>
            <a:pPr>
              <a:defRPr/>
            </a:pPr>
            <a:r>
              <a:rPr lang="en-US" dirty="0"/>
              <a:t>Keker Van Nest &amp; Peters  |</a:t>
            </a:r>
          </a:p>
        </p:txBody>
      </p:sp>
      <p:sp>
        <p:nvSpPr>
          <p:cNvPr id="5" name="Slide Number Placeholder 17">
            <a:extLst>
              <a:ext uri="{FF2B5EF4-FFF2-40B4-BE49-F238E27FC236}">
                <a16:creationId xmlns:a16="http://schemas.microsoft.com/office/drawing/2014/main" id="{DEF3BB0D-88C7-4963-A45C-408DB71DBD2D}"/>
              </a:ext>
            </a:extLst>
          </p:cNvPr>
          <p:cNvSpPr>
            <a:spLocks noGrp="1"/>
          </p:cNvSpPr>
          <p:nvPr>
            <p:ph type="sldNum" sz="quarter" idx="15"/>
          </p:nvPr>
        </p:nvSpPr>
        <p:spPr/>
        <p:txBody>
          <a:bodyPr/>
          <a:lstStyle>
            <a:lvl1pPr>
              <a:defRPr/>
            </a:lvl1pPr>
          </a:lstStyle>
          <a:p>
            <a:fld id="{3F282F37-6280-4D71-A0DA-BFF511971AE4}" type="slidenum">
              <a:rPr lang="en-US" altLang="en-US"/>
              <a:pPr/>
              <a:t>‹#›</a:t>
            </a:fld>
            <a:endParaRPr lang="en-US" altLang="en-US" dirty="0"/>
          </a:p>
        </p:txBody>
      </p:sp>
    </p:spTree>
    <p:extLst>
      <p:ext uri="{BB962C8B-B14F-4D97-AF65-F5344CB8AC3E}">
        <p14:creationId xmlns:p14="http://schemas.microsoft.com/office/powerpoint/2010/main" val="193899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3305366" y="248889"/>
            <a:ext cx="5571934" cy="4304061"/>
          </a:xfrm>
        </p:spPr>
        <p:txBody>
          <a:bodyPr/>
          <a:lstStyle>
            <a:lvl1pPr>
              <a:lnSpc>
                <a:spcPct val="100000"/>
              </a:lnSpc>
              <a:defRPr sz="1400"/>
            </a:lvl1pPr>
            <a:lvl2pPr>
              <a:lnSpc>
                <a:spcPct val="100000"/>
              </a:lnSpc>
              <a:buClr>
                <a:schemeClr val="tx1"/>
              </a:buClr>
              <a:defRPr sz="1200">
                <a:solidFill>
                  <a:schemeClr val="tx1"/>
                </a:solidFill>
              </a:defRPr>
            </a:lvl2pPr>
            <a:lvl3pPr>
              <a:lnSpc>
                <a:spcPct val="100000"/>
              </a:lnSpc>
              <a:defRPr sz="1100"/>
            </a:lvl3pPr>
            <a:lvl4pPr>
              <a:lnSpc>
                <a:spcPct val="100000"/>
              </a:lnSpc>
              <a:defRPr sz="10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6">
            <a:extLst>
              <a:ext uri="{FF2B5EF4-FFF2-40B4-BE49-F238E27FC236}">
                <a16:creationId xmlns:a16="http://schemas.microsoft.com/office/drawing/2014/main" id="{71F40B8A-AB1F-41B6-874A-3246587E3B53}"/>
              </a:ext>
            </a:extLst>
          </p:cNvPr>
          <p:cNvSpPr>
            <a:spLocks noGrp="1"/>
          </p:cNvSpPr>
          <p:nvPr>
            <p:ph type="ftr" sz="quarter" idx="14"/>
          </p:nvPr>
        </p:nvSpPr>
        <p:spPr/>
        <p:txBody>
          <a:bodyPr/>
          <a:lstStyle>
            <a:lvl1pPr>
              <a:defRPr/>
            </a:lvl1pPr>
          </a:lstStyle>
          <a:p>
            <a:pPr>
              <a:defRPr/>
            </a:pPr>
            <a:r>
              <a:rPr lang="en-US" dirty="0"/>
              <a:t>Keker Van Nest &amp; Peters  |</a:t>
            </a:r>
          </a:p>
        </p:txBody>
      </p:sp>
      <p:sp>
        <p:nvSpPr>
          <p:cNvPr id="5" name="Slide Number Placeholder 17">
            <a:extLst>
              <a:ext uri="{FF2B5EF4-FFF2-40B4-BE49-F238E27FC236}">
                <a16:creationId xmlns:a16="http://schemas.microsoft.com/office/drawing/2014/main" id="{2DF6218E-817F-4D75-91BA-727712B683DC}"/>
              </a:ext>
            </a:extLst>
          </p:cNvPr>
          <p:cNvSpPr>
            <a:spLocks noGrp="1"/>
          </p:cNvSpPr>
          <p:nvPr>
            <p:ph type="sldNum" sz="quarter" idx="15"/>
          </p:nvPr>
        </p:nvSpPr>
        <p:spPr/>
        <p:txBody>
          <a:bodyPr/>
          <a:lstStyle>
            <a:lvl1pPr>
              <a:defRPr/>
            </a:lvl1pPr>
          </a:lstStyle>
          <a:p>
            <a:fld id="{C2247F73-D56F-4239-8F71-64A40C553D14}" type="slidenum">
              <a:rPr lang="en-US" altLang="en-US"/>
              <a:pPr/>
              <a:t>‹#›</a:t>
            </a:fld>
            <a:endParaRPr lang="en-US" altLang="en-US" dirty="0"/>
          </a:p>
        </p:txBody>
      </p:sp>
    </p:spTree>
    <p:extLst>
      <p:ext uri="{BB962C8B-B14F-4D97-AF65-F5344CB8AC3E}">
        <p14:creationId xmlns:p14="http://schemas.microsoft.com/office/powerpoint/2010/main" val="25831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3305366" y="249614"/>
            <a:ext cx="3474741" cy="2004179"/>
          </a:xfrm>
        </p:spPr>
        <p:txBody>
          <a:bodyPr/>
          <a:lstStyle>
            <a:lvl1pPr>
              <a:spcBef>
                <a:spcPts val="1200"/>
              </a:spcBef>
              <a:defRPr b="0">
                <a:solidFill>
                  <a:schemeClr val="tx1"/>
                </a:solidFill>
              </a:defRPr>
            </a:lvl1pPr>
            <a:lvl2pPr marL="0" indent="0">
              <a:spcBef>
                <a:spcPts val="300"/>
              </a:spcBef>
              <a:spcAft>
                <a:spcPts val="600"/>
              </a:spcAft>
              <a:buNone/>
              <a:defRPr sz="1000"/>
            </a:lvl2pPr>
            <a:lvl3pPr marL="115888" indent="-115888">
              <a:lnSpc>
                <a:spcPct val="120000"/>
              </a:lnSpc>
              <a:spcBef>
                <a:spcPts val="300"/>
              </a:spcBef>
              <a:buFont typeface="Arial" panose="020B0604020202020204" pitchFamily="34" charset="0"/>
              <a:buChar char="•"/>
              <a:defRPr sz="1000"/>
            </a:lvl3pPr>
            <a:lvl4pPr marL="230188" indent="-114300">
              <a:buFont typeface="Arial" panose="020B0604020202020204" pitchFamily="34" charset="0"/>
              <a:buChar char="–"/>
              <a:defRPr sz="900"/>
            </a:lvl4pPr>
            <a:lvl5pPr marL="346075" indent="-115888">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4"/>
          </p:nvPr>
        </p:nvSpPr>
        <p:spPr>
          <a:xfrm>
            <a:off x="3305366" y="2548771"/>
            <a:ext cx="3474741" cy="2004179"/>
          </a:xfrm>
        </p:spPr>
        <p:txBody>
          <a:bodyPr/>
          <a:lstStyle>
            <a:lvl1pPr>
              <a:spcBef>
                <a:spcPts val="1200"/>
              </a:spcBef>
              <a:defRPr b="0">
                <a:solidFill>
                  <a:schemeClr val="tx1"/>
                </a:solidFill>
              </a:defRPr>
            </a:lvl1pPr>
            <a:lvl2pPr marL="0" indent="0">
              <a:spcBef>
                <a:spcPts val="300"/>
              </a:spcBef>
              <a:spcAft>
                <a:spcPts val="600"/>
              </a:spcAft>
              <a:buNone/>
              <a:defRPr sz="1000"/>
            </a:lvl2pPr>
            <a:lvl3pPr marL="115888" indent="-115888">
              <a:buFont typeface="Arial" panose="020B0604020202020204" pitchFamily="34" charset="0"/>
              <a:buChar char="•"/>
              <a:defRPr sz="1000"/>
            </a:lvl3pPr>
            <a:lvl4pPr marL="230188" indent="-114300">
              <a:buFont typeface="Arial" panose="020B0604020202020204" pitchFamily="34" charset="0"/>
              <a:buChar char="–"/>
              <a:defRPr sz="900"/>
            </a:lvl4pPr>
            <a:lvl5pPr marL="346075" indent="-115888">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5"/>
          </p:nvPr>
        </p:nvSpPr>
        <p:spPr>
          <a:xfrm>
            <a:off x="7004050" y="249238"/>
            <a:ext cx="1766888" cy="1113182"/>
          </a:xfrm>
        </p:spPr>
        <p:txBody>
          <a:bodyPr rtlCol="0">
            <a:noAutofit/>
          </a:bodyPr>
          <a:lstStyle/>
          <a:p>
            <a:pPr lvl="0"/>
            <a:r>
              <a:rPr lang="en-US" noProof="0" dirty="0"/>
              <a:t>Click icon to add picture</a:t>
            </a:r>
          </a:p>
        </p:txBody>
      </p:sp>
      <p:sp>
        <p:nvSpPr>
          <p:cNvPr id="11" name="Picture Placeholder 5"/>
          <p:cNvSpPr>
            <a:spLocks noGrp="1"/>
          </p:cNvSpPr>
          <p:nvPr>
            <p:ph type="pic" sz="quarter" idx="16"/>
          </p:nvPr>
        </p:nvSpPr>
        <p:spPr>
          <a:xfrm>
            <a:off x="7004050" y="2547301"/>
            <a:ext cx="1766888" cy="1115568"/>
          </a:xfrm>
        </p:spPr>
        <p:txBody>
          <a:bodyPr rtlCol="0">
            <a:noAutofit/>
          </a:bodyPr>
          <a:lstStyle/>
          <a:p>
            <a:pPr lvl="0"/>
            <a:r>
              <a:rPr lang="en-US" noProof="0" dirty="0"/>
              <a:t>Click icon to add picture</a:t>
            </a:r>
          </a:p>
        </p:txBody>
      </p:sp>
      <p:sp>
        <p:nvSpPr>
          <p:cNvPr id="7" name="Footer Placeholder 16">
            <a:extLst>
              <a:ext uri="{FF2B5EF4-FFF2-40B4-BE49-F238E27FC236}">
                <a16:creationId xmlns:a16="http://schemas.microsoft.com/office/drawing/2014/main" id="{C6264007-70FC-4692-B5B4-76D3DD400EA4}"/>
              </a:ext>
            </a:extLst>
          </p:cNvPr>
          <p:cNvSpPr>
            <a:spLocks noGrp="1"/>
          </p:cNvSpPr>
          <p:nvPr>
            <p:ph type="ftr" sz="quarter" idx="17"/>
          </p:nvPr>
        </p:nvSpPr>
        <p:spPr/>
        <p:txBody>
          <a:bodyPr/>
          <a:lstStyle>
            <a:lvl1pPr>
              <a:defRPr/>
            </a:lvl1pPr>
          </a:lstStyle>
          <a:p>
            <a:pPr>
              <a:defRPr/>
            </a:pPr>
            <a:r>
              <a:rPr lang="en-US" dirty="0"/>
              <a:t>Keker Van Nest &amp; Peters  |</a:t>
            </a:r>
          </a:p>
        </p:txBody>
      </p:sp>
      <p:sp>
        <p:nvSpPr>
          <p:cNvPr id="10" name="Slide Number Placeholder 17">
            <a:extLst>
              <a:ext uri="{FF2B5EF4-FFF2-40B4-BE49-F238E27FC236}">
                <a16:creationId xmlns:a16="http://schemas.microsoft.com/office/drawing/2014/main" id="{56F5FCC3-A7F0-41AE-B4A4-09EF26025529}"/>
              </a:ext>
            </a:extLst>
          </p:cNvPr>
          <p:cNvSpPr>
            <a:spLocks noGrp="1"/>
          </p:cNvSpPr>
          <p:nvPr>
            <p:ph type="sldNum" sz="quarter" idx="18"/>
          </p:nvPr>
        </p:nvSpPr>
        <p:spPr/>
        <p:txBody>
          <a:bodyPr/>
          <a:lstStyle>
            <a:lvl1pPr>
              <a:defRPr/>
            </a:lvl1pPr>
          </a:lstStyle>
          <a:p>
            <a:fld id="{67B257BC-9480-43DC-A909-83B17CB48118}" type="slidenum">
              <a:rPr lang="en-US" altLang="en-US"/>
              <a:pPr/>
              <a:t>‹#›</a:t>
            </a:fld>
            <a:endParaRPr lang="en-US" altLang="en-US" dirty="0"/>
          </a:p>
        </p:txBody>
      </p:sp>
    </p:spTree>
    <p:extLst>
      <p:ext uri="{BB962C8B-B14F-4D97-AF65-F5344CB8AC3E}">
        <p14:creationId xmlns:p14="http://schemas.microsoft.com/office/powerpoint/2010/main" val="15488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23CD9C8-69BA-4E02-A73B-82E387EFE164}"/>
              </a:ext>
            </a:extLst>
          </p:cNvPr>
          <p:cNvCxnSpPr>
            <a:cxnSpLocks/>
          </p:cNvCxnSpPr>
          <p:nvPr userDrawn="1"/>
        </p:nvCxnSpPr>
        <p:spPr>
          <a:xfrm flipV="1">
            <a:off x="3306763" y="1612900"/>
            <a:ext cx="546735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64989" y="249613"/>
            <a:ext cx="2523565" cy="1294705"/>
          </a:xfrm>
        </p:spPr>
        <p:txBody>
          <a:bodyPr/>
          <a:lstStyle/>
          <a:p>
            <a:r>
              <a:rPr lang="en-US"/>
              <a:t>Click to edit Master title style</a:t>
            </a:r>
            <a:endParaRPr lang="en-US" dirty="0"/>
          </a:p>
        </p:txBody>
      </p:sp>
      <p:sp>
        <p:nvSpPr>
          <p:cNvPr id="9" name="Content Placeholder 8"/>
          <p:cNvSpPr>
            <a:spLocks noGrp="1"/>
          </p:cNvSpPr>
          <p:nvPr>
            <p:ph sz="quarter" idx="13"/>
          </p:nvPr>
        </p:nvSpPr>
        <p:spPr>
          <a:xfrm>
            <a:off x="3305366" y="249614"/>
            <a:ext cx="3474741" cy="1294705"/>
          </a:xfrm>
        </p:spPr>
        <p:txBody>
          <a:bodyPr/>
          <a:lstStyle>
            <a:lvl1pPr>
              <a:spcBef>
                <a:spcPts val="1200"/>
              </a:spcBef>
              <a:defRPr b="0">
                <a:solidFill>
                  <a:schemeClr val="tx1"/>
                </a:solidFill>
              </a:defRPr>
            </a:lvl1pPr>
            <a:lvl2pPr marL="0" indent="0">
              <a:spcBef>
                <a:spcPts val="300"/>
              </a:spcBef>
              <a:spcAft>
                <a:spcPts val="600"/>
              </a:spcAft>
              <a:buNone/>
              <a:defRPr sz="1000"/>
            </a:lvl2pPr>
            <a:lvl3pPr marL="0" indent="0">
              <a:lnSpc>
                <a:spcPct val="100000"/>
              </a:lnSpc>
              <a:spcBef>
                <a:spcPts val="400"/>
              </a:spcBef>
              <a:buFont typeface="Arial" panose="020B0604020202020204" pitchFamily="34" charset="0"/>
              <a:buNone/>
              <a:defRPr sz="1000"/>
            </a:lvl3pPr>
            <a:lvl4pPr marL="230188" indent="-114300">
              <a:buFont typeface="Arial" panose="020B0604020202020204" pitchFamily="34" charset="0"/>
              <a:buChar char="–"/>
              <a:defRPr sz="900"/>
            </a:lvl4pPr>
            <a:lvl5pPr marL="346075" indent="-115888">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5"/>
          </p:nvPr>
        </p:nvSpPr>
        <p:spPr>
          <a:xfrm>
            <a:off x="7004050" y="249238"/>
            <a:ext cx="1766888" cy="1115568"/>
          </a:xfrm>
        </p:spPr>
        <p:txBody>
          <a:bodyPr rtlCol="0">
            <a:noAutofit/>
          </a:bodyPr>
          <a:lstStyle/>
          <a:p>
            <a:pPr lvl="0"/>
            <a:r>
              <a:rPr lang="en-US" noProof="0" dirty="0"/>
              <a:t>Click icon to add picture</a:t>
            </a:r>
          </a:p>
        </p:txBody>
      </p:sp>
      <p:sp>
        <p:nvSpPr>
          <p:cNvPr id="7" name="Text Placeholder 6"/>
          <p:cNvSpPr>
            <a:spLocks noGrp="1"/>
          </p:cNvSpPr>
          <p:nvPr>
            <p:ph type="body" sz="quarter" idx="16"/>
          </p:nvPr>
        </p:nvSpPr>
        <p:spPr>
          <a:xfrm>
            <a:off x="3305176" y="1775143"/>
            <a:ext cx="4998932" cy="2757485"/>
          </a:xfrm>
        </p:spPr>
        <p:txBody>
          <a:bodyPr/>
          <a:lstStyle>
            <a:lvl1pPr>
              <a:lnSpc>
                <a:spcPct val="95000"/>
              </a:lnSpc>
              <a:defRPr sz="1300" b="0">
                <a:solidFill>
                  <a:schemeClr val="tx1"/>
                </a:solidFill>
              </a:defRPr>
            </a:lvl1pPr>
            <a:lvl2pPr marL="0" indent="0">
              <a:lnSpc>
                <a:spcPct val="90000"/>
              </a:lnSpc>
              <a:spcBef>
                <a:spcPts val="1200"/>
              </a:spcBef>
              <a:buNone/>
              <a:defRPr sz="1000"/>
            </a:lvl2pPr>
            <a:lvl3pPr marL="169863" indent="-169863">
              <a:lnSpc>
                <a:spcPct val="90000"/>
              </a:lnSpc>
              <a:buFont typeface="Arial" panose="020B0604020202020204" pitchFamily="34" charset="0"/>
              <a:buChar char="•"/>
              <a:defRPr sz="900"/>
            </a:lvl3pPr>
            <a:lvl4pPr marL="169862" indent="0">
              <a:buFont typeface="Arial" panose="020B0604020202020204" pitchFamily="34" charset="0"/>
              <a:buNone/>
              <a:defRPr sz="900"/>
            </a:lvl4pPr>
            <a:lvl5pPr marL="514350" indent="-168275">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p:txBody>
      </p:sp>
      <p:sp>
        <p:nvSpPr>
          <p:cNvPr id="10" name="Footer Placeholder 16">
            <a:extLst>
              <a:ext uri="{FF2B5EF4-FFF2-40B4-BE49-F238E27FC236}">
                <a16:creationId xmlns:a16="http://schemas.microsoft.com/office/drawing/2014/main" id="{78308313-BC75-4EDB-9B36-6B3F49E62915}"/>
              </a:ext>
            </a:extLst>
          </p:cNvPr>
          <p:cNvSpPr>
            <a:spLocks noGrp="1"/>
          </p:cNvSpPr>
          <p:nvPr>
            <p:ph type="ftr" sz="quarter" idx="17"/>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11" name="Slide Number Placeholder 17">
            <a:extLst>
              <a:ext uri="{FF2B5EF4-FFF2-40B4-BE49-F238E27FC236}">
                <a16:creationId xmlns:a16="http://schemas.microsoft.com/office/drawing/2014/main" id="{813C280B-5A65-475E-B207-275AD7FE632B}"/>
              </a:ext>
            </a:extLst>
          </p:cNvPr>
          <p:cNvSpPr>
            <a:spLocks noGrp="1"/>
          </p:cNvSpPr>
          <p:nvPr>
            <p:ph type="sldNum" sz="quarter" idx="18"/>
          </p:nvPr>
        </p:nvSpPr>
        <p:spPr/>
        <p:txBody>
          <a:bodyPr/>
          <a:lstStyle>
            <a:lvl1pPr>
              <a:defRPr/>
            </a:lvl1pPr>
          </a:lstStyle>
          <a:p>
            <a:fld id="{E0499925-6A94-40FB-B2E2-62425BF6079C}" type="slidenum">
              <a:rPr lang="en-US" altLang="en-US"/>
              <a:pPr/>
              <a:t>‹#›</a:t>
            </a:fld>
            <a:endParaRPr lang="en-US" altLang="en-US" dirty="0"/>
          </a:p>
        </p:txBody>
      </p:sp>
    </p:spTree>
    <p:extLst>
      <p:ext uri="{BB962C8B-B14F-4D97-AF65-F5344CB8AC3E}">
        <p14:creationId xmlns:p14="http://schemas.microsoft.com/office/powerpoint/2010/main" val="395283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xhibit Left_Tex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77F99B-A1D0-4241-8328-6681296FA577}"/>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a:extLst>
              <a:ext uri="{FF2B5EF4-FFF2-40B4-BE49-F238E27FC236}">
                <a16:creationId xmlns:a16="http://schemas.microsoft.com/office/drawing/2014/main" id="{9E9A91C2-045F-4DC8-960A-9910BD821C8D}"/>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2"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9" name="Content Placeholder 8"/>
          <p:cNvSpPr>
            <a:spLocks noGrp="1"/>
          </p:cNvSpPr>
          <p:nvPr>
            <p:ph sz="quarter" idx="13"/>
          </p:nvPr>
        </p:nvSpPr>
        <p:spPr>
          <a:xfrm>
            <a:off x="3305366" y="1109472"/>
            <a:ext cx="5571934" cy="3492246"/>
          </a:xfrm>
        </p:spPr>
        <p:txBody>
          <a:bodyPr/>
          <a:lstStyle>
            <a:lvl1pPr>
              <a:spcBef>
                <a:spcPts val="900"/>
              </a:spcBef>
              <a:defRPr sz="1400"/>
            </a:lvl1pPr>
            <a:lvl2pPr>
              <a:spcBef>
                <a:spcPts val="400"/>
              </a:spcBef>
              <a:defRPr sz="1200"/>
            </a:lvl2pPr>
            <a:lvl3pPr>
              <a:spcBef>
                <a:spcPts val="400"/>
              </a:spcBef>
              <a:defRPr sz="1100"/>
            </a:lvl3pPr>
            <a:lvl4pPr>
              <a:spcBef>
                <a:spcPts val="400"/>
              </a:spcBef>
              <a:defRPr sz="1000"/>
            </a:lvl4pPr>
            <a:lvl5pPr>
              <a:spcBef>
                <a:spcPts val="4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512763" y="1109663"/>
            <a:ext cx="2303462" cy="3352609"/>
          </a:xfrm>
          <a:ln>
            <a:solidFill>
              <a:schemeClr val="bg1">
                <a:lumMod val="85000"/>
              </a:schemeClr>
            </a:solidFill>
          </a:ln>
        </p:spPr>
        <p:txBody>
          <a:bodyPr rtlCol="0">
            <a:noAutofit/>
          </a:bodyPr>
          <a:lstStyle/>
          <a:p>
            <a:pPr lvl="0"/>
            <a:r>
              <a:rPr lang="en-US" noProof="0" dirty="0"/>
              <a:t>Click icon to add picture</a:t>
            </a:r>
          </a:p>
        </p:txBody>
      </p:sp>
      <p:sp>
        <p:nvSpPr>
          <p:cNvPr id="8" name="Footer Placeholder 16">
            <a:extLst>
              <a:ext uri="{FF2B5EF4-FFF2-40B4-BE49-F238E27FC236}">
                <a16:creationId xmlns:a16="http://schemas.microsoft.com/office/drawing/2014/main" id="{72948DEE-E75A-4D0C-A7B6-09CB4608E41B}"/>
              </a:ext>
            </a:extLst>
          </p:cNvPr>
          <p:cNvSpPr>
            <a:spLocks noGrp="1"/>
          </p:cNvSpPr>
          <p:nvPr>
            <p:ph type="ftr" sz="quarter" idx="15"/>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10" name="Slide Number Placeholder 17">
            <a:extLst>
              <a:ext uri="{FF2B5EF4-FFF2-40B4-BE49-F238E27FC236}">
                <a16:creationId xmlns:a16="http://schemas.microsoft.com/office/drawing/2014/main" id="{06E0429E-2348-4DF3-8AAE-2EADA359F93D}"/>
              </a:ext>
            </a:extLst>
          </p:cNvPr>
          <p:cNvSpPr>
            <a:spLocks noGrp="1"/>
          </p:cNvSpPr>
          <p:nvPr>
            <p:ph type="sldNum" sz="quarter" idx="16"/>
          </p:nvPr>
        </p:nvSpPr>
        <p:spPr/>
        <p:txBody>
          <a:bodyPr/>
          <a:lstStyle>
            <a:lvl1pPr>
              <a:defRPr/>
            </a:lvl1pPr>
          </a:lstStyle>
          <a:p>
            <a:fld id="{3F9B1EE0-58AA-4EEE-BC98-F98D64951E26}" type="slidenum">
              <a:rPr lang="en-US" altLang="en-US"/>
              <a:pPr/>
              <a:t>‹#›</a:t>
            </a:fld>
            <a:endParaRPr lang="en-US" altLang="en-US" dirty="0"/>
          </a:p>
        </p:txBody>
      </p:sp>
    </p:spTree>
    <p:extLst>
      <p:ext uri="{BB962C8B-B14F-4D97-AF65-F5344CB8AC3E}">
        <p14:creationId xmlns:p14="http://schemas.microsoft.com/office/powerpoint/2010/main" val="225429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Left_Exhibi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8F0352-9B55-48F7-8DDB-8263DBCF09EC}"/>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ontent Placeholder 8"/>
          <p:cNvSpPr>
            <a:spLocks noGrp="1"/>
          </p:cNvSpPr>
          <p:nvPr>
            <p:ph sz="quarter" idx="13"/>
          </p:nvPr>
        </p:nvSpPr>
        <p:spPr>
          <a:xfrm>
            <a:off x="264989" y="1109472"/>
            <a:ext cx="5571934" cy="3492246"/>
          </a:xfrm>
        </p:spPr>
        <p:txBody>
          <a:bodyPr/>
          <a:lstStyle>
            <a:lvl1pPr>
              <a:spcBef>
                <a:spcPts val="900"/>
              </a:spcBef>
              <a:defRPr sz="1400"/>
            </a:lvl1pPr>
            <a:lvl2pPr>
              <a:spcBef>
                <a:spcPts val="400"/>
              </a:spcBef>
              <a:defRPr sz="1200"/>
            </a:lvl2pPr>
            <a:lvl3pPr>
              <a:spcBef>
                <a:spcPts val="400"/>
              </a:spcBef>
              <a:defRPr sz="1100"/>
            </a:lvl3pPr>
            <a:lvl4pPr>
              <a:spcBef>
                <a:spcPts val="400"/>
              </a:spcBef>
              <a:defRPr sz="1000"/>
            </a:lvl4pPr>
            <a:lvl5pPr>
              <a:spcBef>
                <a:spcPts val="4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43003" y="1109663"/>
            <a:ext cx="2303462" cy="3352609"/>
          </a:xfrm>
          <a:ln>
            <a:solidFill>
              <a:schemeClr val="bg1">
                <a:lumMod val="85000"/>
              </a:schemeClr>
            </a:solidFill>
          </a:ln>
        </p:spPr>
        <p:txBody>
          <a:bodyPr rtlCol="0">
            <a:noAutofit/>
          </a:bodyPr>
          <a:lstStyle/>
          <a:p>
            <a:pPr lvl="0"/>
            <a:r>
              <a:rPr lang="en-US" noProof="0" dirty="0"/>
              <a:t>Click icon to add picture</a:t>
            </a:r>
          </a:p>
        </p:txBody>
      </p:sp>
      <p:sp>
        <p:nvSpPr>
          <p:cNvPr id="11"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8" name="Footer Placeholder 16">
            <a:extLst>
              <a:ext uri="{FF2B5EF4-FFF2-40B4-BE49-F238E27FC236}">
                <a16:creationId xmlns:a16="http://schemas.microsoft.com/office/drawing/2014/main" id="{F5AAF6F4-7447-486C-BE59-F7A27011A665}"/>
              </a:ext>
            </a:extLst>
          </p:cNvPr>
          <p:cNvSpPr>
            <a:spLocks noGrp="1"/>
          </p:cNvSpPr>
          <p:nvPr>
            <p:ph type="ftr" sz="quarter" idx="15"/>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10" name="Slide Number Placeholder 17">
            <a:extLst>
              <a:ext uri="{FF2B5EF4-FFF2-40B4-BE49-F238E27FC236}">
                <a16:creationId xmlns:a16="http://schemas.microsoft.com/office/drawing/2014/main" id="{464830DA-A1F0-4AFF-B5D8-F5F624D67113}"/>
              </a:ext>
            </a:extLst>
          </p:cNvPr>
          <p:cNvSpPr>
            <a:spLocks noGrp="1"/>
          </p:cNvSpPr>
          <p:nvPr>
            <p:ph type="sldNum" sz="quarter" idx="16"/>
          </p:nvPr>
        </p:nvSpPr>
        <p:spPr/>
        <p:txBody>
          <a:bodyPr/>
          <a:lstStyle>
            <a:lvl1pPr>
              <a:defRPr/>
            </a:lvl1pPr>
          </a:lstStyle>
          <a:p>
            <a:fld id="{8A513BCE-0397-4C99-980A-8397CEDB5B92}" type="slidenum">
              <a:rPr lang="en-US" altLang="en-US"/>
              <a:pPr/>
              <a:t>‹#›</a:t>
            </a:fld>
            <a:endParaRPr lang="en-US" altLang="en-US" dirty="0"/>
          </a:p>
        </p:txBody>
      </p:sp>
    </p:spTree>
    <p:extLst>
      <p:ext uri="{BB962C8B-B14F-4D97-AF65-F5344CB8AC3E}">
        <p14:creationId xmlns:p14="http://schemas.microsoft.com/office/powerpoint/2010/main" val="30290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Left 2 Col_Exhibi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AB7497-49D8-40B2-98F8-6E04E2091671}"/>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a:extLst>
              <a:ext uri="{FF2B5EF4-FFF2-40B4-BE49-F238E27FC236}">
                <a16:creationId xmlns:a16="http://schemas.microsoft.com/office/drawing/2014/main" id="{539133ED-5ADD-4B93-AC8D-3F707531CB17}"/>
              </a:ext>
            </a:extLst>
          </p:cNvPr>
          <p:cNvSpPr txBox="1"/>
          <p:nvPr userDrawn="1"/>
        </p:nvSpPr>
        <p:spPr>
          <a:xfrm>
            <a:off x="268288" y="4891088"/>
            <a:ext cx="1838325" cy="114300"/>
          </a:xfrm>
          <a:prstGeom prst="rect">
            <a:avLst/>
          </a:prstGeom>
          <a:noFill/>
        </p:spPr>
        <p:txBody>
          <a:bodyPr lIns="0" tIns="0" rIns="0" bIns="0" anchor="ctr">
            <a:spAutoFit/>
          </a:bodyPr>
          <a:lstStyle/>
          <a:p>
            <a:pPr fontAlgn="auto">
              <a:spcBef>
                <a:spcPts val="0"/>
              </a:spcBef>
              <a:spcAft>
                <a:spcPts val="0"/>
              </a:spcAft>
              <a:defRPr/>
            </a:pPr>
            <a:r>
              <a:rPr lang="en-US" sz="750" dirty="0">
                <a:solidFill>
                  <a:srgbClr val="7F7F7F"/>
                </a:solidFill>
                <a:latin typeface="+mn-lt"/>
                <a:cs typeface="+mn-cs"/>
              </a:rPr>
              <a:t>PRIVILEGED &amp; CONFIDENTIAL</a:t>
            </a:r>
          </a:p>
        </p:txBody>
      </p:sp>
      <p:sp>
        <p:nvSpPr>
          <p:cNvPr id="9" name="Content Placeholder 8"/>
          <p:cNvSpPr>
            <a:spLocks noGrp="1"/>
          </p:cNvSpPr>
          <p:nvPr>
            <p:ph sz="quarter" idx="13"/>
          </p:nvPr>
        </p:nvSpPr>
        <p:spPr>
          <a:xfrm>
            <a:off x="264989" y="1109472"/>
            <a:ext cx="5571934" cy="3492246"/>
          </a:xfrm>
        </p:spPr>
        <p:txBody>
          <a:bodyPr numCol="2"/>
          <a:lstStyle>
            <a:lvl1pPr>
              <a:spcBef>
                <a:spcPts val="900"/>
              </a:spcBef>
              <a:defRPr sz="1400"/>
            </a:lvl1pPr>
            <a:lvl2pPr>
              <a:spcBef>
                <a:spcPts val="400"/>
              </a:spcBef>
              <a:defRPr sz="1200"/>
            </a:lvl2pPr>
            <a:lvl3pPr>
              <a:spcBef>
                <a:spcPts val="400"/>
              </a:spcBef>
              <a:defRPr sz="1100"/>
            </a:lvl3pPr>
            <a:lvl4pPr>
              <a:spcBef>
                <a:spcPts val="400"/>
              </a:spcBef>
              <a:defRPr sz="1000"/>
            </a:lvl4pPr>
            <a:lvl5pPr>
              <a:spcBef>
                <a:spcPts val="4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43003" y="1109663"/>
            <a:ext cx="2303462" cy="3352609"/>
          </a:xfrm>
          <a:ln>
            <a:solidFill>
              <a:schemeClr val="bg1">
                <a:lumMod val="85000"/>
              </a:schemeClr>
            </a:solidFill>
          </a:ln>
        </p:spPr>
        <p:txBody>
          <a:bodyPr rtlCol="0">
            <a:noAutofit/>
          </a:bodyPr>
          <a:lstStyle/>
          <a:p>
            <a:pPr lvl="0"/>
            <a:r>
              <a:rPr lang="en-US" noProof="0" dirty="0"/>
              <a:t>Click icon to add picture</a:t>
            </a:r>
          </a:p>
        </p:txBody>
      </p:sp>
      <p:sp>
        <p:nvSpPr>
          <p:cNvPr id="8"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10" name="Footer Placeholder 16">
            <a:extLst>
              <a:ext uri="{FF2B5EF4-FFF2-40B4-BE49-F238E27FC236}">
                <a16:creationId xmlns:a16="http://schemas.microsoft.com/office/drawing/2014/main" id="{3183BCC7-6F1F-436A-AB17-D07B52BD28F1}"/>
              </a:ext>
            </a:extLst>
          </p:cNvPr>
          <p:cNvSpPr>
            <a:spLocks noGrp="1"/>
          </p:cNvSpPr>
          <p:nvPr>
            <p:ph type="ftr" sz="quarter" idx="15"/>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11" name="Slide Number Placeholder 17">
            <a:extLst>
              <a:ext uri="{FF2B5EF4-FFF2-40B4-BE49-F238E27FC236}">
                <a16:creationId xmlns:a16="http://schemas.microsoft.com/office/drawing/2014/main" id="{C4165320-1821-455F-BD53-63B602F420D7}"/>
              </a:ext>
            </a:extLst>
          </p:cNvPr>
          <p:cNvSpPr>
            <a:spLocks noGrp="1"/>
          </p:cNvSpPr>
          <p:nvPr>
            <p:ph type="sldNum" sz="quarter" idx="16"/>
          </p:nvPr>
        </p:nvSpPr>
        <p:spPr/>
        <p:txBody>
          <a:bodyPr/>
          <a:lstStyle>
            <a:lvl1pPr>
              <a:defRPr/>
            </a:lvl1pPr>
          </a:lstStyle>
          <a:p>
            <a:fld id="{C695263A-3C7F-4C94-98B6-81F5E902C8DC}" type="slidenum">
              <a:rPr lang="en-US" altLang="en-US"/>
              <a:pPr/>
              <a:t>‹#›</a:t>
            </a:fld>
            <a:endParaRPr lang="en-US" altLang="en-US" dirty="0"/>
          </a:p>
        </p:txBody>
      </p:sp>
    </p:spTree>
    <p:extLst>
      <p:ext uri="{BB962C8B-B14F-4D97-AF65-F5344CB8AC3E}">
        <p14:creationId xmlns:p14="http://schemas.microsoft.com/office/powerpoint/2010/main" val="16916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876C6-BFF1-4A50-8082-11F16A65185C}"/>
              </a:ext>
            </a:extLst>
          </p:cNvPr>
          <p:cNvSpPr/>
          <p:nvPr userDrawn="1"/>
        </p:nvSpPr>
        <p:spPr bwMode="invGray">
          <a:xfrm>
            <a:off x="0" y="0"/>
            <a:ext cx="9144000" cy="868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ontent Placeholder 8"/>
          <p:cNvSpPr>
            <a:spLocks noGrp="1"/>
          </p:cNvSpPr>
          <p:nvPr>
            <p:ph sz="quarter" idx="13"/>
          </p:nvPr>
        </p:nvSpPr>
        <p:spPr>
          <a:xfrm>
            <a:off x="264988" y="1109472"/>
            <a:ext cx="8612311" cy="3492246"/>
          </a:xfrm>
        </p:spPr>
        <p:txBody>
          <a:bodyPr numCol="3" spcCol="457200"/>
          <a:lstStyle>
            <a:lvl1pPr>
              <a:spcBef>
                <a:spcPts val="900"/>
              </a:spcBef>
              <a:defRPr sz="1400"/>
            </a:lvl1pPr>
            <a:lvl2pPr>
              <a:spcBef>
                <a:spcPts val="400"/>
              </a:spcBef>
              <a:defRPr sz="1200"/>
            </a:lvl2pPr>
            <a:lvl3pPr>
              <a:spcBef>
                <a:spcPts val="400"/>
              </a:spcBef>
              <a:defRPr sz="1100"/>
            </a:lvl3pPr>
            <a:lvl4pPr>
              <a:spcBef>
                <a:spcPts val="400"/>
              </a:spcBef>
              <a:defRPr sz="1000"/>
            </a:lvl4pPr>
            <a:lvl5pPr>
              <a:spcBef>
                <a:spcPts val="4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264988" y="214341"/>
            <a:ext cx="8612311" cy="430887"/>
          </a:xfrm>
        </p:spPr>
        <p:txBody>
          <a:bodyPr anchor="ctr">
            <a:spAutoFit/>
          </a:bodyPr>
          <a:lstStyle/>
          <a:p>
            <a:r>
              <a:rPr lang="en-US"/>
              <a:t>Click to edit Master title style</a:t>
            </a:r>
            <a:endParaRPr lang="en-US" dirty="0"/>
          </a:p>
        </p:txBody>
      </p:sp>
      <p:sp>
        <p:nvSpPr>
          <p:cNvPr id="6" name="Footer Placeholder 16">
            <a:extLst>
              <a:ext uri="{FF2B5EF4-FFF2-40B4-BE49-F238E27FC236}">
                <a16:creationId xmlns:a16="http://schemas.microsoft.com/office/drawing/2014/main" id="{8973CED4-3ECA-4586-AD4F-4A832EDFDC29}"/>
              </a:ext>
            </a:extLst>
          </p:cNvPr>
          <p:cNvSpPr>
            <a:spLocks noGrp="1"/>
          </p:cNvSpPr>
          <p:nvPr>
            <p:ph type="ftr" sz="quarter" idx="14"/>
          </p:nvPr>
        </p:nvSpPr>
        <p:spPr/>
        <p:txBody>
          <a:bodyPr/>
          <a:lstStyle>
            <a:lvl1pPr algn="r">
              <a:defRPr sz="750">
                <a:solidFill>
                  <a:schemeClr val="tx1">
                    <a:tint val="75000"/>
                  </a:schemeClr>
                </a:solidFill>
              </a:defRPr>
            </a:lvl1pPr>
          </a:lstStyle>
          <a:p>
            <a:pPr>
              <a:defRPr/>
            </a:pPr>
            <a:r>
              <a:rPr lang="en-US" dirty="0"/>
              <a:t>Keker Van Nest &amp; Peters  |</a:t>
            </a:r>
          </a:p>
        </p:txBody>
      </p:sp>
      <p:sp>
        <p:nvSpPr>
          <p:cNvPr id="7" name="Slide Number Placeholder 17">
            <a:extLst>
              <a:ext uri="{FF2B5EF4-FFF2-40B4-BE49-F238E27FC236}">
                <a16:creationId xmlns:a16="http://schemas.microsoft.com/office/drawing/2014/main" id="{78B2528B-EBFB-42D4-80E1-162106A51E5F}"/>
              </a:ext>
            </a:extLst>
          </p:cNvPr>
          <p:cNvSpPr>
            <a:spLocks noGrp="1"/>
          </p:cNvSpPr>
          <p:nvPr>
            <p:ph type="sldNum" sz="quarter" idx="15"/>
          </p:nvPr>
        </p:nvSpPr>
        <p:spPr/>
        <p:txBody>
          <a:bodyPr/>
          <a:lstStyle>
            <a:lvl1pPr>
              <a:defRPr/>
            </a:lvl1pPr>
          </a:lstStyle>
          <a:p>
            <a:fld id="{9370F9E5-F273-48C1-903C-02A0E1913A49}" type="slidenum">
              <a:rPr lang="en-US" altLang="en-US"/>
              <a:pPr/>
              <a:t>‹#›</a:t>
            </a:fld>
            <a:endParaRPr lang="en-US" altLang="en-US" dirty="0"/>
          </a:p>
        </p:txBody>
      </p:sp>
    </p:spTree>
    <p:extLst>
      <p:ext uri="{BB962C8B-B14F-4D97-AF65-F5344CB8AC3E}">
        <p14:creationId xmlns:p14="http://schemas.microsoft.com/office/powerpoint/2010/main" val="396590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D70BAA-3287-45AD-A4CF-7D0A1EC8BAFF}"/>
              </a:ext>
            </a:extLst>
          </p:cNvPr>
          <p:cNvSpPr/>
          <p:nvPr/>
        </p:nvSpPr>
        <p:spPr bwMode="invGray">
          <a:xfrm>
            <a:off x="0" y="0"/>
            <a:ext cx="304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03B16A88-BE9D-4F30-9706-D97F3F0A61C9}"/>
              </a:ext>
            </a:extLst>
          </p:cNvPr>
          <p:cNvSpPr>
            <a:spLocks noGrp="1"/>
          </p:cNvSpPr>
          <p:nvPr>
            <p:ph type="title"/>
          </p:nvPr>
        </p:nvSpPr>
        <p:spPr bwMode="auto">
          <a:xfrm>
            <a:off x="265113" y="249238"/>
            <a:ext cx="25241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E4724B59-5A8C-4EEF-A817-1E3CCC1CEF4D}"/>
              </a:ext>
            </a:extLst>
          </p:cNvPr>
          <p:cNvSpPr>
            <a:spLocks noGrp="1"/>
          </p:cNvSpPr>
          <p:nvPr>
            <p:ph type="body" idx="1"/>
          </p:nvPr>
        </p:nvSpPr>
        <p:spPr bwMode="auto">
          <a:xfrm>
            <a:off x="3305175" y="250825"/>
            <a:ext cx="55721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 name="Footer Placeholder 16">
            <a:extLst>
              <a:ext uri="{FF2B5EF4-FFF2-40B4-BE49-F238E27FC236}">
                <a16:creationId xmlns:a16="http://schemas.microsoft.com/office/drawing/2014/main" id="{7FCCD8A5-CF2A-4C5F-B561-47914071303A}"/>
              </a:ext>
            </a:extLst>
          </p:cNvPr>
          <p:cNvSpPr>
            <a:spLocks noGrp="1"/>
          </p:cNvSpPr>
          <p:nvPr>
            <p:ph type="ftr" sz="quarter" idx="3"/>
          </p:nvPr>
        </p:nvSpPr>
        <p:spPr>
          <a:xfrm>
            <a:off x="5619750" y="4891088"/>
            <a:ext cx="3086100" cy="114300"/>
          </a:xfrm>
          <a:prstGeom prst="rect">
            <a:avLst/>
          </a:prstGeom>
        </p:spPr>
        <p:txBody>
          <a:bodyPr vert="horz" lIns="0" tIns="0" rIns="0" bIns="0" rtlCol="0" anchor="ctr">
            <a:noAutofit/>
          </a:bodyPr>
          <a:lstStyle>
            <a:lvl1pPr algn="r" fontAlgn="auto">
              <a:spcBef>
                <a:spcPts val="0"/>
              </a:spcBef>
              <a:spcAft>
                <a:spcPts val="0"/>
              </a:spcAft>
              <a:defRPr sz="750">
                <a:solidFill>
                  <a:schemeClr val="tx1">
                    <a:tint val="75000"/>
                  </a:schemeClr>
                </a:solidFill>
                <a:latin typeface="+mn-lt"/>
                <a:cs typeface="+mn-cs"/>
              </a:defRPr>
            </a:lvl1pPr>
          </a:lstStyle>
          <a:p>
            <a:pPr>
              <a:defRPr/>
            </a:pPr>
            <a:r>
              <a:rPr lang="en-US" dirty="0"/>
              <a:t>Keker Van Nest &amp; Peters  |</a:t>
            </a:r>
          </a:p>
        </p:txBody>
      </p:sp>
      <p:sp>
        <p:nvSpPr>
          <p:cNvPr id="18" name="Slide Number Placeholder 17">
            <a:extLst>
              <a:ext uri="{FF2B5EF4-FFF2-40B4-BE49-F238E27FC236}">
                <a16:creationId xmlns:a16="http://schemas.microsoft.com/office/drawing/2014/main" id="{D6ACB9C6-BEDF-4E80-AC40-8E1526157940}"/>
              </a:ext>
            </a:extLst>
          </p:cNvPr>
          <p:cNvSpPr>
            <a:spLocks noGrp="1"/>
          </p:cNvSpPr>
          <p:nvPr>
            <p:ph type="sldNum" sz="quarter" idx="4"/>
          </p:nvPr>
        </p:nvSpPr>
        <p:spPr>
          <a:xfrm>
            <a:off x="8721725" y="4891088"/>
            <a:ext cx="155575" cy="114300"/>
          </a:xfrm>
          <a:prstGeom prst="rect">
            <a:avLst/>
          </a:prstGeom>
        </p:spPr>
        <p:txBody>
          <a:bodyPr vert="horz" wrap="square" lIns="0" tIns="0" rIns="0" bIns="0" numCol="1" anchor="ctr" anchorCtr="0" compatLnSpc="1">
            <a:prstTxWarp prst="textNoShape">
              <a:avLst/>
            </a:prstTxWarp>
            <a:noAutofit/>
          </a:bodyPr>
          <a:lstStyle>
            <a:lvl1pPr algn="ctr">
              <a:defRPr sz="700">
                <a:solidFill>
                  <a:srgbClr val="8B8B8B"/>
                </a:solidFill>
              </a:defRPr>
            </a:lvl1pPr>
          </a:lstStyle>
          <a:p>
            <a:fld id="{5799634D-EC9C-402E-8DFF-715A47411B19}"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719" r:id="rId1"/>
    <p:sldLayoutId id="2147483715" r:id="rId2"/>
    <p:sldLayoutId id="2147483716" r:id="rId3"/>
    <p:sldLayoutId id="2147483717"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18" r:id="rId15"/>
    <p:sldLayoutId id="2147483730" r:id="rId16"/>
  </p:sldLayoutIdLst>
  <p:hf hdr="0" dt="0"/>
  <p:txStyles>
    <p:titleStyle>
      <a:lvl1pPr algn="l" defTabSz="685800" rtl="0" eaLnBrk="1" fontAlgn="base" hangingPunct="1">
        <a:spcBef>
          <a:spcPct val="0"/>
        </a:spcBef>
        <a:spcAft>
          <a:spcPct val="0"/>
        </a:spcAft>
        <a:defRPr sz="2800" kern="1200">
          <a:solidFill>
            <a:schemeClr val="tx2"/>
          </a:solidFill>
          <a:latin typeface="+mj-lt"/>
          <a:ea typeface="+mj-ea"/>
          <a:cs typeface="+mj-cs"/>
        </a:defRPr>
      </a:lvl1pPr>
      <a:lvl2pPr algn="l" defTabSz="685800" rtl="0" eaLnBrk="1" fontAlgn="base" hangingPunct="1">
        <a:spcBef>
          <a:spcPct val="0"/>
        </a:spcBef>
        <a:spcAft>
          <a:spcPct val="0"/>
        </a:spcAft>
        <a:defRPr sz="2800">
          <a:solidFill>
            <a:schemeClr val="tx2"/>
          </a:solidFill>
          <a:latin typeface="Arial" pitchFamily="34" charset="0"/>
        </a:defRPr>
      </a:lvl2pPr>
      <a:lvl3pPr algn="l" defTabSz="685800" rtl="0" eaLnBrk="1" fontAlgn="base" hangingPunct="1">
        <a:spcBef>
          <a:spcPct val="0"/>
        </a:spcBef>
        <a:spcAft>
          <a:spcPct val="0"/>
        </a:spcAft>
        <a:defRPr sz="2800">
          <a:solidFill>
            <a:schemeClr val="tx2"/>
          </a:solidFill>
          <a:latin typeface="Arial" pitchFamily="34" charset="0"/>
        </a:defRPr>
      </a:lvl3pPr>
      <a:lvl4pPr algn="l" defTabSz="685800" rtl="0" eaLnBrk="1" fontAlgn="base" hangingPunct="1">
        <a:spcBef>
          <a:spcPct val="0"/>
        </a:spcBef>
        <a:spcAft>
          <a:spcPct val="0"/>
        </a:spcAft>
        <a:defRPr sz="2800">
          <a:solidFill>
            <a:schemeClr val="tx2"/>
          </a:solidFill>
          <a:latin typeface="Arial" pitchFamily="34" charset="0"/>
        </a:defRPr>
      </a:lvl4pPr>
      <a:lvl5pPr algn="l" defTabSz="685800" rtl="0" eaLnBrk="1" fontAlgn="base" hangingPunct="1">
        <a:spcBef>
          <a:spcPct val="0"/>
        </a:spcBef>
        <a:spcAft>
          <a:spcPct val="0"/>
        </a:spcAft>
        <a:defRPr sz="2800">
          <a:solidFill>
            <a:schemeClr val="tx2"/>
          </a:solidFill>
          <a:latin typeface="Arial" pitchFamily="34" charset="0"/>
        </a:defRPr>
      </a:lvl5pPr>
      <a:lvl6pPr marL="457200" algn="l" defTabSz="685800" rtl="0" eaLnBrk="1" fontAlgn="base" hangingPunct="1">
        <a:spcBef>
          <a:spcPct val="0"/>
        </a:spcBef>
        <a:spcAft>
          <a:spcPct val="0"/>
        </a:spcAft>
        <a:defRPr sz="2800">
          <a:solidFill>
            <a:schemeClr val="tx2"/>
          </a:solidFill>
          <a:latin typeface="Arial" pitchFamily="34" charset="0"/>
        </a:defRPr>
      </a:lvl6pPr>
      <a:lvl7pPr marL="914400" algn="l" defTabSz="685800" rtl="0" eaLnBrk="1" fontAlgn="base" hangingPunct="1">
        <a:spcBef>
          <a:spcPct val="0"/>
        </a:spcBef>
        <a:spcAft>
          <a:spcPct val="0"/>
        </a:spcAft>
        <a:defRPr sz="2800">
          <a:solidFill>
            <a:schemeClr val="tx2"/>
          </a:solidFill>
          <a:latin typeface="Arial" pitchFamily="34" charset="0"/>
        </a:defRPr>
      </a:lvl7pPr>
      <a:lvl8pPr marL="1371600" algn="l" defTabSz="685800" rtl="0" eaLnBrk="1" fontAlgn="base" hangingPunct="1">
        <a:spcBef>
          <a:spcPct val="0"/>
        </a:spcBef>
        <a:spcAft>
          <a:spcPct val="0"/>
        </a:spcAft>
        <a:defRPr sz="2800">
          <a:solidFill>
            <a:schemeClr val="tx2"/>
          </a:solidFill>
          <a:latin typeface="Arial" pitchFamily="34" charset="0"/>
        </a:defRPr>
      </a:lvl8pPr>
      <a:lvl9pPr marL="1828800" algn="l" defTabSz="685800" rtl="0" eaLnBrk="1" fontAlgn="base" hangingPunct="1">
        <a:spcBef>
          <a:spcPct val="0"/>
        </a:spcBef>
        <a:spcAft>
          <a:spcPct val="0"/>
        </a:spcAft>
        <a:defRPr sz="2800">
          <a:solidFill>
            <a:schemeClr val="tx2"/>
          </a:solidFill>
          <a:latin typeface="Arial" pitchFamily="34" charset="0"/>
        </a:defRPr>
      </a:lvl9pPr>
    </p:titleStyle>
    <p:body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mailto:pmalhotra@keker.com" TargetMode="External"/><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hyperlink" Target="mailto:mshacham@keker.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a:extLst>
              <a:ext uri="{FF2B5EF4-FFF2-40B4-BE49-F238E27FC236}">
                <a16:creationId xmlns:a16="http://schemas.microsoft.com/office/drawing/2014/main" id="{CE6DCC1B-F40C-46EA-9C77-072E8DA74268}"/>
              </a:ext>
            </a:extLst>
          </p:cNvPr>
          <p:cNvSpPr>
            <a:spLocks noGrp="1"/>
          </p:cNvSpPr>
          <p:nvPr>
            <p:ph type="ctrTitle"/>
          </p:nvPr>
        </p:nvSpPr>
        <p:spPr>
          <a:xfrm>
            <a:off x="3284538" y="774700"/>
            <a:ext cx="5783262" cy="1790700"/>
          </a:xfrm>
        </p:spPr>
        <p:txBody>
          <a:bodyPr/>
          <a:lstStyle/>
          <a:p>
            <a:pPr eaLnBrk="1" hangingPunct="1"/>
            <a:r>
              <a:rPr lang="en-US" altLang="en-US" dirty="0"/>
              <a:t>Generative AI &amp; the Law: Overview of the Key Legal &amp; Ethical Issues</a:t>
            </a:r>
          </a:p>
        </p:txBody>
      </p:sp>
      <p:sp>
        <p:nvSpPr>
          <p:cNvPr id="14339" name="Subtitle 5">
            <a:extLst>
              <a:ext uri="{FF2B5EF4-FFF2-40B4-BE49-F238E27FC236}">
                <a16:creationId xmlns:a16="http://schemas.microsoft.com/office/drawing/2014/main" id="{BFD3D0E4-5EF0-41D8-B04D-372CC1B6A1E0}"/>
              </a:ext>
            </a:extLst>
          </p:cNvPr>
          <p:cNvSpPr>
            <a:spLocks noGrp="1"/>
          </p:cNvSpPr>
          <p:nvPr>
            <p:ph type="subTitle" idx="1"/>
          </p:nvPr>
        </p:nvSpPr>
        <p:spPr>
          <a:xfrm>
            <a:off x="3284538" y="2762250"/>
            <a:ext cx="4716462" cy="1241425"/>
          </a:xfrm>
        </p:spPr>
        <p:txBody>
          <a:bodyPr/>
          <a:lstStyle/>
          <a:p>
            <a:pPr eaLnBrk="1" hangingPunct="1"/>
            <a:r>
              <a:rPr lang="en-US" altLang="en-US" dirty="0"/>
              <a:t>April 9, 2024</a:t>
            </a:r>
          </a:p>
        </p:txBody>
      </p:sp>
      <p:sp>
        <p:nvSpPr>
          <p:cNvPr id="2" name="Footer Placeholder 1">
            <a:extLst>
              <a:ext uri="{FF2B5EF4-FFF2-40B4-BE49-F238E27FC236}">
                <a16:creationId xmlns:a16="http://schemas.microsoft.com/office/drawing/2014/main" id="{961EBC29-9DDC-4FB7-A1B4-D55C0C52560E}"/>
              </a:ext>
            </a:extLst>
          </p:cNvPr>
          <p:cNvSpPr>
            <a:spLocks noGrp="1"/>
          </p:cNvSpPr>
          <p:nvPr>
            <p:ph type="ftr" sz="quarter" idx="10"/>
          </p:nvPr>
        </p:nvSpPr>
        <p:spPr/>
        <p:txBody>
          <a:bodyPr/>
          <a:lstStyle/>
          <a:p>
            <a:pPr>
              <a:defRPr/>
            </a:pPr>
            <a:r>
              <a:rPr lang="en-US" dirty="0"/>
              <a:t>Keker Van Nest &amp; Peters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p:txBody>
          <a:bodyPr/>
          <a:lstStyle/>
          <a:p>
            <a:r>
              <a:rPr lang="en-US" dirty="0"/>
              <a:t>Advancements in AI: Images</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10</a:t>
            </a:fld>
            <a:endParaRPr lang="en-US" altLang="en-US" dirty="0"/>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8" y="1153851"/>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altLang="en-US" sz="1250" dirty="0"/>
          </a:p>
        </p:txBody>
      </p:sp>
      <p:pic>
        <p:nvPicPr>
          <p:cNvPr id="4" name="Picture 3">
            <a:extLst>
              <a:ext uri="{FF2B5EF4-FFF2-40B4-BE49-F238E27FC236}">
                <a16:creationId xmlns:a16="http://schemas.microsoft.com/office/drawing/2014/main" id="{EEB96299-1E5E-0F3B-192A-0B2AECC65168}"/>
              </a:ext>
            </a:extLst>
          </p:cNvPr>
          <p:cNvPicPr>
            <a:picLocks noChangeAspect="1"/>
          </p:cNvPicPr>
          <p:nvPr/>
        </p:nvPicPr>
        <p:blipFill>
          <a:blip r:embed="rId3"/>
          <a:stretch>
            <a:fillRect/>
          </a:stretch>
        </p:blipFill>
        <p:spPr>
          <a:xfrm>
            <a:off x="408291" y="1153851"/>
            <a:ext cx="3501794" cy="2329861"/>
          </a:xfrm>
          <a:prstGeom prst="rect">
            <a:avLst/>
          </a:prstGeom>
        </p:spPr>
      </p:pic>
      <p:pic>
        <p:nvPicPr>
          <p:cNvPr id="9" name="Picture 8">
            <a:extLst>
              <a:ext uri="{FF2B5EF4-FFF2-40B4-BE49-F238E27FC236}">
                <a16:creationId xmlns:a16="http://schemas.microsoft.com/office/drawing/2014/main" id="{E079C0CD-AE13-034A-E92B-51C7F79AC471}"/>
              </a:ext>
            </a:extLst>
          </p:cNvPr>
          <p:cNvPicPr>
            <a:picLocks noChangeAspect="1"/>
          </p:cNvPicPr>
          <p:nvPr/>
        </p:nvPicPr>
        <p:blipFill>
          <a:blip r:embed="rId4"/>
          <a:stretch>
            <a:fillRect/>
          </a:stretch>
        </p:blipFill>
        <p:spPr>
          <a:xfrm>
            <a:off x="4479593" y="1153851"/>
            <a:ext cx="4162567" cy="2329861"/>
          </a:xfrm>
          <a:prstGeom prst="rect">
            <a:avLst/>
          </a:prstGeom>
        </p:spPr>
      </p:pic>
      <p:sp>
        <p:nvSpPr>
          <p:cNvPr id="10" name="TextBox 9">
            <a:extLst>
              <a:ext uri="{FF2B5EF4-FFF2-40B4-BE49-F238E27FC236}">
                <a16:creationId xmlns:a16="http://schemas.microsoft.com/office/drawing/2014/main" id="{119C608A-1B6B-CAFB-9679-3296690EF060}"/>
              </a:ext>
            </a:extLst>
          </p:cNvPr>
          <p:cNvSpPr txBox="1"/>
          <p:nvPr/>
        </p:nvSpPr>
        <p:spPr>
          <a:xfrm>
            <a:off x="4479594" y="3611274"/>
            <a:ext cx="4162567" cy="707886"/>
          </a:xfrm>
          <a:prstGeom prst="rect">
            <a:avLst/>
          </a:prstGeom>
          <a:noFill/>
        </p:spPr>
        <p:txBody>
          <a:bodyPr wrap="square" rtlCol="0">
            <a:spAutoFit/>
          </a:bodyPr>
          <a:lstStyle/>
          <a:p>
            <a:r>
              <a:rPr lang="en-US" sz="800" b="0" dirty="0">
                <a:solidFill>
                  <a:srgbClr val="0F1419"/>
                </a:solidFill>
                <a:effectLst/>
                <a:latin typeface="+mn-lt"/>
              </a:rPr>
              <a:t>Prompt</a:t>
            </a:r>
            <a:r>
              <a:rPr lang="en-US" sz="800" b="0" i="1" dirty="0">
                <a:solidFill>
                  <a:srgbClr val="0F1419"/>
                </a:solidFill>
                <a:effectLst/>
                <a:latin typeface="+mn-lt"/>
              </a:rPr>
              <a:t>: “Cinematic, off-center, two-shot, 35mm film still of a 30-year-old french man, curly brown hair and a stained beige polo sweater, reading a book to his adorable 5-year-old daughter, wearing fuzzy pink pajamas, sitting in a cozy corner nook, sunny natural lighting, sun shining through the glass of the window, warm morning glow, sharp focus, heavenly illumination, unconditional love --ar 16:9”</a:t>
            </a:r>
            <a:endParaRPr lang="en-US" sz="800" i="1" dirty="0">
              <a:latin typeface="+mn-lt"/>
            </a:endParaRPr>
          </a:p>
        </p:txBody>
      </p:sp>
      <p:sp>
        <p:nvSpPr>
          <p:cNvPr id="11" name="TextBox 10">
            <a:extLst>
              <a:ext uri="{FF2B5EF4-FFF2-40B4-BE49-F238E27FC236}">
                <a16:creationId xmlns:a16="http://schemas.microsoft.com/office/drawing/2014/main" id="{B60B263D-539F-A0D4-65E0-BE2D7F8C57B2}"/>
              </a:ext>
            </a:extLst>
          </p:cNvPr>
          <p:cNvSpPr txBox="1"/>
          <p:nvPr/>
        </p:nvSpPr>
        <p:spPr>
          <a:xfrm>
            <a:off x="408291" y="3611274"/>
            <a:ext cx="3501794" cy="338554"/>
          </a:xfrm>
          <a:prstGeom prst="rect">
            <a:avLst/>
          </a:prstGeom>
          <a:noFill/>
        </p:spPr>
        <p:txBody>
          <a:bodyPr wrap="square" rtlCol="0">
            <a:spAutoFit/>
          </a:bodyPr>
          <a:lstStyle/>
          <a:p>
            <a:r>
              <a:rPr lang="en-US" sz="800" dirty="0">
                <a:solidFill>
                  <a:srgbClr val="222222"/>
                </a:solidFill>
                <a:latin typeface="+mn-lt"/>
              </a:rPr>
              <a:t>Prompt: </a:t>
            </a:r>
            <a:r>
              <a:rPr lang="en-US" sz="800" i="1" dirty="0">
                <a:solidFill>
                  <a:srgbClr val="222222"/>
                </a:solidFill>
                <a:latin typeface="+mn-lt"/>
              </a:rPr>
              <a:t>“</a:t>
            </a:r>
            <a:r>
              <a:rPr lang="en-US" sz="800" b="0" i="1" dirty="0">
                <a:solidFill>
                  <a:srgbClr val="222222"/>
                </a:solidFill>
                <a:effectLst/>
                <a:latin typeface="+mn-lt"/>
              </a:rPr>
              <a:t>The Pope in Balenciaga puffy coat, Moncler, walking the streets of Rome, Paris.”</a:t>
            </a:r>
            <a:endParaRPr lang="en-US" sz="800" i="1" dirty="0">
              <a:latin typeface="+mn-lt"/>
            </a:endParaRPr>
          </a:p>
        </p:txBody>
      </p:sp>
      <p:sp>
        <p:nvSpPr>
          <p:cNvPr id="2" name="TextBox 1">
            <a:extLst>
              <a:ext uri="{FF2B5EF4-FFF2-40B4-BE49-F238E27FC236}">
                <a16:creationId xmlns:a16="http://schemas.microsoft.com/office/drawing/2014/main" id="{A497AD1C-3A5B-F858-04C8-CDC0ED9142E4}"/>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53719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13671F69-492B-4E11-93A4-501B2660EF86}"/>
              </a:ext>
            </a:extLst>
          </p:cNvPr>
          <p:cNvSpPr>
            <a:spLocks noGrp="1"/>
          </p:cNvSpPr>
          <p:nvPr>
            <p:ph type="title"/>
          </p:nvPr>
        </p:nvSpPr>
        <p:spPr>
          <a:xfrm>
            <a:off x="265113" y="214313"/>
            <a:ext cx="8612187" cy="430212"/>
          </a:xfrm>
        </p:spPr>
        <p:txBody>
          <a:bodyPr/>
          <a:lstStyle/>
          <a:p>
            <a:pPr eaLnBrk="1" hangingPunct="1"/>
            <a:r>
              <a:rPr lang="en-US" altLang="en-US" b="1" dirty="0"/>
              <a:t>Agenda</a:t>
            </a:r>
          </a:p>
        </p:txBody>
      </p:sp>
      <p:sp>
        <p:nvSpPr>
          <p:cNvPr id="3" name="Footer Placeholder 2">
            <a:extLst>
              <a:ext uri="{FF2B5EF4-FFF2-40B4-BE49-F238E27FC236}">
                <a16:creationId xmlns:a16="http://schemas.microsoft.com/office/drawing/2014/main" id="{81A033DA-2BBB-495F-81ED-ADF1C4185B20}"/>
              </a:ext>
            </a:extLst>
          </p:cNvPr>
          <p:cNvSpPr>
            <a:spLocks noGrp="1"/>
          </p:cNvSpPr>
          <p:nvPr>
            <p:ph type="ftr" sz="quarter" idx="15"/>
          </p:nvPr>
        </p:nvSpPr>
        <p:spPr>
          <a:xfrm>
            <a:off x="5619750" y="4891088"/>
            <a:ext cx="3086100" cy="114300"/>
          </a:xfrm>
          <a:prstGeom prst="rect">
            <a:avLst/>
          </a:prstGeom>
        </p:spPr>
        <p:txBody>
          <a:bodyPr vert="horz" lIns="0" tIns="0" rIns="0" bIns="0" rtlCol="0" anchor="ctr">
            <a:noAutofit/>
          </a:bodyPr>
          <a:lstStyle>
            <a:defPPr>
              <a:defRPr lang="en-US"/>
            </a:defPPr>
            <a:lvl1pPr algn="r" defTabSz="457200" rtl="0" eaLnBrk="1" fontAlgn="auto" hangingPunct="1">
              <a:spcBef>
                <a:spcPts val="0"/>
              </a:spcBef>
              <a:spcAft>
                <a:spcPts val="0"/>
              </a:spcAft>
              <a:defRPr sz="750" kern="1200" dirty="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r>
              <a:rPr lang="en-US" dirty="0"/>
              <a:t>Keker Van Nest &amp; Peters  |</a:t>
            </a:r>
          </a:p>
        </p:txBody>
      </p:sp>
      <p:sp>
        <p:nvSpPr>
          <p:cNvPr id="19461" name="Slide Number Placeholder 3">
            <a:extLst>
              <a:ext uri="{FF2B5EF4-FFF2-40B4-BE49-F238E27FC236}">
                <a16:creationId xmlns:a16="http://schemas.microsoft.com/office/drawing/2014/main" id="{201A6685-E5E4-41FB-A6A4-9C443CF7BB4A}"/>
              </a:ext>
            </a:extLst>
          </p:cNvPr>
          <p:cNvSpPr>
            <a:spLocks noGrp="1" noChangeArrowheads="1"/>
          </p:cNvSpPr>
          <p:nvPr>
            <p:ph type="sldNum" sz="quarter" idx="16"/>
          </p:nvPr>
        </p:nvSpPr>
        <p:spPr bwMode="auto">
          <a:xfrm>
            <a:off x="8721725" y="4891088"/>
            <a:ext cx="155575" cy="11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200" rtl="0" eaLnBrk="1" fontAlgn="base" hangingPunct="1">
              <a:spcBef>
                <a:spcPct val="0"/>
              </a:spcBef>
              <a:spcAft>
                <a:spcPct val="0"/>
              </a:spcAft>
              <a:defRPr sz="700" kern="1200">
                <a:solidFill>
                  <a:srgbClr val="8B8B8B"/>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fld id="{CC30A344-FF12-46E2-B4C9-5C5AE4CDE6CC}" type="slidenum">
              <a:rPr lang="en-US" altLang="en-US" smtClean="0"/>
              <a:pPr>
                <a:spcAft>
                  <a:spcPts val="600"/>
                </a:spcAft>
                <a:defRPr/>
              </a:pPr>
              <a:t>11</a:t>
            </a:fld>
            <a:endParaRPr lang="en-US" altLang="en-US" dirty="0">
              <a:solidFill>
                <a:srgbClr val="8B8B8B"/>
              </a:solidFill>
            </a:endParaRPr>
          </a:p>
        </p:txBody>
      </p:sp>
      <p:sp>
        <p:nvSpPr>
          <p:cNvPr id="2" name="TextBox 1">
            <a:extLst>
              <a:ext uri="{FF2B5EF4-FFF2-40B4-BE49-F238E27FC236}">
                <a16:creationId xmlns:a16="http://schemas.microsoft.com/office/drawing/2014/main" id="{EFA49D1F-4091-4E22-5D05-60AA63E1B69A}"/>
              </a:ext>
            </a:extLst>
          </p:cNvPr>
          <p:cNvSpPr txBox="1"/>
          <p:nvPr/>
        </p:nvSpPr>
        <p:spPr>
          <a:xfrm>
            <a:off x="611892" y="1588168"/>
            <a:ext cx="7250703" cy="2862322"/>
          </a:xfrm>
          <a:prstGeom prst="rect">
            <a:avLst/>
          </a:prstGeom>
          <a:noFill/>
        </p:spPr>
        <p:txBody>
          <a:bodyPr wrap="none" rtlCol="0">
            <a:spAutoFit/>
          </a:bodyPr>
          <a:lstStyle/>
          <a:p>
            <a:pPr marL="342900" indent="-342900">
              <a:buAutoNum type="arabicPeriod"/>
            </a:pPr>
            <a:r>
              <a:rPr lang="en-US" dirty="0">
                <a:solidFill>
                  <a:schemeClr val="bg1">
                    <a:lumMod val="85000"/>
                  </a:schemeClr>
                </a:solidFill>
              </a:rPr>
              <a:t>Introduction to Artificial Intelligence &amp; Machine Learning</a:t>
            </a:r>
          </a:p>
          <a:p>
            <a:pPr marL="342900" indent="-342900">
              <a:buAutoNum type="arabicPeriod"/>
            </a:pPr>
            <a:endParaRPr lang="en-US" dirty="0">
              <a:solidFill>
                <a:schemeClr val="bg1">
                  <a:lumMod val="85000"/>
                </a:schemeClr>
              </a:solidFill>
            </a:endParaRPr>
          </a:p>
          <a:p>
            <a:pPr marL="342900" indent="-342900">
              <a:buAutoNum type="arabicPeriod"/>
            </a:pPr>
            <a:endParaRPr lang="en-US" dirty="0"/>
          </a:p>
          <a:p>
            <a:pPr marL="342900" indent="-342900">
              <a:buAutoNum type="arabicPeriod"/>
            </a:pPr>
            <a:r>
              <a:rPr lang="en-US" dirty="0"/>
              <a:t>Overview of Government Regulations, Legislation &amp; Enforcement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solidFill>
                  <a:schemeClr val="bg1">
                    <a:lumMod val="85000"/>
                  </a:schemeClr>
                </a:solidFill>
              </a:rPr>
              <a:t>Overview of Private Litigation </a:t>
            </a:r>
          </a:p>
          <a:p>
            <a:pPr marL="342900" indent="-342900">
              <a:buAutoNum type="arabicPeriod"/>
            </a:pPr>
            <a:endParaRPr lang="en-US" dirty="0">
              <a:solidFill>
                <a:schemeClr val="bg1">
                  <a:lumMod val="85000"/>
                </a:schemeClr>
              </a:solidFill>
            </a:endParaRPr>
          </a:p>
          <a:p>
            <a:pPr marL="342900" indent="-342900">
              <a:buAutoNum type="arabicPeriod"/>
            </a:pPr>
            <a:endParaRPr lang="en-US" dirty="0">
              <a:solidFill>
                <a:schemeClr val="bg1">
                  <a:lumMod val="85000"/>
                </a:schemeClr>
              </a:solidFill>
            </a:endParaRPr>
          </a:p>
          <a:p>
            <a:pPr marL="342900" indent="-342900">
              <a:buAutoNum type="arabicPeriod"/>
            </a:pPr>
            <a:r>
              <a:rPr lang="en-US" dirty="0">
                <a:solidFill>
                  <a:schemeClr val="bg1">
                    <a:lumMod val="85000"/>
                  </a:schemeClr>
                </a:solidFill>
              </a:rPr>
              <a:t>Ethical Considerations</a:t>
            </a:r>
          </a:p>
        </p:txBody>
      </p:sp>
    </p:spTree>
    <p:extLst>
      <p:ext uri="{BB962C8B-B14F-4D97-AF65-F5344CB8AC3E}">
        <p14:creationId xmlns:p14="http://schemas.microsoft.com/office/powerpoint/2010/main" val="34534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D8B0B-00D3-74AB-3867-7506F7DF515A}"/>
              </a:ext>
            </a:extLst>
          </p:cNvPr>
          <p:cNvSpPr>
            <a:spLocks noGrp="1"/>
          </p:cNvSpPr>
          <p:nvPr>
            <p:ph type="title"/>
          </p:nvPr>
        </p:nvSpPr>
        <p:spPr/>
        <p:txBody>
          <a:bodyPr/>
          <a:lstStyle/>
          <a:p>
            <a:r>
              <a:rPr lang="en-US" dirty="0"/>
              <a:t>Global Overview  </a:t>
            </a:r>
          </a:p>
        </p:txBody>
      </p:sp>
      <p:sp>
        <p:nvSpPr>
          <p:cNvPr id="5" name="Footer Placeholder 4">
            <a:extLst>
              <a:ext uri="{FF2B5EF4-FFF2-40B4-BE49-F238E27FC236}">
                <a16:creationId xmlns:a16="http://schemas.microsoft.com/office/drawing/2014/main" id="{BB5A2BDF-CA83-D558-1024-E194EDE50189}"/>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7A30F2E4-E2BE-D61A-80D6-FE0B20899274}"/>
              </a:ext>
            </a:extLst>
          </p:cNvPr>
          <p:cNvSpPr>
            <a:spLocks noGrp="1"/>
          </p:cNvSpPr>
          <p:nvPr>
            <p:ph type="sldNum" sz="quarter" idx="16"/>
          </p:nvPr>
        </p:nvSpPr>
        <p:spPr/>
        <p:txBody>
          <a:bodyPr/>
          <a:lstStyle/>
          <a:p>
            <a:fld id="{8A513BCE-0397-4C99-980A-8397CEDB5B92}" type="slidenum">
              <a:rPr lang="en-US" altLang="en-US" smtClean="0"/>
              <a:pPr/>
              <a:t>12</a:t>
            </a:fld>
            <a:endParaRPr lang="en-US" altLang="en-US" dirty="0"/>
          </a:p>
        </p:txBody>
      </p:sp>
      <p:graphicFrame>
        <p:nvGraphicFramePr>
          <p:cNvPr id="7" name="Table 6">
            <a:extLst>
              <a:ext uri="{FF2B5EF4-FFF2-40B4-BE49-F238E27FC236}">
                <a16:creationId xmlns:a16="http://schemas.microsoft.com/office/drawing/2014/main" id="{A5EE757C-A8E1-AAC5-42C6-757A6541FEC7}"/>
              </a:ext>
            </a:extLst>
          </p:cNvPr>
          <p:cNvGraphicFramePr>
            <a:graphicFrameLocks noGrp="1"/>
          </p:cNvGraphicFramePr>
          <p:nvPr>
            <p:extLst>
              <p:ext uri="{D42A27DB-BD31-4B8C-83A1-F6EECF244321}">
                <p14:modId xmlns:p14="http://schemas.microsoft.com/office/powerpoint/2010/main" val="1277621482"/>
              </p:ext>
            </p:extLst>
          </p:nvPr>
        </p:nvGraphicFramePr>
        <p:xfrm>
          <a:off x="264989" y="1004554"/>
          <a:ext cx="8692580" cy="3886534"/>
        </p:xfrm>
        <a:graphic>
          <a:graphicData uri="http://schemas.openxmlformats.org/drawingml/2006/table">
            <a:tbl>
              <a:tblPr firstRow="1" bandRow="1">
                <a:tableStyleId>{5C22544A-7EE6-4342-B048-85BDC9FD1C3A}</a:tableStyleId>
              </a:tblPr>
              <a:tblGrid>
                <a:gridCol w="1098055">
                  <a:extLst>
                    <a:ext uri="{9D8B030D-6E8A-4147-A177-3AD203B41FA5}">
                      <a16:colId xmlns:a16="http://schemas.microsoft.com/office/drawing/2014/main" val="711686529"/>
                    </a:ext>
                  </a:extLst>
                </a:gridCol>
                <a:gridCol w="3359048">
                  <a:extLst>
                    <a:ext uri="{9D8B030D-6E8A-4147-A177-3AD203B41FA5}">
                      <a16:colId xmlns:a16="http://schemas.microsoft.com/office/drawing/2014/main" val="4237361183"/>
                    </a:ext>
                  </a:extLst>
                </a:gridCol>
                <a:gridCol w="4235477">
                  <a:extLst>
                    <a:ext uri="{9D8B030D-6E8A-4147-A177-3AD203B41FA5}">
                      <a16:colId xmlns:a16="http://schemas.microsoft.com/office/drawing/2014/main" val="1384932627"/>
                    </a:ext>
                  </a:extLst>
                </a:gridCol>
              </a:tblGrid>
              <a:tr h="419868">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Country </a:t>
                      </a:r>
                    </a:p>
                  </a:txBody>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Status</a:t>
                      </a:r>
                    </a:p>
                  </a:txBody>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Coverage </a:t>
                      </a:r>
                    </a:p>
                  </a:txBody>
                  <a:tcPr/>
                </a:tc>
                <a:extLst>
                  <a:ext uri="{0D108BD9-81ED-4DB2-BD59-A6C34878D82A}">
                    <a16:rowId xmlns:a16="http://schemas.microsoft.com/office/drawing/2014/main" val="1925770554"/>
                  </a:ext>
                </a:extLst>
              </a:tr>
              <a:tr h="442031">
                <a:tc>
                  <a:txBody>
                    <a:bodyPr/>
                    <a:lstStyle/>
                    <a:p>
                      <a:r>
                        <a:rPr lang="en-US" sz="1000" dirty="0">
                          <a:latin typeface="Tahoma" panose="020B0604030504040204" pitchFamily="34" charset="0"/>
                          <a:ea typeface="Tahoma" panose="020B0604030504040204" pitchFamily="34" charset="0"/>
                          <a:cs typeface="Tahoma" panose="020B0604030504040204" pitchFamily="34" charset="0"/>
                        </a:rPr>
                        <a:t>United States</a:t>
                      </a:r>
                    </a:p>
                  </a:txBody>
                  <a:tcPr/>
                </a:tc>
                <a:tc>
                  <a:txBody>
                    <a:bodyPr/>
                    <a:lstStyle/>
                    <a:p>
                      <a:r>
                        <a:rPr lang="en-US" sz="1000" dirty="0">
                          <a:solidFill>
                            <a:srgbClr val="FF0000"/>
                          </a:solidFill>
                          <a:latin typeface="Tahoma" panose="020B0604030504040204" pitchFamily="34" charset="0"/>
                          <a:ea typeface="Tahoma" panose="020B0604030504040204" pitchFamily="34" charset="0"/>
                          <a:cs typeface="Tahoma" panose="020B0604030504040204" pitchFamily="34" charset="0"/>
                        </a:rPr>
                        <a:t>No comprehensive national AI law </a:t>
                      </a:r>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sz="1000" dirty="0">
                          <a:latin typeface="Tahoma" panose="020B0604030504040204" pitchFamily="34" charset="0"/>
                          <a:ea typeface="Tahoma" panose="020B0604030504040204" pitchFamily="34" charset="0"/>
                          <a:cs typeface="Tahoma" panose="020B0604030504040204" pitchFamily="34" charset="0"/>
                        </a:rPr>
                        <a:t>Dozens of bills introduced  </a:t>
                      </a:r>
                    </a:p>
                  </a:txBody>
                  <a:tcPr/>
                </a:tc>
                <a:tc>
                  <a:txBody>
                    <a:bodyPr/>
                    <a:lstStyle/>
                    <a:p>
                      <a:r>
                        <a:rPr lang="en-US" sz="1000" dirty="0">
                          <a:latin typeface="Tahoma" panose="020B0604030504040204" pitchFamily="34" charset="0"/>
                          <a:ea typeface="Tahoma" panose="020B0604030504040204" pitchFamily="34" charset="0"/>
                          <a:cs typeface="Tahoma" panose="020B0604030504040204" pitchFamily="34" charset="0"/>
                        </a:rPr>
                        <a:t>N/A</a:t>
                      </a:r>
                    </a:p>
                  </a:txBody>
                  <a:tcPr/>
                </a:tc>
                <a:extLst>
                  <a:ext uri="{0D108BD9-81ED-4DB2-BD59-A6C34878D82A}">
                    <a16:rowId xmlns:a16="http://schemas.microsoft.com/office/drawing/2014/main" val="3501233811"/>
                  </a:ext>
                </a:extLst>
              </a:tr>
              <a:tr h="9845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Canada</a:t>
                      </a:r>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In Progress</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Artificial Intelligence and Data Act (AIDA)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November 2023: amendments to draft AI bill published </a:t>
                      </a:r>
                    </a:p>
                    <a:p>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000" dirty="0">
                          <a:latin typeface="Tahoma" panose="020B0604030504040204" pitchFamily="34" charset="0"/>
                          <a:ea typeface="Tahoma" panose="020B0604030504040204" pitchFamily="34" charset="0"/>
                          <a:cs typeface="Tahoma" panose="020B0604030504040204" pitchFamily="34" charset="0"/>
                        </a:rPr>
                        <a:t>“High-Impact” system </a:t>
                      </a:r>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obligations:  </a:t>
                      </a:r>
                    </a:p>
                    <a:p>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Assessing, mitigating and monitoring risk </a:t>
                      </a:r>
                    </a:p>
                    <a:p>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Maintaining records </a:t>
                      </a:r>
                    </a:p>
                    <a:p>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Publishing description of AI systems in use </a:t>
                      </a:r>
                    </a:p>
                    <a:p>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Providing notice of harm</a:t>
                      </a:r>
                    </a:p>
                    <a:p>
                      <a:r>
                        <a:rPr lang="en-US" sz="10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Align with EU AI Act and OECD Frameworks </a:t>
                      </a:r>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52569898"/>
                  </a:ext>
                </a:extLst>
              </a:tr>
              <a:tr h="11653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European Union </a:t>
                      </a:r>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In Progress</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Artificial Intelligence Act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Passed by European Parliament in March 2024; expected to come into force in May or June 2024; fully implemented over the next 2-3 years  </a:t>
                      </a:r>
                    </a:p>
                  </a:txBody>
                  <a:tcPr/>
                </a:tc>
                <a:tc>
                  <a:txBody>
                    <a:bodyPr/>
                    <a:lstStyle/>
                    <a:p>
                      <a:r>
                        <a:rPr lang="en-US" sz="1000" dirty="0">
                          <a:latin typeface="Tahoma" panose="020B0604030504040204" pitchFamily="34" charset="0"/>
                          <a:ea typeface="Tahoma" panose="020B0604030504040204" pitchFamily="34" charset="0"/>
                          <a:cs typeface="Tahoma" panose="020B0604030504040204" pitchFamily="34" charset="0"/>
                        </a:rPr>
                        <a:t>Establishes EU AI Office (Feb. 2024) for oversight and enforcement </a:t>
                      </a:r>
                    </a:p>
                    <a:p>
                      <a:r>
                        <a:rPr lang="en-US" sz="1000" dirty="0">
                          <a:latin typeface="Tahoma" panose="020B0604030504040204" pitchFamily="34" charset="0"/>
                          <a:ea typeface="Tahoma" panose="020B0604030504040204" pitchFamily="34" charset="0"/>
                          <a:cs typeface="Tahoma" panose="020B0604030504040204" pitchFamily="34" charset="0"/>
                        </a:rPr>
                        <a:t>Impose transparency and copyright regulations on generative AI </a:t>
                      </a:r>
                    </a:p>
                    <a:p>
                      <a:r>
                        <a:rPr lang="en-US" sz="1000" dirty="0">
                          <a:latin typeface="Tahoma" panose="020B0604030504040204" pitchFamily="34" charset="0"/>
                          <a:ea typeface="Tahoma" panose="020B0604030504040204" pitchFamily="34" charset="0"/>
                          <a:cs typeface="Tahoma" panose="020B0604030504040204" pitchFamily="34" charset="0"/>
                        </a:rPr>
                        <a:t>Prohibits certain AI practices</a:t>
                      </a:r>
                    </a:p>
                    <a:p>
                      <a:r>
                        <a:rPr lang="en-US" sz="1000" dirty="0">
                          <a:latin typeface="Tahoma" panose="020B0604030504040204" pitchFamily="34" charset="0"/>
                          <a:ea typeface="Tahoma" panose="020B0604030504040204" pitchFamily="34" charset="0"/>
                          <a:cs typeface="Tahoma" panose="020B0604030504040204" pitchFamily="34" charset="0"/>
                        </a:rPr>
                        <a:t>Imposes stringent restrictions on certain “high-risk” AI systems</a:t>
                      </a:r>
                    </a:p>
                    <a:p>
                      <a:r>
                        <a:rPr lang="en-US" sz="1000" dirty="0">
                          <a:latin typeface="Tahoma" panose="020B0604030504040204" pitchFamily="34" charset="0"/>
                          <a:ea typeface="Tahoma" panose="020B0604030504040204" pitchFamily="34" charset="0"/>
                          <a:cs typeface="Tahoma" panose="020B0604030504040204" pitchFamily="34" charset="0"/>
                        </a:rPr>
                        <a:t>Gives citizens right to lodge complaints </a:t>
                      </a:r>
                    </a:p>
                    <a:p>
                      <a:r>
                        <a:rPr lang="en-US" sz="1000" dirty="0">
                          <a:latin typeface="Tahoma" panose="020B0604030504040204" pitchFamily="34" charset="0"/>
                          <a:ea typeface="Tahoma" panose="020B0604030504040204" pitchFamily="34" charset="0"/>
                          <a:cs typeface="Tahoma" panose="020B0604030504040204" pitchFamily="34" charset="0"/>
                        </a:rPr>
                        <a:t>Sanctions for violations </a:t>
                      </a:r>
                    </a:p>
                  </a:txBody>
                  <a:tcPr/>
                </a:tc>
                <a:extLst>
                  <a:ext uri="{0D108BD9-81ED-4DB2-BD59-A6C34878D82A}">
                    <a16:rowId xmlns:a16="http://schemas.microsoft.com/office/drawing/2014/main" val="1335024945"/>
                  </a:ext>
                </a:extLst>
              </a:tr>
              <a:tr h="622862">
                <a:tc>
                  <a:txBody>
                    <a:bodyPr/>
                    <a:lstStyle/>
                    <a:p>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China</a:t>
                      </a:r>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kumimoji="0" lang="en-US" sz="10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In effect </a:t>
                      </a:r>
                    </a:p>
                    <a:p>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Artificial Intelligence Regulations </a:t>
                      </a:r>
                    </a:p>
                    <a:p>
                      <a:endPar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Three PRC-wide regulations implemented in 2022-2023 </a:t>
                      </a:r>
                      <a:endParaRPr lang="en-US" sz="1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000" dirty="0">
                          <a:latin typeface="Tahoma" panose="020B0604030504040204" pitchFamily="34" charset="0"/>
                          <a:ea typeface="Tahoma" panose="020B0604030504040204" pitchFamily="34" charset="0"/>
                          <a:cs typeface="Tahoma" panose="020B0604030504040204" pitchFamily="34" charset="0"/>
                        </a:rPr>
                        <a:t>Cyberspace Administration of China issued regulations concerning:</a:t>
                      </a:r>
                    </a:p>
                    <a:p>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sz="1000" dirty="0">
                          <a:latin typeface="Tahoma" panose="020B0604030504040204" pitchFamily="34" charset="0"/>
                          <a:ea typeface="Tahoma" panose="020B0604030504040204" pitchFamily="34" charset="0"/>
                          <a:cs typeface="Tahoma" panose="020B0604030504040204" pitchFamily="34" charset="0"/>
                        </a:rPr>
                        <a:t>Algorithm recommendations </a:t>
                      </a:r>
                    </a:p>
                    <a:p>
                      <a:r>
                        <a:rPr lang="en-US" sz="1000" dirty="0">
                          <a:latin typeface="Tahoma" panose="020B0604030504040204" pitchFamily="34" charset="0"/>
                          <a:ea typeface="Tahoma" panose="020B0604030504040204" pitchFamily="34" charset="0"/>
                          <a:cs typeface="Tahoma" panose="020B0604030504040204" pitchFamily="34" charset="0"/>
                        </a:rPr>
                        <a:t>Deep synthesis </a:t>
                      </a:r>
                    </a:p>
                    <a:p>
                      <a:r>
                        <a:rPr lang="en-US" sz="1000" dirty="0">
                          <a:latin typeface="Tahoma" panose="020B0604030504040204" pitchFamily="34" charset="0"/>
                          <a:ea typeface="Tahoma" panose="020B0604030504040204" pitchFamily="34" charset="0"/>
                          <a:cs typeface="Tahoma" panose="020B0604030504040204" pitchFamily="34" charset="0"/>
                        </a:rPr>
                        <a:t>Generative AI </a:t>
                      </a:r>
                    </a:p>
                  </a:txBody>
                  <a:tcPr/>
                </a:tc>
                <a:extLst>
                  <a:ext uri="{0D108BD9-81ED-4DB2-BD59-A6C34878D82A}">
                    <a16:rowId xmlns:a16="http://schemas.microsoft.com/office/drawing/2014/main" val="1224819713"/>
                  </a:ext>
                </a:extLst>
              </a:tr>
            </a:tbl>
          </a:graphicData>
        </a:graphic>
      </p:graphicFrame>
    </p:spTree>
    <p:extLst>
      <p:ext uri="{BB962C8B-B14F-4D97-AF65-F5344CB8AC3E}">
        <p14:creationId xmlns:p14="http://schemas.microsoft.com/office/powerpoint/2010/main" val="9699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F6807-0B13-7645-1AB8-AEE65B509AA3}"/>
              </a:ext>
            </a:extLst>
          </p:cNvPr>
          <p:cNvSpPr>
            <a:spLocks noGrp="1"/>
          </p:cNvSpPr>
          <p:nvPr>
            <p:ph type="title"/>
          </p:nvPr>
        </p:nvSpPr>
        <p:spPr/>
        <p:txBody>
          <a:bodyPr/>
          <a:lstStyle/>
          <a:p>
            <a:r>
              <a:rPr lang="en-US" dirty="0"/>
              <a:t>White House: Executive Order (October 2023) </a:t>
            </a:r>
          </a:p>
        </p:txBody>
      </p:sp>
      <p:sp>
        <p:nvSpPr>
          <p:cNvPr id="5" name="Footer Placeholder 4">
            <a:extLst>
              <a:ext uri="{FF2B5EF4-FFF2-40B4-BE49-F238E27FC236}">
                <a16:creationId xmlns:a16="http://schemas.microsoft.com/office/drawing/2014/main" id="{25A956C6-A4CD-1F4B-0844-CAAC62144744}"/>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BEB4B4E8-9DB3-EEF0-5D7F-C7A203D9E53D}"/>
              </a:ext>
            </a:extLst>
          </p:cNvPr>
          <p:cNvSpPr>
            <a:spLocks noGrp="1"/>
          </p:cNvSpPr>
          <p:nvPr>
            <p:ph type="sldNum" sz="quarter" idx="16"/>
          </p:nvPr>
        </p:nvSpPr>
        <p:spPr/>
        <p:txBody>
          <a:bodyPr/>
          <a:lstStyle/>
          <a:p>
            <a:fld id="{8A513BCE-0397-4C99-980A-8397CEDB5B92}" type="slidenum">
              <a:rPr lang="en-US" altLang="en-US" smtClean="0"/>
              <a:pPr/>
              <a:t>13</a:t>
            </a:fld>
            <a:endParaRPr lang="en-US" altLang="en-US" dirty="0"/>
          </a:p>
        </p:txBody>
      </p:sp>
      <p:sp>
        <p:nvSpPr>
          <p:cNvPr id="18" name="TextBox 17">
            <a:extLst>
              <a:ext uri="{FF2B5EF4-FFF2-40B4-BE49-F238E27FC236}">
                <a16:creationId xmlns:a16="http://schemas.microsoft.com/office/drawing/2014/main" id="{3521A64F-1019-75FC-D3F4-08C82426E78E}"/>
              </a:ext>
            </a:extLst>
          </p:cNvPr>
          <p:cNvSpPr txBox="1"/>
          <p:nvPr/>
        </p:nvSpPr>
        <p:spPr>
          <a:xfrm>
            <a:off x="-229590" y="991138"/>
            <a:ext cx="6903308" cy="4324261"/>
          </a:xfrm>
          <a:prstGeom prst="rect">
            <a:avLst/>
          </a:prstGeom>
          <a:noFill/>
        </p:spPr>
        <p:txBody>
          <a:bodyPr wrap="square">
            <a:spAutoFit/>
          </a:bodyPr>
          <a:lstStyle/>
          <a:p>
            <a:pPr marR="0" lvl="1">
              <a:spcBef>
                <a:spcPts val="0"/>
              </a:spcBef>
              <a:spcAft>
                <a:spcPts val="0"/>
              </a:spcAft>
            </a:pPr>
            <a:r>
              <a:rPr lang="en-US" sz="1200" b="1" u="sng" dirty="0">
                <a:effectLst/>
                <a:latin typeface="+mj-lt"/>
                <a:ea typeface="Tahoma" panose="020B0604030504040204" pitchFamily="34" charset="0"/>
                <a:cs typeface="Tahoma" panose="020B0604030504040204" pitchFamily="34" charset="0"/>
              </a:rPr>
              <a:t>Standards and Regulations </a:t>
            </a:r>
          </a:p>
          <a:p>
            <a:pPr marR="0" lvl="1">
              <a:spcBef>
                <a:spcPts val="0"/>
              </a:spcBef>
              <a:spcAft>
                <a:spcPts val="0"/>
              </a:spcAft>
            </a:pPr>
            <a:endParaRPr lang="en-US" sz="1200" dirty="0">
              <a:effectLst/>
              <a:latin typeface="+mj-lt"/>
              <a:ea typeface="Tahoma" panose="020B0604030504040204" pitchFamily="34" charset="0"/>
              <a:cs typeface="Tahoma" panose="020B0604030504040204" pitchFamily="34" charset="0"/>
            </a:endParaRPr>
          </a:p>
          <a:p>
            <a:pPr marR="0" lvl="1">
              <a:spcBef>
                <a:spcPts val="0"/>
              </a:spcBef>
              <a:spcAft>
                <a:spcPts val="0"/>
              </a:spcAft>
            </a:pPr>
            <a:r>
              <a:rPr lang="en-US" sz="1200" dirty="0">
                <a:effectLst/>
                <a:latin typeface="+mj-lt"/>
                <a:ea typeface="Tahoma" panose="020B0604030504040204" pitchFamily="34" charset="0"/>
                <a:cs typeface="Tahoma" panose="020B0604030504040204" pitchFamily="34" charset="0"/>
              </a:rPr>
              <a:t>The Executive Order calls upon over 20 government agencies to develop standards and issue regulations. </a:t>
            </a:r>
          </a:p>
          <a:p>
            <a:pPr marR="0" lvl="1">
              <a:spcBef>
                <a:spcPts val="0"/>
              </a:spcBef>
              <a:spcAft>
                <a:spcPts val="0"/>
              </a:spcAft>
            </a:pPr>
            <a:endParaRPr lang="en-US" sz="1100" dirty="0">
              <a:latin typeface="+mj-lt"/>
              <a:ea typeface="Times New Roman" panose="02020603050405020304" pitchFamily="18" charset="0"/>
            </a:endParaRPr>
          </a:p>
          <a:p>
            <a:pPr marR="0" lvl="1">
              <a:spcBef>
                <a:spcPts val="0"/>
              </a:spcBef>
              <a:spcAft>
                <a:spcPts val="0"/>
              </a:spcAft>
            </a:pPr>
            <a:r>
              <a:rPr lang="en-US" sz="1200" b="1" u="sng" dirty="0">
                <a:effectLst/>
                <a:latin typeface="+mj-lt"/>
                <a:ea typeface="Tahoma" panose="020B0604030504040204" pitchFamily="34" charset="0"/>
                <a:cs typeface="Tahoma" panose="020B0604030504040204" pitchFamily="34" charset="0"/>
              </a:rPr>
              <a:t>New Requirements on Private Companies </a:t>
            </a:r>
            <a:endParaRPr lang="en-US" sz="1200" b="1" u="sng" dirty="0">
              <a:latin typeface="+mj-lt"/>
              <a:ea typeface="Tahoma" panose="020B0604030504040204" pitchFamily="34" charset="0"/>
              <a:cs typeface="Tahoma" panose="020B0604030504040204" pitchFamily="34" charset="0"/>
            </a:endParaRPr>
          </a:p>
          <a:p>
            <a:pPr marR="0" lvl="1">
              <a:spcBef>
                <a:spcPts val="0"/>
              </a:spcBef>
              <a:spcAft>
                <a:spcPts val="0"/>
              </a:spcAft>
            </a:pPr>
            <a:endParaRPr lang="en-US" sz="1200" b="1" u="sng" dirty="0">
              <a:effectLst/>
              <a:latin typeface="+mj-lt"/>
              <a:ea typeface="Tahoma" panose="020B0604030504040204" pitchFamily="34" charset="0"/>
              <a:cs typeface="Tahoma" panose="020B0604030504040204" pitchFamily="34" charset="0"/>
            </a:endParaRPr>
          </a:p>
          <a:p>
            <a:pPr marR="0" lvl="1">
              <a:spcBef>
                <a:spcPts val="0"/>
              </a:spcBef>
              <a:spcAft>
                <a:spcPts val="0"/>
              </a:spcAft>
            </a:pPr>
            <a:r>
              <a:rPr lang="en-US" sz="1200" dirty="0">
                <a:effectLst/>
                <a:latin typeface="+mj-lt"/>
                <a:ea typeface="Tahoma" panose="020B0604030504040204" pitchFamily="34" charset="0"/>
                <a:cs typeface="Tahoma" panose="020B0604030504040204" pitchFamily="34" charset="0"/>
              </a:rPr>
              <a:t>Private companies that develop “dual-use foundation models” </a:t>
            </a:r>
            <a:r>
              <a:rPr lang="en-US" sz="1200" dirty="0">
                <a:solidFill>
                  <a:srgbClr val="FF0000"/>
                </a:solidFill>
                <a:effectLst/>
                <a:latin typeface="+mj-lt"/>
                <a:ea typeface="Tahoma" panose="020B0604030504040204" pitchFamily="34" charset="0"/>
                <a:cs typeface="Tahoma" panose="020B0604030504040204" pitchFamily="34" charset="0"/>
              </a:rPr>
              <a:t>must provide the US Commerce Department regular reports explaining how they will protect their technology, their red-team testing results, and safety measures implemented before any such model is made public. </a:t>
            </a:r>
            <a:r>
              <a:rPr lang="en-US" sz="1200" dirty="0">
                <a:effectLst/>
                <a:latin typeface="+mj-lt"/>
                <a:ea typeface="Tahoma" panose="020B0604030504040204" pitchFamily="34" charset="0"/>
                <a:cs typeface="Tahoma" panose="020B0604030504040204" pitchFamily="34" charset="0"/>
              </a:rPr>
              <a:t> </a:t>
            </a:r>
          </a:p>
          <a:p>
            <a:pPr marR="0" lvl="1">
              <a:spcBef>
                <a:spcPts val="0"/>
              </a:spcBef>
              <a:spcAft>
                <a:spcPts val="0"/>
              </a:spcAft>
            </a:pPr>
            <a:endParaRPr lang="en-US" sz="1200" dirty="0">
              <a:latin typeface="+mj-lt"/>
              <a:ea typeface="Tahoma" panose="020B0604030504040204" pitchFamily="34" charset="0"/>
              <a:cs typeface="Tahoma" panose="020B0604030504040204" pitchFamily="34" charset="0"/>
            </a:endParaRPr>
          </a:p>
          <a:p>
            <a:pPr lvl="1">
              <a:spcBef>
                <a:spcPts val="0"/>
              </a:spcBef>
              <a:spcAft>
                <a:spcPts val="0"/>
              </a:spcAft>
            </a:pPr>
            <a:r>
              <a:rPr lang="en-US" sz="1200" dirty="0">
                <a:latin typeface="+mj-lt"/>
                <a:ea typeface="Tahoma" panose="020B0604030504040204" pitchFamily="34" charset="0"/>
                <a:cs typeface="Tahoma" panose="020B0604030504040204" pitchFamily="34" charset="0"/>
              </a:rPr>
              <a:t>“Dual-use foundation model” is defined as an “</a:t>
            </a:r>
            <a:r>
              <a:rPr lang="en-US" sz="1200" dirty="0">
                <a:solidFill>
                  <a:srgbClr val="FF0000"/>
                </a:solidFill>
                <a:latin typeface="+mj-lt"/>
                <a:ea typeface="Tahoma" panose="020B0604030504040204" pitchFamily="34" charset="0"/>
                <a:cs typeface="Tahoma" panose="020B0604030504040204" pitchFamily="34" charset="0"/>
              </a:rPr>
              <a:t>AI model that </a:t>
            </a:r>
            <a:r>
              <a:rPr lang="en-US" sz="1200" dirty="0">
                <a:latin typeface="+mj-lt"/>
                <a:ea typeface="Tahoma" panose="020B0604030504040204" pitchFamily="34" charset="0"/>
                <a:cs typeface="Tahoma" panose="020B0604030504040204" pitchFamily="34" charset="0"/>
              </a:rPr>
              <a:t>is trained on broad data; generally uses self-supervision; contains at least tens of billions of parameters; is applicable across a wide range of contexts; and that exhibits, or could be easily modified to exhibit, high levels of performance at tasks that </a:t>
            </a:r>
            <a:r>
              <a:rPr lang="en-US" sz="1200" dirty="0">
                <a:solidFill>
                  <a:srgbClr val="FF0000"/>
                </a:solidFill>
                <a:latin typeface="+mj-lt"/>
                <a:ea typeface="Tahoma" panose="020B0604030504040204" pitchFamily="34" charset="0"/>
                <a:cs typeface="Tahoma" panose="020B0604030504040204" pitchFamily="34" charset="0"/>
              </a:rPr>
              <a:t>pose a serious risk to security, national economic security, national public health or safety</a:t>
            </a:r>
            <a:r>
              <a:rPr lang="en-US" sz="1200" dirty="0">
                <a:latin typeface="+mj-lt"/>
                <a:ea typeface="Tahoma" panose="020B0604030504040204" pitchFamily="34" charset="0"/>
                <a:cs typeface="Tahoma" panose="020B0604030504040204" pitchFamily="34" charset="0"/>
              </a:rPr>
              <a:t>, or any combination of those matters.”</a:t>
            </a:r>
          </a:p>
          <a:p>
            <a:pPr lvl="1">
              <a:spcBef>
                <a:spcPts val="0"/>
              </a:spcBef>
              <a:spcAft>
                <a:spcPts val="0"/>
              </a:spcAft>
            </a:pPr>
            <a:endParaRPr lang="en-US" sz="1200" dirty="0">
              <a:latin typeface="+mj-lt"/>
              <a:ea typeface="Tahoma" panose="020B0604030504040204" pitchFamily="34" charset="0"/>
              <a:cs typeface="Tahoma" panose="020B0604030504040204" pitchFamily="34" charset="0"/>
            </a:endParaRPr>
          </a:p>
          <a:p>
            <a:pPr lvl="1">
              <a:spcBef>
                <a:spcPts val="0"/>
              </a:spcBef>
              <a:spcAft>
                <a:spcPts val="0"/>
              </a:spcAft>
            </a:pPr>
            <a:r>
              <a:rPr lang="en-US" sz="1200" dirty="0">
                <a:effectLst/>
                <a:latin typeface="+mj-lt"/>
                <a:ea typeface="Tahoma" panose="020B0604030504040204" pitchFamily="34" charset="0"/>
                <a:cs typeface="Tahoma" panose="020B0604030504040204" pitchFamily="34" charset="0"/>
              </a:rPr>
              <a:t>Private companies that acquire, develop, or possess large-scale computing clusters must also </a:t>
            </a:r>
            <a:r>
              <a:rPr lang="en-US" sz="1200" dirty="0">
                <a:solidFill>
                  <a:srgbClr val="FF0000"/>
                </a:solidFill>
                <a:effectLst/>
                <a:latin typeface="+mj-lt"/>
                <a:ea typeface="Tahoma" panose="020B0604030504040204" pitchFamily="34" charset="0"/>
                <a:cs typeface="Tahoma" panose="020B0604030504040204" pitchFamily="34" charset="0"/>
              </a:rPr>
              <a:t>report to the Commerce Department information about the location of clusters and their computing powers</a:t>
            </a:r>
            <a:r>
              <a:rPr lang="en-US" sz="1200" dirty="0">
                <a:effectLst/>
                <a:latin typeface="+mj-lt"/>
                <a:ea typeface="Tahoma" panose="020B0604030504040204" pitchFamily="34" charset="0"/>
                <a:cs typeface="Tahoma" panose="020B0604030504040204" pitchFamily="34" charset="0"/>
              </a:rPr>
              <a:t>. </a:t>
            </a:r>
          </a:p>
          <a:p>
            <a:pPr lvl="1">
              <a:spcBef>
                <a:spcPts val="0"/>
              </a:spcBef>
              <a:spcAft>
                <a:spcPts val="0"/>
              </a:spcAft>
            </a:pPr>
            <a:endParaRPr lang="en-US" sz="1200" dirty="0">
              <a:latin typeface="+mj-lt"/>
              <a:ea typeface="Tahoma" panose="020B0604030504040204" pitchFamily="34" charset="0"/>
              <a:cs typeface="Tahoma" panose="020B0604030504040204" pitchFamily="34" charset="0"/>
            </a:endParaRPr>
          </a:p>
          <a:p>
            <a:pPr marR="0" lvl="1">
              <a:spcBef>
                <a:spcPts val="0"/>
              </a:spcBef>
              <a:spcAft>
                <a:spcPts val="0"/>
              </a:spcAft>
            </a:pPr>
            <a:endParaRPr lang="en-US" sz="1200" dirty="0">
              <a:effectLst/>
              <a:latin typeface="+mj-lt"/>
              <a:ea typeface="Tahoma" panose="020B0604030504040204" pitchFamily="34" charset="0"/>
              <a:cs typeface="Tahoma" panose="020B0604030504040204" pitchFamily="34" charset="0"/>
            </a:endParaRPr>
          </a:p>
        </p:txBody>
      </p:sp>
      <p:pic>
        <p:nvPicPr>
          <p:cNvPr id="3074" name="Picture 2" descr="Decoding the White House AI Executive Order's Achievements">
            <a:extLst>
              <a:ext uri="{FF2B5EF4-FFF2-40B4-BE49-F238E27FC236}">
                <a16:creationId xmlns:a16="http://schemas.microsoft.com/office/drawing/2014/main" id="{874F2EE7-2C4D-5D00-85C3-7260CD0DD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64" y="1945717"/>
            <a:ext cx="2122335" cy="141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5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F6807-0B13-7645-1AB8-AEE65B509AA3}"/>
              </a:ext>
            </a:extLst>
          </p:cNvPr>
          <p:cNvSpPr>
            <a:spLocks noGrp="1"/>
          </p:cNvSpPr>
          <p:nvPr>
            <p:ph type="title"/>
          </p:nvPr>
        </p:nvSpPr>
        <p:spPr/>
        <p:txBody>
          <a:bodyPr/>
          <a:lstStyle/>
          <a:p>
            <a:r>
              <a:rPr lang="en-US" dirty="0"/>
              <a:t>White House: Voluntary Industry Commitments </a:t>
            </a:r>
          </a:p>
        </p:txBody>
      </p:sp>
      <p:sp>
        <p:nvSpPr>
          <p:cNvPr id="5" name="Footer Placeholder 4">
            <a:extLst>
              <a:ext uri="{FF2B5EF4-FFF2-40B4-BE49-F238E27FC236}">
                <a16:creationId xmlns:a16="http://schemas.microsoft.com/office/drawing/2014/main" id="{25A956C6-A4CD-1F4B-0844-CAAC62144744}"/>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BEB4B4E8-9DB3-EEF0-5D7F-C7A203D9E53D}"/>
              </a:ext>
            </a:extLst>
          </p:cNvPr>
          <p:cNvSpPr>
            <a:spLocks noGrp="1"/>
          </p:cNvSpPr>
          <p:nvPr>
            <p:ph type="sldNum" sz="quarter" idx="16"/>
          </p:nvPr>
        </p:nvSpPr>
        <p:spPr/>
        <p:txBody>
          <a:bodyPr/>
          <a:lstStyle/>
          <a:p>
            <a:fld id="{8A513BCE-0397-4C99-980A-8397CEDB5B92}" type="slidenum">
              <a:rPr lang="en-US" altLang="en-US" smtClean="0"/>
              <a:pPr/>
              <a:t>14</a:t>
            </a:fld>
            <a:endParaRPr lang="en-US" altLang="en-US" dirty="0"/>
          </a:p>
        </p:txBody>
      </p:sp>
      <p:pic>
        <p:nvPicPr>
          <p:cNvPr id="7" name="Picture 2" descr="Biden announced that his administration has secured voluntary commitments from seven U.S. companies meant to ensure that their AI products are safe before they release them.-White House image">
            <a:extLst>
              <a:ext uri="{FF2B5EF4-FFF2-40B4-BE49-F238E27FC236}">
                <a16:creationId xmlns:a16="http://schemas.microsoft.com/office/drawing/2014/main" id="{93A046CD-B9BD-B900-1F6A-D0570E79F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15" y="1810189"/>
            <a:ext cx="3327984" cy="15231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52B5680-1389-2798-84B4-DE348AE7AD8C}"/>
              </a:ext>
            </a:extLst>
          </p:cNvPr>
          <p:cNvSpPr txBox="1"/>
          <p:nvPr/>
        </p:nvSpPr>
        <p:spPr>
          <a:xfrm>
            <a:off x="5514048" y="3351958"/>
            <a:ext cx="3649001" cy="577081"/>
          </a:xfrm>
          <a:prstGeom prst="rect">
            <a:avLst/>
          </a:prstGeom>
          <a:noFill/>
        </p:spPr>
        <p:txBody>
          <a:bodyPr wrap="square">
            <a:spAutoFit/>
          </a:bodyPr>
          <a:lstStyle/>
          <a:p>
            <a:r>
              <a:rPr lang="en-US" sz="1050" b="0" i="0" dirty="0">
                <a:solidFill>
                  <a:srgbClr val="000000"/>
                </a:solidFill>
                <a:effectLst/>
                <a:latin typeface="+mj-lt"/>
              </a:rPr>
              <a:t>Signatories: Adobe, Amazon, Anthropic, Cohere, Google, IBM, Inflection, Meta, Microsoft, </a:t>
            </a:r>
            <a:r>
              <a:rPr lang="en-US" sz="1050" dirty="0">
                <a:solidFill>
                  <a:srgbClr val="000000"/>
                </a:solidFill>
                <a:latin typeface="+mj-lt"/>
              </a:rPr>
              <a:t>Nvidia, </a:t>
            </a:r>
            <a:r>
              <a:rPr lang="en-US" sz="1050" b="0" i="0" dirty="0">
                <a:solidFill>
                  <a:srgbClr val="000000"/>
                </a:solidFill>
                <a:effectLst/>
                <a:latin typeface="+mj-lt"/>
              </a:rPr>
              <a:t>OpenAI, </a:t>
            </a:r>
            <a:r>
              <a:rPr lang="it-IT" sz="1050" b="0" i="0" dirty="0">
                <a:solidFill>
                  <a:srgbClr val="000000"/>
                </a:solidFill>
                <a:effectLst/>
                <a:latin typeface="+mj-lt"/>
              </a:rPr>
              <a:t>Palantir, Salesforce, Scale AI, and Stability AI. </a:t>
            </a:r>
            <a:endParaRPr lang="en-US" sz="1050" dirty="0">
              <a:latin typeface="+mj-lt"/>
            </a:endParaRPr>
          </a:p>
        </p:txBody>
      </p:sp>
      <p:sp>
        <p:nvSpPr>
          <p:cNvPr id="11" name="TextBox 10">
            <a:extLst>
              <a:ext uri="{FF2B5EF4-FFF2-40B4-BE49-F238E27FC236}">
                <a16:creationId xmlns:a16="http://schemas.microsoft.com/office/drawing/2014/main" id="{515A49B2-ABBA-EEC9-EDFD-BBB3C4F09D13}"/>
              </a:ext>
            </a:extLst>
          </p:cNvPr>
          <p:cNvSpPr txBox="1"/>
          <p:nvPr/>
        </p:nvSpPr>
        <p:spPr>
          <a:xfrm>
            <a:off x="264988" y="1023516"/>
            <a:ext cx="4725824" cy="830997"/>
          </a:xfrm>
          <a:prstGeom prst="rect">
            <a:avLst/>
          </a:prstGeom>
          <a:noFill/>
        </p:spPr>
        <p:txBody>
          <a:bodyPr wrap="square">
            <a:spAutoFit/>
          </a:bodyPr>
          <a:lstStyle/>
          <a:p>
            <a:r>
              <a:rPr lang="en-US" sz="1200" b="1" dirty="0"/>
              <a:t>Safety</a:t>
            </a:r>
          </a:p>
          <a:p>
            <a:pPr marL="857250" lvl="1" indent="-400050">
              <a:buFont typeface="Arial" panose="020B0604020202020204" pitchFamily="34" charset="0"/>
              <a:buChar char="•"/>
            </a:pPr>
            <a:r>
              <a:rPr lang="en-US" sz="1200" dirty="0"/>
              <a:t>Internal and external security testing of AI systems before release </a:t>
            </a:r>
          </a:p>
          <a:p>
            <a:pPr marL="857250" lvl="1" indent="-400050">
              <a:buFont typeface="Arial" panose="020B0604020202020204" pitchFamily="34" charset="0"/>
              <a:buChar char="•"/>
            </a:pPr>
            <a:r>
              <a:rPr lang="en-US" sz="1200" dirty="0"/>
              <a:t>Share information to manage AI risk</a:t>
            </a:r>
          </a:p>
        </p:txBody>
      </p:sp>
      <p:sp>
        <p:nvSpPr>
          <p:cNvPr id="13" name="TextBox 12">
            <a:extLst>
              <a:ext uri="{FF2B5EF4-FFF2-40B4-BE49-F238E27FC236}">
                <a16:creationId xmlns:a16="http://schemas.microsoft.com/office/drawing/2014/main" id="{115757A4-BE17-8D04-5390-41FB531B5851}"/>
              </a:ext>
            </a:extLst>
          </p:cNvPr>
          <p:cNvSpPr txBox="1"/>
          <p:nvPr/>
        </p:nvSpPr>
        <p:spPr>
          <a:xfrm>
            <a:off x="264988" y="1977159"/>
            <a:ext cx="4725824" cy="1200329"/>
          </a:xfrm>
          <a:prstGeom prst="rect">
            <a:avLst/>
          </a:prstGeom>
          <a:noFill/>
        </p:spPr>
        <p:txBody>
          <a:bodyPr wrap="square">
            <a:spAutoFit/>
          </a:bodyPr>
          <a:lstStyle/>
          <a:p>
            <a:r>
              <a:rPr lang="en-US" sz="1200" b="1" dirty="0"/>
              <a:t>Security</a:t>
            </a:r>
          </a:p>
          <a:p>
            <a:pPr marL="857250" lvl="1" indent="-400050">
              <a:buFont typeface="Arial" panose="020B0604020202020204" pitchFamily="34" charset="0"/>
              <a:buChar char="•"/>
            </a:pPr>
            <a:r>
              <a:rPr lang="en-US" sz="1200" dirty="0"/>
              <a:t>Protect proprietary and unreleased model weights through investments in cybersecurity and insider threat safeguards</a:t>
            </a:r>
          </a:p>
          <a:p>
            <a:pPr marL="857250" lvl="1" indent="-400050">
              <a:buFont typeface="Arial" panose="020B0604020202020204" pitchFamily="34" charset="0"/>
              <a:buChar char="•"/>
            </a:pPr>
            <a:r>
              <a:rPr lang="en-US" sz="1200" dirty="0"/>
              <a:t>Facilitate third-party discovery and reporting of vulnerabilities in AI systems </a:t>
            </a:r>
          </a:p>
        </p:txBody>
      </p:sp>
      <p:sp>
        <p:nvSpPr>
          <p:cNvPr id="15" name="TextBox 14">
            <a:extLst>
              <a:ext uri="{FF2B5EF4-FFF2-40B4-BE49-F238E27FC236}">
                <a16:creationId xmlns:a16="http://schemas.microsoft.com/office/drawing/2014/main" id="{20C86829-8174-4F9F-E843-2699D0740F30}"/>
              </a:ext>
            </a:extLst>
          </p:cNvPr>
          <p:cNvSpPr txBox="1"/>
          <p:nvPr/>
        </p:nvSpPr>
        <p:spPr>
          <a:xfrm>
            <a:off x="318359" y="3196037"/>
            <a:ext cx="4980034" cy="1569660"/>
          </a:xfrm>
          <a:prstGeom prst="rect">
            <a:avLst/>
          </a:prstGeom>
          <a:noFill/>
        </p:spPr>
        <p:txBody>
          <a:bodyPr wrap="square">
            <a:spAutoFit/>
          </a:bodyPr>
          <a:lstStyle/>
          <a:p>
            <a:r>
              <a:rPr lang="en-US" sz="1200" b="1" dirty="0"/>
              <a:t>Trust</a:t>
            </a:r>
            <a:r>
              <a:rPr lang="en-US" sz="1200" dirty="0"/>
              <a:t> </a:t>
            </a:r>
          </a:p>
          <a:p>
            <a:pPr marL="857250" lvl="1" indent="-400050">
              <a:buFont typeface="Arial" panose="020B0604020202020204" pitchFamily="34" charset="0"/>
              <a:buChar char="•"/>
            </a:pPr>
            <a:r>
              <a:rPr lang="en-US" sz="1200" dirty="0"/>
              <a:t>Enable users to identify AI-generated content</a:t>
            </a:r>
          </a:p>
          <a:p>
            <a:pPr marL="857250" lvl="1" indent="-400050">
              <a:buFont typeface="Arial" panose="020B0604020202020204" pitchFamily="34" charset="0"/>
              <a:buChar char="•"/>
            </a:pPr>
            <a:r>
              <a:rPr lang="en-US" sz="1200" dirty="0"/>
              <a:t>Publicly report AI system capabilities, limitations, and permissible use </a:t>
            </a:r>
          </a:p>
          <a:p>
            <a:pPr marL="857250" lvl="1" indent="-400050">
              <a:buFont typeface="Arial" panose="020B0604020202020204" pitchFamily="34" charset="0"/>
              <a:buChar char="•"/>
            </a:pPr>
            <a:r>
              <a:rPr lang="en-US" sz="1200" dirty="0"/>
              <a:t>Prioritize research on societal risks including bias, discrimination and privacy </a:t>
            </a:r>
          </a:p>
          <a:p>
            <a:pPr marL="857250" lvl="1" indent="-400050">
              <a:buFont typeface="Arial" panose="020B0604020202020204" pitchFamily="34" charset="0"/>
              <a:buChar char="•"/>
            </a:pPr>
            <a:r>
              <a:rPr lang="en-US" sz="1200" dirty="0"/>
              <a:t>Deploy AI to help address society’s greatest challenges (health care, climate change, etc.) </a:t>
            </a:r>
          </a:p>
        </p:txBody>
      </p:sp>
      <p:sp>
        <p:nvSpPr>
          <p:cNvPr id="16" name="TextBox 15">
            <a:extLst>
              <a:ext uri="{FF2B5EF4-FFF2-40B4-BE49-F238E27FC236}">
                <a16:creationId xmlns:a16="http://schemas.microsoft.com/office/drawing/2014/main" id="{D3866B68-DDA5-A61A-289A-B64669613AE3}"/>
              </a:ext>
            </a:extLst>
          </p:cNvPr>
          <p:cNvSpPr txBox="1"/>
          <p:nvPr/>
        </p:nvSpPr>
        <p:spPr>
          <a:xfrm>
            <a:off x="6793159" y="1439014"/>
            <a:ext cx="840295" cy="276999"/>
          </a:xfrm>
          <a:prstGeom prst="rect">
            <a:avLst/>
          </a:prstGeom>
          <a:noFill/>
        </p:spPr>
        <p:txBody>
          <a:bodyPr wrap="none" rtlCol="0">
            <a:spAutoFit/>
          </a:bodyPr>
          <a:lstStyle/>
          <a:p>
            <a:r>
              <a:rPr lang="en-US" sz="1200" dirty="0"/>
              <a:t>July 2023</a:t>
            </a:r>
          </a:p>
        </p:txBody>
      </p:sp>
    </p:spTree>
    <p:extLst>
      <p:ext uri="{BB962C8B-B14F-4D97-AF65-F5344CB8AC3E}">
        <p14:creationId xmlns:p14="http://schemas.microsoft.com/office/powerpoint/2010/main" val="217698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304E1-635C-1317-FAEF-18AFC157A339}"/>
              </a:ext>
            </a:extLst>
          </p:cNvPr>
          <p:cNvSpPr>
            <a:spLocks noGrp="1"/>
          </p:cNvSpPr>
          <p:nvPr>
            <p:ph type="title"/>
          </p:nvPr>
        </p:nvSpPr>
        <p:spPr/>
        <p:txBody>
          <a:bodyPr/>
          <a:lstStyle/>
          <a:p>
            <a:r>
              <a:rPr lang="en-US" dirty="0"/>
              <a:t>White House: Blueprint for AI Bill of Rights (Oct. 2022) </a:t>
            </a:r>
          </a:p>
        </p:txBody>
      </p:sp>
      <p:sp>
        <p:nvSpPr>
          <p:cNvPr id="5" name="Footer Placeholder 4">
            <a:extLst>
              <a:ext uri="{FF2B5EF4-FFF2-40B4-BE49-F238E27FC236}">
                <a16:creationId xmlns:a16="http://schemas.microsoft.com/office/drawing/2014/main" id="{1990B882-B6BF-B5A1-5978-51DA2E6B6C96}"/>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C4483AAC-2437-BAF5-5A66-33670324C073}"/>
              </a:ext>
            </a:extLst>
          </p:cNvPr>
          <p:cNvSpPr>
            <a:spLocks noGrp="1"/>
          </p:cNvSpPr>
          <p:nvPr>
            <p:ph type="sldNum" sz="quarter" idx="16"/>
          </p:nvPr>
        </p:nvSpPr>
        <p:spPr/>
        <p:txBody>
          <a:bodyPr/>
          <a:lstStyle/>
          <a:p>
            <a:fld id="{8A513BCE-0397-4C99-980A-8397CEDB5B92}" type="slidenum">
              <a:rPr lang="en-US" altLang="en-US" smtClean="0"/>
              <a:pPr/>
              <a:t>15</a:t>
            </a:fld>
            <a:endParaRPr lang="en-US" altLang="en-US" dirty="0"/>
          </a:p>
        </p:txBody>
      </p:sp>
      <p:sp>
        <p:nvSpPr>
          <p:cNvPr id="10" name="TextBox 9">
            <a:extLst>
              <a:ext uri="{FF2B5EF4-FFF2-40B4-BE49-F238E27FC236}">
                <a16:creationId xmlns:a16="http://schemas.microsoft.com/office/drawing/2014/main" id="{E525FFEF-0F58-2F74-EAB4-9C4EF907DAE4}"/>
              </a:ext>
            </a:extLst>
          </p:cNvPr>
          <p:cNvSpPr txBox="1"/>
          <p:nvPr/>
        </p:nvSpPr>
        <p:spPr>
          <a:xfrm>
            <a:off x="467275" y="1102246"/>
            <a:ext cx="4511125" cy="3785652"/>
          </a:xfrm>
          <a:prstGeom prst="rect">
            <a:avLst/>
          </a:prstGeom>
          <a:noFill/>
        </p:spPr>
        <p:txBody>
          <a:bodyPr wrap="square">
            <a:spAutoFit/>
          </a:bodyPr>
          <a:lstStyle/>
          <a:p>
            <a:pPr marL="342900" indent="-342900">
              <a:buAutoNum type="arabicPeriod"/>
            </a:pPr>
            <a:r>
              <a:rPr lang="en-US" sz="1200" b="1" dirty="0"/>
              <a:t>Safe and Effective Systems</a:t>
            </a:r>
            <a:r>
              <a:rPr lang="en-US" sz="1200" dirty="0"/>
              <a:t>: Protects consumers from unsafe or ineffective systems. </a:t>
            </a:r>
          </a:p>
          <a:p>
            <a:pPr marL="342900" indent="-342900">
              <a:buAutoNum type="arabicPeriod"/>
            </a:pPr>
            <a:endParaRPr lang="en-US" sz="1200" dirty="0"/>
          </a:p>
          <a:p>
            <a:pPr marL="342900" indent="-342900">
              <a:buAutoNum type="arabicPeriod"/>
            </a:pPr>
            <a:r>
              <a:rPr lang="en-US" sz="1200" b="1" dirty="0"/>
              <a:t>Algorithmic Discrimination Protections</a:t>
            </a:r>
            <a:r>
              <a:rPr lang="en-US" sz="1200" dirty="0"/>
              <a:t>: Consumers should not face discrimination by algorithms and systems should be used and designed in an equitable way. </a:t>
            </a:r>
          </a:p>
          <a:p>
            <a:pPr marL="342900" indent="-342900">
              <a:buAutoNum type="arabicPeriod"/>
            </a:pPr>
            <a:endParaRPr lang="en-US" sz="1200" dirty="0"/>
          </a:p>
          <a:p>
            <a:pPr marL="342900" indent="-342900">
              <a:buAutoNum type="arabicPeriod"/>
            </a:pPr>
            <a:r>
              <a:rPr lang="en-US" sz="1200" b="1" dirty="0"/>
              <a:t>Data Privacy</a:t>
            </a:r>
            <a:r>
              <a:rPr lang="en-US" sz="1200" dirty="0"/>
              <a:t>: Consumers should be protected from abusive data practices via built-in protections and consumers should have agency over how data about them is used. </a:t>
            </a:r>
          </a:p>
          <a:p>
            <a:pPr marL="342900" indent="-342900">
              <a:buAutoNum type="arabicPeriod"/>
            </a:pPr>
            <a:endParaRPr lang="en-US" sz="1200" dirty="0"/>
          </a:p>
          <a:p>
            <a:pPr marL="342900" indent="-342900">
              <a:buAutoNum type="arabicPeriod"/>
            </a:pPr>
            <a:r>
              <a:rPr lang="en-US" sz="1200" b="1" dirty="0"/>
              <a:t>Notice and Explanation</a:t>
            </a:r>
            <a:r>
              <a:rPr lang="en-US" sz="1200" dirty="0"/>
              <a:t>: Consumers should know that an automated system is being used and understand how and why it is contributes to outcomes that impact them. </a:t>
            </a:r>
          </a:p>
          <a:p>
            <a:pPr marL="342900" indent="-342900">
              <a:buAutoNum type="arabicPeriod"/>
            </a:pPr>
            <a:endParaRPr lang="en-US" sz="1200" dirty="0"/>
          </a:p>
          <a:p>
            <a:pPr marL="342900" indent="-342900">
              <a:buAutoNum type="arabicPeriod"/>
            </a:pPr>
            <a:r>
              <a:rPr lang="en-US" sz="1200" b="1" dirty="0"/>
              <a:t>Human Alternatives, Considerations and Fallback</a:t>
            </a:r>
            <a:r>
              <a:rPr lang="en-US" sz="1200" dirty="0"/>
              <a:t>: Consumers should be able to opt-out, where appropriate, and have access to  a person who can quickly consider and remedy problems you encounter. </a:t>
            </a:r>
          </a:p>
        </p:txBody>
      </p:sp>
      <p:pic>
        <p:nvPicPr>
          <p:cNvPr id="12" name="Picture 11">
            <a:extLst>
              <a:ext uri="{FF2B5EF4-FFF2-40B4-BE49-F238E27FC236}">
                <a16:creationId xmlns:a16="http://schemas.microsoft.com/office/drawing/2014/main" id="{71B7E9A0-C1BA-172C-883F-2FF2855D4D08}"/>
              </a:ext>
            </a:extLst>
          </p:cNvPr>
          <p:cNvPicPr>
            <a:picLocks noChangeAspect="1"/>
          </p:cNvPicPr>
          <p:nvPr/>
        </p:nvPicPr>
        <p:blipFill>
          <a:blip r:embed="rId3"/>
          <a:stretch>
            <a:fillRect/>
          </a:stretch>
        </p:blipFill>
        <p:spPr>
          <a:xfrm>
            <a:off x="6077521" y="1102245"/>
            <a:ext cx="2799778" cy="3600987"/>
          </a:xfrm>
          <a:prstGeom prst="rect">
            <a:avLst/>
          </a:prstGeom>
        </p:spPr>
      </p:pic>
    </p:spTree>
    <p:extLst>
      <p:ext uri="{BB962C8B-B14F-4D97-AF65-F5344CB8AC3E}">
        <p14:creationId xmlns:p14="http://schemas.microsoft.com/office/powerpoint/2010/main" val="3758313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68DC5-0B37-BF23-ABF5-2ACC0CFEDC82}"/>
              </a:ext>
            </a:extLst>
          </p:cNvPr>
          <p:cNvSpPr>
            <a:spLocks noGrp="1"/>
          </p:cNvSpPr>
          <p:nvPr>
            <p:ph sz="quarter" idx="13"/>
          </p:nvPr>
        </p:nvSpPr>
        <p:spPr>
          <a:xfrm>
            <a:off x="264988" y="1513142"/>
            <a:ext cx="5571934" cy="3492246"/>
          </a:xfrm>
        </p:spPr>
        <p:txBody>
          <a:bodyPr/>
          <a:lstStyle/>
          <a:p>
            <a:pPr marL="643462" marR="0" lvl="1" indent="0" algn="l" defTabSz="914400" rtl="0" eaLnBrk="1" fontAlgn="auto" latinLnBrk="0" hangingPunct="1">
              <a:lnSpc>
                <a:spcPct val="115000"/>
              </a:lnSpc>
              <a:spcBef>
                <a:spcPts val="0"/>
              </a:spcBef>
              <a:spcAft>
                <a:spcPts val="0"/>
              </a:spcAft>
              <a:buClr>
                <a:prstClr val="black"/>
              </a:buClr>
              <a:buSzPts val="1400"/>
              <a:buFontTx/>
              <a:buNone/>
              <a:tabLst/>
              <a:defRPr/>
            </a:pPr>
            <a:r>
              <a:rPr kumimoji="0" lang="en-US" sz="1800" b="1" i="0" u="none" strike="noStrike" kern="1200" cap="none" spc="0" normalizeH="0" baseline="0" noProof="0" dirty="0">
                <a:ln>
                  <a:noFill/>
                </a:ln>
                <a:solidFill>
                  <a:prstClr val="black"/>
                </a:solidFill>
                <a:effectLst/>
                <a:uLnTx/>
                <a:uFillTx/>
                <a:latin typeface="+mj-lt"/>
                <a:ea typeface="PT Sans"/>
                <a:cs typeface="PT Sans"/>
                <a:sym typeface="PT Sans"/>
              </a:rPr>
              <a:t>Trustworthy AI systems </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Safe</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Secure and Resilient</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Explainable and Interpretable</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Privacy-Enhanced</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Fair with Harmful Bias Managed</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Valid and Reliable </a:t>
            </a:r>
          </a:p>
          <a:p>
            <a:pPr marL="986362" marR="0" lvl="1" indent="-342900" algn="l" defTabSz="914400" rtl="0" eaLnBrk="1" fontAlgn="auto" latinLnBrk="0" hangingPunct="1">
              <a:lnSpc>
                <a:spcPct val="115000"/>
              </a:lnSpc>
              <a:spcBef>
                <a:spcPts val="0"/>
              </a:spcBef>
              <a:spcAft>
                <a:spcPts val="0"/>
              </a:spcAft>
              <a:buClr>
                <a:prstClr val="black"/>
              </a:buClr>
              <a:buSzPts val="1400"/>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PT Sans"/>
                <a:cs typeface="PT Sans"/>
                <a:sym typeface="PT Sans"/>
              </a:rPr>
              <a:t>Accountable and Transparent </a:t>
            </a:r>
          </a:p>
          <a:p>
            <a:endParaRPr lang="en-US" dirty="0">
              <a:latin typeface="+mj-lt"/>
            </a:endParaRPr>
          </a:p>
        </p:txBody>
      </p:sp>
      <p:sp>
        <p:nvSpPr>
          <p:cNvPr id="4" name="Title 3">
            <a:extLst>
              <a:ext uri="{FF2B5EF4-FFF2-40B4-BE49-F238E27FC236}">
                <a16:creationId xmlns:a16="http://schemas.microsoft.com/office/drawing/2014/main" id="{9D21E448-5D6A-EAC6-BB12-F5D3726F0F17}"/>
              </a:ext>
            </a:extLst>
          </p:cNvPr>
          <p:cNvSpPr>
            <a:spLocks noGrp="1"/>
          </p:cNvSpPr>
          <p:nvPr>
            <p:ph type="title"/>
          </p:nvPr>
        </p:nvSpPr>
        <p:spPr/>
        <p:txBody>
          <a:bodyPr/>
          <a:lstStyle/>
          <a:p>
            <a:r>
              <a:rPr lang="en-US" dirty="0"/>
              <a:t>Commerce Department: NIST AI Framework </a:t>
            </a:r>
          </a:p>
        </p:txBody>
      </p:sp>
      <p:sp>
        <p:nvSpPr>
          <p:cNvPr id="5" name="Footer Placeholder 4">
            <a:extLst>
              <a:ext uri="{FF2B5EF4-FFF2-40B4-BE49-F238E27FC236}">
                <a16:creationId xmlns:a16="http://schemas.microsoft.com/office/drawing/2014/main" id="{2BBDC666-C5BC-9347-0D5E-B3D5B22DC759}"/>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EAB0A7F2-693C-5934-6200-E77726F56448}"/>
              </a:ext>
            </a:extLst>
          </p:cNvPr>
          <p:cNvSpPr>
            <a:spLocks noGrp="1"/>
          </p:cNvSpPr>
          <p:nvPr>
            <p:ph type="sldNum" sz="quarter" idx="16"/>
          </p:nvPr>
        </p:nvSpPr>
        <p:spPr/>
        <p:txBody>
          <a:bodyPr/>
          <a:lstStyle/>
          <a:p>
            <a:fld id="{8A513BCE-0397-4C99-980A-8397CEDB5B92}" type="slidenum">
              <a:rPr lang="en-US" altLang="en-US" smtClean="0"/>
              <a:pPr/>
              <a:t>16</a:t>
            </a:fld>
            <a:endParaRPr lang="en-US" altLang="en-US" dirty="0"/>
          </a:p>
        </p:txBody>
      </p:sp>
      <p:pic>
        <p:nvPicPr>
          <p:cNvPr id="7" name="Picture 6">
            <a:extLst>
              <a:ext uri="{FF2B5EF4-FFF2-40B4-BE49-F238E27FC236}">
                <a16:creationId xmlns:a16="http://schemas.microsoft.com/office/drawing/2014/main" id="{BA05C5B2-99EC-3184-DE39-9A246DAE59CD}"/>
              </a:ext>
            </a:extLst>
          </p:cNvPr>
          <p:cNvPicPr>
            <a:picLocks noChangeAspect="1"/>
          </p:cNvPicPr>
          <p:nvPr/>
        </p:nvPicPr>
        <p:blipFill>
          <a:blip r:embed="rId3"/>
          <a:stretch>
            <a:fillRect/>
          </a:stretch>
        </p:blipFill>
        <p:spPr>
          <a:xfrm>
            <a:off x="5307152" y="1291279"/>
            <a:ext cx="3492360" cy="2953758"/>
          </a:xfrm>
          <a:prstGeom prst="rect">
            <a:avLst/>
          </a:prstGeom>
        </p:spPr>
      </p:pic>
    </p:spTree>
    <p:extLst>
      <p:ext uri="{BB962C8B-B14F-4D97-AF65-F5344CB8AC3E}">
        <p14:creationId xmlns:p14="http://schemas.microsoft.com/office/powerpoint/2010/main" val="233619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9166-FCBF-7BB2-8E51-4B8C48B8053E}"/>
              </a:ext>
            </a:extLst>
          </p:cNvPr>
          <p:cNvSpPr>
            <a:spLocks noGrp="1"/>
          </p:cNvSpPr>
          <p:nvPr>
            <p:ph type="title"/>
          </p:nvPr>
        </p:nvSpPr>
        <p:spPr/>
        <p:txBody>
          <a:bodyPr/>
          <a:lstStyle/>
          <a:p>
            <a:r>
              <a:rPr lang="en-US" dirty="0"/>
              <a:t>Federal Agencies </a:t>
            </a:r>
          </a:p>
        </p:txBody>
      </p:sp>
      <p:sp>
        <p:nvSpPr>
          <p:cNvPr id="5" name="Footer Placeholder 4">
            <a:extLst>
              <a:ext uri="{FF2B5EF4-FFF2-40B4-BE49-F238E27FC236}">
                <a16:creationId xmlns:a16="http://schemas.microsoft.com/office/drawing/2014/main" id="{5451E05F-8AA4-7A53-72CB-A3D1B481B050}"/>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0D764791-6DA1-FBF8-037B-B2ADD7CA2513}"/>
              </a:ext>
            </a:extLst>
          </p:cNvPr>
          <p:cNvSpPr>
            <a:spLocks noGrp="1"/>
          </p:cNvSpPr>
          <p:nvPr>
            <p:ph type="sldNum" sz="quarter" idx="16"/>
          </p:nvPr>
        </p:nvSpPr>
        <p:spPr/>
        <p:txBody>
          <a:bodyPr/>
          <a:lstStyle/>
          <a:p>
            <a:fld id="{8A513BCE-0397-4C99-980A-8397CEDB5B92}" type="slidenum">
              <a:rPr lang="en-US" altLang="en-US" smtClean="0"/>
              <a:pPr/>
              <a:t>17</a:t>
            </a:fld>
            <a:endParaRPr lang="en-US" altLang="en-US" dirty="0"/>
          </a:p>
        </p:txBody>
      </p:sp>
      <p:pic>
        <p:nvPicPr>
          <p:cNvPr id="7" name="Picture 6">
            <a:extLst>
              <a:ext uri="{FF2B5EF4-FFF2-40B4-BE49-F238E27FC236}">
                <a16:creationId xmlns:a16="http://schemas.microsoft.com/office/drawing/2014/main" id="{D88F685E-0D48-E2C4-ADE0-ECAA78685555}"/>
              </a:ext>
            </a:extLst>
          </p:cNvPr>
          <p:cNvPicPr>
            <a:picLocks noChangeAspect="1"/>
          </p:cNvPicPr>
          <p:nvPr/>
        </p:nvPicPr>
        <p:blipFill>
          <a:blip r:embed="rId3"/>
          <a:stretch>
            <a:fillRect/>
          </a:stretch>
        </p:blipFill>
        <p:spPr>
          <a:xfrm>
            <a:off x="2235162" y="1184392"/>
            <a:ext cx="4971201" cy="3614673"/>
          </a:xfrm>
          <a:prstGeom prst="rect">
            <a:avLst/>
          </a:prstGeom>
        </p:spPr>
      </p:pic>
    </p:spTree>
    <p:extLst>
      <p:ext uri="{BB962C8B-B14F-4D97-AF65-F5344CB8AC3E}">
        <p14:creationId xmlns:p14="http://schemas.microsoft.com/office/powerpoint/2010/main" val="371799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2F59B2-5AA0-AFF7-5B4C-D3C5ACE9A120}"/>
              </a:ext>
            </a:extLst>
          </p:cNvPr>
          <p:cNvSpPr>
            <a:spLocks noGrp="1"/>
          </p:cNvSpPr>
          <p:nvPr>
            <p:ph type="title"/>
          </p:nvPr>
        </p:nvSpPr>
        <p:spPr/>
        <p:txBody>
          <a:bodyPr/>
          <a:lstStyle/>
          <a:p>
            <a:r>
              <a:rPr lang="en-US" dirty="0"/>
              <a:t>FTC</a:t>
            </a:r>
          </a:p>
        </p:txBody>
      </p:sp>
      <p:sp>
        <p:nvSpPr>
          <p:cNvPr id="5" name="Footer Placeholder 4">
            <a:extLst>
              <a:ext uri="{FF2B5EF4-FFF2-40B4-BE49-F238E27FC236}">
                <a16:creationId xmlns:a16="http://schemas.microsoft.com/office/drawing/2014/main" id="{2FDC5132-5B43-9577-9042-A607E71A3238}"/>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19523541-1996-9222-835B-5B2E63AFC9B6}"/>
              </a:ext>
            </a:extLst>
          </p:cNvPr>
          <p:cNvSpPr>
            <a:spLocks noGrp="1"/>
          </p:cNvSpPr>
          <p:nvPr>
            <p:ph type="sldNum" sz="quarter" idx="16"/>
          </p:nvPr>
        </p:nvSpPr>
        <p:spPr/>
        <p:txBody>
          <a:bodyPr/>
          <a:lstStyle/>
          <a:p>
            <a:fld id="{8A513BCE-0397-4C99-980A-8397CEDB5B92}" type="slidenum">
              <a:rPr lang="en-US" altLang="en-US" smtClean="0"/>
              <a:pPr/>
              <a:t>18</a:t>
            </a:fld>
            <a:endParaRPr lang="en-US" altLang="en-US" dirty="0"/>
          </a:p>
        </p:txBody>
      </p:sp>
      <p:sp>
        <p:nvSpPr>
          <p:cNvPr id="8" name="TextBox 7">
            <a:extLst>
              <a:ext uri="{FF2B5EF4-FFF2-40B4-BE49-F238E27FC236}">
                <a16:creationId xmlns:a16="http://schemas.microsoft.com/office/drawing/2014/main" id="{D0DCC00C-8E5C-827D-4ED0-8128FF8592A6}"/>
              </a:ext>
            </a:extLst>
          </p:cNvPr>
          <p:cNvSpPr txBox="1"/>
          <p:nvPr/>
        </p:nvSpPr>
        <p:spPr>
          <a:xfrm>
            <a:off x="185005" y="1150112"/>
            <a:ext cx="6368119"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Violations of consumer privacy and use of consumer data</a:t>
            </a:r>
          </a:p>
          <a:p>
            <a:pPr marL="742950" lvl="1" indent="-285750">
              <a:buFont typeface="Arial" panose="020B0604020202020204" pitchFamily="34" charset="0"/>
              <a:buChar char="−"/>
            </a:pPr>
            <a:r>
              <a:rPr lang="en-US" sz="1600" dirty="0"/>
              <a:t>Alexa and Ring usage of audio and video to train AI systems</a:t>
            </a:r>
          </a:p>
          <a:p>
            <a:pPr marL="742950" lvl="1" indent="-285750">
              <a:buFont typeface="Arial" panose="020B0604020202020204" pitchFamily="34" charset="0"/>
              <a:buChar char="−"/>
            </a:pPr>
            <a:r>
              <a:rPr lang="en-US" sz="1600" dirty="0"/>
              <a:t>Ever mobile app usage of facial recognition technology </a:t>
            </a:r>
          </a:p>
          <a:p>
            <a:pPr marL="742950" lvl="1" indent="-285750">
              <a:buFont typeface="Arial" panose="020B0604020202020204" pitchFamily="34" charset="0"/>
              <a:buChar char="−"/>
            </a:pPr>
            <a:r>
              <a:rPr lang="en-US" sz="1600"/>
              <a:t>July 2023 </a:t>
            </a:r>
            <a:r>
              <a:rPr lang="en-US" sz="1600" dirty="0"/>
              <a:t>investigation of OpenAI: mishandling user data and causing reputational harm to consumers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Discrimination and bias resulting from automated systems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Deceptive practices “turbocharged” via AI</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Imposter Schemes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False Representations regarding AI </a:t>
            </a:r>
          </a:p>
        </p:txBody>
      </p:sp>
      <p:pic>
        <p:nvPicPr>
          <p:cNvPr id="4098" name="Picture 2" descr="How is the FTC Regulating AI?">
            <a:extLst>
              <a:ext uri="{FF2B5EF4-FFF2-40B4-BE49-F238E27FC236}">
                <a16:creationId xmlns:a16="http://schemas.microsoft.com/office/drawing/2014/main" id="{9B625DEA-57FF-6B39-C25D-7A263687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145" y="1875380"/>
            <a:ext cx="2839905" cy="18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2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2F079-99C0-FDE4-693E-940AE35E9564}"/>
              </a:ext>
            </a:extLst>
          </p:cNvPr>
          <p:cNvSpPr>
            <a:spLocks noGrp="1"/>
          </p:cNvSpPr>
          <p:nvPr>
            <p:ph type="title"/>
          </p:nvPr>
        </p:nvSpPr>
        <p:spPr/>
        <p:txBody>
          <a:bodyPr/>
          <a:lstStyle/>
          <a:p>
            <a:r>
              <a:rPr lang="en-US" dirty="0"/>
              <a:t>Copyright Office &amp; Patent and Trademark Office </a:t>
            </a:r>
          </a:p>
        </p:txBody>
      </p:sp>
      <p:sp>
        <p:nvSpPr>
          <p:cNvPr id="5" name="Footer Placeholder 4">
            <a:extLst>
              <a:ext uri="{FF2B5EF4-FFF2-40B4-BE49-F238E27FC236}">
                <a16:creationId xmlns:a16="http://schemas.microsoft.com/office/drawing/2014/main" id="{4353324B-BA69-10C9-8341-36F59B8B3F51}"/>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83E451B7-1E0D-8757-7BF5-3806713321A0}"/>
              </a:ext>
            </a:extLst>
          </p:cNvPr>
          <p:cNvSpPr>
            <a:spLocks noGrp="1"/>
          </p:cNvSpPr>
          <p:nvPr>
            <p:ph type="sldNum" sz="quarter" idx="16"/>
          </p:nvPr>
        </p:nvSpPr>
        <p:spPr/>
        <p:txBody>
          <a:bodyPr/>
          <a:lstStyle/>
          <a:p>
            <a:fld id="{8A513BCE-0397-4C99-980A-8397CEDB5B92}" type="slidenum">
              <a:rPr lang="en-US" altLang="en-US" smtClean="0"/>
              <a:pPr/>
              <a:t>19</a:t>
            </a:fld>
            <a:endParaRPr lang="en-US" altLang="en-US" dirty="0"/>
          </a:p>
        </p:txBody>
      </p:sp>
      <p:sp>
        <p:nvSpPr>
          <p:cNvPr id="7" name="TextBox 6">
            <a:extLst>
              <a:ext uri="{FF2B5EF4-FFF2-40B4-BE49-F238E27FC236}">
                <a16:creationId xmlns:a16="http://schemas.microsoft.com/office/drawing/2014/main" id="{8D1D627A-7F7B-6342-EF32-0433AEE1128F}"/>
              </a:ext>
            </a:extLst>
          </p:cNvPr>
          <p:cNvSpPr txBox="1"/>
          <p:nvPr/>
        </p:nvSpPr>
        <p:spPr>
          <a:xfrm>
            <a:off x="3525825" y="2774951"/>
            <a:ext cx="1821974" cy="369332"/>
          </a:xfrm>
          <a:prstGeom prst="rect">
            <a:avLst/>
          </a:prstGeom>
          <a:noFill/>
        </p:spPr>
        <p:txBody>
          <a:bodyPr wrap="none" rtlCol="0">
            <a:spAutoFit/>
          </a:bodyPr>
          <a:lstStyle/>
          <a:p>
            <a:r>
              <a:rPr lang="en-US" dirty="0"/>
              <a:t>Stephen Thaler </a:t>
            </a:r>
          </a:p>
        </p:txBody>
      </p:sp>
      <p:pic>
        <p:nvPicPr>
          <p:cNvPr id="2052" name="Picture 4" descr="The inventor who fell in love with his AI">
            <a:extLst>
              <a:ext uri="{FF2B5EF4-FFF2-40B4-BE49-F238E27FC236}">
                <a16:creationId xmlns:a16="http://schemas.microsoft.com/office/drawing/2014/main" id="{3146AF98-1E05-4B44-1F9D-6F9E2F9B2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21" y="1133832"/>
            <a:ext cx="2922383" cy="365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1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277262-5C9A-2510-0491-A4810456830C}"/>
              </a:ext>
            </a:extLst>
          </p:cNvPr>
          <p:cNvPicPr>
            <a:picLocks noChangeAspect="1"/>
          </p:cNvPicPr>
          <p:nvPr/>
        </p:nvPicPr>
        <p:blipFill>
          <a:blip r:embed="rId3"/>
          <a:stretch>
            <a:fillRect/>
          </a:stretch>
        </p:blipFill>
        <p:spPr>
          <a:xfrm>
            <a:off x="264988" y="1499156"/>
            <a:ext cx="8612311" cy="2712878"/>
          </a:xfrm>
          <a:prstGeom prst="rect">
            <a:avLst/>
          </a:prstGeom>
          <a:noFill/>
        </p:spPr>
      </p:pic>
      <p:sp>
        <p:nvSpPr>
          <p:cNvPr id="10" name="Title 2">
            <a:extLst>
              <a:ext uri="{FF2B5EF4-FFF2-40B4-BE49-F238E27FC236}">
                <a16:creationId xmlns:a16="http://schemas.microsoft.com/office/drawing/2014/main" id="{EB33C3D7-D328-9AFD-36B0-BAB9E1081596}"/>
              </a:ext>
            </a:extLst>
          </p:cNvPr>
          <p:cNvSpPr>
            <a:spLocks noGrp="1"/>
          </p:cNvSpPr>
          <p:nvPr>
            <p:ph type="title"/>
          </p:nvPr>
        </p:nvSpPr>
        <p:spPr>
          <a:xfrm>
            <a:off x="264988" y="-1102"/>
            <a:ext cx="8612311" cy="861774"/>
          </a:xfrm>
        </p:spPr>
        <p:txBody>
          <a:bodyPr/>
          <a:lstStyle/>
          <a:p>
            <a:r>
              <a:rPr lang="en-US" dirty="0"/>
              <a:t>Google Worldwide Search Queries for “Artificial Intelligence” </a:t>
            </a:r>
          </a:p>
        </p:txBody>
      </p:sp>
      <p:sp>
        <p:nvSpPr>
          <p:cNvPr id="2" name="Footer Placeholder 1">
            <a:extLst>
              <a:ext uri="{FF2B5EF4-FFF2-40B4-BE49-F238E27FC236}">
                <a16:creationId xmlns:a16="http://schemas.microsoft.com/office/drawing/2014/main" id="{707A75A0-4B52-AAFB-D70D-0856BA983297}"/>
              </a:ext>
            </a:extLst>
          </p:cNvPr>
          <p:cNvSpPr>
            <a:spLocks noGrp="1"/>
          </p:cNvSpPr>
          <p:nvPr>
            <p:ph type="ftr" sz="quarter" idx="14"/>
          </p:nvPr>
        </p:nvSpPr>
        <p:spPr>
          <a:xfrm>
            <a:off x="5619750" y="4891088"/>
            <a:ext cx="3086100" cy="114300"/>
          </a:xfrm>
        </p:spPr>
        <p:txBody>
          <a:bodyPr anchor="ctr">
            <a:normAutofit/>
          </a:bodyPr>
          <a:lstStyle/>
          <a:p>
            <a:pPr>
              <a:spcAft>
                <a:spcPts val="600"/>
              </a:spcAft>
              <a:defRPr/>
            </a:pPr>
            <a:r>
              <a:rPr lang="en-US" dirty="0"/>
              <a:t>Keker Van Nest &amp; Peters  |</a:t>
            </a:r>
          </a:p>
        </p:txBody>
      </p:sp>
      <p:sp>
        <p:nvSpPr>
          <p:cNvPr id="3" name="Slide Number Placeholder 2">
            <a:extLst>
              <a:ext uri="{FF2B5EF4-FFF2-40B4-BE49-F238E27FC236}">
                <a16:creationId xmlns:a16="http://schemas.microsoft.com/office/drawing/2014/main" id="{01BADC1C-439C-3AD8-DEA7-F8EF1EC6D79B}"/>
              </a:ext>
            </a:extLst>
          </p:cNvPr>
          <p:cNvSpPr>
            <a:spLocks noGrp="1"/>
          </p:cNvSpPr>
          <p:nvPr>
            <p:ph type="sldNum" sz="quarter" idx="15"/>
          </p:nvPr>
        </p:nvSpPr>
        <p:spPr>
          <a:xfrm>
            <a:off x="8721725" y="4891088"/>
            <a:ext cx="155575" cy="114300"/>
          </a:xfrm>
        </p:spPr>
        <p:txBody>
          <a:bodyPr wrap="square" anchor="ctr">
            <a:normAutofit/>
          </a:bodyPr>
          <a:lstStyle/>
          <a:p>
            <a:pPr>
              <a:spcAft>
                <a:spcPts val="600"/>
              </a:spcAft>
            </a:pPr>
            <a:fld id="{B7860ADB-D0AA-465A-B281-FFE43318449B}" type="slidenum">
              <a:rPr lang="en-US" altLang="en-US" smtClean="0"/>
              <a:pPr>
                <a:spcAft>
                  <a:spcPts val="600"/>
                </a:spcAft>
              </a:pPr>
              <a:t>2</a:t>
            </a:fld>
            <a:endParaRPr lang="en-US" altLang="en-US" dirty="0"/>
          </a:p>
        </p:txBody>
      </p:sp>
    </p:spTree>
    <p:extLst>
      <p:ext uri="{BB962C8B-B14F-4D97-AF65-F5344CB8AC3E}">
        <p14:creationId xmlns:p14="http://schemas.microsoft.com/office/powerpoint/2010/main" val="174837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2F079-99C0-FDE4-693E-940AE35E9564}"/>
              </a:ext>
            </a:extLst>
          </p:cNvPr>
          <p:cNvSpPr>
            <a:spLocks noGrp="1"/>
          </p:cNvSpPr>
          <p:nvPr>
            <p:ph type="title"/>
          </p:nvPr>
        </p:nvSpPr>
        <p:spPr/>
        <p:txBody>
          <a:bodyPr/>
          <a:lstStyle/>
          <a:p>
            <a:r>
              <a:rPr lang="en-US" dirty="0"/>
              <a:t>Copyright Office &amp; Patent and Trademark Office </a:t>
            </a:r>
          </a:p>
        </p:txBody>
      </p:sp>
      <p:sp>
        <p:nvSpPr>
          <p:cNvPr id="5" name="Footer Placeholder 4">
            <a:extLst>
              <a:ext uri="{FF2B5EF4-FFF2-40B4-BE49-F238E27FC236}">
                <a16:creationId xmlns:a16="http://schemas.microsoft.com/office/drawing/2014/main" id="{4353324B-BA69-10C9-8341-36F59B8B3F51}"/>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83E451B7-1E0D-8757-7BF5-3806713321A0}"/>
              </a:ext>
            </a:extLst>
          </p:cNvPr>
          <p:cNvSpPr>
            <a:spLocks noGrp="1"/>
          </p:cNvSpPr>
          <p:nvPr>
            <p:ph type="sldNum" sz="quarter" idx="16"/>
          </p:nvPr>
        </p:nvSpPr>
        <p:spPr/>
        <p:txBody>
          <a:bodyPr/>
          <a:lstStyle/>
          <a:p>
            <a:fld id="{8A513BCE-0397-4C99-980A-8397CEDB5B92}" type="slidenum">
              <a:rPr lang="en-US" altLang="en-US" smtClean="0"/>
              <a:pPr/>
              <a:t>20</a:t>
            </a:fld>
            <a:endParaRPr lang="en-US" altLang="en-US" dirty="0"/>
          </a:p>
        </p:txBody>
      </p:sp>
      <p:sp>
        <p:nvSpPr>
          <p:cNvPr id="9" name="TextBox 8">
            <a:extLst>
              <a:ext uri="{FF2B5EF4-FFF2-40B4-BE49-F238E27FC236}">
                <a16:creationId xmlns:a16="http://schemas.microsoft.com/office/drawing/2014/main" id="{AA37E2D9-60E9-88A7-0714-B3D681569077}"/>
              </a:ext>
            </a:extLst>
          </p:cNvPr>
          <p:cNvSpPr txBox="1"/>
          <p:nvPr/>
        </p:nvSpPr>
        <p:spPr>
          <a:xfrm>
            <a:off x="470087" y="1244246"/>
            <a:ext cx="5149663" cy="553998"/>
          </a:xfrm>
          <a:prstGeom prst="rect">
            <a:avLst/>
          </a:prstGeom>
          <a:noFill/>
        </p:spPr>
        <p:txBody>
          <a:bodyPr wrap="square">
            <a:spAutoFit/>
          </a:bodyPr>
          <a:lstStyle/>
          <a:p>
            <a:r>
              <a:rPr lang="en-US" dirty="0">
                <a:latin typeface="+mj-lt"/>
                <a:ea typeface="Tahoma" panose="020B0604030504040204" pitchFamily="34" charset="0"/>
                <a:cs typeface="Tahoma" panose="020B0604030504040204" pitchFamily="34" charset="0"/>
              </a:rPr>
              <a:t>AI cannot be the author on a copyrighted work </a:t>
            </a:r>
            <a:r>
              <a:rPr lang="en-US" sz="1200" i="1" dirty="0">
                <a:latin typeface="+mj-lt"/>
                <a:ea typeface="Tahoma" panose="020B0604030504040204" pitchFamily="34" charset="0"/>
                <a:cs typeface="Tahoma" panose="020B0604030504040204" pitchFamily="34" charset="0"/>
              </a:rPr>
              <a:t>Thaler v. Perlmutter </a:t>
            </a:r>
            <a:r>
              <a:rPr lang="en-US" sz="1200" dirty="0">
                <a:latin typeface="+mj-lt"/>
                <a:ea typeface="Tahoma" panose="020B0604030504040204" pitchFamily="34" charset="0"/>
                <a:cs typeface="Tahoma" panose="020B0604030504040204" pitchFamily="34" charset="0"/>
              </a:rPr>
              <a:t>(D.D.C. 2023)</a:t>
            </a:r>
          </a:p>
        </p:txBody>
      </p:sp>
      <p:pic>
        <p:nvPicPr>
          <p:cNvPr id="10" name="Picture 2" descr="a pixelated digital image of train tracks going into a tunnel surrounded by purple and green foliage">
            <a:extLst>
              <a:ext uri="{FF2B5EF4-FFF2-40B4-BE49-F238E27FC236}">
                <a16:creationId xmlns:a16="http://schemas.microsoft.com/office/drawing/2014/main" id="{2F2A450F-0E01-97AC-269F-B7BF02F12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305" y="1765909"/>
            <a:ext cx="2544296" cy="19082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662ABB-85D0-6876-5A63-D19E8D2919DB}"/>
              </a:ext>
            </a:extLst>
          </p:cNvPr>
          <p:cNvSpPr txBox="1"/>
          <p:nvPr/>
        </p:nvSpPr>
        <p:spPr>
          <a:xfrm>
            <a:off x="470087" y="3436222"/>
            <a:ext cx="5844796" cy="738664"/>
          </a:xfrm>
          <a:prstGeom prst="rect">
            <a:avLst/>
          </a:prstGeom>
          <a:noFill/>
        </p:spPr>
        <p:txBody>
          <a:bodyPr wrap="square">
            <a:spAutoFit/>
          </a:bodyPr>
          <a:lstStyle/>
          <a:p>
            <a:r>
              <a:rPr lang="en-US" dirty="0">
                <a:latin typeface="+mj-lt"/>
                <a:ea typeface="Tahoma" panose="020B0604030504040204" pitchFamily="34" charset="0"/>
                <a:cs typeface="Tahoma" panose="020B0604030504040204" pitchFamily="34" charset="0"/>
              </a:rPr>
              <a:t>AI cannot be the inventor of a patented claim </a:t>
            </a:r>
            <a:r>
              <a:rPr lang="en-US" sz="1800" b="0" i="0" u="none" strike="noStrike" dirty="0">
                <a:solidFill>
                  <a:srgbClr val="000000"/>
                </a:solidFill>
                <a:effectLst/>
                <a:latin typeface="+mj-lt"/>
                <a:ea typeface="Tahoma" panose="020B0604030504040204" pitchFamily="34" charset="0"/>
                <a:cs typeface="Tahoma" panose="020B0604030504040204" pitchFamily="34" charset="0"/>
              </a:rPr>
              <a:t> </a:t>
            </a:r>
          </a:p>
          <a:p>
            <a:r>
              <a:rPr lang="en-US" sz="1200" b="0" i="1" u="none" strike="noStrike" dirty="0">
                <a:solidFill>
                  <a:srgbClr val="000000"/>
                </a:solidFill>
                <a:effectLst/>
                <a:latin typeface="+mj-lt"/>
                <a:ea typeface="Tahoma" panose="020B0604030504040204" pitchFamily="34" charset="0"/>
                <a:cs typeface="Tahoma" panose="020B0604030504040204" pitchFamily="34" charset="0"/>
              </a:rPr>
              <a:t>Thaler v. </a:t>
            </a:r>
            <a:r>
              <a:rPr lang="en-US" sz="1200" b="0" i="1" u="none" strike="noStrike" dirty="0" err="1">
                <a:solidFill>
                  <a:srgbClr val="000000"/>
                </a:solidFill>
                <a:effectLst/>
                <a:latin typeface="+mj-lt"/>
                <a:ea typeface="Tahoma" panose="020B0604030504040204" pitchFamily="34" charset="0"/>
                <a:cs typeface="Tahoma" panose="020B0604030504040204" pitchFamily="34" charset="0"/>
              </a:rPr>
              <a:t>Hirshfeld</a:t>
            </a:r>
            <a:r>
              <a:rPr lang="en-US" sz="1200" b="0" i="0" u="none" strike="noStrike" dirty="0">
                <a:solidFill>
                  <a:srgbClr val="000000"/>
                </a:solidFill>
                <a:effectLst/>
                <a:latin typeface="+mj-lt"/>
                <a:ea typeface="Tahoma" panose="020B0604030504040204" pitchFamily="34" charset="0"/>
                <a:cs typeface="Tahoma" panose="020B0604030504040204" pitchFamily="34" charset="0"/>
              </a:rPr>
              <a:t>, 558 F. Supp. 3d 238 (E.D. Va. 2021), </a:t>
            </a:r>
            <a:r>
              <a:rPr lang="en-US" sz="1200" b="0" i="1" strike="noStrike" dirty="0">
                <a:solidFill>
                  <a:srgbClr val="000000"/>
                </a:solidFill>
                <a:effectLst/>
                <a:latin typeface="+mj-lt"/>
                <a:ea typeface="Tahoma" panose="020B0604030504040204" pitchFamily="34" charset="0"/>
                <a:cs typeface="Tahoma" panose="020B0604030504040204" pitchFamily="34" charset="0"/>
              </a:rPr>
              <a:t>aff’d sub nom., </a:t>
            </a:r>
          </a:p>
          <a:p>
            <a:r>
              <a:rPr lang="en-US" sz="1200" b="0" i="1" u="none" strike="noStrike" dirty="0">
                <a:solidFill>
                  <a:srgbClr val="000000"/>
                </a:solidFill>
                <a:effectLst/>
                <a:latin typeface="+mj-lt"/>
                <a:ea typeface="Tahoma" panose="020B0604030504040204" pitchFamily="34" charset="0"/>
                <a:cs typeface="Tahoma" panose="020B0604030504040204" pitchFamily="34" charset="0"/>
              </a:rPr>
              <a:t>Thaler v. Vidal</a:t>
            </a:r>
            <a:r>
              <a:rPr lang="en-US" sz="1200" b="0" i="0" u="none" strike="noStrike" dirty="0">
                <a:solidFill>
                  <a:srgbClr val="000000"/>
                </a:solidFill>
                <a:effectLst/>
                <a:latin typeface="+mj-lt"/>
                <a:ea typeface="Tahoma" panose="020B0604030504040204" pitchFamily="34" charset="0"/>
                <a:cs typeface="Tahoma" panose="020B0604030504040204" pitchFamily="34" charset="0"/>
              </a:rPr>
              <a:t>, 43 F. 4th 1207 (Fed. Cir. 2022), </a:t>
            </a:r>
            <a:r>
              <a:rPr lang="en-US" sz="1200" b="0" i="1" u="none" strike="noStrike" dirty="0">
                <a:solidFill>
                  <a:srgbClr val="000000"/>
                </a:solidFill>
                <a:effectLst/>
                <a:latin typeface="+mj-lt"/>
                <a:ea typeface="Tahoma" panose="020B0604030504040204" pitchFamily="34" charset="0"/>
                <a:cs typeface="Tahoma" panose="020B0604030504040204" pitchFamily="34" charset="0"/>
              </a:rPr>
              <a:t>cert. denied</a:t>
            </a:r>
            <a:r>
              <a:rPr lang="en-US" sz="1200" b="0" i="0" u="none" strike="noStrike" dirty="0">
                <a:solidFill>
                  <a:srgbClr val="000000"/>
                </a:solidFill>
                <a:effectLst/>
                <a:latin typeface="+mj-lt"/>
                <a:ea typeface="Tahoma" panose="020B0604030504040204" pitchFamily="34" charset="0"/>
                <a:cs typeface="Tahoma" panose="020B0604030504040204" pitchFamily="34" charset="0"/>
              </a:rPr>
              <a:t>, 143 S. Ct. 1783 (2023)</a:t>
            </a:r>
            <a:endParaRPr lang="en-US" sz="1200" dirty="0">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2248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9515C1-17D8-EEA7-C7CC-D2C349E682B7}"/>
              </a:ext>
            </a:extLst>
          </p:cNvPr>
          <p:cNvSpPr>
            <a:spLocks noGrp="1"/>
          </p:cNvSpPr>
          <p:nvPr>
            <p:ph type="title"/>
          </p:nvPr>
        </p:nvSpPr>
        <p:spPr/>
        <p:txBody>
          <a:bodyPr/>
          <a:lstStyle/>
          <a:p>
            <a:r>
              <a:rPr lang="en-US" dirty="0"/>
              <a:t>Copyright Office </a:t>
            </a:r>
          </a:p>
        </p:txBody>
      </p:sp>
      <p:sp>
        <p:nvSpPr>
          <p:cNvPr id="5" name="Footer Placeholder 4">
            <a:extLst>
              <a:ext uri="{FF2B5EF4-FFF2-40B4-BE49-F238E27FC236}">
                <a16:creationId xmlns:a16="http://schemas.microsoft.com/office/drawing/2014/main" id="{C352D94F-924C-998A-5FE6-9A6410B8E2D6}"/>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60FAD130-289E-CC39-3905-E5DFB1795FBD}"/>
              </a:ext>
            </a:extLst>
          </p:cNvPr>
          <p:cNvSpPr>
            <a:spLocks noGrp="1"/>
          </p:cNvSpPr>
          <p:nvPr>
            <p:ph type="sldNum" sz="quarter" idx="16"/>
          </p:nvPr>
        </p:nvSpPr>
        <p:spPr/>
        <p:txBody>
          <a:bodyPr/>
          <a:lstStyle/>
          <a:p>
            <a:fld id="{8A513BCE-0397-4C99-980A-8397CEDB5B92}" type="slidenum">
              <a:rPr lang="en-US" altLang="en-US" smtClean="0"/>
              <a:pPr/>
              <a:t>21</a:t>
            </a:fld>
            <a:endParaRPr lang="en-US" altLang="en-US" dirty="0"/>
          </a:p>
        </p:txBody>
      </p:sp>
      <p:sp>
        <p:nvSpPr>
          <p:cNvPr id="10" name="TextBox 9">
            <a:extLst>
              <a:ext uri="{FF2B5EF4-FFF2-40B4-BE49-F238E27FC236}">
                <a16:creationId xmlns:a16="http://schemas.microsoft.com/office/drawing/2014/main" id="{59AC3CDE-9B63-1C04-B126-FCFAB82A5A84}"/>
              </a:ext>
            </a:extLst>
          </p:cNvPr>
          <p:cNvSpPr txBox="1"/>
          <p:nvPr/>
        </p:nvSpPr>
        <p:spPr>
          <a:xfrm>
            <a:off x="3172177" y="1715773"/>
            <a:ext cx="5302900" cy="2031325"/>
          </a:xfrm>
          <a:prstGeom prst="rect">
            <a:avLst/>
          </a:prstGeom>
          <a:noFill/>
        </p:spPr>
        <p:txBody>
          <a:bodyPr wrap="square" rtlCol="0">
            <a:spAutoFit/>
          </a:bodyPr>
          <a:lstStyle/>
          <a:p>
            <a:r>
              <a:rPr lang="en-US" dirty="0"/>
              <a:t>Comic book by Kris Kashtanova illustrated using Midjourney. </a:t>
            </a:r>
          </a:p>
          <a:p>
            <a:endParaRPr lang="en-US" dirty="0"/>
          </a:p>
          <a:p>
            <a:r>
              <a:rPr lang="en-US" dirty="0"/>
              <a:t>Kashtanova sought to register the work. </a:t>
            </a:r>
          </a:p>
          <a:p>
            <a:endParaRPr lang="en-US" dirty="0"/>
          </a:p>
          <a:p>
            <a:r>
              <a:rPr lang="en-US" dirty="0"/>
              <a:t>No registration for images generated by Midjourney. </a:t>
            </a:r>
          </a:p>
        </p:txBody>
      </p:sp>
      <p:pic>
        <p:nvPicPr>
          <p:cNvPr id="1028" name="Picture 4" descr="AI-Generated Comic Book 'Zarya of the Dawn' Keeps Copyright but Key Images  Excluded - WSJ">
            <a:extLst>
              <a:ext uri="{FF2B5EF4-FFF2-40B4-BE49-F238E27FC236}">
                <a16:creationId xmlns:a16="http://schemas.microsoft.com/office/drawing/2014/main" id="{BC6A67D0-A576-0349-6B1C-4CC09CFBD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88" y="1482283"/>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30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CE03-43C3-9C38-66A6-25A714D63A9F}"/>
              </a:ext>
            </a:extLst>
          </p:cNvPr>
          <p:cNvSpPr>
            <a:spLocks noGrp="1"/>
          </p:cNvSpPr>
          <p:nvPr>
            <p:ph type="title"/>
          </p:nvPr>
        </p:nvSpPr>
        <p:spPr/>
        <p:txBody>
          <a:bodyPr/>
          <a:lstStyle/>
          <a:p>
            <a:r>
              <a:rPr lang="en-US" dirty="0"/>
              <a:t>State Regulation</a:t>
            </a:r>
          </a:p>
        </p:txBody>
      </p:sp>
      <p:sp>
        <p:nvSpPr>
          <p:cNvPr id="5" name="Footer Placeholder 4">
            <a:extLst>
              <a:ext uri="{FF2B5EF4-FFF2-40B4-BE49-F238E27FC236}">
                <a16:creationId xmlns:a16="http://schemas.microsoft.com/office/drawing/2014/main" id="{1C6EF9BC-A78F-6566-7B38-EE40FC57B85D}"/>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91003C6E-FF78-B224-FCCE-35DFB2DC89E0}"/>
              </a:ext>
            </a:extLst>
          </p:cNvPr>
          <p:cNvSpPr>
            <a:spLocks noGrp="1"/>
          </p:cNvSpPr>
          <p:nvPr>
            <p:ph type="sldNum" sz="quarter" idx="16"/>
          </p:nvPr>
        </p:nvSpPr>
        <p:spPr/>
        <p:txBody>
          <a:bodyPr/>
          <a:lstStyle/>
          <a:p>
            <a:fld id="{8A513BCE-0397-4C99-980A-8397CEDB5B92}" type="slidenum">
              <a:rPr lang="en-US" altLang="en-US" smtClean="0"/>
              <a:pPr/>
              <a:t>22</a:t>
            </a:fld>
            <a:endParaRPr lang="en-US" altLang="en-US" dirty="0"/>
          </a:p>
        </p:txBody>
      </p:sp>
      <p:sp>
        <p:nvSpPr>
          <p:cNvPr id="7" name="TextBox 6">
            <a:extLst>
              <a:ext uri="{FF2B5EF4-FFF2-40B4-BE49-F238E27FC236}">
                <a16:creationId xmlns:a16="http://schemas.microsoft.com/office/drawing/2014/main" id="{0B45C9B0-C995-3CE2-F248-385656856A63}"/>
              </a:ext>
            </a:extLst>
          </p:cNvPr>
          <p:cNvSpPr txBox="1"/>
          <p:nvPr/>
        </p:nvSpPr>
        <p:spPr>
          <a:xfrm>
            <a:off x="376006" y="1267375"/>
            <a:ext cx="7214402" cy="2608535"/>
          </a:xfrm>
          <a:prstGeom prst="rect">
            <a:avLst/>
          </a:prstGeom>
          <a:noFill/>
        </p:spPr>
        <p:txBody>
          <a:bodyPr wrap="square">
            <a:spAutoFit/>
          </a:bodyPr>
          <a:lstStyle/>
          <a:p>
            <a:pPr marL="457189" indent="-270927">
              <a:lnSpc>
                <a:spcPct val="115000"/>
              </a:lnSpc>
              <a:buClr>
                <a:schemeClr val="dk1"/>
              </a:buClr>
              <a:buSzPts val="1400"/>
              <a:buFont typeface="PT Sans"/>
              <a:buChar cha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M</a:t>
            </a: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andatory transparency laws around “profiling” and automated decisions in California, Colorado, Texas, Virginia and others. </a:t>
            </a:r>
          </a:p>
          <a:p>
            <a:pPr marL="457189" indent="-270927">
              <a:lnSpc>
                <a:spcPct val="115000"/>
              </a:lnSpc>
              <a:buClr>
                <a:schemeClr val="dk1"/>
              </a:buClr>
              <a:buSzPts val="1400"/>
              <a:buFont typeface="PT Sans"/>
              <a:buChar char="●"/>
            </a:pPr>
            <a:endPar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endParaRPr>
          </a:p>
          <a:p>
            <a:pPr marL="457189" indent="-270927">
              <a:lnSpc>
                <a:spcPct val="115000"/>
              </a:lnSpc>
              <a:buClr>
                <a:schemeClr val="dk1"/>
              </a:buClr>
              <a:buSzPts val="1400"/>
              <a:buFont typeface="PT Sans"/>
              <a:buChar char="●"/>
            </a:pP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New York and Illinois have specific laws around the use of AI in hiring decisions. </a:t>
            </a:r>
          </a:p>
          <a:p>
            <a:pPr marL="457189" indent="-270927">
              <a:lnSpc>
                <a:spcPct val="115000"/>
              </a:lnSpc>
              <a:buClr>
                <a:schemeClr val="dk1"/>
              </a:buClr>
              <a:buSzPts val="1400"/>
              <a:buFont typeface="PT Sans"/>
              <a:buChar char="●"/>
            </a:pPr>
            <a:endPar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endParaRPr>
          </a:p>
          <a:p>
            <a:pPr marL="457189" indent="-270927">
              <a:lnSpc>
                <a:spcPct val="115000"/>
              </a:lnSpc>
              <a:buClr>
                <a:schemeClr val="dk1"/>
              </a:buClr>
              <a:buSzPts val="1400"/>
              <a:buFont typeface="PT Sans"/>
              <a:buChar cha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Utah implements Artificial Intelligence Amendments in March 2024; establishes Office of Artificial Intelligence Policy </a:t>
            </a:r>
            <a:endPar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endParaRPr>
          </a:p>
        </p:txBody>
      </p:sp>
    </p:spTree>
    <p:extLst>
      <p:ext uri="{BB962C8B-B14F-4D97-AF65-F5344CB8AC3E}">
        <p14:creationId xmlns:p14="http://schemas.microsoft.com/office/powerpoint/2010/main" val="2659570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CE03-43C3-9C38-66A6-25A714D63A9F}"/>
              </a:ext>
            </a:extLst>
          </p:cNvPr>
          <p:cNvSpPr>
            <a:spLocks noGrp="1"/>
          </p:cNvSpPr>
          <p:nvPr>
            <p:ph type="title"/>
          </p:nvPr>
        </p:nvSpPr>
        <p:spPr/>
        <p:txBody>
          <a:bodyPr/>
          <a:lstStyle/>
          <a:p>
            <a:r>
              <a:rPr lang="en-US" dirty="0"/>
              <a:t>State Regulation</a:t>
            </a:r>
          </a:p>
        </p:txBody>
      </p:sp>
      <p:sp>
        <p:nvSpPr>
          <p:cNvPr id="5" name="Footer Placeholder 4">
            <a:extLst>
              <a:ext uri="{FF2B5EF4-FFF2-40B4-BE49-F238E27FC236}">
                <a16:creationId xmlns:a16="http://schemas.microsoft.com/office/drawing/2014/main" id="{1C6EF9BC-A78F-6566-7B38-EE40FC57B85D}"/>
              </a:ext>
            </a:extLst>
          </p:cNvPr>
          <p:cNvSpPr>
            <a:spLocks noGrp="1"/>
          </p:cNvSpPr>
          <p:nvPr>
            <p:ph type="ftr" sz="quarter" idx="15"/>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91003C6E-FF78-B224-FCCE-35DFB2DC89E0}"/>
              </a:ext>
            </a:extLst>
          </p:cNvPr>
          <p:cNvSpPr>
            <a:spLocks noGrp="1"/>
          </p:cNvSpPr>
          <p:nvPr>
            <p:ph type="sldNum" sz="quarter" idx="16"/>
          </p:nvPr>
        </p:nvSpPr>
        <p:spPr/>
        <p:txBody>
          <a:bodyPr/>
          <a:lstStyle/>
          <a:p>
            <a:fld id="{8A513BCE-0397-4C99-980A-8397CEDB5B92}" type="slidenum">
              <a:rPr lang="en-US" altLang="en-US" smtClean="0"/>
              <a:pPr/>
              <a:t>23</a:t>
            </a:fld>
            <a:endParaRPr lang="en-US" altLang="en-US" dirty="0"/>
          </a:p>
        </p:txBody>
      </p:sp>
      <p:sp>
        <p:nvSpPr>
          <p:cNvPr id="7" name="TextBox 6">
            <a:extLst>
              <a:ext uri="{FF2B5EF4-FFF2-40B4-BE49-F238E27FC236}">
                <a16:creationId xmlns:a16="http://schemas.microsoft.com/office/drawing/2014/main" id="{0B45C9B0-C995-3CE2-F248-385656856A63}"/>
              </a:ext>
            </a:extLst>
          </p:cNvPr>
          <p:cNvSpPr txBox="1"/>
          <p:nvPr/>
        </p:nvSpPr>
        <p:spPr>
          <a:xfrm>
            <a:off x="3979308" y="930024"/>
            <a:ext cx="4820204" cy="3744679"/>
          </a:xfrm>
          <a:prstGeom prst="rect">
            <a:avLst/>
          </a:prstGeom>
          <a:noFill/>
        </p:spPr>
        <p:txBody>
          <a:bodyPr wrap="square">
            <a:spAutoFit/>
          </a:bodyPr>
          <a:lstStyle/>
          <a:p>
            <a:pPr marL="457189" indent="-270927">
              <a:lnSpc>
                <a:spcPct val="115000"/>
              </a:lnSpc>
              <a:buClr>
                <a:schemeClr val="dk1"/>
              </a:buClr>
              <a:buSzPts val="1400"/>
              <a:buFont typeface="PT Sans"/>
              <a:buChar char="●"/>
            </a:pPr>
            <a:r>
              <a:rPr lang="en-US" sz="16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Nov 2023: California Privacy Protection Agency released first draft of rulemaking on automated decision-making technologies (ADMT) under California Consumer Privacy Act </a:t>
            </a:r>
          </a:p>
          <a:p>
            <a:pPr marL="457189" indent="-270927">
              <a:lnSpc>
                <a:spcPct val="115000"/>
              </a:lnSpc>
              <a:buClr>
                <a:schemeClr val="dk1"/>
              </a:buClr>
              <a:buSzPts val="1400"/>
              <a:buFont typeface="PT Sans"/>
              <a:buChar char="●"/>
            </a:pPr>
            <a:endParaRPr lang="en-US" sz="16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endParaRPr>
          </a:p>
          <a:p>
            <a:pPr marL="457189" indent="-270927">
              <a:lnSpc>
                <a:spcPct val="115000"/>
              </a:lnSpc>
              <a:buClr>
                <a:schemeClr val="dk1"/>
              </a:buClr>
              <a:buSzPts val="1400"/>
              <a:buFont typeface="PT Sans"/>
              <a:buChar char="●"/>
            </a:pPr>
            <a:r>
              <a:rPr lang="en-US" sz="16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rPr>
              <a:t>ADMT defined as </a:t>
            </a:r>
            <a:r>
              <a:rPr lang="en-US" sz="1600" b="0" i="0" dirty="0">
                <a:solidFill>
                  <a:srgbClr val="292929"/>
                </a:solidFill>
                <a:effectLst/>
                <a:latin typeface="Tahoma" panose="020B0604030504040204" pitchFamily="34" charset="0"/>
                <a:ea typeface="Tahoma" panose="020B0604030504040204" pitchFamily="34" charset="0"/>
                <a:cs typeface="Tahoma" panose="020B0604030504040204" pitchFamily="34" charset="0"/>
              </a:rPr>
              <a:t>“any system, software, or process—including one derived from machine-learning, statistics, or other data-processing or artificial intelligence—that processes personal information and uses computation as whole or part of a system to make or execute a decision or facilitate human decision making.” </a:t>
            </a:r>
            <a:endParaRPr lang="en-US" sz="1600" dirty="0">
              <a:solidFill>
                <a:schemeClr val="dk1"/>
              </a:solidFill>
              <a:latin typeface="Tahoma" panose="020B0604030504040204" pitchFamily="34" charset="0"/>
              <a:ea typeface="Tahoma" panose="020B0604030504040204" pitchFamily="34" charset="0"/>
              <a:cs typeface="Tahoma" panose="020B0604030504040204" pitchFamily="34" charset="0"/>
              <a:sym typeface="PT Sans"/>
            </a:endParaRPr>
          </a:p>
        </p:txBody>
      </p:sp>
      <p:pic>
        <p:nvPicPr>
          <p:cNvPr id="5122" name="Picture 2" descr="Does California have an AI Act?">
            <a:extLst>
              <a:ext uri="{FF2B5EF4-FFF2-40B4-BE49-F238E27FC236}">
                <a16:creationId xmlns:a16="http://schemas.microsoft.com/office/drawing/2014/main" id="{D7D8FA33-5613-394A-9E8A-2A1CF7EBE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88" y="1619620"/>
            <a:ext cx="3509662"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0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13671F69-492B-4E11-93A4-501B2660EF86}"/>
              </a:ext>
            </a:extLst>
          </p:cNvPr>
          <p:cNvSpPr>
            <a:spLocks noGrp="1"/>
          </p:cNvSpPr>
          <p:nvPr>
            <p:ph type="title"/>
          </p:nvPr>
        </p:nvSpPr>
        <p:spPr>
          <a:xfrm>
            <a:off x="265113" y="214313"/>
            <a:ext cx="8612187" cy="430212"/>
          </a:xfrm>
        </p:spPr>
        <p:txBody>
          <a:bodyPr/>
          <a:lstStyle/>
          <a:p>
            <a:pPr eaLnBrk="1" hangingPunct="1"/>
            <a:r>
              <a:rPr lang="en-US" altLang="en-US" b="1" dirty="0"/>
              <a:t>Agenda</a:t>
            </a:r>
          </a:p>
        </p:txBody>
      </p:sp>
      <p:sp>
        <p:nvSpPr>
          <p:cNvPr id="3" name="Footer Placeholder 2">
            <a:extLst>
              <a:ext uri="{FF2B5EF4-FFF2-40B4-BE49-F238E27FC236}">
                <a16:creationId xmlns:a16="http://schemas.microsoft.com/office/drawing/2014/main" id="{81A033DA-2BBB-495F-81ED-ADF1C4185B20}"/>
              </a:ext>
            </a:extLst>
          </p:cNvPr>
          <p:cNvSpPr>
            <a:spLocks noGrp="1"/>
          </p:cNvSpPr>
          <p:nvPr>
            <p:ph type="ftr" sz="quarter" idx="15"/>
          </p:nvPr>
        </p:nvSpPr>
        <p:spPr>
          <a:xfrm>
            <a:off x="5619750" y="4891088"/>
            <a:ext cx="3086100" cy="114300"/>
          </a:xfrm>
          <a:prstGeom prst="rect">
            <a:avLst/>
          </a:prstGeom>
        </p:spPr>
        <p:txBody>
          <a:bodyPr vert="horz" lIns="0" tIns="0" rIns="0" bIns="0" rtlCol="0" anchor="ctr">
            <a:noAutofit/>
          </a:bodyPr>
          <a:lstStyle>
            <a:defPPr>
              <a:defRPr lang="en-US"/>
            </a:defPPr>
            <a:lvl1pPr algn="r" defTabSz="457200" rtl="0" eaLnBrk="1" fontAlgn="auto" hangingPunct="1">
              <a:spcBef>
                <a:spcPts val="0"/>
              </a:spcBef>
              <a:spcAft>
                <a:spcPts val="0"/>
              </a:spcAft>
              <a:defRPr sz="750" kern="1200" dirty="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r>
              <a:rPr lang="en-US" dirty="0"/>
              <a:t>Keker Van Nest &amp; Peters  |</a:t>
            </a:r>
          </a:p>
        </p:txBody>
      </p:sp>
      <p:sp>
        <p:nvSpPr>
          <p:cNvPr id="19461" name="Slide Number Placeholder 3">
            <a:extLst>
              <a:ext uri="{FF2B5EF4-FFF2-40B4-BE49-F238E27FC236}">
                <a16:creationId xmlns:a16="http://schemas.microsoft.com/office/drawing/2014/main" id="{201A6685-E5E4-41FB-A6A4-9C443CF7BB4A}"/>
              </a:ext>
            </a:extLst>
          </p:cNvPr>
          <p:cNvSpPr>
            <a:spLocks noGrp="1" noChangeArrowheads="1"/>
          </p:cNvSpPr>
          <p:nvPr>
            <p:ph type="sldNum" sz="quarter" idx="16"/>
          </p:nvPr>
        </p:nvSpPr>
        <p:spPr bwMode="auto">
          <a:xfrm>
            <a:off x="8721725" y="4891088"/>
            <a:ext cx="155575" cy="11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200" rtl="0" eaLnBrk="1" fontAlgn="base" hangingPunct="1">
              <a:spcBef>
                <a:spcPct val="0"/>
              </a:spcBef>
              <a:spcAft>
                <a:spcPct val="0"/>
              </a:spcAft>
              <a:defRPr sz="700" kern="1200">
                <a:solidFill>
                  <a:srgbClr val="8B8B8B"/>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fld id="{CC30A344-FF12-46E2-B4C9-5C5AE4CDE6CC}" type="slidenum">
              <a:rPr lang="en-US" altLang="en-US" smtClean="0"/>
              <a:pPr>
                <a:spcAft>
                  <a:spcPts val="600"/>
                </a:spcAft>
                <a:defRPr/>
              </a:pPr>
              <a:t>24</a:t>
            </a:fld>
            <a:endParaRPr lang="en-US" altLang="en-US" dirty="0">
              <a:solidFill>
                <a:srgbClr val="8B8B8B"/>
              </a:solidFill>
            </a:endParaRPr>
          </a:p>
        </p:txBody>
      </p:sp>
      <p:sp>
        <p:nvSpPr>
          <p:cNvPr id="2" name="TextBox 1">
            <a:extLst>
              <a:ext uri="{FF2B5EF4-FFF2-40B4-BE49-F238E27FC236}">
                <a16:creationId xmlns:a16="http://schemas.microsoft.com/office/drawing/2014/main" id="{EFA49D1F-4091-4E22-5D05-60AA63E1B69A}"/>
              </a:ext>
            </a:extLst>
          </p:cNvPr>
          <p:cNvSpPr txBox="1"/>
          <p:nvPr/>
        </p:nvSpPr>
        <p:spPr>
          <a:xfrm>
            <a:off x="611892" y="1588168"/>
            <a:ext cx="7250703" cy="2862322"/>
          </a:xfrm>
          <a:prstGeom prst="rect">
            <a:avLst/>
          </a:prstGeom>
          <a:noFill/>
        </p:spPr>
        <p:txBody>
          <a:bodyPr wrap="none" rtlCol="0">
            <a:spAutoFit/>
          </a:bodyPr>
          <a:lstStyle/>
          <a:p>
            <a:pPr marL="342900" indent="-342900">
              <a:buAutoNum type="arabicPeriod"/>
            </a:pPr>
            <a:r>
              <a:rPr lang="en-US" dirty="0">
                <a:solidFill>
                  <a:schemeClr val="bg1">
                    <a:lumMod val="85000"/>
                  </a:schemeClr>
                </a:solidFill>
              </a:rPr>
              <a:t>Introduction to Artificial Intelligence &amp; Machine Learning</a:t>
            </a:r>
          </a:p>
          <a:p>
            <a:pPr marL="342900" indent="-342900">
              <a:buAutoNum type="arabicPeriod"/>
            </a:pPr>
            <a:endParaRPr lang="en-US" dirty="0">
              <a:solidFill>
                <a:schemeClr val="bg1">
                  <a:lumMod val="85000"/>
                </a:schemeClr>
              </a:solidFill>
            </a:endParaRPr>
          </a:p>
          <a:p>
            <a:pPr marL="342900" indent="-342900">
              <a:buAutoNum type="arabicPeriod"/>
            </a:pPr>
            <a:endParaRPr lang="en-US" dirty="0">
              <a:solidFill>
                <a:schemeClr val="bg1">
                  <a:lumMod val="85000"/>
                </a:schemeClr>
              </a:solidFill>
            </a:endParaRPr>
          </a:p>
          <a:p>
            <a:pPr marL="342900" indent="-342900">
              <a:buAutoNum type="arabicPeriod"/>
            </a:pPr>
            <a:r>
              <a:rPr lang="en-US" dirty="0">
                <a:solidFill>
                  <a:schemeClr val="bg1">
                    <a:lumMod val="85000"/>
                  </a:schemeClr>
                </a:solidFill>
              </a:rPr>
              <a:t>Overview of Government Regulations, Legislation &amp; Enforcement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Overview of Private Litigation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solidFill>
                  <a:schemeClr val="bg1">
                    <a:lumMod val="85000"/>
                  </a:schemeClr>
                </a:solidFill>
              </a:rPr>
              <a:t>Ethical Considerations</a:t>
            </a:r>
          </a:p>
        </p:txBody>
      </p:sp>
    </p:spTree>
    <p:extLst>
      <p:ext uri="{BB962C8B-B14F-4D97-AF65-F5344CB8AC3E}">
        <p14:creationId xmlns:p14="http://schemas.microsoft.com/office/powerpoint/2010/main" val="226138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078F3EBD-0D1A-0276-3566-E77E07A87F5D}"/>
              </a:ext>
            </a:extLst>
          </p:cNvPr>
          <p:cNvSpPr>
            <a:spLocks noGrp="1"/>
          </p:cNvSpPr>
          <p:nvPr>
            <p:ph sz="quarter" idx="13"/>
          </p:nvPr>
        </p:nvSpPr>
        <p:spPr>
          <a:xfrm>
            <a:off x="535160" y="1236781"/>
            <a:ext cx="5496619" cy="3492246"/>
          </a:xfrm>
        </p:spPr>
        <p:txBody>
          <a:bodyPr/>
          <a:lstStyle/>
          <a:p>
            <a:pPr marL="285750" indent="-285750">
              <a:buFont typeface="Arial" panose="020B0604020202020204" pitchFamily="34" charset="0"/>
              <a:buChar char="•"/>
            </a:pPr>
            <a:r>
              <a:rPr lang="en-US" sz="2000" b="0" dirty="0">
                <a:solidFill>
                  <a:schemeClr val="tx1"/>
                </a:solidFill>
              </a:rPr>
              <a:t>Litigation against AI companies is growing</a:t>
            </a:r>
          </a:p>
          <a:p>
            <a:pPr marL="285750" indent="-285750">
              <a:buFont typeface="Arial" panose="020B0604020202020204" pitchFamily="34" charset="0"/>
              <a:buChar char="•"/>
            </a:pPr>
            <a:r>
              <a:rPr lang="en-US" sz="2000" b="0" dirty="0">
                <a:solidFill>
                  <a:schemeClr val="tx1"/>
                </a:solidFill>
              </a:rPr>
              <a:t>Lawsuits provide first look into novel issues</a:t>
            </a:r>
          </a:p>
          <a:p>
            <a:pPr marL="285750" indent="-285750">
              <a:buFont typeface="Arial" panose="020B0604020202020204" pitchFamily="34" charset="0"/>
              <a:buChar char="•"/>
            </a:pPr>
            <a:r>
              <a:rPr lang="en-US" sz="2000" b="0" dirty="0">
                <a:solidFill>
                  <a:schemeClr val="tx1"/>
                </a:solidFill>
              </a:rPr>
              <a:t>Litigants are bringing claims related to:</a:t>
            </a:r>
          </a:p>
          <a:p>
            <a:pPr marL="630238" lvl="2" indent="-285750"/>
            <a:r>
              <a:rPr lang="en-US" sz="1600" dirty="0">
                <a:solidFill>
                  <a:schemeClr val="tx1"/>
                </a:solidFill>
              </a:rPr>
              <a:t>Copyright &amp; Digital Millennium Copyright Act</a:t>
            </a:r>
          </a:p>
          <a:p>
            <a:pPr marL="630238" lvl="2" indent="-285750"/>
            <a:r>
              <a:rPr lang="en-US" sz="1600" dirty="0">
                <a:solidFill>
                  <a:schemeClr val="tx1"/>
                </a:solidFill>
              </a:rPr>
              <a:t>Trademark</a:t>
            </a:r>
          </a:p>
          <a:p>
            <a:pPr marL="630238" lvl="2" indent="-285750"/>
            <a:r>
              <a:rPr lang="en-US" sz="1600" dirty="0">
                <a:solidFill>
                  <a:schemeClr val="tx1"/>
                </a:solidFill>
              </a:rPr>
              <a:t>Right of Publicity</a:t>
            </a:r>
          </a:p>
          <a:p>
            <a:pPr marL="630238" lvl="2" indent="-285750"/>
            <a:r>
              <a:rPr lang="en-US" sz="1600" dirty="0">
                <a:solidFill>
                  <a:schemeClr val="tx1"/>
                </a:solidFill>
              </a:rPr>
              <a:t>Invasion of Privacy</a:t>
            </a:r>
          </a:p>
          <a:p>
            <a:pPr marL="630238" lvl="2" indent="-285750"/>
            <a:r>
              <a:rPr lang="en-US" sz="1600" dirty="0">
                <a:solidFill>
                  <a:schemeClr val="tx1"/>
                </a:solidFill>
              </a:rPr>
              <a:t>Libel &amp; Defamation</a:t>
            </a:r>
          </a:p>
          <a:p>
            <a:pPr marL="630238" lvl="2" indent="-285750"/>
            <a:r>
              <a:rPr lang="en-US" sz="1600" dirty="0"/>
              <a:t>Other Federal &amp; State Laws</a:t>
            </a:r>
            <a:endParaRPr lang="en-US" sz="1400" dirty="0"/>
          </a:p>
          <a:p>
            <a:pPr marL="285750" indent="-285750">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5BE85BD2-EA30-D7FF-7A42-5F9B1B80CAB8}"/>
              </a:ext>
            </a:extLst>
          </p:cNvPr>
          <p:cNvPicPr>
            <a:picLocks noChangeAspect="1"/>
          </p:cNvPicPr>
          <p:nvPr/>
        </p:nvPicPr>
        <p:blipFill rotWithShape="1">
          <a:blip r:embed="rId3"/>
          <a:srcRect l="8873" r="22425" b="6"/>
          <a:stretch/>
        </p:blipFill>
        <p:spPr>
          <a:xfrm>
            <a:off x="6116840" y="1015670"/>
            <a:ext cx="2589010" cy="3768214"/>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id="{1AB17F89-E640-F50B-3C34-C9D10BDF3A4F}"/>
              </a:ext>
            </a:extLst>
          </p:cNvPr>
          <p:cNvSpPr>
            <a:spLocks noGrp="1"/>
          </p:cNvSpPr>
          <p:nvPr>
            <p:ph type="title"/>
          </p:nvPr>
        </p:nvSpPr>
        <p:spPr>
          <a:xfrm>
            <a:off x="264988" y="214341"/>
            <a:ext cx="8612311" cy="430887"/>
          </a:xfrm>
        </p:spPr>
        <p:txBody>
          <a:bodyPr wrap="square" anchor="ctr">
            <a:normAutofit/>
          </a:bodyPr>
          <a:lstStyle/>
          <a:p>
            <a:r>
              <a:rPr lang="en-US" dirty="0"/>
              <a:t>Private Litigation: Big Picture </a:t>
            </a:r>
          </a:p>
        </p:txBody>
      </p:sp>
      <p:sp>
        <p:nvSpPr>
          <p:cNvPr id="3" name="Footer Placeholder 2">
            <a:extLst>
              <a:ext uri="{FF2B5EF4-FFF2-40B4-BE49-F238E27FC236}">
                <a16:creationId xmlns:a16="http://schemas.microsoft.com/office/drawing/2014/main" id="{CF87D8DF-89D4-C271-A963-2381E61CEAF1}"/>
              </a:ext>
            </a:extLst>
          </p:cNvPr>
          <p:cNvSpPr>
            <a:spLocks noGrp="1"/>
          </p:cNvSpPr>
          <p:nvPr>
            <p:ph type="ftr" sz="quarter" idx="15"/>
          </p:nvPr>
        </p:nvSpPr>
        <p:spPr>
          <a:xfrm>
            <a:off x="5619750" y="4891088"/>
            <a:ext cx="3086100" cy="114300"/>
          </a:xfrm>
        </p:spPr>
        <p:txBody>
          <a:bodyPr anchor="ctr">
            <a:normAutofit/>
          </a:bodyPr>
          <a:lstStyle/>
          <a:p>
            <a:pPr>
              <a:spcAft>
                <a:spcPts val="600"/>
              </a:spcAft>
              <a:defRPr/>
            </a:pPr>
            <a:r>
              <a:rPr lang="en-US" dirty="0"/>
              <a:t>Keker Van Nest &amp; Peters  |</a:t>
            </a:r>
          </a:p>
        </p:txBody>
      </p:sp>
      <p:sp>
        <p:nvSpPr>
          <p:cNvPr id="4" name="Slide Number Placeholder 3">
            <a:extLst>
              <a:ext uri="{FF2B5EF4-FFF2-40B4-BE49-F238E27FC236}">
                <a16:creationId xmlns:a16="http://schemas.microsoft.com/office/drawing/2014/main" id="{DC92FB4E-00F5-A963-689C-D8144231406D}"/>
              </a:ext>
            </a:extLst>
          </p:cNvPr>
          <p:cNvSpPr>
            <a:spLocks noGrp="1"/>
          </p:cNvSpPr>
          <p:nvPr>
            <p:ph type="sldNum" sz="quarter" idx="16"/>
          </p:nvPr>
        </p:nvSpPr>
        <p:spPr>
          <a:xfrm>
            <a:off x="8721725" y="4891088"/>
            <a:ext cx="155575" cy="114300"/>
          </a:xfrm>
        </p:spPr>
        <p:txBody>
          <a:bodyPr wrap="square" anchor="ctr">
            <a:normAutofit/>
          </a:bodyPr>
          <a:lstStyle/>
          <a:p>
            <a:pPr>
              <a:spcAft>
                <a:spcPts val="600"/>
              </a:spcAft>
            </a:pPr>
            <a:fld id="{F7672E7F-8CE2-411A-B858-AB9792D5925B}" type="slidenum">
              <a:rPr lang="en-US" altLang="en-US" smtClean="0"/>
              <a:pPr>
                <a:spcAft>
                  <a:spcPts val="600"/>
                </a:spcAft>
              </a:pPr>
              <a:t>25</a:t>
            </a:fld>
            <a:endParaRPr lang="en-US" altLang="en-US" dirty="0"/>
          </a:p>
        </p:txBody>
      </p:sp>
      <p:sp>
        <p:nvSpPr>
          <p:cNvPr id="5" name="TextBox 4">
            <a:extLst>
              <a:ext uri="{FF2B5EF4-FFF2-40B4-BE49-F238E27FC236}">
                <a16:creationId xmlns:a16="http://schemas.microsoft.com/office/drawing/2014/main" id="{A9730A23-A5B5-C412-714A-1D38C98FAF77}"/>
              </a:ext>
            </a:extLst>
          </p:cNvPr>
          <p:cNvSpPr txBox="1"/>
          <p:nvPr/>
        </p:nvSpPr>
        <p:spPr>
          <a:xfrm>
            <a:off x="6031779" y="4787637"/>
            <a:ext cx="5950016" cy="169277"/>
          </a:xfrm>
          <a:prstGeom prst="rect">
            <a:avLst/>
          </a:prstGeom>
          <a:noFill/>
        </p:spPr>
        <p:txBody>
          <a:bodyPr wrap="square" rtlCol="0">
            <a:spAutoFit/>
          </a:bodyPr>
          <a:lstStyle/>
          <a:p>
            <a:r>
              <a:rPr lang="en-US" sz="500" dirty="0"/>
              <a:t>Source: Adobe Firefly</a:t>
            </a:r>
          </a:p>
        </p:txBody>
      </p:sp>
    </p:spTree>
    <p:extLst>
      <p:ext uri="{BB962C8B-B14F-4D97-AF65-F5344CB8AC3E}">
        <p14:creationId xmlns:p14="http://schemas.microsoft.com/office/powerpoint/2010/main" val="975754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a:xfrm>
            <a:off x="185600" y="2019922"/>
            <a:ext cx="2630487" cy="2530475"/>
          </a:xfrm>
        </p:spPr>
        <p:txBody>
          <a:bodyPr/>
          <a:lstStyle/>
          <a:p>
            <a:pPr eaLnBrk="1" hangingPunct="1"/>
            <a:r>
              <a:rPr lang="en-US" altLang="en-US" dirty="0"/>
              <a:t>Copyright</a:t>
            </a: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249238"/>
            <a:ext cx="5572125" cy="4303712"/>
          </a:xfrm>
        </p:spPr>
        <p:txBody>
          <a:bodyPr rtlCol="0">
            <a:noAutofit/>
          </a:bodyPr>
          <a:lstStyle/>
          <a:p>
            <a:pPr marL="0" lvl="1" indent="0" fontAlgn="auto">
              <a:spcAft>
                <a:spcPts val="0"/>
              </a:spcAft>
              <a:buNone/>
              <a:defRPr/>
            </a:pPr>
            <a:r>
              <a:rPr kumimoji="0" lang="en-US" sz="2000" b="1" i="0" u="none" strike="noStrike" kern="1200" cap="none" spc="0" normalizeH="0" baseline="0" noProof="0" dirty="0">
                <a:ln>
                  <a:noFill/>
                </a:ln>
                <a:solidFill>
                  <a:srgbClr val="658D1B"/>
                </a:solidFill>
                <a:effectLst/>
                <a:uLnTx/>
                <a:uFillTx/>
                <a:latin typeface="Arial"/>
                <a:ea typeface="+mn-ea"/>
                <a:cs typeface="+mn-cs"/>
              </a:rPr>
              <a:t>Kinds of Plaintiffs</a:t>
            </a:r>
          </a:p>
          <a:p>
            <a:pPr lvl="1" fontAlgn="auto">
              <a:spcAft>
                <a:spcPts val="0"/>
              </a:spcAft>
              <a:defRPr/>
            </a:pPr>
            <a:r>
              <a:rPr lang="en-US" sz="2000" dirty="0"/>
              <a:t>Authors, comedians, journalists, politicians</a:t>
            </a:r>
          </a:p>
          <a:p>
            <a:pPr lvl="1" fontAlgn="auto">
              <a:spcAft>
                <a:spcPts val="0"/>
              </a:spcAft>
              <a:defRPr/>
            </a:pPr>
            <a:r>
              <a:rPr lang="en-US" sz="2000" dirty="0"/>
              <a:t>Artists, cartoonists, photographers</a:t>
            </a:r>
          </a:p>
          <a:p>
            <a:pPr lvl="1" fontAlgn="auto">
              <a:spcAft>
                <a:spcPts val="0"/>
              </a:spcAft>
              <a:defRPr/>
            </a:pPr>
            <a:r>
              <a:rPr lang="en-US" sz="2000" dirty="0"/>
              <a:t>News, legal, and music publishers</a:t>
            </a:r>
          </a:p>
          <a:p>
            <a:pPr marL="0" lvl="1" indent="0" fontAlgn="auto">
              <a:spcAft>
                <a:spcPts val="0"/>
              </a:spcAft>
              <a:buNone/>
              <a:defRPr/>
            </a:pPr>
            <a:endParaRPr lang="en-US" sz="2000" dirty="0"/>
          </a:p>
          <a:p>
            <a:pPr marL="0" lvl="1" indent="0" fontAlgn="auto">
              <a:spcAft>
                <a:spcPts val="0"/>
              </a:spcAft>
              <a:buNone/>
              <a:defRPr/>
            </a:pPr>
            <a:r>
              <a:rPr kumimoji="0" lang="en-US" sz="2000" b="1" i="0" u="none" strike="noStrike" kern="1200" cap="none" spc="0" normalizeH="0" baseline="0" noProof="0" dirty="0">
                <a:ln>
                  <a:noFill/>
                </a:ln>
                <a:solidFill>
                  <a:srgbClr val="658D1B"/>
                </a:solidFill>
                <a:effectLst/>
                <a:uLnTx/>
                <a:uFillTx/>
                <a:latin typeface="Arial"/>
                <a:ea typeface="+mn-ea"/>
                <a:cs typeface="+mn-cs"/>
              </a:rPr>
              <a:t>Kinds of Claims</a:t>
            </a:r>
            <a:endParaRPr lang="en-US" sz="2000" dirty="0"/>
          </a:p>
          <a:p>
            <a:pPr lvl="1" eaLnBrk="1" fontAlgn="auto" hangingPunct="1">
              <a:spcAft>
                <a:spcPts val="0"/>
              </a:spcAft>
              <a:defRPr/>
            </a:pPr>
            <a:r>
              <a:rPr lang="en-US" dirty="0"/>
              <a:t>Direct copyright infringement</a:t>
            </a:r>
          </a:p>
          <a:p>
            <a:pPr lvl="2" fontAlgn="auto">
              <a:spcAft>
                <a:spcPts val="0"/>
              </a:spcAft>
              <a:defRPr/>
            </a:pPr>
            <a:r>
              <a:rPr lang="en-US" dirty="0"/>
              <a:t>Training models using copies of copyrighted works </a:t>
            </a:r>
          </a:p>
          <a:p>
            <a:pPr lvl="2" fontAlgn="auto">
              <a:spcAft>
                <a:spcPts val="0"/>
              </a:spcAft>
              <a:defRPr/>
            </a:pPr>
            <a:r>
              <a:rPr lang="en-US" dirty="0"/>
              <a:t>Reproducing and distributing copies or derivative works as model outputs</a:t>
            </a:r>
          </a:p>
          <a:p>
            <a:pPr lvl="2" fontAlgn="auto">
              <a:spcAft>
                <a:spcPts val="0"/>
              </a:spcAft>
              <a:defRPr/>
            </a:pPr>
            <a:r>
              <a:rPr lang="en-US" dirty="0"/>
              <a:t>Models themselves as infringing derivative works </a:t>
            </a:r>
          </a:p>
          <a:p>
            <a:pPr lvl="1" eaLnBrk="1" fontAlgn="auto" hangingPunct="1">
              <a:spcAft>
                <a:spcPts val="0"/>
              </a:spcAft>
              <a:defRPr/>
            </a:pPr>
            <a:r>
              <a:rPr lang="en-US" dirty="0"/>
              <a:t>Vicarious and contributory copyright infringement</a:t>
            </a:r>
          </a:p>
          <a:p>
            <a:pPr marL="0" lvl="1" indent="0" eaLnBrk="1" fontAlgn="auto" hangingPunct="1">
              <a:spcAft>
                <a:spcPts val="0"/>
              </a:spcAft>
              <a:buNone/>
              <a:defRPr/>
            </a:pPr>
            <a:r>
              <a:rPr lang="en-US" sz="1350" b="1" dirty="0"/>
              <a:t> </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26</a:t>
            </a:fld>
            <a:endParaRPr lang="en-US" altLang="en-US" dirty="0">
              <a:solidFill>
                <a:srgbClr val="8B8B8B"/>
              </a:solidFil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1938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BA8BD-DEC7-BADE-E616-78DC0BE6365C}"/>
              </a:ext>
            </a:extLst>
          </p:cNvPr>
          <p:cNvSpPr>
            <a:spLocks noGrp="1"/>
          </p:cNvSpPr>
          <p:nvPr>
            <p:ph type="title"/>
          </p:nvPr>
        </p:nvSpPr>
        <p:spPr/>
        <p:txBody>
          <a:bodyPr/>
          <a:lstStyle/>
          <a:p>
            <a:r>
              <a:rPr lang="en-US" dirty="0"/>
              <a:t>Copyright: </a:t>
            </a:r>
            <a:r>
              <a:rPr lang="en-US" i="1" dirty="0"/>
              <a:t>New York Times v. Microsoft Corp.</a:t>
            </a:r>
            <a:r>
              <a:rPr lang="en-US" dirty="0"/>
              <a:t>, </a:t>
            </a:r>
            <a:r>
              <a:rPr lang="en-US" i="1" dirty="0"/>
              <a:t>et al.</a:t>
            </a:r>
          </a:p>
        </p:txBody>
      </p:sp>
      <p:sp>
        <p:nvSpPr>
          <p:cNvPr id="4" name="Footer Placeholder 3">
            <a:extLst>
              <a:ext uri="{FF2B5EF4-FFF2-40B4-BE49-F238E27FC236}">
                <a16:creationId xmlns:a16="http://schemas.microsoft.com/office/drawing/2014/main" id="{8702E697-5119-D90F-B3E7-2B7E235B4FB1}"/>
              </a:ext>
            </a:extLst>
          </p:cNvPr>
          <p:cNvSpPr>
            <a:spLocks noGrp="1"/>
          </p:cNvSpPr>
          <p:nvPr>
            <p:ph type="ftr" sz="quarter" idx="14"/>
          </p:nvPr>
        </p:nvSpPr>
        <p:spPr/>
        <p:txBody>
          <a:bodyPr/>
          <a:lstStyle/>
          <a:p>
            <a:pPr>
              <a:defRPr/>
            </a:pPr>
            <a:r>
              <a:rPr lang="en-US" dirty="0"/>
              <a:t>Keker Van Nest &amp; Peters  |</a:t>
            </a:r>
          </a:p>
        </p:txBody>
      </p:sp>
      <p:sp>
        <p:nvSpPr>
          <p:cNvPr id="5" name="Slide Number Placeholder 4">
            <a:extLst>
              <a:ext uri="{FF2B5EF4-FFF2-40B4-BE49-F238E27FC236}">
                <a16:creationId xmlns:a16="http://schemas.microsoft.com/office/drawing/2014/main" id="{2115957D-C2B5-063D-0DDD-2F19A1C33DD7}"/>
              </a:ext>
            </a:extLst>
          </p:cNvPr>
          <p:cNvSpPr>
            <a:spLocks noGrp="1"/>
          </p:cNvSpPr>
          <p:nvPr>
            <p:ph type="sldNum" sz="quarter" idx="15"/>
          </p:nvPr>
        </p:nvSpPr>
        <p:spPr/>
        <p:txBody>
          <a:bodyPr/>
          <a:lstStyle/>
          <a:p>
            <a:fld id="{9370F9E5-F273-48C1-903C-02A0E1913A49}" type="slidenum">
              <a:rPr lang="en-US" altLang="en-US" smtClean="0"/>
              <a:pPr/>
              <a:t>27</a:t>
            </a:fld>
            <a:endParaRPr lang="en-US" altLang="en-US" dirty="0"/>
          </a:p>
        </p:txBody>
      </p:sp>
      <p:sp>
        <p:nvSpPr>
          <p:cNvPr id="9" name="TextBox 8">
            <a:extLst>
              <a:ext uri="{FF2B5EF4-FFF2-40B4-BE49-F238E27FC236}">
                <a16:creationId xmlns:a16="http://schemas.microsoft.com/office/drawing/2014/main" id="{D4624ADE-C8E6-2CDC-FAAA-60B4D4881E88}"/>
              </a:ext>
            </a:extLst>
          </p:cNvPr>
          <p:cNvSpPr txBox="1"/>
          <p:nvPr/>
        </p:nvSpPr>
        <p:spPr>
          <a:xfrm>
            <a:off x="88287" y="1190156"/>
            <a:ext cx="5112461" cy="3262432"/>
          </a:xfrm>
          <a:prstGeom prst="rect">
            <a:avLst/>
          </a:prstGeom>
          <a:noFill/>
        </p:spPr>
        <p:txBody>
          <a:bodyPr wrap="square" rtlCol="0">
            <a:spAutoFit/>
          </a:bodyPr>
          <a:lstStyle/>
          <a:p>
            <a:pPr marL="285750" indent="-285750">
              <a:buFont typeface="Arial" panose="020B0604020202020204" pitchFamily="34" charset="0"/>
              <a:buChar char="•"/>
            </a:pPr>
            <a:r>
              <a:rPr lang="en-US" i="1" dirty="0"/>
              <a:t>New York Times</a:t>
            </a:r>
            <a:r>
              <a:rPr lang="en-US" dirty="0"/>
              <a:t> sued OpenAI &amp; Microsoft in high-profile case in SDNY</a:t>
            </a:r>
          </a:p>
          <a:p>
            <a:endParaRPr lang="en-US" dirty="0"/>
          </a:p>
          <a:p>
            <a:pPr marL="285750" indent="-285750">
              <a:buFont typeface="Arial" panose="020B0604020202020204" pitchFamily="34" charset="0"/>
              <a:buChar char="•"/>
            </a:pPr>
            <a:r>
              <a:rPr lang="en-US" dirty="0"/>
              <a:t>Alleged direct copyright infringement</a:t>
            </a:r>
          </a:p>
          <a:p>
            <a:pPr marL="742950" lvl="1" indent="-285750">
              <a:buFont typeface="Arial" panose="020B0604020202020204" pitchFamily="34" charset="0"/>
              <a:buChar char="•"/>
            </a:pPr>
            <a:r>
              <a:rPr lang="en-US" sz="1600" dirty="0">
                <a:solidFill>
                  <a:schemeClr val="bg1">
                    <a:lumMod val="50000"/>
                  </a:schemeClr>
                </a:solidFill>
              </a:rPr>
              <a:t>Reproducing NYT works in training</a:t>
            </a:r>
          </a:p>
          <a:p>
            <a:pPr marL="742950" lvl="1" indent="-285750">
              <a:buFont typeface="Arial" panose="020B0604020202020204" pitchFamily="34" charset="0"/>
              <a:buChar char="•"/>
            </a:pPr>
            <a:r>
              <a:rPr lang="en-US" sz="1600" dirty="0">
                <a:solidFill>
                  <a:schemeClr val="bg1">
                    <a:lumMod val="50000"/>
                  </a:schemeClr>
                </a:solidFill>
              </a:rPr>
              <a:t>Embodying unauthorized reproductions</a:t>
            </a:r>
          </a:p>
          <a:p>
            <a:pPr marL="742950" lvl="1" indent="-285750">
              <a:buFont typeface="Arial" panose="020B0604020202020204" pitchFamily="34" charset="0"/>
              <a:buChar char="•"/>
            </a:pPr>
            <a:r>
              <a:rPr lang="en-US" sz="1600" dirty="0">
                <a:solidFill>
                  <a:schemeClr val="bg1">
                    <a:lumMod val="50000"/>
                  </a:schemeClr>
                </a:solidFill>
              </a:rPr>
              <a:t>Unauthorized public display of works</a:t>
            </a:r>
          </a:p>
          <a:p>
            <a:pPr marL="742950" lvl="1" indent="-285750">
              <a:buFont typeface="Arial" panose="020B0604020202020204" pitchFamily="34" charset="0"/>
              <a:buChar char="•"/>
            </a:pPr>
            <a:r>
              <a:rPr lang="en-US" sz="1600" dirty="0">
                <a:solidFill>
                  <a:schemeClr val="bg1">
                    <a:lumMod val="50000"/>
                  </a:schemeClr>
                </a:solidFill>
              </a:rPr>
              <a:t>Unauthorized retrieving and disseminating of current news</a:t>
            </a:r>
          </a:p>
          <a:p>
            <a:pPr lvl="1"/>
            <a:endParaRPr lang="en-US" dirty="0"/>
          </a:p>
          <a:p>
            <a:pPr marL="285750" indent="-285750">
              <a:buFont typeface="Arial" panose="020B0604020202020204" pitchFamily="34" charset="0"/>
              <a:buChar char="•"/>
            </a:pPr>
            <a:r>
              <a:rPr lang="en-US" dirty="0"/>
              <a:t>Alleged vicarious &amp; contributory infringement </a:t>
            </a: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1FA004C3-F67A-49AC-EC13-93559A9724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525" y="1256411"/>
            <a:ext cx="3995475" cy="3568422"/>
          </a:xfrm>
          <a:prstGeom prst="rect">
            <a:avLst/>
          </a:prstGeom>
          <a:noFill/>
          <a:ln>
            <a:noFill/>
          </a:ln>
        </p:spPr>
      </p:pic>
      <p:sp>
        <p:nvSpPr>
          <p:cNvPr id="8" name="TextBox 7">
            <a:extLst>
              <a:ext uri="{FF2B5EF4-FFF2-40B4-BE49-F238E27FC236}">
                <a16:creationId xmlns:a16="http://schemas.microsoft.com/office/drawing/2014/main" id="{2F00C009-6717-0627-5705-996A17EFABA7}"/>
              </a:ext>
            </a:extLst>
          </p:cNvPr>
          <p:cNvSpPr txBox="1"/>
          <p:nvPr/>
        </p:nvSpPr>
        <p:spPr>
          <a:xfrm>
            <a:off x="7068415" y="4604045"/>
            <a:ext cx="5950016" cy="169277"/>
          </a:xfrm>
          <a:prstGeom prst="rect">
            <a:avLst/>
          </a:prstGeom>
          <a:noFill/>
        </p:spPr>
        <p:txBody>
          <a:bodyPr wrap="square" rtlCol="0">
            <a:spAutoFit/>
          </a:bodyPr>
          <a:lstStyle/>
          <a:p>
            <a:r>
              <a:rPr lang="en-US" sz="500" dirty="0"/>
              <a:t>Source: Complaint, </a:t>
            </a:r>
            <a:r>
              <a:rPr lang="en-US" sz="500" i="1" dirty="0"/>
              <a:t>New York Times v. Microsoft Corp., et al.</a:t>
            </a:r>
          </a:p>
        </p:txBody>
      </p:sp>
    </p:spTree>
    <p:extLst>
      <p:ext uri="{BB962C8B-B14F-4D97-AF65-F5344CB8AC3E}">
        <p14:creationId xmlns:p14="http://schemas.microsoft.com/office/powerpoint/2010/main" val="285263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a:xfrm>
            <a:off x="351409" y="1535951"/>
            <a:ext cx="2524125" cy="2530475"/>
          </a:xfrm>
        </p:spPr>
        <p:txBody>
          <a:bodyPr/>
          <a:lstStyle/>
          <a:p>
            <a:pPr eaLnBrk="1" hangingPunct="1"/>
            <a:r>
              <a:rPr lang="en-US" altLang="en-US" dirty="0"/>
              <a:t>Copyright Defense: </a:t>
            </a:r>
            <a:br>
              <a:rPr lang="en-US" altLang="en-US" dirty="0"/>
            </a:br>
            <a:r>
              <a:rPr lang="en-US" altLang="en-US" dirty="0"/>
              <a:t>Fair Use</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0"/>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28</a:t>
            </a:fld>
            <a:endParaRPr lang="en-US" altLang="en-US" dirty="0">
              <a:solidFill>
                <a:srgbClr val="8B8B8B"/>
              </a:solidFill>
            </a:endParaRP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sz="quarter" idx="4294967295"/>
          </p:nvPr>
        </p:nvSpPr>
        <p:spPr>
          <a:xfrm>
            <a:off x="3832653" y="1183435"/>
            <a:ext cx="4154900" cy="3492500"/>
          </a:xfrm>
        </p:spPr>
        <p:txBody>
          <a:bodyPr rtlCol="0">
            <a:noAutofit/>
          </a:bodyPr>
          <a:lstStyle/>
          <a:p>
            <a:pPr marL="0" marR="0" lvl="1" indent="0" algn="l" defTabSz="685800" rtl="0" eaLnBrk="1" fontAlgn="auto" latinLnBrk="0" hangingPunct="1">
              <a:lnSpc>
                <a:spcPct val="110000"/>
              </a:lnSpc>
              <a:spcBef>
                <a:spcPts val="600"/>
              </a:spcBef>
              <a:spcAft>
                <a:spcPts val="0"/>
              </a:spcAft>
              <a:buClr>
                <a:srgbClr val="181E18"/>
              </a:buClr>
              <a:buSzTx/>
              <a:buNone/>
              <a:tabLst/>
              <a:defRPr/>
            </a:pPr>
            <a:r>
              <a:rPr lang="en-US" sz="2000" b="1" dirty="0">
                <a:solidFill>
                  <a:schemeClr val="accent1"/>
                </a:solidFill>
                <a:latin typeface="Arial"/>
              </a:rPr>
              <a:t>Factors: </a:t>
            </a:r>
          </a:p>
          <a:p>
            <a:pPr marL="457200" marR="0" lvl="1" indent="-457200" algn="l" defTabSz="685800" rtl="0" eaLnBrk="1" fontAlgn="auto" latinLnBrk="0" hangingPunct="1">
              <a:lnSpc>
                <a:spcPct val="110000"/>
              </a:lnSpc>
              <a:spcBef>
                <a:spcPts val="600"/>
              </a:spcBef>
              <a:spcAft>
                <a:spcPts val="0"/>
              </a:spcAft>
              <a:buClr>
                <a:srgbClr val="181E18"/>
              </a:buClr>
              <a:buSzTx/>
              <a:buAutoNum type="arabicParenBoth"/>
              <a:tabLst/>
              <a:defRPr/>
            </a:pPr>
            <a:r>
              <a:rPr lang="en-US" sz="2000" dirty="0">
                <a:solidFill>
                  <a:srgbClr val="181E18"/>
                </a:solidFill>
                <a:latin typeface="Arial"/>
              </a:rPr>
              <a:t>purpose and character of use</a:t>
            </a:r>
          </a:p>
          <a:p>
            <a:pPr marL="457200" marR="0" lvl="1" indent="-457200" algn="l" defTabSz="685800" rtl="0" eaLnBrk="1" fontAlgn="auto" latinLnBrk="0" hangingPunct="1">
              <a:lnSpc>
                <a:spcPct val="110000"/>
              </a:lnSpc>
              <a:spcBef>
                <a:spcPts val="600"/>
              </a:spcBef>
              <a:spcAft>
                <a:spcPts val="0"/>
              </a:spcAft>
              <a:buClr>
                <a:srgbClr val="181E18"/>
              </a:buClr>
              <a:buSzTx/>
              <a:buAutoNum type="arabicParenBoth"/>
              <a:tabLst/>
              <a:defRPr/>
            </a:pPr>
            <a:r>
              <a:rPr lang="en-US" sz="2000" dirty="0">
                <a:solidFill>
                  <a:srgbClr val="181E18"/>
                </a:solidFill>
                <a:latin typeface="Arial"/>
              </a:rPr>
              <a:t>nature of copyrighted work </a:t>
            </a:r>
          </a:p>
          <a:p>
            <a:pPr marL="457200" marR="0" lvl="1" indent="-457200" algn="l" defTabSz="685800" rtl="0" eaLnBrk="1" fontAlgn="auto" latinLnBrk="0" hangingPunct="1">
              <a:lnSpc>
                <a:spcPct val="110000"/>
              </a:lnSpc>
              <a:spcBef>
                <a:spcPts val="600"/>
              </a:spcBef>
              <a:spcAft>
                <a:spcPts val="0"/>
              </a:spcAft>
              <a:buClr>
                <a:srgbClr val="181E18"/>
              </a:buClr>
              <a:buSzTx/>
              <a:buAutoNum type="arabicParenBoth"/>
              <a:tabLst/>
              <a:defRPr/>
            </a:pPr>
            <a:r>
              <a:rPr lang="en-US" sz="2000" dirty="0">
                <a:solidFill>
                  <a:srgbClr val="181E18"/>
                </a:solidFill>
                <a:latin typeface="Arial"/>
              </a:rPr>
              <a:t>amount or substantiality of use</a:t>
            </a:r>
          </a:p>
          <a:p>
            <a:pPr marL="457200" marR="0" lvl="1" indent="-457200" algn="l" defTabSz="685800" rtl="0" eaLnBrk="1" fontAlgn="auto" latinLnBrk="0" hangingPunct="1">
              <a:lnSpc>
                <a:spcPct val="110000"/>
              </a:lnSpc>
              <a:spcBef>
                <a:spcPts val="600"/>
              </a:spcBef>
              <a:spcAft>
                <a:spcPts val="0"/>
              </a:spcAft>
              <a:buClr>
                <a:srgbClr val="181E18"/>
              </a:buClr>
              <a:buSzTx/>
              <a:buAutoNum type="arabicParenBoth"/>
              <a:tabLst/>
              <a:defRPr/>
            </a:pPr>
            <a:r>
              <a:rPr lang="en-US" sz="2000" dirty="0">
                <a:solidFill>
                  <a:srgbClr val="181E18"/>
                </a:solidFill>
                <a:latin typeface="Arial"/>
              </a:rPr>
              <a:t>effect of the use on potential market for or value of the work</a:t>
            </a:r>
          </a:p>
          <a:p>
            <a:pPr marL="333375" lvl="3" indent="0" fontAlgn="auto">
              <a:spcAft>
                <a:spcPts val="0"/>
              </a:spcAft>
              <a:buClr>
                <a:srgbClr val="181E18"/>
              </a:buClr>
              <a:buNone/>
              <a:defRPr/>
            </a:pPr>
            <a:endParaRPr lang="en-US" dirty="0">
              <a:solidFill>
                <a:srgbClr val="181E18"/>
              </a:solidFill>
              <a:latin typeface="Aria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4304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37BE43-AF5B-FFA4-36B3-508E56B7E3AE}"/>
              </a:ext>
            </a:extLst>
          </p:cNvPr>
          <p:cNvSpPr>
            <a:spLocks noGrp="1"/>
          </p:cNvSpPr>
          <p:nvPr>
            <p:ph type="title"/>
          </p:nvPr>
        </p:nvSpPr>
        <p:spPr>
          <a:xfrm>
            <a:off x="264988" y="-1102"/>
            <a:ext cx="8612311" cy="861774"/>
          </a:xfrm>
        </p:spPr>
        <p:txBody>
          <a:bodyPr/>
          <a:lstStyle/>
          <a:p>
            <a:r>
              <a:rPr lang="en-US" dirty="0"/>
              <a:t>Copyright Defense:</a:t>
            </a:r>
            <a:br>
              <a:rPr lang="en-US" i="1" dirty="0"/>
            </a:br>
            <a:r>
              <a:rPr lang="en-US" i="1" dirty="0"/>
              <a:t>Thomson Reuters, et al. v. Ross Intelligence Inc.</a:t>
            </a:r>
          </a:p>
        </p:txBody>
      </p:sp>
      <p:sp>
        <p:nvSpPr>
          <p:cNvPr id="4" name="Footer Placeholder 3">
            <a:extLst>
              <a:ext uri="{FF2B5EF4-FFF2-40B4-BE49-F238E27FC236}">
                <a16:creationId xmlns:a16="http://schemas.microsoft.com/office/drawing/2014/main" id="{3B5C643E-0EDA-63E4-ABAE-10649EE51A6D}"/>
              </a:ext>
            </a:extLst>
          </p:cNvPr>
          <p:cNvSpPr>
            <a:spLocks noGrp="1"/>
          </p:cNvSpPr>
          <p:nvPr>
            <p:ph type="ftr" sz="quarter" idx="14"/>
          </p:nvPr>
        </p:nvSpPr>
        <p:spPr/>
        <p:txBody>
          <a:bodyPr/>
          <a:lstStyle/>
          <a:p>
            <a:pPr>
              <a:defRPr/>
            </a:pPr>
            <a:r>
              <a:rPr lang="en-US" dirty="0"/>
              <a:t>Keker Van Nest &amp; Peters  |</a:t>
            </a:r>
          </a:p>
        </p:txBody>
      </p:sp>
      <p:sp>
        <p:nvSpPr>
          <p:cNvPr id="5" name="Slide Number Placeholder 4">
            <a:extLst>
              <a:ext uri="{FF2B5EF4-FFF2-40B4-BE49-F238E27FC236}">
                <a16:creationId xmlns:a16="http://schemas.microsoft.com/office/drawing/2014/main" id="{CD1B6AB5-E10A-FD68-5A3D-61B617EDF9B7}"/>
              </a:ext>
            </a:extLst>
          </p:cNvPr>
          <p:cNvSpPr>
            <a:spLocks noGrp="1"/>
          </p:cNvSpPr>
          <p:nvPr>
            <p:ph type="sldNum" sz="quarter" idx="15"/>
          </p:nvPr>
        </p:nvSpPr>
        <p:spPr/>
        <p:txBody>
          <a:bodyPr/>
          <a:lstStyle/>
          <a:p>
            <a:fld id="{9370F9E5-F273-48C1-903C-02A0E1913A49}" type="slidenum">
              <a:rPr lang="en-US" altLang="en-US" smtClean="0"/>
              <a:pPr/>
              <a:t>29</a:t>
            </a:fld>
            <a:endParaRPr lang="en-US" altLang="en-US" dirty="0"/>
          </a:p>
        </p:txBody>
      </p:sp>
      <p:pic>
        <p:nvPicPr>
          <p:cNvPr id="2" name="Picture 1">
            <a:extLst>
              <a:ext uri="{FF2B5EF4-FFF2-40B4-BE49-F238E27FC236}">
                <a16:creationId xmlns:a16="http://schemas.microsoft.com/office/drawing/2014/main" id="{F8BFA07F-51D9-0D4F-DA71-A9DC78F5E6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8928" y="1101716"/>
            <a:ext cx="2796540" cy="584835"/>
          </a:xfrm>
          <a:prstGeom prst="rect">
            <a:avLst/>
          </a:prstGeom>
          <a:noFill/>
          <a:ln>
            <a:noFill/>
          </a:ln>
        </p:spPr>
      </p:pic>
      <p:sp>
        <p:nvSpPr>
          <p:cNvPr id="6" name="TextBox 5">
            <a:extLst>
              <a:ext uri="{FF2B5EF4-FFF2-40B4-BE49-F238E27FC236}">
                <a16:creationId xmlns:a16="http://schemas.microsoft.com/office/drawing/2014/main" id="{9662C02F-8CD6-B207-ACBC-56B905E403E8}"/>
              </a:ext>
            </a:extLst>
          </p:cNvPr>
          <p:cNvSpPr txBox="1"/>
          <p:nvPr/>
        </p:nvSpPr>
        <p:spPr>
          <a:xfrm>
            <a:off x="3500203" y="1710400"/>
            <a:ext cx="5299309" cy="2308324"/>
          </a:xfrm>
          <a:prstGeom prst="rect">
            <a:avLst/>
          </a:prstGeom>
          <a:noFill/>
        </p:spPr>
        <p:txBody>
          <a:bodyPr wrap="square" rtlCol="0">
            <a:spAutoFit/>
          </a:bodyPr>
          <a:lstStyle/>
          <a:p>
            <a:pPr algn="just"/>
            <a:r>
              <a:rPr lang="en-US" sz="1200" dirty="0">
                <a:latin typeface="Times New Roman" panose="02020603050405020304" pitchFamily="18" charset="0"/>
                <a:cs typeface="Times New Roman" panose="02020603050405020304" pitchFamily="18" charset="0"/>
              </a:rPr>
              <a:t>	Deciding whether the public’s interest is better served by protecting a creator or a copier is perilous, and an uncomfortable position for a court. Copyright tries to encourage creative expression by protecting both. Here, we run into a hotly debated question: </a:t>
            </a:r>
            <a:r>
              <a:rPr lang="en-US" sz="1200" b="1" dirty="0">
                <a:latin typeface="Times New Roman" panose="02020603050405020304" pitchFamily="18" charset="0"/>
                <a:cs typeface="Times New Roman" panose="02020603050405020304" pitchFamily="18" charset="0"/>
              </a:rPr>
              <a:t>Is it in the public benefit to allow AI to be trained with copyrighted material?</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	The value of any given AI is likely to be reflected in the traditional factors: How transformative is it? Can the public use it for free? Does it discourage other creators by swallowing up their markets? So an independent evaluation of the benefits of AI is unlikely to be useful yet, even though both the potential benefits and risks are huge. </a:t>
            </a:r>
            <a:r>
              <a:rPr lang="en-US" sz="1200" b="1" dirty="0">
                <a:latin typeface="Times New Roman" panose="02020603050405020304" pitchFamily="18" charset="0"/>
                <a:cs typeface="Times New Roman" panose="02020603050405020304" pitchFamily="18" charset="0"/>
              </a:rPr>
              <a:t>Suffice it to say, each side presents a plausible and powerful account of the public benefit that would result from ruling for </a:t>
            </a:r>
            <a:r>
              <a:rPr lang="en-US" sz="1200" dirty="0">
                <a:latin typeface="Times New Roman" panose="02020603050405020304" pitchFamily="18" charset="0"/>
                <a:cs typeface="Times New Roman" panose="02020603050405020304" pitchFamily="18" charset="0"/>
              </a:rPr>
              <a:t>it. </a:t>
            </a:r>
          </a:p>
        </p:txBody>
      </p:sp>
      <p:sp>
        <p:nvSpPr>
          <p:cNvPr id="9" name="TextBox 8">
            <a:extLst>
              <a:ext uri="{FF2B5EF4-FFF2-40B4-BE49-F238E27FC236}">
                <a16:creationId xmlns:a16="http://schemas.microsoft.com/office/drawing/2014/main" id="{DDFC6FAE-91F3-ED23-D1AF-C6BC14102960}"/>
              </a:ext>
            </a:extLst>
          </p:cNvPr>
          <p:cNvSpPr txBox="1"/>
          <p:nvPr/>
        </p:nvSpPr>
        <p:spPr>
          <a:xfrm>
            <a:off x="4158298" y="4131740"/>
            <a:ext cx="6009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Mem. Op. on Cross-MSJs (Dkt. 547), No. 1:20-cv-613-SB, 2023 WL 6210901, at 11 (D. Del. Sept. 25, 2023).</a:t>
            </a:r>
          </a:p>
        </p:txBody>
      </p:sp>
      <p:pic>
        <p:nvPicPr>
          <p:cNvPr id="2050" name="Picture 2" descr="Westlaw Software Review: Cost, Features, Pros &amp; Cons (2023) | Lawyerist">
            <a:extLst>
              <a:ext uri="{FF2B5EF4-FFF2-40B4-BE49-F238E27FC236}">
                <a16:creationId xmlns:a16="http://schemas.microsoft.com/office/drawing/2014/main" id="{B7BFD0FF-1192-B536-83FF-889AA651A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97" y="1484880"/>
            <a:ext cx="2677656" cy="2677656"/>
          </a:xfrm>
          <a:prstGeom prst="rect">
            <a:avLst/>
          </a:prstGeom>
          <a:solidFill>
            <a:schemeClr val="bg1"/>
          </a:solidFill>
          <a:ln w="19050">
            <a:solidFill>
              <a:schemeClr val="bg1">
                <a:lumMod val="50000"/>
              </a:schemeClr>
            </a:solidFill>
          </a:ln>
        </p:spPr>
      </p:pic>
    </p:spTree>
    <p:extLst>
      <p:ext uri="{BB962C8B-B14F-4D97-AF65-F5344CB8AC3E}">
        <p14:creationId xmlns:p14="http://schemas.microsoft.com/office/powerpoint/2010/main" val="268695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1080B-3A4F-43A4-9872-5EC12E9B2F51}"/>
              </a:ext>
            </a:extLst>
          </p:cNvPr>
          <p:cNvSpPr>
            <a:spLocks noGrp="1"/>
          </p:cNvSpPr>
          <p:nvPr>
            <p:ph type="title"/>
          </p:nvPr>
        </p:nvSpPr>
        <p:spPr/>
        <p:txBody>
          <a:bodyPr/>
          <a:lstStyle/>
          <a:p>
            <a:r>
              <a:rPr lang="en-US" dirty="0"/>
              <a:t>Presenters</a:t>
            </a:r>
          </a:p>
        </p:txBody>
      </p:sp>
      <p:sp>
        <p:nvSpPr>
          <p:cNvPr id="4" name="Footer Placeholder 3">
            <a:extLst>
              <a:ext uri="{FF2B5EF4-FFF2-40B4-BE49-F238E27FC236}">
                <a16:creationId xmlns:a16="http://schemas.microsoft.com/office/drawing/2014/main" id="{1CC225B6-D1F8-4829-A075-41C8843A76E9}"/>
              </a:ext>
            </a:extLst>
          </p:cNvPr>
          <p:cNvSpPr>
            <a:spLocks noGrp="1"/>
          </p:cNvSpPr>
          <p:nvPr>
            <p:ph type="ftr" sz="quarter" idx="3"/>
          </p:nvPr>
        </p:nvSpPr>
        <p:spPr>
          <a:xfrm>
            <a:off x="5619493" y="4890568"/>
            <a:ext cx="3086100" cy="115416"/>
          </a:xfrm>
          <a:prstGeom prst="rect">
            <a:avLst/>
          </a:prstGeom>
        </p:spPr>
        <p:txBody>
          <a:bodyPr vert="horz" lIns="0" tIns="0" rIns="0" bIns="0" rtlCol="0" anchor="ctr">
            <a:noAutofit/>
          </a:bodyP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Keker Van Nest &amp; Peters  |</a:t>
            </a:r>
          </a:p>
        </p:txBody>
      </p:sp>
      <p:sp>
        <p:nvSpPr>
          <p:cNvPr id="5" name="Slide Number Placeholder 4">
            <a:extLst>
              <a:ext uri="{FF2B5EF4-FFF2-40B4-BE49-F238E27FC236}">
                <a16:creationId xmlns:a16="http://schemas.microsoft.com/office/drawing/2014/main" id="{5AD93FE5-DB22-48D7-9FD7-60AC093ECD25}"/>
              </a:ext>
            </a:extLst>
          </p:cNvPr>
          <p:cNvSpPr>
            <a:spLocks noGrp="1"/>
          </p:cNvSpPr>
          <p:nvPr>
            <p:ph type="sldNum" sz="quarter" idx="4"/>
          </p:nvPr>
        </p:nvSpPr>
        <p:spPr>
          <a:xfrm>
            <a:off x="8722518" y="4890568"/>
            <a:ext cx="154781" cy="115416"/>
          </a:xfrm>
          <a:prstGeom prst="rect">
            <a:avLst/>
          </a:prstGeom>
        </p:spPr>
        <p:txBody>
          <a:bodyPr vert="horz" lIns="0" tIns="0" rIns="0" bIns="0" rtlCol="0" anchor="ctr">
            <a:noAutofit/>
          </a:bodyP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4BCA08-DCF6-4B06-A5D2-42A589A220E8}" type="slidenum">
              <a:rPr lang="en-US" smtClean="0"/>
              <a:pPr/>
              <a:t>3</a:t>
            </a:fld>
            <a:endParaRPr lang="en-US" dirty="0"/>
          </a:p>
        </p:txBody>
      </p:sp>
      <p:sp>
        <p:nvSpPr>
          <p:cNvPr id="11" name="Content Placeholder 5">
            <a:extLst>
              <a:ext uri="{FF2B5EF4-FFF2-40B4-BE49-F238E27FC236}">
                <a16:creationId xmlns:a16="http://schemas.microsoft.com/office/drawing/2014/main" id="{A6AB4A40-479B-4E2D-8178-165368BDE2D5}"/>
              </a:ext>
            </a:extLst>
          </p:cNvPr>
          <p:cNvSpPr txBox="1">
            <a:spLocks noChangeArrowheads="1"/>
          </p:cNvSpPr>
          <p:nvPr/>
        </p:nvSpPr>
        <p:spPr bwMode="auto">
          <a:xfrm>
            <a:off x="1713013" y="3152103"/>
            <a:ext cx="3475037" cy="160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ts val="1200"/>
              </a:spcBef>
              <a:spcAft>
                <a:spcPts val="300"/>
              </a:spcAft>
              <a:buFont typeface="Arial" panose="020B0604020202020204" pitchFamily="34" charset="0"/>
              <a:defRPr sz="2000" b="1">
                <a:solidFill>
                  <a:schemeClr val="accent1"/>
                </a:solidFill>
                <a:latin typeface="Arial" panose="020B0604020202020204" pitchFamily="34" charset="0"/>
              </a:defRPr>
            </a:lvl1pPr>
            <a:lvl2pPr marL="179388" indent="-179388" defTabSz="685800">
              <a:lnSpc>
                <a:spcPct val="110000"/>
              </a:lnSpc>
              <a:spcBef>
                <a:spcPts val="600"/>
              </a:spcBef>
              <a:buClr>
                <a:schemeClr val="tx1"/>
              </a:buClr>
              <a:buFont typeface="Arial" panose="020B0604020202020204" pitchFamily="34" charset="0"/>
              <a:buChar char="•"/>
              <a:defRPr>
                <a:solidFill>
                  <a:schemeClr val="tx1"/>
                </a:solidFill>
                <a:latin typeface="Arial" panose="020B0604020202020204" pitchFamily="34" charset="0"/>
              </a:defRPr>
            </a:lvl2pPr>
            <a:lvl3pPr marL="344488" indent="-176213" defTabSz="685800">
              <a:lnSpc>
                <a:spcPct val="110000"/>
              </a:lnSpc>
              <a:spcBef>
                <a:spcPts val="600"/>
              </a:spcBef>
              <a:buClr>
                <a:schemeClr val="tx1"/>
              </a:buClr>
              <a:buFont typeface="Arial" panose="020B0604020202020204" pitchFamily="34" charset="0"/>
              <a:buChar char="–"/>
              <a:defRPr sz="1600">
                <a:solidFill>
                  <a:schemeClr val="tx1"/>
                </a:solidFill>
                <a:latin typeface="Arial" panose="020B0604020202020204" pitchFamily="34" charset="0"/>
              </a:defRPr>
            </a:lvl3pPr>
            <a:lvl4pPr marL="512763" indent="-168275" defTabSz="685800">
              <a:lnSpc>
                <a:spcPct val="110000"/>
              </a:lnSpc>
              <a:spcBef>
                <a:spcPts val="600"/>
              </a:spcBef>
              <a:buClr>
                <a:schemeClr val="tx1"/>
              </a:buClr>
              <a:buFont typeface="Arial" panose="020B0604020202020204" pitchFamily="34" charset="0"/>
              <a:buChar char="•"/>
              <a:defRPr sz="1400">
                <a:solidFill>
                  <a:schemeClr val="tx1"/>
                </a:solidFill>
                <a:latin typeface="Arial" panose="020B0604020202020204" pitchFamily="34" charset="0"/>
              </a:defRPr>
            </a:lvl4pPr>
            <a:lvl5pPr marL="688975" indent="-176213" defTabSz="685800">
              <a:lnSpc>
                <a:spcPct val="110000"/>
              </a:lnSpc>
              <a:spcBef>
                <a:spcPts val="600"/>
              </a:spcBef>
              <a:buClr>
                <a:schemeClr val="tx1"/>
              </a:buClr>
              <a:buFont typeface="Arial" panose="020B0604020202020204" pitchFamily="34" charset="0"/>
              <a:buChar char="–"/>
              <a:defRPr sz="1300">
                <a:solidFill>
                  <a:schemeClr val="tx1"/>
                </a:solidFill>
                <a:latin typeface="Arial" panose="020B0604020202020204" pitchFamily="34" charset="0"/>
              </a:defRPr>
            </a:lvl5pPr>
            <a:lvl6pPr marL="11461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6pPr>
            <a:lvl7pPr marL="16033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7pPr>
            <a:lvl8pPr marL="20605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8pPr>
            <a:lvl9pPr marL="25177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9pPr>
          </a:lstStyle>
          <a:p>
            <a:pPr algn="ctr"/>
            <a:r>
              <a:rPr lang="en-US" altLang="en-US" sz="1400" dirty="0"/>
              <a:t>Paven Malhotra</a:t>
            </a:r>
            <a:br>
              <a:rPr lang="en-US" altLang="en-US" sz="1400" dirty="0"/>
            </a:br>
            <a:r>
              <a:rPr lang="en-US" altLang="en-US" sz="1400" b="0" dirty="0">
                <a:solidFill>
                  <a:srgbClr val="0070C0"/>
                </a:solidFill>
                <a:hlinkClick r:id="rId3"/>
              </a:rPr>
              <a:t>pmalhotra@keker.com</a:t>
            </a:r>
            <a:r>
              <a:rPr lang="en-US" altLang="en-US" sz="1400" b="0" dirty="0">
                <a:solidFill>
                  <a:srgbClr val="0070C0"/>
                </a:solidFill>
              </a:rPr>
              <a:t> </a:t>
            </a:r>
            <a:br>
              <a:rPr lang="en-US" altLang="en-US" sz="1400" b="0" dirty="0"/>
            </a:br>
            <a:endParaRPr lang="en-US" altLang="en-US" sz="1400" dirty="0"/>
          </a:p>
        </p:txBody>
      </p:sp>
      <p:sp>
        <p:nvSpPr>
          <p:cNvPr id="12" name="Content Placeholder 6">
            <a:extLst>
              <a:ext uri="{FF2B5EF4-FFF2-40B4-BE49-F238E27FC236}">
                <a16:creationId xmlns:a16="http://schemas.microsoft.com/office/drawing/2014/main" id="{F22099FF-290D-4745-BF6F-AECD06F0039F}"/>
              </a:ext>
            </a:extLst>
          </p:cNvPr>
          <p:cNvSpPr txBox="1">
            <a:spLocks noChangeArrowheads="1"/>
          </p:cNvSpPr>
          <p:nvPr/>
        </p:nvSpPr>
        <p:spPr bwMode="auto">
          <a:xfrm>
            <a:off x="6116852" y="3140075"/>
            <a:ext cx="347503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ts val="1200"/>
              </a:spcBef>
              <a:spcAft>
                <a:spcPts val="300"/>
              </a:spcAft>
              <a:buFont typeface="Arial" panose="020B0604020202020204" pitchFamily="34" charset="0"/>
              <a:defRPr sz="2000" b="1">
                <a:solidFill>
                  <a:schemeClr val="accent1"/>
                </a:solidFill>
                <a:latin typeface="Arial" panose="020B0604020202020204" pitchFamily="34" charset="0"/>
              </a:defRPr>
            </a:lvl1pPr>
            <a:lvl2pPr marL="179388" indent="-179388" defTabSz="685800">
              <a:lnSpc>
                <a:spcPct val="110000"/>
              </a:lnSpc>
              <a:spcBef>
                <a:spcPts val="600"/>
              </a:spcBef>
              <a:buClr>
                <a:schemeClr val="tx1"/>
              </a:buClr>
              <a:buFont typeface="Arial" panose="020B0604020202020204" pitchFamily="34" charset="0"/>
              <a:buChar char="•"/>
              <a:defRPr>
                <a:solidFill>
                  <a:schemeClr val="tx1"/>
                </a:solidFill>
                <a:latin typeface="Arial" panose="020B0604020202020204" pitchFamily="34" charset="0"/>
              </a:defRPr>
            </a:lvl2pPr>
            <a:lvl3pPr marL="344488" indent="-176213" defTabSz="685800">
              <a:lnSpc>
                <a:spcPct val="110000"/>
              </a:lnSpc>
              <a:spcBef>
                <a:spcPts val="600"/>
              </a:spcBef>
              <a:buClr>
                <a:schemeClr val="tx1"/>
              </a:buClr>
              <a:buFont typeface="Arial" panose="020B0604020202020204" pitchFamily="34" charset="0"/>
              <a:buChar char="–"/>
              <a:defRPr sz="1600">
                <a:solidFill>
                  <a:schemeClr val="tx1"/>
                </a:solidFill>
                <a:latin typeface="Arial" panose="020B0604020202020204" pitchFamily="34" charset="0"/>
              </a:defRPr>
            </a:lvl3pPr>
            <a:lvl4pPr marL="512763" indent="-168275" defTabSz="685800">
              <a:lnSpc>
                <a:spcPct val="110000"/>
              </a:lnSpc>
              <a:spcBef>
                <a:spcPts val="600"/>
              </a:spcBef>
              <a:buClr>
                <a:schemeClr val="tx1"/>
              </a:buClr>
              <a:buFont typeface="Arial" panose="020B0604020202020204" pitchFamily="34" charset="0"/>
              <a:buChar char="•"/>
              <a:defRPr sz="1400">
                <a:solidFill>
                  <a:schemeClr val="tx1"/>
                </a:solidFill>
                <a:latin typeface="Arial" panose="020B0604020202020204" pitchFamily="34" charset="0"/>
              </a:defRPr>
            </a:lvl4pPr>
            <a:lvl5pPr marL="688975" indent="-176213" defTabSz="685800">
              <a:lnSpc>
                <a:spcPct val="110000"/>
              </a:lnSpc>
              <a:spcBef>
                <a:spcPts val="600"/>
              </a:spcBef>
              <a:buClr>
                <a:schemeClr val="tx1"/>
              </a:buClr>
              <a:buFont typeface="Arial" panose="020B0604020202020204" pitchFamily="34" charset="0"/>
              <a:buChar char="–"/>
              <a:defRPr sz="1300">
                <a:solidFill>
                  <a:schemeClr val="tx1"/>
                </a:solidFill>
                <a:latin typeface="Arial" panose="020B0604020202020204" pitchFamily="34" charset="0"/>
              </a:defRPr>
            </a:lvl5pPr>
            <a:lvl6pPr marL="11461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6pPr>
            <a:lvl7pPr marL="16033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7pPr>
            <a:lvl8pPr marL="20605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8pPr>
            <a:lvl9pPr marL="25177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9pPr>
          </a:lstStyle>
          <a:p>
            <a:pPr algn="ctr"/>
            <a:r>
              <a:rPr lang="en-US" altLang="en-US" sz="1400" dirty="0"/>
              <a:t>Julia Greenberg</a:t>
            </a:r>
            <a:br>
              <a:rPr lang="en-US" altLang="en-US" sz="1400" dirty="0"/>
            </a:br>
            <a:r>
              <a:rPr lang="en-US" altLang="en-US" sz="1400" b="0" u="sng" dirty="0">
                <a:solidFill>
                  <a:srgbClr val="0070C0"/>
                </a:solidFill>
              </a:rPr>
              <a:t>jgreenberg@keker.com</a:t>
            </a:r>
            <a:br>
              <a:rPr lang="en-US" altLang="en-US" sz="1400" b="0" dirty="0"/>
            </a:br>
            <a:br>
              <a:rPr lang="en-US" altLang="en-US" sz="1400" b="0" dirty="0"/>
            </a:br>
            <a:br>
              <a:rPr lang="en-US" altLang="en-US" sz="1400" dirty="0"/>
            </a:br>
            <a:endParaRPr lang="en-US" altLang="en-US" sz="1400" dirty="0"/>
          </a:p>
        </p:txBody>
      </p:sp>
      <p:sp>
        <p:nvSpPr>
          <p:cNvPr id="16" name="Content Placeholder 6">
            <a:extLst>
              <a:ext uri="{FF2B5EF4-FFF2-40B4-BE49-F238E27FC236}">
                <a16:creationId xmlns:a16="http://schemas.microsoft.com/office/drawing/2014/main" id="{8DF325A7-0B94-4882-9DC2-9ABC619D3898}"/>
              </a:ext>
            </a:extLst>
          </p:cNvPr>
          <p:cNvSpPr txBox="1">
            <a:spLocks noChangeArrowheads="1"/>
          </p:cNvSpPr>
          <p:nvPr/>
        </p:nvSpPr>
        <p:spPr bwMode="auto">
          <a:xfrm>
            <a:off x="3969218" y="3140075"/>
            <a:ext cx="347503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ts val="1200"/>
              </a:spcBef>
              <a:spcAft>
                <a:spcPts val="300"/>
              </a:spcAft>
              <a:buFont typeface="Arial" panose="020B0604020202020204" pitchFamily="34" charset="0"/>
              <a:defRPr sz="2000" b="1">
                <a:solidFill>
                  <a:schemeClr val="accent1"/>
                </a:solidFill>
                <a:latin typeface="Arial" panose="020B0604020202020204" pitchFamily="34" charset="0"/>
              </a:defRPr>
            </a:lvl1pPr>
            <a:lvl2pPr marL="179388" indent="-179388" defTabSz="685800">
              <a:lnSpc>
                <a:spcPct val="110000"/>
              </a:lnSpc>
              <a:spcBef>
                <a:spcPts val="600"/>
              </a:spcBef>
              <a:buClr>
                <a:schemeClr val="tx1"/>
              </a:buClr>
              <a:buFont typeface="Arial" panose="020B0604020202020204" pitchFamily="34" charset="0"/>
              <a:buChar char="•"/>
              <a:defRPr>
                <a:solidFill>
                  <a:schemeClr val="tx1"/>
                </a:solidFill>
                <a:latin typeface="Arial" panose="020B0604020202020204" pitchFamily="34" charset="0"/>
              </a:defRPr>
            </a:lvl2pPr>
            <a:lvl3pPr marL="344488" indent="-176213" defTabSz="685800">
              <a:lnSpc>
                <a:spcPct val="110000"/>
              </a:lnSpc>
              <a:spcBef>
                <a:spcPts val="600"/>
              </a:spcBef>
              <a:buClr>
                <a:schemeClr val="tx1"/>
              </a:buClr>
              <a:buFont typeface="Arial" panose="020B0604020202020204" pitchFamily="34" charset="0"/>
              <a:buChar char="–"/>
              <a:defRPr sz="1600">
                <a:solidFill>
                  <a:schemeClr val="tx1"/>
                </a:solidFill>
                <a:latin typeface="Arial" panose="020B0604020202020204" pitchFamily="34" charset="0"/>
              </a:defRPr>
            </a:lvl3pPr>
            <a:lvl4pPr marL="512763" indent="-168275" defTabSz="685800">
              <a:lnSpc>
                <a:spcPct val="110000"/>
              </a:lnSpc>
              <a:spcBef>
                <a:spcPts val="600"/>
              </a:spcBef>
              <a:buClr>
                <a:schemeClr val="tx1"/>
              </a:buClr>
              <a:buFont typeface="Arial" panose="020B0604020202020204" pitchFamily="34" charset="0"/>
              <a:buChar char="•"/>
              <a:defRPr sz="1400">
                <a:solidFill>
                  <a:schemeClr val="tx1"/>
                </a:solidFill>
                <a:latin typeface="Arial" panose="020B0604020202020204" pitchFamily="34" charset="0"/>
              </a:defRPr>
            </a:lvl4pPr>
            <a:lvl5pPr marL="688975" indent="-176213" defTabSz="685800">
              <a:lnSpc>
                <a:spcPct val="110000"/>
              </a:lnSpc>
              <a:spcBef>
                <a:spcPts val="600"/>
              </a:spcBef>
              <a:buClr>
                <a:schemeClr val="tx1"/>
              </a:buClr>
              <a:buFont typeface="Arial" panose="020B0604020202020204" pitchFamily="34" charset="0"/>
              <a:buChar char="–"/>
              <a:defRPr sz="1300">
                <a:solidFill>
                  <a:schemeClr val="tx1"/>
                </a:solidFill>
                <a:latin typeface="Arial" panose="020B0604020202020204" pitchFamily="34" charset="0"/>
              </a:defRPr>
            </a:lvl5pPr>
            <a:lvl6pPr marL="11461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6pPr>
            <a:lvl7pPr marL="16033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7pPr>
            <a:lvl8pPr marL="20605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8pPr>
            <a:lvl9pPr marL="25177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9pPr>
          </a:lstStyle>
          <a:p>
            <a:pPr algn="ctr"/>
            <a:r>
              <a:rPr lang="en-US" altLang="en-US" sz="1400" dirty="0"/>
              <a:t>Matan Shacham</a:t>
            </a:r>
            <a:br>
              <a:rPr lang="en-US" altLang="en-US" sz="1400" dirty="0"/>
            </a:br>
            <a:r>
              <a:rPr lang="en-US" altLang="en-US" sz="1400" b="0" dirty="0">
                <a:hlinkClick r:id="rId4"/>
              </a:rPr>
              <a:t>mshacham@keker.com</a:t>
            </a:r>
            <a:r>
              <a:rPr lang="en-US" altLang="en-US" sz="1400" b="0" dirty="0"/>
              <a:t> </a:t>
            </a:r>
            <a:br>
              <a:rPr lang="en-US" altLang="en-US" sz="1400" b="0" dirty="0"/>
            </a:br>
            <a:br>
              <a:rPr lang="en-US" altLang="en-US" sz="1400" b="0" dirty="0"/>
            </a:br>
            <a:br>
              <a:rPr lang="en-US" altLang="en-US" sz="1400" dirty="0"/>
            </a:br>
            <a:endParaRPr lang="en-US" altLang="en-US" sz="1400" dirty="0"/>
          </a:p>
        </p:txBody>
      </p:sp>
      <p:pic>
        <p:nvPicPr>
          <p:cNvPr id="3" name="Picture 2">
            <a:extLst>
              <a:ext uri="{FF2B5EF4-FFF2-40B4-BE49-F238E27FC236}">
                <a16:creationId xmlns:a16="http://schemas.microsoft.com/office/drawing/2014/main" id="{321E7F91-22DC-5367-7605-6FA197B981E7}"/>
              </a:ext>
            </a:extLst>
          </p:cNvPr>
          <p:cNvPicPr>
            <a:picLocks noChangeAspect="1"/>
          </p:cNvPicPr>
          <p:nvPr/>
        </p:nvPicPr>
        <p:blipFill rotWithShape="1">
          <a:blip r:embed="rId5">
            <a:extLst>
              <a:ext uri="{28A0092B-C50C-407E-A947-70E740481C1C}">
                <a14:useLocalDpi xmlns:a14="http://schemas.microsoft.com/office/drawing/2010/main" val="0"/>
              </a:ext>
            </a:extLst>
          </a:blip>
          <a:srcRect l="9004" r="6507"/>
          <a:stretch/>
        </p:blipFill>
        <p:spPr>
          <a:xfrm>
            <a:off x="6963130" y="1733734"/>
            <a:ext cx="1836778" cy="1371598"/>
          </a:xfrm>
          <a:prstGeom prst="rect">
            <a:avLst/>
          </a:prstGeom>
          <a:solidFill>
            <a:srgbClr val="000000">
              <a:shade val="95000"/>
            </a:srgbClr>
          </a:solidFill>
          <a:ln w="6350" cap="sq">
            <a:solidFill>
              <a:schemeClr val="tx1"/>
            </a:solidFill>
            <a:miter lim="800000"/>
          </a:ln>
          <a:effectLst>
            <a:outerShdw blurRad="254000" dist="190500" dir="2700000" sy="90000" algn="bl" rotWithShape="0">
              <a:srgbClr val="000000">
                <a:alpha val="40000"/>
              </a:srgbClr>
            </a:outerShdw>
          </a:effectLst>
        </p:spPr>
      </p:pic>
      <p:pic>
        <p:nvPicPr>
          <p:cNvPr id="7" name="Picture 6">
            <a:extLst>
              <a:ext uri="{FF2B5EF4-FFF2-40B4-BE49-F238E27FC236}">
                <a16:creationId xmlns:a16="http://schemas.microsoft.com/office/drawing/2014/main" id="{417F807A-0E65-0416-AF1A-D8AD1AB2F4DD}"/>
              </a:ext>
            </a:extLst>
          </p:cNvPr>
          <p:cNvPicPr>
            <a:picLocks noChangeAspect="1"/>
          </p:cNvPicPr>
          <p:nvPr/>
        </p:nvPicPr>
        <p:blipFill rotWithShape="1">
          <a:blip r:embed="rId6">
            <a:extLst>
              <a:ext uri="{28A0092B-C50C-407E-A947-70E740481C1C}">
                <a14:useLocalDpi xmlns:a14="http://schemas.microsoft.com/office/drawing/2010/main" val="0"/>
              </a:ext>
            </a:extLst>
          </a:blip>
          <a:srcRect l="7266" r="8244"/>
          <a:stretch/>
        </p:blipFill>
        <p:spPr>
          <a:xfrm>
            <a:off x="4777723" y="1742870"/>
            <a:ext cx="1836777" cy="1371598"/>
          </a:xfrm>
          <a:prstGeom prst="rect">
            <a:avLst/>
          </a:prstGeom>
          <a:solidFill>
            <a:srgbClr val="000000">
              <a:shade val="95000"/>
            </a:srgbClr>
          </a:solidFill>
          <a:ln w="6350" cap="sq">
            <a:solidFill>
              <a:schemeClr val="tx1"/>
            </a:solidFill>
            <a:miter lim="800000"/>
          </a:ln>
          <a:effectLst>
            <a:outerShdw blurRad="254000" dist="190500" dir="2700000" sy="90000" algn="bl" rotWithShape="0">
              <a:srgbClr val="000000">
                <a:alpha val="40000"/>
              </a:srgbClr>
            </a:outerShdw>
          </a:effectLst>
        </p:spPr>
      </p:pic>
      <p:pic>
        <p:nvPicPr>
          <p:cNvPr id="8" name="Picture 7">
            <a:extLst>
              <a:ext uri="{FF2B5EF4-FFF2-40B4-BE49-F238E27FC236}">
                <a16:creationId xmlns:a16="http://schemas.microsoft.com/office/drawing/2014/main" id="{A4D9737A-4719-5E15-F633-910FA15C895C}"/>
              </a:ext>
            </a:extLst>
          </p:cNvPr>
          <p:cNvPicPr>
            <a:picLocks noChangeAspect="1"/>
          </p:cNvPicPr>
          <p:nvPr/>
        </p:nvPicPr>
        <p:blipFill rotWithShape="1">
          <a:blip r:embed="rId7">
            <a:extLst>
              <a:ext uri="{28A0092B-C50C-407E-A947-70E740481C1C}">
                <a14:useLocalDpi xmlns:a14="http://schemas.microsoft.com/office/drawing/2010/main" val="0"/>
              </a:ext>
            </a:extLst>
          </a:blip>
          <a:srcRect l="9631" r="5878"/>
          <a:stretch/>
        </p:blipFill>
        <p:spPr>
          <a:xfrm>
            <a:off x="2612425" y="1742870"/>
            <a:ext cx="1836777" cy="1371598"/>
          </a:xfrm>
          <a:prstGeom prst="rect">
            <a:avLst/>
          </a:prstGeom>
          <a:ln w="6350" cap="sq">
            <a:solidFill>
              <a:srgbClr val="000000"/>
            </a:solidFill>
            <a:miter lim="800000"/>
          </a:ln>
          <a:effectLst>
            <a:outerShdw blurRad="57150" dist="50800" dir="2700000" algn="tl" rotWithShape="0">
              <a:srgbClr val="000000">
                <a:alpha val="40000"/>
              </a:srgbClr>
            </a:outerShdw>
          </a:effectLst>
        </p:spPr>
      </p:pic>
      <p:sp>
        <p:nvSpPr>
          <p:cNvPr id="2" name="Content Placeholder 6">
            <a:extLst>
              <a:ext uri="{FF2B5EF4-FFF2-40B4-BE49-F238E27FC236}">
                <a16:creationId xmlns:a16="http://schemas.microsoft.com/office/drawing/2014/main" id="{C028D5F2-DA61-A383-F98C-91C0017A9F1E}"/>
              </a:ext>
            </a:extLst>
          </p:cNvPr>
          <p:cNvSpPr txBox="1">
            <a:spLocks noChangeArrowheads="1"/>
          </p:cNvSpPr>
          <p:nvPr/>
        </p:nvSpPr>
        <p:spPr bwMode="auto">
          <a:xfrm>
            <a:off x="-392113" y="3152330"/>
            <a:ext cx="3475038" cy="143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ts val="1200"/>
              </a:spcBef>
              <a:spcAft>
                <a:spcPts val="300"/>
              </a:spcAft>
              <a:buFont typeface="Arial" panose="020B0604020202020204" pitchFamily="34" charset="0"/>
              <a:defRPr sz="2000" b="1">
                <a:solidFill>
                  <a:schemeClr val="accent1"/>
                </a:solidFill>
                <a:latin typeface="Arial" panose="020B0604020202020204" pitchFamily="34" charset="0"/>
              </a:defRPr>
            </a:lvl1pPr>
            <a:lvl2pPr marL="179388" indent="-179388" defTabSz="685800">
              <a:lnSpc>
                <a:spcPct val="110000"/>
              </a:lnSpc>
              <a:spcBef>
                <a:spcPts val="600"/>
              </a:spcBef>
              <a:buClr>
                <a:schemeClr val="tx1"/>
              </a:buClr>
              <a:buFont typeface="Arial" panose="020B0604020202020204" pitchFamily="34" charset="0"/>
              <a:buChar char="•"/>
              <a:defRPr>
                <a:solidFill>
                  <a:schemeClr val="tx1"/>
                </a:solidFill>
                <a:latin typeface="Arial" panose="020B0604020202020204" pitchFamily="34" charset="0"/>
              </a:defRPr>
            </a:lvl2pPr>
            <a:lvl3pPr marL="344488" indent="-176213" defTabSz="685800">
              <a:lnSpc>
                <a:spcPct val="110000"/>
              </a:lnSpc>
              <a:spcBef>
                <a:spcPts val="600"/>
              </a:spcBef>
              <a:buClr>
                <a:schemeClr val="tx1"/>
              </a:buClr>
              <a:buFont typeface="Arial" panose="020B0604020202020204" pitchFamily="34" charset="0"/>
              <a:buChar char="–"/>
              <a:defRPr sz="1600">
                <a:solidFill>
                  <a:schemeClr val="tx1"/>
                </a:solidFill>
                <a:latin typeface="Arial" panose="020B0604020202020204" pitchFamily="34" charset="0"/>
              </a:defRPr>
            </a:lvl3pPr>
            <a:lvl4pPr marL="512763" indent="-168275" defTabSz="685800">
              <a:lnSpc>
                <a:spcPct val="110000"/>
              </a:lnSpc>
              <a:spcBef>
                <a:spcPts val="600"/>
              </a:spcBef>
              <a:buClr>
                <a:schemeClr val="tx1"/>
              </a:buClr>
              <a:buFont typeface="Arial" panose="020B0604020202020204" pitchFamily="34" charset="0"/>
              <a:buChar char="•"/>
              <a:defRPr sz="1400">
                <a:solidFill>
                  <a:schemeClr val="tx1"/>
                </a:solidFill>
                <a:latin typeface="Arial" panose="020B0604020202020204" pitchFamily="34" charset="0"/>
              </a:defRPr>
            </a:lvl4pPr>
            <a:lvl5pPr marL="688975" indent="-176213" defTabSz="685800">
              <a:lnSpc>
                <a:spcPct val="110000"/>
              </a:lnSpc>
              <a:spcBef>
                <a:spcPts val="600"/>
              </a:spcBef>
              <a:buClr>
                <a:schemeClr val="tx1"/>
              </a:buClr>
              <a:buFont typeface="Arial" panose="020B0604020202020204" pitchFamily="34" charset="0"/>
              <a:buChar char="–"/>
              <a:defRPr sz="1300">
                <a:solidFill>
                  <a:schemeClr val="tx1"/>
                </a:solidFill>
                <a:latin typeface="Arial" panose="020B0604020202020204" pitchFamily="34" charset="0"/>
              </a:defRPr>
            </a:lvl5pPr>
            <a:lvl6pPr marL="11461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6pPr>
            <a:lvl7pPr marL="16033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7pPr>
            <a:lvl8pPr marL="20605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8pPr>
            <a:lvl9pPr marL="2517775" indent="-176213" defTabSz="685800" eaLnBrk="0" fontAlgn="base" hangingPunct="0">
              <a:lnSpc>
                <a:spcPct val="110000"/>
              </a:lnSpc>
              <a:spcBef>
                <a:spcPts val="600"/>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defRPr>
            </a:lvl9pPr>
          </a:lstStyle>
          <a:p>
            <a:pPr algn="ctr"/>
            <a:r>
              <a:rPr lang="en-US" altLang="en-US" sz="1400" dirty="0"/>
              <a:t>Tammy Zhu</a:t>
            </a:r>
            <a:br>
              <a:rPr lang="en-US" altLang="en-US" sz="1400" dirty="0"/>
            </a:br>
            <a:r>
              <a:rPr lang="en-US" altLang="en-US" sz="1400" b="0" u="sng" dirty="0">
                <a:solidFill>
                  <a:srgbClr val="0070C0"/>
                </a:solidFill>
              </a:rPr>
              <a:t>tammy@runwayml.com</a:t>
            </a:r>
            <a:br>
              <a:rPr lang="en-US" altLang="en-US" sz="1400" dirty="0"/>
            </a:br>
            <a:endParaRPr lang="en-US" altLang="en-US" sz="1400" dirty="0"/>
          </a:p>
        </p:txBody>
      </p:sp>
      <p:pic>
        <p:nvPicPr>
          <p:cNvPr id="9" name="Picture 8">
            <a:extLst>
              <a:ext uri="{FF2B5EF4-FFF2-40B4-BE49-F238E27FC236}">
                <a16:creationId xmlns:a16="http://schemas.microsoft.com/office/drawing/2014/main" id="{F019EA35-ED10-A906-AD85-F858FCBF3A14}"/>
              </a:ext>
            </a:extLst>
          </p:cNvPr>
          <p:cNvPicPr>
            <a:picLocks noChangeAspect="1"/>
          </p:cNvPicPr>
          <p:nvPr/>
        </p:nvPicPr>
        <p:blipFill rotWithShape="1">
          <a:blip r:embed="rId8">
            <a:extLst>
              <a:ext uri="{28A0092B-C50C-407E-A947-70E740481C1C}">
                <a14:useLocalDpi xmlns:a14="http://schemas.microsoft.com/office/drawing/2010/main" val="0"/>
              </a:ext>
            </a:extLst>
          </a:blip>
          <a:srcRect l="12650" t="1056" r="10375" b="41464"/>
          <a:stretch/>
        </p:blipFill>
        <p:spPr>
          <a:xfrm>
            <a:off x="427017" y="1742870"/>
            <a:ext cx="1836778" cy="1371598"/>
          </a:xfrm>
          <a:prstGeom prst="rect">
            <a:avLst/>
          </a:prstGeom>
          <a:solidFill>
            <a:srgbClr val="000000">
              <a:shade val="95000"/>
            </a:srgbClr>
          </a:solidFill>
          <a:ln w="6350" cap="sq">
            <a:solidFill>
              <a:schemeClr val="tx1"/>
            </a:solidFill>
            <a:miter lim="800000"/>
          </a:ln>
          <a:effectLst>
            <a:outerShdw blurRad="254000" dist="190500" dir="2700000" sy="90000" algn="bl" rotWithShape="0">
              <a:srgbClr val="000000">
                <a:alpha val="40000"/>
              </a:srgbClr>
            </a:outerShdw>
          </a:effectLst>
        </p:spPr>
      </p:pic>
      <p:sp>
        <p:nvSpPr>
          <p:cNvPr id="10" name="TextBox 9">
            <a:extLst>
              <a:ext uri="{FF2B5EF4-FFF2-40B4-BE49-F238E27FC236}">
                <a16:creationId xmlns:a16="http://schemas.microsoft.com/office/drawing/2014/main" id="{D4C22BC0-E294-7B39-8E93-CBDD623B175C}"/>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5055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a:xfrm>
            <a:off x="185600" y="2019922"/>
            <a:ext cx="2630487" cy="2530475"/>
          </a:xfrm>
        </p:spPr>
        <p:txBody>
          <a:bodyPr/>
          <a:lstStyle/>
          <a:p>
            <a:pPr eaLnBrk="1" hangingPunct="1"/>
            <a:r>
              <a:rPr lang="en-US" altLang="en-US" dirty="0"/>
              <a:t>Digital Millenium Copyright Act (DMCA)</a:t>
            </a: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186607"/>
            <a:ext cx="5572125" cy="4303712"/>
          </a:xfrm>
        </p:spPr>
        <p:txBody>
          <a:bodyPr rtlCol="0">
            <a:noAutofit/>
          </a:bodyPr>
          <a:lstStyle/>
          <a:p>
            <a:pPr marL="342900" marR="0" lvl="0" indent="-342900" algn="l" defTabSz="685800" rtl="0" eaLnBrk="1" fontAlgn="auto" latinLnBrk="0" hangingPunct="1">
              <a:lnSpc>
                <a:spcPct val="100000"/>
              </a:lnSpc>
              <a:spcBef>
                <a:spcPts val="1200"/>
              </a:spcBef>
              <a:spcAft>
                <a:spcPts val="300"/>
              </a:spcAft>
              <a:buClrTx/>
              <a:buSzTx/>
              <a:buFont typeface="Arial" panose="020B0604020202020204" pitchFamily="34" charset="0"/>
              <a:buChar char="•"/>
              <a:tabLst/>
              <a:defRPr/>
            </a:pPr>
            <a:r>
              <a:rPr lang="en-US" sz="1400" dirty="0">
                <a:latin typeface="+mj-lt"/>
              </a:rPr>
              <a:t>Content management information (“CMI”)</a:t>
            </a:r>
          </a:p>
          <a:p>
            <a:pPr marL="687388" lvl="2" indent="-342900" fontAlgn="auto">
              <a:lnSpc>
                <a:spcPct val="100000"/>
              </a:lnSpc>
              <a:spcBef>
                <a:spcPts val="1200"/>
              </a:spcBef>
              <a:spcAft>
                <a:spcPts val="300"/>
              </a:spcAft>
              <a:buClrTx/>
              <a:defRPr/>
            </a:pPr>
            <a:r>
              <a:rPr lang="en-US" sz="1400" dirty="0"/>
              <a:t>“Information conveyed in connection with copies . . . of a work . . ., including in digital form,” such as title, author’s name, copyright owner, terms (</a:t>
            </a:r>
            <a:r>
              <a:rPr lang="en-US" sz="1400" dirty="0">
                <a:latin typeface="+mj-lt"/>
                <a:cs typeface="Times New Roman" panose="02020603050405020304" pitchFamily="18" charset="0"/>
              </a:rPr>
              <a:t>§ 1202(c))</a:t>
            </a:r>
            <a:endParaRPr lang="en-US" sz="1400" dirty="0"/>
          </a:p>
          <a:p>
            <a:pPr marL="342900" marR="0" lvl="0" indent="-342900" algn="l" defTabSz="685800" rtl="0" eaLnBrk="1" fontAlgn="auto" latinLnBrk="0" hangingPunct="1">
              <a:lnSpc>
                <a:spcPct val="100000"/>
              </a:lnSpc>
              <a:spcBef>
                <a:spcPts val="1200"/>
              </a:spcBef>
              <a:spcAft>
                <a:spcPts val="300"/>
              </a:spcAft>
              <a:buClrTx/>
              <a:buSzTx/>
              <a:buFont typeface="Arial" panose="020B0604020202020204" pitchFamily="34" charset="0"/>
              <a:buChar char="•"/>
              <a:tabLst/>
              <a:defRPr/>
            </a:pPr>
            <a:r>
              <a:rPr lang="en-US" sz="1400" dirty="0">
                <a:latin typeface="+mj-lt"/>
                <a:cs typeface="Times New Roman" panose="02020603050405020304" pitchFamily="18" charset="0"/>
              </a:rPr>
              <a:t>§ 1202(a) – no knowingly false CMI</a:t>
            </a:r>
          </a:p>
          <a:p>
            <a:pPr marL="687388" lvl="2" indent="-342900" fontAlgn="auto">
              <a:lnSpc>
                <a:spcPct val="100000"/>
              </a:lnSpc>
              <a:spcBef>
                <a:spcPts val="1200"/>
              </a:spcBef>
              <a:spcAft>
                <a:spcPts val="300"/>
              </a:spcAft>
              <a:buClrTx/>
              <a:defRPr/>
            </a:pPr>
            <a:r>
              <a:rPr lang="en-US" sz="1400" dirty="0">
                <a:latin typeface="+mj-lt"/>
                <a:cs typeface="Times New Roman" panose="02020603050405020304" pitchFamily="18" charset="0"/>
              </a:rPr>
              <a:t>“No person shall </a:t>
            </a:r>
            <a:r>
              <a:rPr lang="en-US" sz="1400" u="sng" dirty="0">
                <a:latin typeface="+mj-lt"/>
                <a:cs typeface="Times New Roman" panose="02020603050405020304" pitchFamily="18" charset="0"/>
              </a:rPr>
              <a:t>knowingly</a:t>
            </a:r>
            <a:r>
              <a:rPr lang="en-US" sz="1400" dirty="0">
                <a:latin typeface="+mj-lt"/>
                <a:cs typeface="Times New Roman" panose="02020603050405020304" pitchFamily="18" charset="0"/>
              </a:rPr>
              <a:t> and with </a:t>
            </a:r>
            <a:r>
              <a:rPr lang="en-US" sz="1400" u="sng" dirty="0">
                <a:latin typeface="+mj-lt"/>
                <a:cs typeface="Times New Roman" panose="02020603050405020304" pitchFamily="18" charset="0"/>
              </a:rPr>
              <a:t>the intent</a:t>
            </a:r>
            <a:r>
              <a:rPr lang="en-US" sz="1400" dirty="0">
                <a:latin typeface="+mj-lt"/>
                <a:cs typeface="Times New Roman" panose="02020603050405020304" pitchFamily="18" charset="0"/>
              </a:rPr>
              <a:t> to induce, enable, facilitate, or conceal infringement (1) </a:t>
            </a:r>
            <a:r>
              <a:rPr lang="en-US" sz="1400" u="sng" dirty="0">
                <a:latin typeface="+mj-lt"/>
                <a:cs typeface="Times New Roman" panose="02020603050405020304" pitchFamily="18" charset="0"/>
              </a:rPr>
              <a:t>provide copyright management information that is false</a:t>
            </a:r>
            <a:r>
              <a:rPr lang="en-US" sz="1400" dirty="0">
                <a:latin typeface="+mj-lt"/>
                <a:cs typeface="Times New Roman" panose="02020603050405020304" pitchFamily="18" charset="0"/>
              </a:rPr>
              <a:t>, or (2) </a:t>
            </a:r>
            <a:r>
              <a:rPr lang="en-US" sz="1400" u="sng" dirty="0">
                <a:latin typeface="+mj-lt"/>
                <a:cs typeface="Times New Roman" panose="02020603050405020304" pitchFamily="18" charset="0"/>
              </a:rPr>
              <a:t>distribute</a:t>
            </a:r>
            <a:r>
              <a:rPr lang="en-US" sz="1400" dirty="0">
                <a:latin typeface="+mj-lt"/>
                <a:cs typeface="Times New Roman" panose="02020603050405020304" pitchFamily="18" charset="0"/>
              </a:rPr>
              <a:t> or import for distribution </a:t>
            </a:r>
            <a:r>
              <a:rPr lang="en-US" sz="1400" u="sng" dirty="0">
                <a:latin typeface="+mj-lt"/>
                <a:cs typeface="Times New Roman" panose="02020603050405020304" pitchFamily="18" charset="0"/>
              </a:rPr>
              <a:t>copyright management information</a:t>
            </a:r>
            <a:r>
              <a:rPr lang="en-US" sz="1400" dirty="0">
                <a:latin typeface="+mj-lt"/>
                <a:cs typeface="Times New Roman" panose="02020603050405020304" pitchFamily="18" charset="0"/>
              </a:rPr>
              <a:t> </a:t>
            </a:r>
            <a:r>
              <a:rPr lang="en-US" sz="1400" u="sng" dirty="0">
                <a:latin typeface="+mj-lt"/>
                <a:cs typeface="Times New Roman" panose="02020603050405020304" pitchFamily="18" charset="0"/>
              </a:rPr>
              <a:t>that is false</a:t>
            </a:r>
            <a:r>
              <a:rPr lang="en-US" sz="1400" dirty="0">
                <a:latin typeface="+mj-lt"/>
                <a:cs typeface="Times New Roman" panose="02020603050405020304" pitchFamily="18" charset="0"/>
              </a:rPr>
              <a:t>.”</a:t>
            </a:r>
          </a:p>
          <a:p>
            <a:pPr marL="342900" marR="0" lvl="0" indent="-342900" algn="l" defTabSz="685800" rtl="0" eaLnBrk="1" fontAlgn="auto" latinLnBrk="0" hangingPunct="1">
              <a:lnSpc>
                <a:spcPct val="100000"/>
              </a:lnSpc>
              <a:spcBef>
                <a:spcPts val="1200"/>
              </a:spcBef>
              <a:spcAft>
                <a:spcPts val="300"/>
              </a:spcAft>
              <a:buClrTx/>
              <a:buSzTx/>
              <a:buFont typeface="Arial" panose="020B0604020202020204" pitchFamily="34" charset="0"/>
              <a:buChar char="•"/>
              <a:tabLst/>
              <a:defRPr/>
            </a:pPr>
            <a:r>
              <a:rPr lang="en-US" sz="1400" dirty="0">
                <a:latin typeface="+mj-lt"/>
                <a:cs typeface="Times New Roman" panose="02020603050405020304" pitchFamily="18" charset="0"/>
              </a:rPr>
              <a:t>§§ 1202(b)(1), (3) – no knowing removal/alteration of CMI</a:t>
            </a:r>
          </a:p>
          <a:p>
            <a:pPr marL="687388" lvl="2" indent="-342900" fontAlgn="auto">
              <a:lnSpc>
                <a:spcPct val="100000"/>
              </a:lnSpc>
              <a:spcBef>
                <a:spcPts val="1200"/>
              </a:spcBef>
              <a:spcAft>
                <a:spcPts val="300"/>
              </a:spcAft>
              <a:buClrTx/>
              <a:defRPr/>
            </a:pPr>
            <a:r>
              <a:rPr lang="en-US" sz="1400" dirty="0">
                <a:latin typeface="+mj-lt"/>
                <a:cs typeface="Times New Roman" panose="02020603050405020304" pitchFamily="18" charset="0"/>
              </a:rPr>
              <a:t>“No person shall . . . (1) </a:t>
            </a:r>
            <a:r>
              <a:rPr lang="en-US" sz="1400" u="sng" dirty="0">
                <a:latin typeface="+mj-lt"/>
                <a:cs typeface="Times New Roman" panose="02020603050405020304" pitchFamily="18" charset="0"/>
              </a:rPr>
              <a:t>intentionally remove or alter any copyright management information</a:t>
            </a:r>
            <a:r>
              <a:rPr lang="en-US" sz="1400" dirty="0">
                <a:latin typeface="+mj-lt"/>
                <a:cs typeface="Times New Roman" panose="02020603050405020304" pitchFamily="18" charset="0"/>
              </a:rPr>
              <a:t>, . . . or (3) </a:t>
            </a:r>
            <a:r>
              <a:rPr lang="en-US" sz="1400" u="sng" dirty="0">
                <a:latin typeface="+mj-lt"/>
                <a:cs typeface="Times New Roman" panose="02020603050405020304" pitchFamily="18" charset="0"/>
              </a:rPr>
              <a:t>distribute</a:t>
            </a:r>
            <a:r>
              <a:rPr lang="en-US" sz="1400" dirty="0">
                <a:latin typeface="+mj-lt"/>
                <a:cs typeface="Times New Roman" panose="02020603050405020304" pitchFamily="18" charset="0"/>
              </a:rPr>
              <a:t> . . . copies of works. . . </a:t>
            </a:r>
            <a:r>
              <a:rPr lang="en-US" sz="1400" u="sng" dirty="0">
                <a:latin typeface="+mj-lt"/>
                <a:cs typeface="Times New Roman" panose="02020603050405020304" pitchFamily="18" charset="0"/>
              </a:rPr>
              <a:t>knowing that copyright management information has been removed or altered</a:t>
            </a:r>
            <a:r>
              <a:rPr lang="en-US" sz="1400" dirty="0">
                <a:latin typeface="+mj-lt"/>
                <a:cs typeface="Times New Roman" panose="02020603050405020304" pitchFamily="18" charset="0"/>
              </a:rPr>
              <a:t> . . . , </a:t>
            </a:r>
            <a:r>
              <a:rPr lang="en-US" sz="1400" u="sng" dirty="0">
                <a:latin typeface="+mj-lt"/>
                <a:cs typeface="Times New Roman" panose="02020603050405020304" pitchFamily="18" charset="0"/>
              </a:rPr>
              <a:t>knowing</a:t>
            </a:r>
            <a:r>
              <a:rPr lang="en-US" sz="1400" dirty="0">
                <a:latin typeface="+mj-lt"/>
                <a:cs typeface="Times New Roman" panose="02020603050405020304" pitchFamily="18" charset="0"/>
              </a:rPr>
              <a:t> . . . that it will induce, enable, facilitate, or conceal </a:t>
            </a:r>
            <a:r>
              <a:rPr lang="en-US" sz="1400" u="sng" dirty="0">
                <a:latin typeface="+mj-lt"/>
                <a:cs typeface="Times New Roman" panose="02020603050405020304" pitchFamily="18" charset="0"/>
              </a:rPr>
              <a:t>an infringement </a:t>
            </a:r>
            <a:r>
              <a:rPr lang="en-US" sz="1400" dirty="0">
                <a:latin typeface="+mj-lt"/>
                <a:cs typeface="Times New Roman" panose="02020603050405020304" pitchFamily="18" charset="0"/>
              </a:rPr>
              <a:t>of any rights under this title.”</a:t>
            </a:r>
          </a:p>
          <a:p>
            <a:pPr marL="687388" lvl="2" indent="-342900" fontAlgn="auto">
              <a:lnSpc>
                <a:spcPct val="100000"/>
              </a:lnSpc>
              <a:spcBef>
                <a:spcPts val="1200"/>
              </a:spcBef>
              <a:spcAft>
                <a:spcPts val="300"/>
              </a:spcAft>
              <a:buClrTx/>
              <a:defRPr/>
            </a:pPr>
            <a:endParaRPr lang="en-US" sz="1400" dirty="0">
              <a:latin typeface="+mj-lt"/>
              <a:cs typeface="Times New Roman" panose="02020603050405020304" pitchFamily="18" charset="0"/>
            </a:endParaRPr>
          </a:p>
          <a:p>
            <a:pPr marL="342900" marR="0" lvl="0" indent="-342900" algn="l" defTabSz="685800" rtl="0" eaLnBrk="1" fontAlgn="auto" latinLnBrk="0" hangingPunct="1">
              <a:lnSpc>
                <a:spcPct val="100000"/>
              </a:lnSpc>
              <a:spcBef>
                <a:spcPts val="1200"/>
              </a:spcBef>
              <a:spcAft>
                <a:spcPts val="3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mj-lt"/>
              <a:ea typeface="+mn-ea"/>
              <a:cs typeface="+mn-cs"/>
            </a:endParaRP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30</a:t>
            </a:fld>
            <a:endParaRPr lang="en-US" altLang="en-US" dirty="0">
              <a:solidFill>
                <a:srgbClr val="8B8B8B"/>
              </a:solidFil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68890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a:extLst>
              <a:ext uri="{FF2B5EF4-FFF2-40B4-BE49-F238E27FC236}">
                <a16:creationId xmlns:a16="http://schemas.microsoft.com/office/drawing/2014/main" id="{1BE06D5B-D1D0-7282-6222-633CDF39D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38" y="247650"/>
            <a:ext cx="2152650" cy="21097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ABD2C0C-819D-0470-2612-02FBC6989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138" y="2427288"/>
            <a:ext cx="2152650" cy="2124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E6550198-A9BA-E634-3D0F-A6E6D5765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50" y="247650"/>
            <a:ext cx="2170113" cy="2120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B2FD02F6-7684-DC62-F8E5-1099BBA17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050" y="2438400"/>
            <a:ext cx="2170113" cy="2112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D3E87C18-2DD4-D6FC-8FFA-C14AB0275103}"/>
              </a:ext>
            </a:extLst>
          </p:cNvPr>
          <p:cNvSpPr>
            <a:spLocks noGrp="1"/>
          </p:cNvSpPr>
          <p:nvPr>
            <p:ph type="title"/>
          </p:nvPr>
        </p:nvSpPr>
        <p:spPr>
          <a:xfrm>
            <a:off x="221570" y="2269314"/>
            <a:ext cx="2524125" cy="2530475"/>
          </a:xfrm>
        </p:spPr>
        <p:txBody>
          <a:bodyPr wrap="square" anchor="t">
            <a:normAutofit/>
          </a:bodyPr>
          <a:lstStyle/>
          <a:p>
            <a:pPr eaLnBrk="1" hangingPunct="1"/>
            <a:r>
              <a:rPr lang="en-US" altLang="en-US" dirty="0"/>
              <a:t>Trademark</a:t>
            </a:r>
          </a:p>
        </p:txBody>
      </p:sp>
      <p:sp>
        <p:nvSpPr>
          <p:cNvPr id="4" name="Footer Placeholder 3">
            <a:extLst>
              <a:ext uri="{FF2B5EF4-FFF2-40B4-BE49-F238E27FC236}">
                <a16:creationId xmlns:a16="http://schemas.microsoft.com/office/drawing/2014/main" id="{3C00CC0B-460D-91B7-217E-C3A596E3FCDE}"/>
              </a:ext>
            </a:extLst>
          </p:cNvPr>
          <p:cNvSpPr>
            <a:spLocks noGrp="1"/>
          </p:cNvSpPr>
          <p:nvPr>
            <p:ph type="ftr" sz="quarter" idx="4294967295"/>
          </p:nvPr>
        </p:nvSpPr>
        <p:spPr>
          <a:xfrm>
            <a:off x="5619750" y="4891088"/>
            <a:ext cx="3086100" cy="114300"/>
          </a:xfrm>
        </p:spPr>
        <p:txBody>
          <a:bodyPr anchor="ctr">
            <a:normAutofit/>
          </a:bodyPr>
          <a:lstStyle/>
          <a:p>
            <a:pPr>
              <a:spcAft>
                <a:spcPts val="600"/>
              </a:spcAft>
              <a:defRPr/>
            </a:pPr>
            <a:r>
              <a:rPr lang="en-US" dirty="0"/>
              <a:t>Keker Van Nest &amp; Peters  |</a:t>
            </a:r>
          </a:p>
        </p:txBody>
      </p:sp>
      <p:sp>
        <p:nvSpPr>
          <p:cNvPr id="5" name="Slide Number Placeholder 4">
            <a:extLst>
              <a:ext uri="{FF2B5EF4-FFF2-40B4-BE49-F238E27FC236}">
                <a16:creationId xmlns:a16="http://schemas.microsoft.com/office/drawing/2014/main" id="{3B613C7B-6468-CB04-D535-F23F32FD509E}"/>
              </a:ext>
            </a:extLst>
          </p:cNvPr>
          <p:cNvSpPr>
            <a:spLocks noGrp="1"/>
          </p:cNvSpPr>
          <p:nvPr>
            <p:ph type="sldNum" sz="quarter" idx="4294967295"/>
          </p:nvPr>
        </p:nvSpPr>
        <p:spPr>
          <a:xfrm>
            <a:off x="8721725" y="4891088"/>
            <a:ext cx="155575" cy="114300"/>
          </a:xfrm>
        </p:spPr>
        <p:txBody>
          <a:bodyPr wrap="square" anchor="ctr">
            <a:normAutofit/>
          </a:bodyPr>
          <a:lstStyle/>
          <a:p>
            <a:pPr>
              <a:spcAft>
                <a:spcPts val="600"/>
              </a:spcAft>
            </a:pPr>
            <a:fld id="{3F282F37-6280-4D71-A0DA-BFF511971AE4}" type="slidenum">
              <a:rPr lang="en-US" altLang="en-US" smtClean="0"/>
              <a:pPr>
                <a:spcAft>
                  <a:spcPts val="600"/>
                </a:spcAft>
              </a:pPr>
              <a:t>31</a:t>
            </a:fld>
            <a:endParaRPr lang="en-US" altLang="en-US" dirty="0"/>
          </a:p>
        </p:txBody>
      </p:sp>
      <p:sp>
        <p:nvSpPr>
          <p:cNvPr id="3" name="TextBox 2">
            <a:extLst>
              <a:ext uri="{FF2B5EF4-FFF2-40B4-BE49-F238E27FC236}">
                <a16:creationId xmlns:a16="http://schemas.microsoft.com/office/drawing/2014/main" id="{831352E4-3D5B-254B-161A-7D622A9AADE7}"/>
              </a:ext>
            </a:extLst>
          </p:cNvPr>
          <p:cNvSpPr txBox="1"/>
          <p:nvPr/>
        </p:nvSpPr>
        <p:spPr>
          <a:xfrm>
            <a:off x="5438995" y="4613017"/>
            <a:ext cx="5950016" cy="169277"/>
          </a:xfrm>
          <a:prstGeom prst="rect">
            <a:avLst/>
          </a:prstGeom>
          <a:noFill/>
        </p:spPr>
        <p:txBody>
          <a:bodyPr wrap="square" rtlCol="0">
            <a:spAutoFit/>
          </a:bodyPr>
          <a:lstStyle/>
          <a:p>
            <a:r>
              <a:rPr lang="en-US" sz="500" dirty="0"/>
              <a:t>Source: Instagram @mochapom, @puggpickles, @sapphie_the_pomsky, @daisythedachshund__</a:t>
            </a:r>
          </a:p>
        </p:txBody>
      </p:sp>
    </p:spTree>
    <p:extLst>
      <p:ext uri="{BB962C8B-B14F-4D97-AF65-F5344CB8AC3E}">
        <p14:creationId xmlns:p14="http://schemas.microsoft.com/office/powerpoint/2010/main" val="3393353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891F86-1549-4F60-11E3-C6669A4E9777}"/>
              </a:ext>
            </a:extLst>
          </p:cNvPr>
          <p:cNvSpPr>
            <a:spLocks noGrp="1"/>
          </p:cNvSpPr>
          <p:nvPr>
            <p:ph type="title"/>
          </p:nvPr>
        </p:nvSpPr>
        <p:spPr/>
        <p:txBody>
          <a:bodyPr/>
          <a:lstStyle/>
          <a:p>
            <a:r>
              <a:rPr lang="en-US" dirty="0"/>
              <a:t>Trademark: </a:t>
            </a:r>
            <a:r>
              <a:rPr lang="en-US" i="1" dirty="0"/>
              <a:t>Getty Images v. Stability AI</a:t>
            </a:r>
          </a:p>
        </p:txBody>
      </p:sp>
      <p:sp>
        <p:nvSpPr>
          <p:cNvPr id="3" name="Footer Placeholder 2">
            <a:extLst>
              <a:ext uri="{FF2B5EF4-FFF2-40B4-BE49-F238E27FC236}">
                <a16:creationId xmlns:a16="http://schemas.microsoft.com/office/drawing/2014/main" id="{C7E4C821-F1D5-9776-4EDA-C5C8BE551FEA}"/>
              </a:ext>
            </a:extLst>
          </p:cNvPr>
          <p:cNvSpPr>
            <a:spLocks noGrp="1"/>
          </p:cNvSpPr>
          <p:nvPr>
            <p:ph type="ftr" sz="quarter" idx="14"/>
          </p:nvPr>
        </p:nvSpPr>
        <p:spPr/>
        <p:txBody>
          <a:bodyPr/>
          <a:lstStyle/>
          <a:p>
            <a:pPr>
              <a:defRPr/>
            </a:pPr>
            <a:r>
              <a:rPr lang="en-US" dirty="0"/>
              <a:t>Keker Van Nest &amp; Peters  |</a:t>
            </a:r>
          </a:p>
        </p:txBody>
      </p:sp>
      <p:sp>
        <p:nvSpPr>
          <p:cNvPr id="4" name="Slide Number Placeholder 3">
            <a:extLst>
              <a:ext uri="{FF2B5EF4-FFF2-40B4-BE49-F238E27FC236}">
                <a16:creationId xmlns:a16="http://schemas.microsoft.com/office/drawing/2014/main" id="{303CCA17-3F0F-48D1-8D7D-6A95B5193C40}"/>
              </a:ext>
            </a:extLst>
          </p:cNvPr>
          <p:cNvSpPr>
            <a:spLocks noGrp="1"/>
          </p:cNvSpPr>
          <p:nvPr>
            <p:ph type="sldNum" sz="quarter" idx="15"/>
          </p:nvPr>
        </p:nvSpPr>
        <p:spPr/>
        <p:txBody>
          <a:bodyPr/>
          <a:lstStyle/>
          <a:p>
            <a:fld id="{F7672E7F-8CE2-411A-B858-AB9792D5925B}" type="slidenum">
              <a:rPr lang="en-US" altLang="en-US" smtClean="0"/>
              <a:pPr/>
              <a:t>32</a:t>
            </a:fld>
            <a:endParaRPr lang="en-US" altLang="en-US" dirty="0"/>
          </a:p>
        </p:txBody>
      </p:sp>
      <p:pic>
        <p:nvPicPr>
          <p:cNvPr id="6" name="Picture 5">
            <a:extLst>
              <a:ext uri="{FF2B5EF4-FFF2-40B4-BE49-F238E27FC236}">
                <a16:creationId xmlns:a16="http://schemas.microsoft.com/office/drawing/2014/main" id="{826F9213-1986-29E0-5750-11546A3ECB00}"/>
              </a:ext>
            </a:extLst>
          </p:cNvPr>
          <p:cNvPicPr>
            <a:picLocks noChangeAspect="1"/>
          </p:cNvPicPr>
          <p:nvPr/>
        </p:nvPicPr>
        <p:blipFill>
          <a:blip r:embed="rId3"/>
          <a:stretch>
            <a:fillRect/>
          </a:stretch>
        </p:blipFill>
        <p:spPr>
          <a:xfrm>
            <a:off x="789023" y="888342"/>
            <a:ext cx="3086100" cy="3936427"/>
          </a:xfrm>
          <a:prstGeom prst="rect">
            <a:avLst/>
          </a:prstGeom>
        </p:spPr>
      </p:pic>
      <p:pic>
        <p:nvPicPr>
          <p:cNvPr id="9" name="Picture 8">
            <a:extLst>
              <a:ext uri="{FF2B5EF4-FFF2-40B4-BE49-F238E27FC236}">
                <a16:creationId xmlns:a16="http://schemas.microsoft.com/office/drawing/2014/main" id="{971B0585-1FCC-670A-2AF4-938E36EAC82F}"/>
              </a:ext>
            </a:extLst>
          </p:cNvPr>
          <p:cNvPicPr>
            <a:picLocks noChangeAspect="1"/>
          </p:cNvPicPr>
          <p:nvPr/>
        </p:nvPicPr>
        <p:blipFill>
          <a:blip r:embed="rId4"/>
          <a:stretch>
            <a:fillRect/>
          </a:stretch>
        </p:blipFill>
        <p:spPr>
          <a:xfrm>
            <a:off x="4391330" y="888342"/>
            <a:ext cx="3982697" cy="3982697"/>
          </a:xfrm>
          <a:prstGeom prst="rect">
            <a:avLst/>
          </a:prstGeom>
        </p:spPr>
      </p:pic>
      <p:sp>
        <p:nvSpPr>
          <p:cNvPr id="2" name="TextBox 1">
            <a:extLst>
              <a:ext uri="{FF2B5EF4-FFF2-40B4-BE49-F238E27FC236}">
                <a16:creationId xmlns:a16="http://schemas.microsoft.com/office/drawing/2014/main" id="{E758ADDF-F298-707A-2510-8ECE494A02A8}"/>
              </a:ext>
            </a:extLst>
          </p:cNvPr>
          <p:cNvSpPr txBox="1"/>
          <p:nvPr/>
        </p:nvSpPr>
        <p:spPr>
          <a:xfrm>
            <a:off x="789023" y="4871039"/>
            <a:ext cx="5950016" cy="169277"/>
          </a:xfrm>
          <a:prstGeom prst="rect">
            <a:avLst/>
          </a:prstGeom>
          <a:noFill/>
        </p:spPr>
        <p:txBody>
          <a:bodyPr wrap="square" rtlCol="0">
            <a:spAutoFit/>
          </a:bodyPr>
          <a:lstStyle/>
          <a:p>
            <a:r>
              <a:rPr lang="en-US" sz="500" dirty="0"/>
              <a:t>Source: First Amended Complaint, </a:t>
            </a:r>
            <a:r>
              <a:rPr lang="en-US" sz="500" i="1" dirty="0"/>
              <a:t>Getty Images (US) v. Stability AI</a:t>
            </a:r>
            <a:endParaRPr lang="en-US" sz="500" dirty="0"/>
          </a:p>
        </p:txBody>
      </p:sp>
    </p:spTree>
    <p:extLst>
      <p:ext uri="{BB962C8B-B14F-4D97-AF65-F5344CB8AC3E}">
        <p14:creationId xmlns:p14="http://schemas.microsoft.com/office/powerpoint/2010/main" val="9701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F85DF3-7F49-8907-85E1-44FE538AB714}"/>
              </a:ext>
            </a:extLst>
          </p:cNvPr>
          <p:cNvPicPr>
            <a:picLocks noChangeAspect="1"/>
          </p:cNvPicPr>
          <p:nvPr/>
        </p:nvPicPr>
        <p:blipFill>
          <a:blip r:embed="rId3"/>
          <a:stretch>
            <a:fillRect/>
          </a:stretch>
        </p:blipFill>
        <p:spPr>
          <a:xfrm>
            <a:off x="263525" y="1446213"/>
            <a:ext cx="2814638" cy="2814638"/>
          </a:xfrm>
          <a:prstGeom prst="rect">
            <a:avLst/>
          </a:prstGeom>
        </p:spPr>
      </p:pic>
      <p:pic>
        <p:nvPicPr>
          <p:cNvPr id="2" name="Picture 1">
            <a:extLst>
              <a:ext uri="{FF2B5EF4-FFF2-40B4-BE49-F238E27FC236}">
                <a16:creationId xmlns:a16="http://schemas.microsoft.com/office/drawing/2014/main" id="{DF071C72-E918-3E17-FDED-67B97C9466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7223" y="1374433"/>
            <a:ext cx="2934840" cy="2958198"/>
          </a:xfrm>
          <a:prstGeom prst="rect">
            <a:avLst/>
          </a:prstGeom>
        </p:spPr>
      </p:pic>
      <p:pic>
        <p:nvPicPr>
          <p:cNvPr id="10" name="Picture 9">
            <a:extLst>
              <a:ext uri="{FF2B5EF4-FFF2-40B4-BE49-F238E27FC236}">
                <a16:creationId xmlns:a16="http://schemas.microsoft.com/office/drawing/2014/main" id="{A83A01F7-AE03-668D-158E-A6299372D523}"/>
              </a:ext>
            </a:extLst>
          </p:cNvPr>
          <p:cNvPicPr>
            <a:picLocks noChangeAspect="1"/>
          </p:cNvPicPr>
          <p:nvPr/>
        </p:nvPicPr>
        <p:blipFill>
          <a:blip r:embed="rId5"/>
          <a:stretch>
            <a:fillRect/>
          </a:stretch>
        </p:blipFill>
        <p:spPr>
          <a:xfrm>
            <a:off x="6027738" y="1446213"/>
            <a:ext cx="2846388" cy="2814638"/>
          </a:xfrm>
          <a:prstGeom prst="rect">
            <a:avLst/>
          </a:prstGeom>
        </p:spPr>
      </p:pic>
      <p:sp>
        <p:nvSpPr>
          <p:cNvPr id="5" name="Title 4">
            <a:extLst>
              <a:ext uri="{FF2B5EF4-FFF2-40B4-BE49-F238E27FC236}">
                <a16:creationId xmlns:a16="http://schemas.microsoft.com/office/drawing/2014/main" id="{5A891F86-1549-4F60-11E3-C6669A4E9777}"/>
              </a:ext>
            </a:extLst>
          </p:cNvPr>
          <p:cNvSpPr>
            <a:spLocks noGrp="1"/>
          </p:cNvSpPr>
          <p:nvPr>
            <p:ph type="title"/>
          </p:nvPr>
        </p:nvSpPr>
        <p:spPr>
          <a:xfrm>
            <a:off x="264988" y="214341"/>
            <a:ext cx="8612311" cy="430887"/>
          </a:xfrm>
        </p:spPr>
        <p:txBody>
          <a:bodyPr wrap="square" anchor="ctr">
            <a:normAutofit/>
          </a:bodyPr>
          <a:lstStyle/>
          <a:p>
            <a:r>
              <a:rPr lang="en-US" dirty="0"/>
              <a:t>Trademark: </a:t>
            </a:r>
            <a:r>
              <a:rPr lang="en-US" i="1" dirty="0"/>
              <a:t>Getty Images v. Stability AI</a:t>
            </a:r>
          </a:p>
        </p:txBody>
      </p:sp>
      <p:sp>
        <p:nvSpPr>
          <p:cNvPr id="3" name="Footer Placeholder 2">
            <a:extLst>
              <a:ext uri="{FF2B5EF4-FFF2-40B4-BE49-F238E27FC236}">
                <a16:creationId xmlns:a16="http://schemas.microsoft.com/office/drawing/2014/main" id="{C7E4C821-F1D5-9776-4EDA-C5C8BE551FEA}"/>
              </a:ext>
            </a:extLst>
          </p:cNvPr>
          <p:cNvSpPr>
            <a:spLocks noGrp="1"/>
          </p:cNvSpPr>
          <p:nvPr>
            <p:ph type="ftr" sz="quarter" idx="14"/>
          </p:nvPr>
        </p:nvSpPr>
        <p:spPr>
          <a:xfrm>
            <a:off x="5619750" y="4891088"/>
            <a:ext cx="3086100" cy="114300"/>
          </a:xfrm>
        </p:spPr>
        <p:txBody>
          <a:bodyPr anchor="ctr">
            <a:normAutofit/>
          </a:bodyPr>
          <a:lstStyle/>
          <a:p>
            <a:pPr>
              <a:spcAft>
                <a:spcPts val="600"/>
              </a:spcAft>
              <a:defRPr/>
            </a:pPr>
            <a:r>
              <a:rPr lang="en-US" dirty="0"/>
              <a:t>Keker Van Nest &amp; Peters  |</a:t>
            </a:r>
          </a:p>
        </p:txBody>
      </p:sp>
      <p:sp>
        <p:nvSpPr>
          <p:cNvPr id="4" name="Slide Number Placeholder 3">
            <a:extLst>
              <a:ext uri="{FF2B5EF4-FFF2-40B4-BE49-F238E27FC236}">
                <a16:creationId xmlns:a16="http://schemas.microsoft.com/office/drawing/2014/main" id="{303CCA17-3F0F-48D1-8D7D-6A95B5193C40}"/>
              </a:ext>
            </a:extLst>
          </p:cNvPr>
          <p:cNvSpPr>
            <a:spLocks noGrp="1"/>
          </p:cNvSpPr>
          <p:nvPr>
            <p:ph type="sldNum" sz="quarter" idx="15"/>
          </p:nvPr>
        </p:nvSpPr>
        <p:spPr>
          <a:xfrm>
            <a:off x="8721725" y="4891088"/>
            <a:ext cx="155575" cy="114300"/>
          </a:xfrm>
        </p:spPr>
        <p:txBody>
          <a:bodyPr wrap="square" anchor="ctr">
            <a:normAutofit/>
          </a:bodyPr>
          <a:lstStyle/>
          <a:p>
            <a:pPr>
              <a:spcAft>
                <a:spcPts val="600"/>
              </a:spcAft>
            </a:pPr>
            <a:fld id="{F7672E7F-8CE2-411A-B858-AB9792D5925B}" type="slidenum">
              <a:rPr lang="en-US" altLang="en-US" smtClean="0"/>
              <a:pPr>
                <a:spcAft>
                  <a:spcPts val="600"/>
                </a:spcAft>
              </a:pPr>
              <a:t>33</a:t>
            </a:fld>
            <a:endParaRPr lang="en-US" altLang="en-US" dirty="0"/>
          </a:p>
        </p:txBody>
      </p:sp>
      <p:sp>
        <p:nvSpPr>
          <p:cNvPr id="6" name="TextBox 5">
            <a:extLst>
              <a:ext uri="{FF2B5EF4-FFF2-40B4-BE49-F238E27FC236}">
                <a16:creationId xmlns:a16="http://schemas.microsoft.com/office/drawing/2014/main" id="{B6F043A7-0B85-C03F-8401-76E41C21F803}"/>
              </a:ext>
            </a:extLst>
          </p:cNvPr>
          <p:cNvSpPr txBox="1"/>
          <p:nvPr/>
        </p:nvSpPr>
        <p:spPr>
          <a:xfrm>
            <a:off x="6829604" y="4247992"/>
            <a:ext cx="5950016" cy="169277"/>
          </a:xfrm>
          <a:prstGeom prst="rect">
            <a:avLst/>
          </a:prstGeom>
          <a:noFill/>
        </p:spPr>
        <p:txBody>
          <a:bodyPr wrap="square" rtlCol="0">
            <a:spAutoFit/>
          </a:bodyPr>
          <a:lstStyle/>
          <a:p>
            <a:r>
              <a:rPr lang="en-US" sz="500" dirty="0"/>
              <a:t>Source: First Amended Complaint, </a:t>
            </a:r>
            <a:r>
              <a:rPr lang="en-US" sz="500" i="1" dirty="0"/>
              <a:t>Getty Images (US) v. Stability AI</a:t>
            </a:r>
            <a:endParaRPr lang="en-US" sz="500" dirty="0"/>
          </a:p>
        </p:txBody>
      </p:sp>
    </p:spTree>
    <p:extLst>
      <p:ext uri="{BB962C8B-B14F-4D97-AF65-F5344CB8AC3E}">
        <p14:creationId xmlns:p14="http://schemas.microsoft.com/office/powerpoint/2010/main" val="300033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Right of Publicity: </a:t>
            </a:r>
            <a:r>
              <a:rPr lang="en-US" altLang="en-US" i="1" dirty="0"/>
              <a:t>Young v. NeoCortext, Inc.</a:t>
            </a:r>
            <a:endParaRPr lang="en-US" altLang="en-US" dirty="0"/>
          </a:p>
        </p:txBody>
      </p:sp>
      <p:pic>
        <p:nvPicPr>
          <p:cNvPr id="5" name="Content Placeholder 4">
            <a:extLst>
              <a:ext uri="{FF2B5EF4-FFF2-40B4-BE49-F238E27FC236}">
                <a16:creationId xmlns:a16="http://schemas.microsoft.com/office/drawing/2014/main" id="{6A8BF485-6EF4-69DB-09C8-322EE1C8FEF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264988" y="1502510"/>
            <a:ext cx="2232815" cy="2748080"/>
          </a:xfrm>
          <a:prstGeom prst="rect">
            <a:avLst/>
          </a:prstGeom>
          <a:noFill/>
          <a:ln>
            <a:noFill/>
          </a:ln>
        </p:spPr>
      </p:pic>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5"/>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6"/>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34</a:t>
            </a:fld>
            <a:endParaRPr lang="en-US" altLang="en-US" dirty="0">
              <a:solidFill>
                <a:srgbClr val="8B8B8B"/>
              </a:solidFil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DB5C7911-774E-CBBA-0663-EA4819FAC3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8975" y="1523163"/>
            <a:ext cx="5983098" cy="2631180"/>
          </a:xfrm>
          <a:prstGeom prst="rect">
            <a:avLst/>
          </a:prstGeom>
          <a:noFill/>
          <a:ln>
            <a:noFill/>
          </a:ln>
        </p:spPr>
      </p:pic>
      <p:sp>
        <p:nvSpPr>
          <p:cNvPr id="11" name="TextBox 10">
            <a:extLst>
              <a:ext uri="{FF2B5EF4-FFF2-40B4-BE49-F238E27FC236}">
                <a16:creationId xmlns:a16="http://schemas.microsoft.com/office/drawing/2014/main" id="{982257AE-EF04-970F-8E28-060E7E9B8D8A}"/>
              </a:ext>
            </a:extLst>
          </p:cNvPr>
          <p:cNvSpPr txBox="1"/>
          <p:nvPr/>
        </p:nvSpPr>
        <p:spPr>
          <a:xfrm>
            <a:off x="7162800" y="4269679"/>
            <a:ext cx="5950016" cy="169277"/>
          </a:xfrm>
          <a:prstGeom prst="rect">
            <a:avLst/>
          </a:prstGeom>
          <a:noFill/>
        </p:spPr>
        <p:txBody>
          <a:bodyPr wrap="square" rtlCol="0">
            <a:spAutoFit/>
          </a:bodyPr>
          <a:lstStyle/>
          <a:p>
            <a:r>
              <a:rPr lang="en-US" sz="500" dirty="0"/>
              <a:t>Source: Complaint, Young</a:t>
            </a:r>
            <a:r>
              <a:rPr lang="en-US" sz="500" i="1" dirty="0"/>
              <a:t> v. NeoCortext, Inc.</a:t>
            </a:r>
            <a:endParaRPr lang="en-US" sz="500" dirty="0"/>
          </a:p>
        </p:txBody>
      </p:sp>
      <p:sp>
        <p:nvSpPr>
          <p:cNvPr id="7" name="TextBox 6">
            <a:extLst>
              <a:ext uri="{FF2B5EF4-FFF2-40B4-BE49-F238E27FC236}">
                <a16:creationId xmlns:a16="http://schemas.microsoft.com/office/drawing/2014/main" id="{11497476-9072-A407-D694-E45BD44AD6EC}"/>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48069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Invasion of Privacy</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5"/>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6"/>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35</a:t>
            </a:fld>
            <a:endParaRPr lang="en-US" altLang="en-US" dirty="0">
              <a:solidFill>
                <a:srgbClr val="8B8B8B"/>
              </a:solidFil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 name="Picture 19">
            <a:extLst>
              <a:ext uri="{FF2B5EF4-FFF2-40B4-BE49-F238E27FC236}">
                <a16:creationId xmlns:a16="http://schemas.microsoft.com/office/drawing/2014/main" id="{9E0B2814-1753-8DB4-5317-B9E64FC8E0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51" y="3678838"/>
            <a:ext cx="6762750" cy="990600"/>
          </a:xfrm>
          <a:custGeom>
            <a:avLst/>
            <a:gdLst>
              <a:gd name="connsiteX0" fmla="*/ 0 w 6762750"/>
              <a:gd name="connsiteY0" fmla="*/ 0 h 990600"/>
              <a:gd name="connsiteX1" fmla="*/ 495935 w 6762750"/>
              <a:gd name="connsiteY1" fmla="*/ 0 h 990600"/>
              <a:gd name="connsiteX2" fmla="*/ 856615 w 6762750"/>
              <a:gd name="connsiteY2" fmla="*/ 0 h 990600"/>
              <a:gd name="connsiteX3" fmla="*/ 1555432 w 6762750"/>
              <a:gd name="connsiteY3" fmla="*/ 0 h 990600"/>
              <a:gd name="connsiteX4" fmla="*/ 2051368 w 6762750"/>
              <a:gd name="connsiteY4" fmla="*/ 0 h 990600"/>
              <a:gd name="connsiteX5" fmla="*/ 2547303 w 6762750"/>
              <a:gd name="connsiteY5" fmla="*/ 0 h 990600"/>
              <a:gd name="connsiteX6" fmla="*/ 3246120 w 6762750"/>
              <a:gd name="connsiteY6" fmla="*/ 0 h 990600"/>
              <a:gd name="connsiteX7" fmla="*/ 3674428 w 6762750"/>
              <a:gd name="connsiteY7" fmla="*/ 0 h 990600"/>
              <a:gd name="connsiteX8" fmla="*/ 4373245 w 6762750"/>
              <a:gd name="connsiteY8" fmla="*/ 0 h 990600"/>
              <a:gd name="connsiteX9" fmla="*/ 5072063 w 6762750"/>
              <a:gd name="connsiteY9" fmla="*/ 0 h 990600"/>
              <a:gd name="connsiteX10" fmla="*/ 5635625 w 6762750"/>
              <a:gd name="connsiteY10" fmla="*/ 0 h 990600"/>
              <a:gd name="connsiteX11" fmla="*/ 6762750 w 6762750"/>
              <a:gd name="connsiteY11" fmla="*/ 0 h 990600"/>
              <a:gd name="connsiteX12" fmla="*/ 6762750 w 6762750"/>
              <a:gd name="connsiteY12" fmla="*/ 485394 h 990600"/>
              <a:gd name="connsiteX13" fmla="*/ 6762750 w 6762750"/>
              <a:gd name="connsiteY13" fmla="*/ 990600 h 990600"/>
              <a:gd name="connsiteX14" fmla="*/ 6199188 w 6762750"/>
              <a:gd name="connsiteY14" fmla="*/ 990600 h 990600"/>
              <a:gd name="connsiteX15" fmla="*/ 5770880 w 6762750"/>
              <a:gd name="connsiteY15" fmla="*/ 990600 h 990600"/>
              <a:gd name="connsiteX16" fmla="*/ 5207318 w 6762750"/>
              <a:gd name="connsiteY16" fmla="*/ 990600 h 990600"/>
              <a:gd name="connsiteX17" fmla="*/ 4508500 w 6762750"/>
              <a:gd name="connsiteY17" fmla="*/ 990600 h 990600"/>
              <a:gd name="connsiteX18" fmla="*/ 3944938 w 6762750"/>
              <a:gd name="connsiteY18" fmla="*/ 990600 h 990600"/>
              <a:gd name="connsiteX19" fmla="*/ 3584258 w 6762750"/>
              <a:gd name="connsiteY19" fmla="*/ 990600 h 990600"/>
              <a:gd name="connsiteX20" fmla="*/ 3155950 w 6762750"/>
              <a:gd name="connsiteY20" fmla="*/ 990600 h 990600"/>
              <a:gd name="connsiteX21" fmla="*/ 2457132 w 6762750"/>
              <a:gd name="connsiteY21" fmla="*/ 990600 h 990600"/>
              <a:gd name="connsiteX22" fmla="*/ 1893570 w 6762750"/>
              <a:gd name="connsiteY22" fmla="*/ 990600 h 990600"/>
              <a:gd name="connsiteX23" fmla="*/ 1465262 w 6762750"/>
              <a:gd name="connsiteY23" fmla="*/ 990600 h 990600"/>
              <a:gd name="connsiteX24" fmla="*/ 901700 w 6762750"/>
              <a:gd name="connsiteY24" fmla="*/ 990600 h 990600"/>
              <a:gd name="connsiteX25" fmla="*/ 541020 w 6762750"/>
              <a:gd name="connsiteY25" fmla="*/ 990600 h 990600"/>
              <a:gd name="connsiteX26" fmla="*/ 0 w 6762750"/>
              <a:gd name="connsiteY26" fmla="*/ 990600 h 990600"/>
              <a:gd name="connsiteX27" fmla="*/ 0 w 6762750"/>
              <a:gd name="connsiteY27" fmla="*/ 495300 h 990600"/>
              <a:gd name="connsiteX28" fmla="*/ 0 w 6762750"/>
              <a:gd name="connsiteY28"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62750" h="990600" extrusionOk="0">
                <a:moveTo>
                  <a:pt x="0" y="0"/>
                </a:moveTo>
                <a:cubicBezTo>
                  <a:pt x="166173" y="-8983"/>
                  <a:pt x="297604" y="12801"/>
                  <a:pt x="495935" y="0"/>
                </a:cubicBezTo>
                <a:cubicBezTo>
                  <a:pt x="694266" y="-12801"/>
                  <a:pt x="727713" y="8580"/>
                  <a:pt x="856615" y="0"/>
                </a:cubicBezTo>
                <a:cubicBezTo>
                  <a:pt x="985517" y="-8580"/>
                  <a:pt x="1295247" y="51530"/>
                  <a:pt x="1555432" y="0"/>
                </a:cubicBezTo>
                <a:cubicBezTo>
                  <a:pt x="1815617" y="-51530"/>
                  <a:pt x="1890813" y="37108"/>
                  <a:pt x="2051368" y="0"/>
                </a:cubicBezTo>
                <a:cubicBezTo>
                  <a:pt x="2211923" y="-37108"/>
                  <a:pt x="2440640" y="19703"/>
                  <a:pt x="2547303" y="0"/>
                </a:cubicBezTo>
                <a:cubicBezTo>
                  <a:pt x="2653967" y="-19703"/>
                  <a:pt x="3005588" y="71015"/>
                  <a:pt x="3246120" y="0"/>
                </a:cubicBezTo>
                <a:cubicBezTo>
                  <a:pt x="3486652" y="-71015"/>
                  <a:pt x="3496264" y="42982"/>
                  <a:pt x="3674428" y="0"/>
                </a:cubicBezTo>
                <a:cubicBezTo>
                  <a:pt x="3852592" y="-42982"/>
                  <a:pt x="4193780" y="45261"/>
                  <a:pt x="4373245" y="0"/>
                </a:cubicBezTo>
                <a:cubicBezTo>
                  <a:pt x="4552710" y="-45261"/>
                  <a:pt x="4737039" y="82656"/>
                  <a:pt x="5072063" y="0"/>
                </a:cubicBezTo>
                <a:cubicBezTo>
                  <a:pt x="5407087" y="-82656"/>
                  <a:pt x="5396254" y="36696"/>
                  <a:pt x="5635625" y="0"/>
                </a:cubicBezTo>
                <a:cubicBezTo>
                  <a:pt x="5874996" y="-36696"/>
                  <a:pt x="6405083" y="81984"/>
                  <a:pt x="6762750" y="0"/>
                </a:cubicBezTo>
                <a:cubicBezTo>
                  <a:pt x="6798972" y="136200"/>
                  <a:pt x="6740065" y="349877"/>
                  <a:pt x="6762750" y="485394"/>
                </a:cubicBezTo>
                <a:cubicBezTo>
                  <a:pt x="6785435" y="620911"/>
                  <a:pt x="6739963" y="745992"/>
                  <a:pt x="6762750" y="990600"/>
                </a:cubicBezTo>
                <a:cubicBezTo>
                  <a:pt x="6517811" y="1001111"/>
                  <a:pt x="6409239" y="976522"/>
                  <a:pt x="6199188" y="990600"/>
                </a:cubicBezTo>
                <a:cubicBezTo>
                  <a:pt x="5989137" y="1004678"/>
                  <a:pt x="5876682" y="983981"/>
                  <a:pt x="5770880" y="990600"/>
                </a:cubicBezTo>
                <a:cubicBezTo>
                  <a:pt x="5665078" y="997219"/>
                  <a:pt x="5480153" y="938204"/>
                  <a:pt x="5207318" y="990600"/>
                </a:cubicBezTo>
                <a:cubicBezTo>
                  <a:pt x="4934483" y="1042996"/>
                  <a:pt x="4674758" y="971794"/>
                  <a:pt x="4508500" y="990600"/>
                </a:cubicBezTo>
                <a:cubicBezTo>
                  <a:pt x="4342242" y="1009406"/>
                  <a:pt x="4062159" y="984794"/>
                  <a:pt x="3944938" y="990600"/>
                </a:cubicBezTo>
                <a:cubicBezTo>
                  <a:pt x="3827717" y="996406"/>
                  <a:pt x="3759357" y="978581"/>
                  <a:pt x="3584258" y="990600"/>
                </a:cubicBezTo>
                <a:cubicBezTo>
                  <a:pt x="3409159" y="1002619"/>
                  <a:pt x="3326111" y="949072"/>
                  <a:pt x="3155950" y="990600"/>
                </a:cubicBezTo>
                <a:cubicBezTo>
                  <a:pt x="2985789" y="1032128"/>
                  <a:pt x="2620634" y="950812"/>
                  <a:pt x="2457132" y="990600"/>
                </a:cubicBezTo>
                <a:cubicBezTo>
                  <a:pt x="2293630" y="1030388"/>
                  <a:pt x="2110432" y="968540"/>
                  <a:pt x="1893570" y="990600"/>
                </a:cubicBezTo>
                <a:cubicBezTo>
                  <a:pt x="1676708" y="1012660"/>
                  <a:pt x="1659505" y="947936"/>
                  <a:pt x="1465262" y="990600"/>
                </a:cubicBezTo>
                <a:cubicBezTo>
                  <a:pt x="1271019" y="1033264"/>
                  <a:pt x="1173636" y="977678"/>
                  <a:pt x="901700" y="990600"/>
                </a:cubicBezTo>
                <a:cubicBezTo>
                  <a:pt x="629764" y="1003522"/>
                  <a:pt x="692123" y="954864"/>
                  <a:pt x="541020" y="990600"/>
                </a:cubicBezTo>
                <a:cubicBezTo>
                  <a:pt x="389917" y="1026336"/>
                  <a:pt x="196433" y="952175"/>
                  <a:pt x="0" y="990600"/>
                </a:cubicBezTo>
                <a:cubicBezTo>
                  <a:pt x="-24068" y="749567"/>
                  <a:pt x="22804" y="681768"/>
                  <a:pt x="0" y="495300"/>
                </a:cubicBezTo>
                <a:cubicBezTo>
                  <a:pt x="-22804" y="308832"/>
                  <a:pt x="10224" y="142627"/>
                  <a:pt x="0" y="0"/>
                </a:cubicBezTo>
                <a:close/>
              </a:path>
            </a:pathLst>
          </a:custGeom>
          <a:noFill/>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E4715E0E-F3CD-9CE7-A7C7-99CC75CFC3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115" y="1267460"/>
            <a:ext cx="5880100" cy="999490"/>
          </a:xfrm>
          <a:custGeom>
            <a:avLst/>
            <a:gdLst>
              <a:gd name="connsiteX0" fmla="*/ 0 w 5880100"/>
              <a:gd name="connsiteY0" fmla="*/ 0 h 999490"/>
              <a:gd name="connsiteX1" fmla="*/ 529209 w 5880100"/>
              <a:gd name="connsiteY1" fmla="*/ 0 h 999490"/>
              <a:gd name="connsiteX2" fmla="*/ 940816 w 5880100"/>
              <a:gd name="connsiteY2" fmla="*/ 0 h 999490"/>
              <a:gd name="connsiteX3" fmla="*/ 1646428 w 5880100"/>
              <a:gd name="connsiteY3" fmla="*/ 0 h 999490"/>
              <a:gd name="connsiteX4" fmla="*/ 2175637 w 5880100"/>
              <a:gd name="connsiteY4" fmla="*/ 0 h 999490"/>
              <a:gd name="connsiteX5" fmla="*/ 2704846 w 5880100"/>
              <a:gd name="connsiteY5" fmla="*/ 0 h 999490"/>
              <a:gd name="connsiteX6" fmla="*/ 3410458 w 5880100"/>
              <a:gd name="connsiteY6" fmla="*/ 0 h 999490"/>
              <a:gd name="connsiteX7" fmla="*/ 3880866 w 5880100"/>
              <a:gd name="connsiteY7" fmla="*/ 0 h 999490"/>
              <a:gd name="connsiteX8" fmla="*/ 4586478 w 5880100"/>
              <a:gd name="connsiteY8" fmla="*/ 0 h 999490"/>
              <a:gd name="connsiteX9" fmla="*/ 5292090 w 5880100"/>
              <a:gd name="connsiteY9" fmla="*/ 0 h 999490"/>
              <a:gd name="connsiteX10" fmla="*/ 5880100 w 5880100"/>
              <a:gd name="connsiteY10" fmla="*/ 0 h 999490"/>
              <a:gd name="connsiteX11" fmla="*/ 5880100 w 5880100"/>
              <a:gd name="connsiteY11" fmla="*/ 519735 h 999490"/>
              <a:gd name="connsiteX12" fmla="*/ 5880100 w 5880100"/>
              <a:gd name="connsiteY12" fmla="*/ 999490 h 999490"/>
              <a:gd name="connsiteX13" fmla="*/ 5468493 w 5880100"/>
              <a:gd name="connsiteY13" fmla="*/ 999490 h 999490"/>
              <a:gd name="connsiteX14" fmla="*/ 4762881 w 5880100"/>
              <a:gd name="connsiteY14" fmla="*/ 999490 h 999490"/>
              <a:gd name="connsiteX15" fmla="*/ 4292473 w 5880100"/>
              <a:gd name="connsiteY15" fmla="*/ 999490 h 999490"/>
              <a:gd name="connsiteX16" fmla="*/ 3704463 w 5880100"/>
              <a:gd name="connsiteY16" fmla="*/ 999490 h 999490"/>
              <a:gd name="connsiteX17" fmla="*/ 2998851 w 5880100"/>
              <a:gd name="connsiteY17" fmla="*/ 999490 h 999490"/>
              <a:gd name="connsiteX18" fmla="*/ 2410841 w 5880100"/>
              <a:gd name="connsiteY18" fmla="*/ 999490 h 999490"/>
              <a:gd name="connsiteX19" fmla="*/ 1999234 w 5880100"/>
              <a:gd name="connsiteY19" fmla="*/ 999490 h 999490"/>
              <a:gd name="connsiteX20" fmla="*/ 1528826 w 5880100"/>
              <a:gd name="connsiteY20" fmla="*/ 999490 h 999490"/>
              <a:gd name="connsiteX21" fmla="*/ 823214 w 5880100"/>
              <a:gd name="connsiteY21" fmla="*/ 999490 h 999490"/>
              <a:gd name="connsiteX22" fmla="*/ 0 w 5880100"/>
              <a:gd name="connsiteY22" fmla="*/ 999490 h 999490"/>
              <a:gd name="connsiteX23" fmla="*/ 0 w 5880100"/>
              <a:gd name="connsiteY23" fmla="*/ 519735 h 999490"/>
              <a:gd name="connsiteX24" fmla="*/ 0 w 5880100"/>
              <a:gd name="connsiteY24" fmla="*/ 0 h 99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80100" h="999490" extrusionOk="0">
                <a:moveTo>
                  <a:pt x="0" y="0"/>
                </a:moveTo>
                <a:cubicBezTo>
                  <a:pt x="130568" y="-37116"/>
                  <a:pt x="332222" y="41177"/>
                  <a:pt x="529209" y="0"/>
                </a:cubicBezTo>
                <a:cubicBezTo>
                  <a:pt x="726196" y="-41177"/>
                  <a:pt x="793120" y="37308"/>
                  <a:pt x="940816" y="0"/>
                </a:cubicBezTo>
                <a:cubicBezTo>
                  <a:pt x="1088512" y="-37308"/>
                  <a:pt x="1317679" y="63518"/>
                  <a:pt x="1646428" y="0"/>
                </a:cubicBezTo>
                <a:cubicBezTo>
                  <a:pt x="1975177" y="-63518"/>
                  <a:pt x="2052658" y="20960"/>
                  <a:pt x="2175637" y="0"/>
                </a:cubicBezTo>
                <a:cubicBezTo>
                  <a:pt x="2298616" y="-20960"/>
                  <a:pt x="2490879" y="22994"/>
                  <a:pt x="2704846" y="0"/>
                </a:cubicBezTo>
                <a:cubicBezTo>
                  <a:pt x="2918813" y="-22994"/>
                  <a:pt x="3150596" y="55676"/>
                  <a:pt x="3410458" y="0"/>
                </a:cubicBezTo>
                <a:cubicBezTo>
                  <a:pt x="3670320" y="-55676"/>
                  <a:pt x="3697416" y="30342"/>
                  <a:pt x="3880866" y="0"/>
                </a:cubicBezTo>
                <a:cubicBezTo>
                  <a:pt x="4064316" y="-30342"/>
                  <a:pt x="4364132" y="21917"/>
                  <a:pt x="4586478" y="0"/>
                </a:cubicBezTo>
                <a:cubicBezTo>
                  <a:pt x="4808824" y="-21917"/>
                  <a:pt x="5076725" y="38356"/>
                  <a:pt x="5292090" y="0"/>
                </a:cubicBezTo>
                <a:cubicBezTo>
                  <a:pt x="5507455" y="-38356"/>
                  <a:pt x="5729959" y="55591"/>
                  <a:pt x="5880100" y="0"/>
                </a:cubicBezTo>
                <a:cubicBezTo>
                  <a:pt x="5899211" y="132802"/>
                  <a:pt x="5858535" y="299479"/>
                  <a:pt x="5880100" y="519735"/>
                </a:cubicBezTo>
                <a:cubicBezTo>
                  <a:pt x="5901665" y="739992"/>
                  <a:pt x="5876118" y="802002"/>
                  <a:pt x="5880100" y="999490"/>
                </a:cubicBezTo>
                <a:cubicBezTo>
                  <a:pt x="5693024" y="1037069"/>
                  <a:pt x="5566188" y="974303"/>
                  <a:pt x="5468493" y="999490"/>
                </a:cubicBezTo>
                <a:cubicBezTo>
                  <a:pt x="5370798" y="1024677"/>
                  <a:pt x="5099623" y="974413"/>
                  <a:pt x="4762881" y="999490"/>
                </a:cubicBezTo>
                <a:cubicBezTo>
                  <a:pt x="4426139" y="1024567"/>
                  <a:pt x="4526579" y="947454"/>
                  <a:pt x="4292473" y="999490"/>
                </a:cubicBezTo>
                <a:cubicBezTo>
                  <a:pt x="4058367" y="1051526"/>
                  <a:pt x="3835116" y="993488"/>
                  <a:pt x="3704463" y="999490"/>
                </a:cubicBezTo>
                <a:cubicBezTo>
                  <a:pt x="3573810" y="1005492"/>
                  <a:pt x="3186107" y="946668"/>
                  <a:pt x="2998851" y="999490"/>
                </a:cubicBezTo>
                <a:cubicBezTo>
                  <a:pt x="2811595" y="1052312"/>
                  <a:pt x="2603506" y="936245"/>
                  <a:pt x="2410841" y="999490"/>
                </a:cubicBezTo>
                <a:cubicBezTo>
                  <a:pt x="2218176" y="1062735"/>
                  <a:pt x="2189955" y="967598"/>
                  <a:pt x="1999234" y="999490"/>
                </a:cubicBezTo>
                <a:cubicBezTo>
                  <a:pt x="1808513" y="1031382"/>
                  <a:pt x="1718047" y="957076"/>
                  <a:pt x="1528826" y="999490"/>
                </a:cubicBezTo>
                <a:cubicBezTo>
                  <a:pt x="1339605" y="1041904"/>
                  <a:pt x="1157427" y="953753"/>
                  <a:pt x="823214" y="999490"/>
                </a:cubicBezTo>
                <a:cubicBezTo>
                  <a:pt x="489001" y="1045227"/>
                  <a:pt x="190571" y="925936"/>
                  <a:pt x="0" y="999490"/>
                </a:cubicBezTo>
                <a:cubicBezTo>
                  <a:pt x="-33355" y="837248"/>
                  <a:pt x="25571" y="636303"/>
                  <a:pt x="0" y="519735"/>
                </a:cubicBezTo>
                <a:cubicBezTo>
                  <a:pt x="-25571" y="403168"/>
                  <a:pt x="34304" y="144174"/>
                  <a:pt x="0" y="0"/>
                </a:cubicBezTo>
                <a:close/>
              </a:path>
            </a:pathLst>
          </a:custGeom>
          <a:noFill/>
          <a:ln w="15875">
            <a:solidFill>
              <a:schemeClr val="bg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13500000" algn="br" rotWithShape="0">
              <a:prstClr val="black">
                <a:alpha val="40000"/>
              </a:prstClr>
            </a:outerShdw>
          </a:effectLst>
        </p:spPr>
      </p:pic>
      <p:pic>
        <p:nvPicPr>
          <p:cNvPr id="23" name="Picture 22">
            <a:extLst>
              <a:ext uri="{FF2B5EF4-FFF2-40B4-BE49-F238E27FC236}">
                <a16:creationId xmlns:a16="http://schemas.microsoft.com/office/drawing/2014/main" id="{CC2724FA-A745-D7A7-A004-4E99F7689D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5284" y="2428512"/>
            <a:ext cx="5570566" cy="1068509"/>
          </a:xfrm>
          <a:custGeom>
            <a:avLst/>
            <a:gdLst>
              <a:gd name="connsiteX0" fmla="*/ 0 w 5570566"/>
              <a:gd name="connsiteY0" fmla="*/ 0 h 1068509"/>
              <a:gd name="connsiteX1" fmla="*/ 501351 w 5570566"/>
              <a:gd name="connsiteY1" fmla="*/ 0 h 1068509"/>
              <a:gd name="connsiteX2" fmla="*/ 891291 w 5570566"/>
              <a:gd name="connsiteY2" fmla="*/ 0 h 1068509"/>
              <a:gd name="connsiteX3" fmla="*/ 1559758 w 5570566"/>
              <a:gd name="connsiteY3" fmla="*/ 0 h 1068509"/>
              <a:gd name="connsiteX4" fmla="*/ 2061109 w 5570566"/>
              <a:gd name="connsiteY4" fmla="*/ 0 h 1068509"/>
              <a:gd name="connsiteX5" fmla="*/ 2562460 w 5570566"/>
              <a:gd name="connsiteY5" fmla="*/ 0 h 1068509"/>
              <a:gd name="connsiteX6" fmla="*/ 3230928 w 5570566"/>
              <a:gd name="connsiteY6" fmla="*/ 0 h 1068509"/>
              <a:gd name="connsiteX7" fmla="*/ 3676574 w 5570566"/>
              <a:gd name="connsiteY7" fmla="*/ 0 h 1068509"/>
              <a:gd name="connsiteX8" fmla="*/ 4345041 w 5570566"/>
              <a:gd name="connsiteY8" fmla="*/ 0 h 1068509"/>
              <a:gd name="connsiteX9" fmla="*/ 5013509 w 5570566"/>
              <a:gd name="connsiteY9" fmla="*/ 0 h 1068509"/>
              <a:gd name="connsiteX10" fmla="*/ 5570566 w 5570566"/>
              <a:gd name="connsiteY10" fmla="*/ 0 h 1068509"/>
              <a:gd name="connsiteX11" fmla="*/ 5570566 w 5570566"/>
              <a:gd name="connsiteY11" fmla="*/ 555625 h 1068509"/>
              <a:gd name="connsiteX12" fmla="*/ 5570566 w 5570566"/>
              <a:gd name="connsiteY12" fmla="*/ 1068509 h 1068509"/>
              <a:gd name="connsiteX13" fmla="*/ 5180626 w 5570566"/>
              <a:gd name="connsiteY13" fmla="*/ 1068509 h 1068509"/>
              <a:gd name="connsiteX14" fmla="*/ 4512158 w 5570566"/>
              <a:gd name="connsiteY14" fmla="*/ 1068509 h 1068509"/>
              <a:gd name="connsiteX15" fmla="*/ 4066513 w 5570566"/>
              <a:gd name="connsiteY15" fmla="*/ 1068509 h 1068509"/>
              <a:gd name="connsiteX16" fmla="*/ 3509457 w 5570566"/>
              <a:gd name="connsiteY16" fmla="*/ 1068509 h 1068509"/>
              <a:gd name="connsiteX17" fmla="*/ 2840989 w 5570566"/>
              <a:gd name="connsiteY17" fmla="*/ 1068509 h 1068509"/>
              <a:gd name="connsiteX18" fmla="*/ 2283932 w 5570566"/>
              <a:gd name="connsiteY18" fmla="*/ 1068509 h 1068509"/>
              <a:gd name="connsiteX19" fmla="*/ 1893992 w 5570566"/>
              <a:gd name="connsiteY19" fmla="*/ 1068509 h 1068509"/>
              <a:gd name="connsiteX20" fmla="*/ 1448347 w 5570566"/>
              <a:gd name="connsiteY20" fmla="*/ 1068509 h 1068509"/>
              <a:gd name="connsiteX21" fmla="*/ 779879 w 5570566"/>
              <a:gd name="connsiteY21" fmla="*/ 1068509 h 1068509"/>
              <a:gd name="connsiteX22" fmla="*/ 0 w 5570566"/>
              <a:gd name="connsiteY22" fmla="*/ 1068509 h 1068509"/>
              <a:gd name="connsiteX23" fmla="*/ 0 w 5570566"/>
              <a:gd name="connsiteY23" fmla="*/ 555625 h 1068509"/>
              <a:gd name="connsiteX24" fmla="*/ 0 w 5570566"/>
              <a:gd name="connsiteY24" fmla="*/ 0 h 10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70566" h="1068509" extrusionOk="0">
                <a:moveTo>
                  <a:pt x="0" y="0"/>
                </a:moveTo>
                <a:cubicBezTo>
                  <a:pt x="228657" y="-36047"/>
                  <a:pt x="375306" y="7052"/>
                  <a:pt x="501351" y="0"/>
                </a:cubicBezTo>
                <a:cubicBezTo>
                  <a:pt x="627396" y="-7052"/>
                  <a:pt x="788001" y="44998"/>
                  <a:pt x="891291" y="0"/>
                </a:cubicBezTo>
                <a:cubicBezTo>
                  <a:pt x="994581" y="-44998"/>
                  <a:pt x="1411249" y="57176"/>
                  <a:pt x="1559758" y="0"/>
                </a:cubicBezTo>
                <a:cubicBezTo>
                  <a:pt x="1708267" y="-57176"/>
                  <a:pt x="1865301" y="41118"/>
                  <a:pt x="2061109" y="0"/>
                </a:cubicBezTo>
                <a:cubicBezTo>
                  <a:pt x="2256917" y="-41118"/>
                  <a:pt x="2430528" y="15445"/>
                  <a:pt x="2562460" y="0"/>
                </a:cubicBezTo>
                <a:cubicBezTo>
                  <a:pt x="2694392" y="-15445"/>
                  <a:pt x="2998809" y="66432"/>
                  <a:pt x="3230928" y="0"/>
                </a:cubicBezTo>
                <a:cubicBezTo>
                  <a:pt x="3463047" y="-66432"/>
                  <a:pt x="3466024" y="22350"/>
                  <a:pt x="3676574" y="0"/>
                </a:cubicBezTo>
                <a:cubicBezTo>
                  <a:pt x="3887124" y="-22350"/>
                  <a:pt x="4139010" y="57988"/>
                  <a:pt x="4345041" y="0"/>
                </a:cubicBezTo>
                <a:cubicBezTo>
                  <a:pt x="4551072" y="-57988"/>
                  <a:pt x="4873777" y="59763"/>
                  <a:pt x="5013509" y="0"/>
                </a:cubicBezTo>
                <a:cubicBezTo>
                  <a:pt x="5153241" y="-59763"/>
                  <a:pt x="5355956" y="60716"/>
                  <a:pt x="5570566" y="0"/>
                </a:cubicBezTo>
                <a:cubicBezTo>
                  <a:pt x="5606692" y="142520"/>
                  <a:pt x="5549710" y="341399"/>
                  <a:pt x="5570566" y="555625"/>
                </a:cubicBezTo>
                <a:cubicBezTo>
                  <a:pt x="5591422" y="769852"/>
                  <a:pt x="5548750" y="870207"/>
                  <a:pt x="5570566" y="1068509"/>
                </a:cubicBezTo>
                <a:cubicBezTo>
                  <a:pt x="5488239" y="1088686"/>
                  <a:pt x="5299640" y="1058464"/>
                  <a:pt x="5180626" y="1068509"/>
                </a:cubicBezTo>
                <a:cubicBezTo>
                  <a:pt x="5061612" y="1078554"/>
                  <a:pt x="4691341" y="1006576"/>
                  <a:pt x="4512158" y="1068509"/>
                </a:cubicBezTo>
                <a:cubicBezTo>
                  <a:pt x="4332975" y="1130442"/>
                  <a:pt x="4284386" y="1041980"/>
                  <a:pt x="4066513" y="1068509"/>
                </a:cubicBezTo>
                <a:cubicBezTo>
                  <a:pt x="3848641" y="1095038"/>
                  <a:pt x="3622333" y="1038387"/>
                  <a:pt x="3509457" y="1068509"/>
                </a:cubicBezTo>
                <a:cubicBezTo>
                  <a:pt x="3396581" y="1098631"/>
                  <a:pt x="2987344" y="1015741"/>
                  <a:pt x="2840989" y="1068509"/>
                </a:cubicBezTo>
                <a:cubicBezTo>
                  <a:pt x="2694634" y="1121277"/>
                  <a:pt x="2428540" y="1028683"/>
                  <a:pt x="2283932" y="1068509"/>
                </a:cubicBezTo>
                <a:cubicBezTo>
                  <a:pt x="2139324" y="1108335"/>
                  <a:pt x="2038216" y="1063673"/>
                  <a:pt x="1893992" y="1068509"/>
                </a:cubicBezTo>
                <a:cubicBezTo>
                  <a:pt x="1749768" y="1073345"/>
                  <a:pt x="1653696" y="1038339"/>
                  <a:pt x="1448347" y="1068509"/>
                </a:cubicBezTo>
                <a:cubicBezTo>
                  <a:pt x="1242998" y="1098679"/>
                  <a:pt x="1067429" y="1008388"/>
                  <a:pt x="779879" y="1068509"/>
                </a:cubicBezTo>
                <a:cubicBezTo>
                  <a:pt x="492329" y="1128630"/>
                  <a:pt x="179556" y="980333"/>
                  <a:pt x="0" y="1068509"/>
                </a:cubicBezTo>
                <a:cubicBezTo>
                  <a:pt x="-35426" y="946644"/>
                  <a:pt x="44207" y="662852"/>
                  <a:pt x="0" y="555625"/>
                </a:cubicBezTo>
                <a:cubicBezTo>
                  <a:pt x="-44207" y="448398"/>
                  <a:pt x="37497" y="118144"/>
                  <a:pt x="0" y="0"/>
                </a:cubicBezTo>
                <a:close/>
              </a:path>
            </a:pathLst>
          </a:custGeom>
          <a:noFill/>
          <a:ln w="19050" cmpd="sng">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37C7AA8-D3E0-1B4E-E34F-E42D13422BD4}"/>
              </a:ext>
            </a:extLst>
          </p:cNvPr>
          <p:cNvSpPr txBox="1"/>
          <p:nvPr/>
        </p:nvSpPr>
        <p:spPr>
          <a:xfrm>
            <a:off x="70335" y="4940949"/>
            <a:ext cx="5950016" cy="169277"/>
          </a:xfrm>
          <a:prstGeom prst="rect">
            <a:avLst/>
          </a:prstGeom>
          <a:noFill/>
        </p:spPr>
        <p:txBody>
          <a:bodyPr wrap="square" rtlCol="0">
            <a:spAutoFit/>
          </a:bodyPr>
          <a:lstStyle/>
          <a:p>
            <a:r>
              <a:rPr lang="en-US" sz="500" dirty="0"/>
              <a:t>Sources: (1) Reuters, (2) CNBC, (3) Reuters</a:t>
            </a:r>
          </a:p>
        </p:txBody>
      </p:sp>
    </p:spTree>
    <p:extLst>
      <p:ext uri="{BB962C8B-B14F-4D97-AF65-F5344CB8AC3E}">
        <p14:creationId xmlns:p14="http://schemas.microsoft.com/office/powerpoint/2010/main" val="50640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Defamation</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5"/>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6"/>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36</a:t>
            </a:fld>
            <a:endParaRPr lang="en-US" altLang="en-US" dirty="0">
              <a:solidFill>
                <a:srgbClr val="8B8B8B"/>
              </a:solidFill>
            </a:endParaRPr>
          </a:p>
        </p:txBody>
      </p:sp>
      <p:sp>
        <p:nvSpPr>
          <p:cNvPr id="4" name="AutoShape 2" descr="lawsuits filed against artificial intelligence companies">
            <a:extLst>
              <a:ext uri="{FF2B5EF4-FFF2-40B4-BE49-F238E27FC236}">
                <a16:creationId xmlns:a16="http://schemas.microsoft.com/office/drawing/2014/main" id="{EEACEBEB-8E98-2247-2775-F2EA12911F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lawsuits filed against artificial intelligence companies">
            <a:extLst>
              <a:ext uri="{FF2B5EF4-FFF2-40B4-BE49-F238E27FC236}">
                <a16:creationId xmlns:a16="http://schemas.microsoft.com/office/drawing/2014/main" id="{DB9117AF-3F08-5B16-2EBA-6B97F3FEA27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Armed American Radio">
            <a:extLst>
              <a:ext uri="{FF2B5EF4-FFF2-40B4-BE49-F238E27FC236}">
                <a16:creationId xmlns:a16="http://schemas.microsoft.com/office/drawing/2014/main" id="{261242A2-0538-779F-2D5C-81FC35C44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88" y="1134774"/>
            <a:ext cx="5039206" cy="300773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13421A59-80E9-4CE7-79A2-872E32083B8B}"/>
              </a:ext>
            </a:extLst>
          </p:cNvPr>
          <p:cNvPicPr>
            <a:picLocks noGrp="1" noChangeAspect="1"/>
          </p:cNvPicPr>
          <p:nvPr>
            <p:ph sz="quarter" idx="13"/>
          </p:nvPr>
        </p:nvPicPr>
        <p:blipFill>
          <a:blip r:embed="rId4"/>
          <a:stretch>
            <a:fillRect/>
          </a:stretch>
        </p:blipFill>
        <p:spPr>
          <a:xfrm>
            <a:off x="3393065" y="3677744"/>
            <a:ext cx="5572125" cy="929529"/>
          </a:xfrm>
          <a:custGeom>
            <a:avLst/>
            <a:gdLst>
              <a:gd name="connsiteX0" fmla="*/ 0 w 5572125"/>
              <a:gd name="connsiteY0" fmla="*/ 0 h 929529"/>
              <a:gd name="connsiteX1" fmla="*/ 390049 w 5572125"/>
              <a:gd name="connsiteY1" fmla="*/ 0 h 929529"/>
              <a:gd name="connsiteX2" fmla="*/ 1058704 w 5572125"/>
              <a:gd name="connsiteY2" fmla="*/ 0 h 929529"/>
              <a:gd name="connsiteX3" fmla="*/ 1671638 w 5572125"/>
              <a:gd name="connsiteY3" fmla="*/ 0 h 929529"/>
              <a:gd name="connsiteX4" fmla="*/ 2061686 w 5572125"/>
              <a:gd name="connsiteY4" fmla="*/ 0 h 929529"/>
              <a:gd name="connsiteX5" fmla="*/ 2563178 w 5572125"/>
              <a:gd name="connsiteY5" fmla="*/ 0 h 929529"/>
              <a:gd name="connsiteX6" fmla="*/ 3231833 w 5572125"/>
              <a:gd name="connsiteY6" fmla="*/ 0 h 929529"/>
              <a:gd name="connsiteX7" fmla="*/ 3789045 w 5572125"/>
              <a:gd name="connsiteY7" fmla="*/ 0 h 929529"/>
              <a:gd name="connsiteX8" fmla="*/ 4401979 w 5572125"/>
              <a:gd name="connsiteY8" fmla="*/ 0 h 929529"/>
              <a:gd name="connsiteX9" fmla="*/ 4903470 w 5572125"/>
              <a:gd name="connsiteY9" fmla="*/ 0 h 929529"/>
              <a:gd name="connsiteX10" fmla="*/ 5572125 w 5572125"/>
              <a:gd name="connsiteY10" fmla="*/ 0 h 929529"/>
              <a:gd name="connsiteX11" fmla="*/ 5572125 w 5572125"/>
              <a:gd name="connsiteY11" fmla="*/ 483355 h 929529"/>
              <a:gd name="connsiteX12" fmla="*/ 5572125 w 5572125"/>
              <a:gd name="connsiteY12" fmla="*/ 929529 h 929529"/>
              <a:gd name="connsiteX13" fmla="*/ 5182076 w 5572125"/>
              <a:gd name="connsiteY13" fmla="*/ 929529 h 929529"/>
              <a:gd name="connsiteX14" fmla="*/ 4792028 w 5572125"/>
              <a:gd name="connsiteY14" fmla="*/ 929529 h 929529"/>
              <a:gd name="connsiteX15" fmla="*/ 4179094 w 5572125"/>
              <a:gd name="connsiteY15" fmla="*/ 929529 h 929529"/>
              <a:gd name="connsiteX16" fmla="*/ 3789045 w 5572125"/>
              <a:gd name="connsiteY16" fmla="*/ 929529 h 929529"/>
              <a:gd name="connsiteX17" fmla="*/ 3231833 w 5572125"/>
              <a:gd name="connsiteY17" fmla="*/ 929529 h 929529"/>
              <a:gd name="connsiteX18" fmla="*/ 2786063 w 5572125"/>
              <a:gd name="connsiteY18" fmla="*/ 929529 h 929529"/>
              <a:gd name="connsiteX19" fmla="*/ 2228850 w 5572125"/>
              <a:gd name="connsiteY19" fmla="*/ 929529 h 929529"/>
              <a:gd name="connsiteX20" fmla="*/ 1671638 w 5572125"/>
              <a:gd name="connsiteY20" fmla="*/ 929529 h 929529"/>
              <a:gd name="connsiteX21" fmla="*/ 1114425 w 5572125"/>
              <a:gd name="connsiteY21" fmla="*/ 929529 h 929529"/>
              <a:gd name="connsiteX22" fmla="*/ 557213 w 5572125"/>
              <a:gd name="connsiteY22" fmla="*/ 929529 h 929529"/>
              <a:gd name="connsiteX23" fmla="*/ 0 w 5572125"/>
              <a:gd name="connsiteY23" fmla="*/ 929529 h 929529"/>
              <a:gd name="connsiteX24" fmla="*/ 0 w 5572125"/>
              <a:gd name="connsiteY24" fmla="*/ 455469 h 929529"/>
              <a:gd name="connsiteX25" fmla="*/ 0 w 5572125"/>
              <a:gd name="connsiteY25" fmla="*/ 0 h 92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2125" h="929529" fill="none" extrusionOk="0">
                <a:moveTo>
                  <a:pt x="0" y="0"/>
                </a:moveTo>
                <a:cubicBezTo>
                  <a:pt x="183771" y="-19298"/>
                  <a:pt x="270091" y="10228"/>
                  <a:pt x="390049" y="0"/>
                </a:cubicBezTo>
                <a:cubicBezTo>
                  <a:pt x="510007" y="-10228"/>
                  <a:pt x="862912" y="34238"/>
                  <a:pt x="1058704" y="0"/>
                </a:cubicBezTo>
                <a:cubicBezTo>
                  <a:pt x="1254496" y="-34238"/>
                  <a:pt x="1409352" y="2622"/>
                  <a:pt x="1671638" y="0"/>
                </a:cubicBezTo>
                <a:cubicBezTo>
                  <a:pt x="1933924" y="-2622"/>
                  <a:pt x="1922589" y="15385"/>
                  <a:pt x="2061686" y="0"/>
                </a:cubicBezTo>
                <a:cubicBezTo>
                  <a:pt x="2200783" y="-15385"/>
                  <a:pt x="2397408" y="7236"/>
                  <a:pt x="2563178" y="0"/>
                </a:cubicBezTo>
                <a:cubicBezTo>
                  <a:pt x="2728948" y="-7236"/>
                  <a:pt x="2982534" y="36385"/>
                  <a:pt x="3231833" y="0"/>
                </a:cubicBezTo>
                <a:cubicBezTo>
                  <a:pt x="3481132" y="-36385"/>
                  <a:pt x="3530897" y="52742"/>
                  <a:pt x="3789045" y="0"/>
                </a:cubicBezTo>
                <a:cubicBezTo>
                  <a:pt x="4047193" y="-52742"/>
                  <a:pt x="4223591" y="40779"/>
                  <a:pt x="4401979" y="0"/>
                </a:cubicBezTo>
                <a:cubicBezTo>
                  <a:pt x="4580367" y="-40779"/>
                  <a:pt x="4756010" y="12026"/>
                  <a:pt x="4903470" y="0"/>
                </a:cubicBezTo>
                <a:cubicBezTo>
                  <a:pt x="5050930" y="-12026"/>
                  <a:pt x="5330858" y="13968"/>
                  <a:pt x="5572125" y="0"/>
                </a:cubicBezTo>
                <a:cubicBezTo>
                  <a:pt x="5576740" y="150370"/>
                  <a:pt x="5517330" y="355276"/>
                  <a:pt x="5572125" y="483355"/>
                </a:cubicBezTo>
                <a:cubicBezTo>
                  <a:pt x="5626920" y="611434"/>
                  <a:pt x="5537577" y="721889"/>
                  <a:pt x="5572125" y="929529"/>
                </a:cubicBezTo>
                <a:cubicBezTo>
                  <a:pt x="5447399" y="938437"/>
                  <a:pt x="5286912" y="924686"/>
                  <a:pt x="5182076" y="929529"/>
                </a:cubicBezTo>
                <a:cubicBezTo>
                  <a:pt x="5077240" y="934372"/>
                  <a:pt x="4974388" y="902728"/>
                  <a:pt x="4792028" y="929529"/>
                </a:cubicBezTo>
                <a:cubicBezTo>
                  <a:pt x="4609668" y="956330"/>
                  <a:pt x="4414801" y="889343"/>
                  <a:pt x="4179094" y="929529"/>
                </a:cubicBezTo>
                <a:cubicBezTo>
                  <a:pt x="3943387" y="969715"/>
                  <a:pt x="3972730" y="909952"/>
                  <a:pt x="3789045" y="929529"/>
                </a:cubicBezTo>
                <a:cubicBezTo>
                  <a:pt x="3605360" y="949106"/>
                  <a:pt x="3413794" y="897414"/>
                  <a:pt x="3231833" y="929529"/>
                </a:cubicBezTo>
                <a:cubicBezTo>
                  <a:pt x="3049872" y="961644"/>
                  <a:pt x="2995225" y="916402"/>
                  <a:pt x="2786063" y="929529"/>
                </a:cubicBezTo>
                <a:cubicBezTo>
                  <a:pt x="2576901" y="942656"/>
                  <a:pt x="2496995" y="917235"/>
                  <a:pt x="2228850" y="929529"/>
                </a:cubicBezTo>
                <a:cubicBezTo>
                  <a:pt x="1960705" y="941823"/>
                  <a:pt x="1875612" y="900094"/>
                  <a:pt x="1671638" y="929529"/>
                </a:cubicBezTo>
                <a:cubicBezTo>
                  <a:pt x="1467664" y="958964"/>
                  <a:pt x="1312427" y="893590"/>
                  <a:pt x="1114425" y="929529"/>
                </a:cubicBezTo>
                <a:cubicBezTo>
                  <a:pt x="916423" y="965468"/>
                  <a:pt x="669127" y="929292"/>
                  <a:pt x="557213" y="929529"/>
                </a:cubicBezTo>
                <a:cubicBezTo>
                  <a:pt x="445299" y="929766"/>
                  <a:pt x="149193" y="871096"/>
                  <a:pt x="0" y="929529"/>
                </a:cubicBezTo>
                <a:cubicBezTo>
                  <a:pt x="-51991" y="740066"/>
                  <a:pt x="9842" y="611767"/>
                  <a:pt x="0" y="455469"/>
                </a:cubicBezTo>
                <a:cubicBezTo>
                  <a:pt x="-9842" y="299171"/>
                  <a:pt x="3494" y="172530"/>
                  <a:pt x="0" y="0"/>
                </a:cubicBezTo>
                <a:close/>
              </a:path>
              <a:path w="5572125" h="929529" stroke="0" extrusionOk="0">
                <a:moveTo>
                  <a:pt x="0" y="0"/>
                </a:moveTo>
                <a:cubicBezTo>
                  <a:pt x="181191" y="-27772"/>
                  <a:pt x="374843" y="44667"/>
                  <a:pt x="501491" y="0"/>
                </a:cubicBezTo>
                <a:cubicBezTo>
                  <a:pt x="628139" y="-44667"/>
                  <a:pt x="712601" y="28377"/>
                  <a:pt x="891540" y="0"/>
                </a:cubicBezTo>
                <a:cubicBezTo>
                  <a:pt x="1070479" y="-28377"/>
                  <a:pt x="1382343" y="65255"/>
                  <a:pt x="1560195" y="0"/>
                </a:cubicBezTo>
                <a:cubicBezTo>
                  <a:pt x="1738048" y="-65255"/>
                  <a:pt x="1916263" y="38144"/>
                  <a:pt x="2061686" y="0"/>
                </a:cubicBezTo>
                <a:cubicBezTo>
                  <a:pt x="2207109" y="-38144"/>
                  <a:pt x="2444855" y="52429"/>
                  <a:pt x="2563178" y="0"/>
                </a:cubicBezTo>
                <a:cubicBezTo>
                  <a:pt x="2681501" y="-52429"/>
                  <a:pt x="3076454" y="49870"/>
                  <a:pt x="3231833" y="0"/>
                </a:cubicBezTo>
                <a:cubicBezTo>
                  <a:pt x="3387213" y="-49870"/>
                  <a:pt x="3559723" y="12328"/>
                  <a:pt x="3677603" y="0"/>
                </a:cubicBezTo>
                <a:cubicBezTo>
                  <a:pt x="3795483" y="-12328"/>
                  <a:pt x="4145422" y="47521"/>
                  <a:pt x="4346258" y="0"/>
                </a:cubicBezTo>
                <a:cubicBezTo>
                  <a:pt x="4547094" y="-47521"/>
                  <a:pt x="4707726" y="70177"/>
                  <a:pt x="5014913" y="0"/>
                </a:cubicBezTo>
                <a:cubicBezTo>
                  <a:pt x="5322101" y="-70177"/>
                  <a:pt x="5328642" y="51971"/>
                  <a:pt x="5572125" y="0"/>
                </a:cubicBezTo>
                <a:cubicBezTo>
                  <a:pt x="5573285" y="236642"/>
                  <a:pt x="5566938" y="336471"/>
                  <a:pt x="5572125" y="483355"/>
                </a:cubicBezTo>
                <a:cubicBezTo>
                  <a:pt x="5577312" y="630240"/>
                  <a:pt x="5539445" y="724007"/>
                  <a:pt x="5572125" y="929529"/>
                </a:cubicBezTo>
                <a:cubicBezTo>
                  <a:pt x="5433001" y="946144"/>
                  <a:pt x="5273976" y="885627"/>
                  <a:pt x="5182076" y="929529"/>
                </a:cubicBezTo>
                <a:cubicBezTo>
                  <a:pt x="5090176" y="973431"/>
                  <a:pt x="4829662" y="869293"/>
                  <a:pt x="4513421" y="929529"/>
                </a:cubicBezTo>
                <a:cubicBezTo>
                  <a:pt x="4197180" y="989765"/>
                  <a:pt x="4269283" y="908156"/>
                  <a:pt x="4067651" y="929529"/>
                </a:cubicBezTo>
                <a:cubicBezTo>
                  <a:pt x="3866019" y="950902"/>
                  <a:pt x="3657915" y="920337"/>
                  <a:pt x="3510439" y="929529"/>
                </a:cubicBezTo>
                <a:cubicBezTo>
                  <a:pt x="3362963" y="938721"/>
                  <a:pt x="3117054" y="857093"/>
                  <a:pt x="2841784" y="929529"/>
                </a:cubicBezTo>
                <a:cubicBezTo>
                  <a:pt x="2566514" y="1001965"/>
                  <a:pt x="2497791" y="927957"/>
                  <a:pt x="2284571" y="929529"/>
                </a:cubicBezTo>
                <a:cubicBezTo>
                  <a:pt x="2071351" y="931101"/>
                  <a:pt x="2004303" y="883056"/>
                  <a:pt x="1894523" y="929529"/>
                </a:cubicBezTo>
                <a:cubicBezTo>
                  <a:pt x="1784743" y="976002"/>
                  <a:pt x="1625913" y="902142"/>
                  <a:pt x="1448753" y="929529"/>
                </a:cubicBezTo>
                <a:cubicBezTo>
                  <a:pt x="1271593" y="956916"/>
                  <a:pt x="1092490" y="898468"/>
                  <a:pt x="780098" y="929529"/>
                </a:cubicBezTo>
                <a:cubicBezTo>
                  <a:pt x="467707" y="960590"/>
                  <a:pt x="245759" y="864135"/>
                  <a:pt x="0" y="929529"/>
                </a:cubicBezTo>
                <a:cubicBezTo>
                  <a:pt x="-32676" y="762054"/>
                  <a:pt x="9086" y="588169"/>
                  <a:pt x="0" y="483355"/>
                </a:cubicBezTo>
                <a:cubicBezTo>
                  <a:pt x="-9086" y="378541"/>
                  <a:pt x="43268" y="166632"/>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092466A-3D5D-41F6-3547-14DD3D0EA81D}"/>
              </a:ext>
            </a:extLst>
          </p:cNvPr>
          <p:cNvSpPr txBox="1"/>
          <p:nvPr/>
        </p:nvSpPr>
        <p:spPr>
          <a:xfrm>
            <a:off x="8316879" y="4607273"/>
            <a:ext cx="5950016" cy="169277"/>
          </a:xfrm>
          <a:prstGeom prst="rect">
            <a:avLst/>
          </a:prstGeom>
          <a:noFill/>
        </p:spPr>
        <p:txBody>
          <a:bodyPr wrap="square" rtlCol="0">
            <a:spAutoFit/>
          </a:bodyPr>
          <a:lstStyle/>
          <a:p>
            <a:r>
              <a:rPr lang="en-US" sz="500" dirty="0"/>
              <a:t>Source: Variety</a:t>
            </a:r>
          </a:p>
        </p:txBody>
      </p:sp>
      <p:sp>
        <p:nvSpPr>
          <p:cNvPr id="8" name="TextBox 7">
            <a:extLst>
              <a:ext uri="{FF2B5EF4-FFF2-40B4-BE49-F238E27FC236}">
                <a16:creationId xmlns:a16="http://schemas.microsoft.com/office/drawing/2014/main" id="{7F15EB46-6DB7-2041-9ED4-BF97291E4197}"/>
              </a:ext>
            </a:extLst>
          </p:cNvPr>
          <p:cNvSpPr txBox="1"/>
          <p:nvPr/>
        </p:nvSpPr>
        <p:spPr>
          <a:xfrm>
            <a:off x="229111" y="4121881"/>
            <a:ext cx="5950016" cy="169277"/>
          </a:xfrm>
          <a:prstGeom prst="rect">
            <a:avLst/>
          </a:prstGeom>
          <a:noFill/>
        </p:spPr>
        <p:txBody>
          <a:bodyPr wrap="square" rtlCol="0">
            <a:spAutoFit/>
          </a:bodyPr>
          <a:lstStyle/>
          <a:p>
            <a:r>
              <a:rPr lang="en-US" sz="500" dirty="0"/>
              <a:t>Source: KFMO</a:t>
            </a:r>
          </a:p>
        </p:txBody>
      </p:sp>
      <p:sp>
        <p:nvSpPr>
          <p:cNvPr id="9" name="TextBox 8">
            <a:extLst>
              <a:ext uri="{FF2B5EF4-FFF2-40B4-BE49-F238E27FC236}">
                <a16:creationId xmlns:a16="http://schemas.microsoft.com/office/drawing/2014/main" id="{84D0FEDF-D924-16AC-0B0B-0FCBC0AEECC5}"/>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81465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191294"/>
            <a:ext cx="5572125" cy="4303712"/>
          </a:xfrm>
        </p:spPr>
        <p:txBody>
          <a:bodyPr rtlCol="0">
            <a:noAutofit/>
          </a:bodyPr>
          <a:lstStyle/>
          <a:p>
            <a:pPr eaLnBrk="1" fontAlgn="auto" hangingPunct="1">
              <a:defRPr/>
            </a:pPr>
            <a:r>
              <a:rPr lang="en-US" dirty="0"/>
              <a:t>Breach of Contract</a:t>
            </a:r>
          </a:p>
          <a:p>
            <a:pPr lvl="1" eaLnBrk="1" fontAlgn="auto" hangingPunct="1">
              <a:spcAft>
                <a:spcPts val="0"/>
              </a:spcAft>
              <a:defRPr/>
            </a:pPr>
            <a:r>
              <a:rPr lang="en-US" dirty="0"/>
              <a:t>Sources of training data are governed by licensing agreements &amp; violate terms of service </a:t>
            </a:r>
            <a:endParaRPr lang="en-US" i="1" dirty="0"/>
          </a:p>
          <a:p>
            <a:pPr marL="0" lvl="1" indent="0" eaLnBrk="1" fontAlgn="auto" hangingPunct="1">
              <a:spcAft>
                <a:spcPts val="0"/>
              </a:spcAft>
              <a:buNone/>
              <a:defRPr/>
            </a:pPr>
            <a:r>
              <a:rPr kumimoji="0" lang="en-US" sz="2000" b="1" i="0" u="none" strike="noStrike" kern="1200" cap="none" spc="0" normalizeH="0" baseline="0" noProof="0" dirty="0">
                <a:ln>
                  <a:noFill/>
                </a:ln>
                <a:solidFill>
                  <a:schemeClr val="accent1"/>
                </a:solidFill>
                <a:effectLst/>
                <a:uLnTx/>
                <a:uFillTx/>
                <a:latin typeface="Arial"/>
                <a:ea typeface="+mn-ea"/>
                <a:cs typeface="+mn-cs"/>
              </a:rPr>
              <a:t>Computer Fraud and Abuse Act (CFAA)</a:t>
            </a:r>
            <a:endParaRPr lang="en-US" sz="2000" b="1" dirty="0">
              <a:solidFill>
                <a:schemeClr val="accent1"/>
              </a:solidFill>
              <a:latin typeface="Arial"/>
            </a:endParaRPr>
          </a:p>
          <a:p>
            <a:pPr lvl="1" fontAlgn="auto">
              <a:spcAft>
                <a:spcPts val="0"/>
              </a:spcAft>
              <a:defRPr/>
            </a:pPr>
            <a:r>
              <a:rPr lang="en-US" dirty="0">
                <a:latin typeface="Arial"/>
              </a:rPr>
              <a:t>Intentionally accessing protected computers without authorization through AI plug-ins </a:t>
            </a:r>
          </a:p>
          <a:p>
            <a:pPr marL="0" lvl="1" indent="0" fontAlgn="auto">
              <a:spcAft>
                <a:spcPts val="0"/>
              </a:spcAft>
              <a:buNone/>
              <a:defRPr/>
            </a:pPr>
            <a:r>
              <a:rPr lang="en-US" sz="2000" b="1" dirty="0">
                <a:solidFill>
                  <a:srgbClr val="658D1B"/>
                </a:solidFill>
                <a:latin typeface="Arial"/>
              </a:rPr>
              <a:t>Other State Laws </a:t>
            </a:r>
          </a:p>
          <a:p>
            <a:pPr lvl="1" fontAlgn="auto">
              <a:spcAft>
                <a:spcPts val="0"/>
              </a:spcAft>
              <a:defRPr/>
            </a:pPr>
            <a:r>
              <a:rPr kumimoji="0" lang="en-US" sz="1800" i="0" u="none" strike="noStrike" kern="1200" cap="none" spc="0" normalizeH="0" baseline="0" noProof="0" dirty="0">
                <a:ln>
                  <a:noFill/>
                </a:ln>
                <a:effectLst/>
                <a:uLnTx/>
                <a:uFillTx/>
                <a:latin typeface="Arial"/>
                <a:ea typeface="+mn-ea"/>
                <a:cs typeface="+mn-cs"/>
              </a:rPr>
              <a:t>Competition Laws</a:t>
            </a:r>
          </a:p>
          <a:p>
            <a:pPr lvl="2" fontAlgn="auto">
              <a:spcAft>
                <a:spcPts val="0"/>
              </a:spcAft>
              <a:defRPr/>
            </a:pPr>
            <a:r>
              <a:rPr kumimoji="0" lang="en-US" i="1" u="none" strike="noStrike" kern="1200" cap="none" spc="0" normalizeH="0" baseline="0" noProof="0" dirty="0">
                <a:ln>
                  <a:noFill/>
                </a:ln>
                <a:effectLst/>
                <a:uLnTx/>
                <a:uFillTx/>
                <a:latin typeface="Arial"/>
                <a:ea typeface="+mn-ea"/>
                <a:cs typeface="+mn-cs"/>
              </a:rPr>
              <a:t>E.g., </a:t>
            </a:r>
            <a:r>
              <a:rPr kumimoji="0" lang="en-US" i="0" u="none" strike="noStrike" kern="1200" cap="none" spc="0" normalizeH="0" baseline="0" noProof="0" dirty="0">
                <a:ln>
                  <a:noFill/>
                </a:ln>
                <a:effectLst/>
                <a:uLnTx/>
                <a:uFillTx/>
                <a:latin typeface="Arial"/>
                <a:ea typeface="+mn-ea"/>
                <a:cs typeface="+mn-cs"/>
              </a:rPr>
              <a:t>California Unfair Competition Law</a:t>
            </a:r>
            <a:endParaRPr lang="en-US" dirty="0">
              <a:latin typeface="Arial"/>
            </a:endParaRPr>
          </a:p>
          <a:p>
            <a:pPr lvl="1" fontAlgn="auto">
              <a:spcAft>
                <a:spcPts val="0"/>
              </a:spcAft>
              <a:defRPr/>
            </a:pPr>
            <a:r>
              <a:rPr kumimoji="0" lang="en-US" sz="1800" i="0" u="none" strike="noStrike" kern="1200" cap="none" spc="0" normalizeH="0" baseline="0" noProof="0" dirty="0">
                <a:ln>
                  <a:noFill/>
                </a:ln>
                <a:effectLst/>
                <a:uLnTx/>
                <a:uFillTx/>
                <a:latin typeface="Arial"/>
                <a:ea typeface="+mn-ea"/>
                <a:cs typeface="+mn-cs"/>
              </a:rPr>
              <a:t>Consumer Protection Laws</a:t>
            </a:r>
            <a:endParaRPr kumimoji="0" lang="en-US" i="0" u="none" strike="noStrike" kern="1200" cap="none" spc="0" normalizeH="0" baseline="0" noProof="0" dirty="0">
              <a:ln>
                <a:noFill/>
              </a:ln>
              <a:effectLst/>
              <a:uLnTx/>
              <a:uFillTx/>
              <a:latin typeface="Arial"/>
              <a:ea typeface="+mn-ea"/>
              <a:cs typeface="+mn-cs"/>
            </a:endParaRPr>
          </a:p>
          <a:p>
            <a:pPr lvl="2" fontAlgn="auto">
              <a:spcAft>
                <a:spcPts val="0"/>
              </a:spcAft>
              <a:defRPr/>
            </a:pPr>
            <a:r>
              <a:rPr lang="en-US" i="1" dirty="0">
                <a:latin typeface="Arial"/>
              </a:rPr>
              <a:t>E.g., </a:t>
            </a:r>
            <a:r>
              <a:rPr lang="en-US" dirty="0">
                <a:latin typeface="Arial"/>
              </a:rPr>
              <a:t>Illinois </a:t>
            </a:r>
            <a:r>
              <a:rPr kumimoji="0" lang="en-US" i="0" u="none" strike="noStrike" kern="1200" cap="none" spc="0" normalizeH="0" baseline="0" noProof="0" dirty="0">
                <a:ln>
                  <a:noFill/>
                </a:ln>
                <a:effectLst/>
                <a:uLnTx/>
                <a:uFillTx/>
                <a:latin typeface="Arial"/>
                <a:ea typeface="+mn-ea"/>
                <a:cs typeface="+mn-cs"/>
              </a:rPr>
              <a:t>Consumer Fraud and Deceptive Business Practices Act</a:t>
            </a:r>
          </a:p>
          <a:p>
            <a:pPr lvl="1" fontAlgn="auto">
              <a:spcAft>
                <a:spcPts val="0"/>
              </a:spcAft>
              <a:defRPr/>
            </a:pPr>
            <a:r>
              <a:rPr lang="en-US" dirty="0">
                <a:latin typeface="Arial"/>
              </a:rPr>
              <a:t>Unjust enrichment, negligence, conversion, &amp; more</a:t>
            </a:r>
            <a:br>
              <a:rPr kumimoji="0" lang="en-US" sz="2000" b="1" i="0" u="none" strike="noStrike" kern="1200" cap="none" spc="0" normalizeH="0" baseline="0" noProof="0" dirty="0">
                <a:ln>
                  <a:noFill/>
                </a:ln>
                <a:solidFill>
                  <a:srgbClr val="658D1B"/>
                </a:solidFill>
                <a:effectLst/>
                <a:uLnTx/>
                <a:uFillTx/>
                <a:latin typeface="Arial"/>
                <a:ea typeface="+mn-ea"/>
                <a:cs typeface="+mn-cs"/>
              </a:rPr>
            </a:br>
            <a:endParaRPr lang="en-US" sz="1350" b="1" dirty="0"/>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37</a:t>
            </a:fld>
            <a:endParaRPr lang="en-US" altLang="en-US" dirty="0">
              <a:solidFill>
                <a:srgbClr val="8B8B8B"/>
              </a:solidFill>
            </a:endParaRPr>
          </a:p>
        </p:txBody>
      </p:sp>
      <p:sp>
        <p:nvSpPr>
          <p:cNvPr id="6" name="Title 3">
            <a:extLst>
              <a:ext uri="{FF2B5EF4-FFF2-40B4-BE49-F238E27FC236}">
                <a16:creationId xmlns:a16="http://schemas.microsoft.com/office/drawing/2014/main" id="{56DF5D56-B037-399C-3A6C-7A3E0574CB55}"/>
              </a:ext>
            </a:extLst>
          </p:cNvPr>
          <p:cNvSpPr>
            <a:spLocks noGrp="1"/>
          </p:cNvSpPr>
          <p:nvPr>
            <p:ph type="title"/>
          </p:nvPr>
        </p:nvSpPr>
        <p:spPr>
          <a:xfrm>
            <a:off x="185600" y="2019922"/>
            <a:ext cx="2630487" cy="2530475"/>
          </a:xfrm>
        </p:spPr>
        <p:txBody>
          <a:bodyPr/>
          <a:lstStyle/>
          <a:p>
            <a:pPr eaLnBrk="1" hangingPunct="1"/>
            <a:r>
              <a:rPr lang="en-US" altLang="en-US" dirty="0"/>
              <a:t>Other Claims</a:t>
            </a:r>
          </a:p>
        </p:txBody>
      </p:sp>
    </p:spTree>
    <p:extLst>
      <p:ext uri="{BB962C8B-B14F-4D97-AF65-F5344CB8AC3E}">
        <p14:creationId xmlns:p14="http://schemas.microsoft.com/office/powerpoint/2010/main" val="162851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bot sitting at a desk&#10;&#10;Description automatically generated">
            <a:extLst>
              <a:ext uri="{FF2B5EF4-FFF2-40B4-BE49-F238E27FC236}">
                <a16:creationId xmlns:a16="http://schemas.microsoft.com/office/drawing/2014/main" id="{99D6368E-633D-B150-26C9-35C5E96C1F9D}"/>
              </a:ext>
            </a:extLst>
          </p:cNvPr>
          <p:cNvPicPr>
            <a:picLocks noChangeAspect="1"/>
          </p:cNvPicPr>
          <p:nvPr/>
        </p:nvPicPr>
        <p:blipFill rotWithShape="1">
          <a:blip r:embed="rId3">
            <a:extLst>
              <a:ext uri="{28A0092B-C50C-407E-A947-70E740481C1C}">
                <a14:useLocalDpi xmlns:a14="http://schemas.microsoft.com/office/drawing/2010/main" val="0"/>
              </a:ext>
            </a:extLst>
          </a:blip>
          <a:srcRect l="29691" r="2907" b="1"/>
          <a:stretch/>
        </p:blipFill>
        <p:spPr>
          <a:xfrm>
            <a:off x="4762436" y="1294639"/>
            <a:ext cx="4037076" cy="3429000"/>
          </a:xfrm>
          <a:prstGeom prst="rect">
            <a:avLst/>
          </a:prstGeom>
          <a:noFill/>
        </p:spPr>
      </p:pic>
      <p:sp>
        <p:nvSpPr>
          <p:cNvPr id="19" name="Content Placeholder 1">
            <a:extLst>
              <a:ext uri="{FF2B5EF4-FFF2-40B4-BE49-F238E27FC236}">
                <a16:creationId xmlns:a16="http://schemas.microsoft.com/office/drawing/2014/main" id="{078F3EBD-0D1A-0276-3566-E77E07A87F5D}"/>
              </a:ext>
            </a:extLst>
          </p:cNvPr>
          <p:cNvSpPr>
            <a:spLocks noGrp="1"/>
          </p:cNvSpPr>
          <p:nvPr>
            <p:ph sz="half" idx="2"/>
          </p:nvPr>
        </p:nvSpPr>
        <p:spPr>
          <a:xfrm>
            <a:off x="395050" y="1184357"/>
            <a:ext cx="4037076" cy="3429000"/>
          </a:xfrm>
        </p:spPr>
        <p:txBody>
          <a:bodyPr wrap="square" anchor="t">
            <a:normAutofit fontScale="85000" lnSpcReduction="10000"/>
          </a:bodyPr>
          <a:lstStyle/>
          <a:p>
            <a:pPr marL="285750" indent="-285750">
              <a:lnSpc>
                <a:spcPct val="90000"/>
              </a:lnSpc>
              <a:buFont typeface="Arial" panose="020B0604020202020204" pitchFamily="34" charset="0"/>
              <a:buChar char="•"/>
            </a:pPr>
            <a:r>
              <a:rPr lang="en-US" b="0" dirty="0">
                <a:solidFill>
                  <a:schemeClr val="tx1"/>
                </a:solidFill>
              </a:rPr>
              <a:t>It is still early days</a:t>
            </a:r>
          </a:p>
          <a:p>
            <a:pPr marL="285750" indent="-285750">
              <a:lnSpc>
                <a:spcPct val="90000"/>
              </a:lnSpc>
              <a:buFont typeface="Arial" panose="020B0604020202020204" pitchFamily="34" charset="0"/>
              <a:buChar char="•"/>
            </a:pPr>
            <a:r>
              <a:rPr lang="en-US" b="0" dirty="0">
                <a:solidFill>
                  <a:schemeClr val="tx1"/>
                </a:solidFill>
              </a:rPr>
              <a:t>So far, courts largely approach claims with skepticism, but many defenses untested</a:t>
            </a:r>
          </a:p>
          <a:p>
            <a:pPr marL="285750" indent="-285750">
              <a:lnSpc>
                <a:spcPct val="90000"/>
              </a:lnSpc>
              <a:buFont typeface="Arial" panose="020B0604020202020204" pitchFamily="34" charset="0"/>
              <a:buChar char="•"/>
            </a:pPr>
            <a:r>
              <a:rPr lang="en-US" b="0" dirty="0">
                <a:solidFill>
                  <a:schemeClr val="tx1"/>
                </a:solidFill>
              </a:rPr>
              <a:t>Without broad federal legislation or regulation, law will be made by the courts and could shape AI development</a:t>
            </a:r>
          </a:p>
          <a:p>
            <a:pPr marL="285750" indent="-285750">
              <a:lnSpc>
                <a:spcPct val="90000"/>
              </a:lnSpc>
              <a:buFont typeface="Arial" panose="020B0604020202020204" pitchFamily="34" charset="0"/>
              <a:buChar char="•"/>
            </a:pPr>
            <a:r>
              <a:rPr lang="en-US" b="0" dirty="0">
                <a:solidFill>
                  <a:schemeClr val="tx1"/>
                </a:solidFill>
              </a:rPr>
              <a:t>But innovation will continue</a:t>
            </a:r>
          </a:p>
          <a:p>
            <a:pPr marL="285750" indent="-285750">
              <a:lnSpc>
                <a:spcPct val="90000"/>
              </a:lnSpc>
              <a:buFont typeface="Arial" panose="020B0604020202020204" pitchFamily="34" charset="0"/>
              <a:buChar char="•"/>
            </a:pPr>
            <a:r>
              <a:rPr lang="en-US" b="0" dirty="0">
                <a:solidFill>
                  <a:schemeClr val="tx1"/>
                </a:solidFill>
              </a:rPr>
              <a:t>Plaintiffs’ bar focused on AI companies now, but may expand to those that adopt or use AI products</a:t>
            </a:r>
          </a:p>
          <a:p>
            <a:pPr marL="285750" indent="-285750">
              <a:lnSpc>
                <a:spcPct val="90000"/>
              </a:lnSpc>
              <a:buFont typeface="Arial" panose="020B0604020202020204" pitchFamily="34" charset="0"/>
              <a:buChar char="•"/>
            </a:pPr>
            <a:endParaRPr lang="en-US" dirty="0">
              <a:solidFill>
                <a:schemeClr val="tx1"/>
              </a:solidFill>
              <a:highlight>
                <a:srgbClr val="FFFF00"/>
              </a:highlight>
            </a:endParaRPr>
          </a:p>
        </p:txBody>
      </p:sp>
      <p:sp>
        <p:nvSpPr>
          <p:cNvPr id="2" name="Title 1">
            <a:extLst>
              <a:ext uri="{FF2B5EF4-FFF2-40B4-BE49-F238E27FC236}">
                <a16:creationId xmlns:a16="http://schemas.microsoft.com/office/drawing/2014/main" id="{1AB17F89-E640-F50B-3C34-C9D10BDF3A4F}"/>
              </a:ext>
            </a:extLst>
          </p:cNvPr>
          <p:cNvSpPr>
            <a:spLocks noGrp="1"/>
          </p:cNvSpPr>
          <p:nvPr>
            <p:ph type="title"/>
          </p:nvPr>
        </p:nvSpPr>
        <p:spPr>
          <a:xfrm>
            <a:off x="264988" y="214341"/>
            <a:ext cx="8612311" cy="430887"/>
          </a:xfrm>
        </p:spPr>
        <p:txBody>
          <a:bodyPr wrap="square" anchor="ctr">
            <a:normAutofit/>
          </a:bodyPr>
          <a:lstStyle/>
          <a:p>
            <a:r>
              <a:rPr lang="en-US" dirty="0"/>
              <a:t>Private Litigation: What’s Next? </a:t>
            </a:r>
          </a:p>
        </p:txBody>
      </p:sp>
      <p:sp>
        <p:nvSpPr>
          <p:cNvPr id="3" name="Footer Placeholder 2">
            <a:extLst>
              <a:ext uri="{FF2B5EF4-FFF2-40B4-BE49-F238E27FC236}">
                <a16:creationId xmlns:a16="http://schemas.microsoft.com/office/drawing/2014/main" id="{CF87D8DF-89D4-C271-A963-2381E61CEAF1}"/>
              </a:ext>
            </a:extLst>
          </p:cNvPr>
          <p:cNvSpPr>
            <a:spLocks noGrp="1"/>
          </p:cNvSpPr>
          <p:nvPr>
            <p:ph type="ftr" sz="quarter" idx="10"/>
          </p:nvPr>
        </p:nvSpPr>
        <p:spPr>
          <a:xfrm>
            <a:off x="5619750" y="4891088"/>
            <a:ext cx="3086100" cy="114300"/>
          </a:xfrm>
        </p:spPr>
        <p:txBody>
          <a:bodyPr anchor="ctr">
            <a:normAutofit/>
          </a:bodyPr>
          <a:lstStyle/>
          <a:p>
            <a:pPr>
              <a:spcAft>
                <a:spcPts val="600"/>
              </a:spcAft>
              <a:defRPr/>
            </a:pPr>
            <a:r>
              <a:rPr lang="en-US" dirty="0"/>
              <a:t>Keker Van Nest &amp; Peters  |</a:t>
            </a:r>
          </a:p>
        </p:txBody>
      </p:sp>
      <p:sp>
        <p:nvSpPr>
          <p:cNvPr id="4" name="Slide Number Placeholder 3">
            <a:extLst>
              <a:ext uri="{FF2B5EF4-FFF2-40B4-BE49-F238E27FC236}">
                <a16:creationId xmlns:a16="http://schemas.microsoft.com/office/drawing/2014/main" id="{DC92FB4E-00F5-A963-689C-D8144231406D}"/>
              </a:ext>
            </a:extLst>
          </p:cNvPr>
          <p:cNvSpPr>
            <a:spLocks noGrp="1"/>
          </p:cNvSpPr>
          <p:nvPr>
            <p:ph type="sldNum" sz="quarter" idx="11"/>
          </p:nvPr>
        </p:nvSpPr>
        <p:spPr>
          <a:xfrm>
            <a:off x="8721725" y="4891088"/>
            <a:ext cx="155575" cy="114300"/>
          </a:xfrm>
        </p:spPr>
        <p:txBody>
          <a:bodyPr wrap="square" anchor="ctr">
            <a:normAutofit/>
          </a:bodyPr>
          <a:lstStyle/>
          <a:p>
            <a:pPr>
              <a:spcAft>
                <a:spcPts val="600"/>
              </a:spcAft>
            </a:pPr>
            <a:fld id="{F7672E7F-8CE2-411A-B858-AB9792D5925B}" type="slidenum">
              <a:rPr lang="en-US" altLang="en-US" smtClean="0"/>
              <a:pPr>
                <a:spcAft>
                  <a:spcPts val="600"/>
                </a:spcAft>
              </a:pPr>
              <a:t>38</a:t>
            </a:fld>
            <a:endParaRPr lang="en-US" altLang="en-US" dirty="0"/>
          </a:p>
        </p:txBody>
      </p:sp>
      <p:sp>
        <p:nvSpPr>
          <p:cNvPr id="6" name="TextBox 5">
            <a:extLst>
              <a:ext uri="{FF2B5EF4-FFF2-40B4-BE49-F238E27FC236}">
                <a16:creationId xmlns:a16="http://schemas.microsoft.com/office/drawing/2014/main" id="{BB9D92E9-AD3D-6170-4240-E255968783F8}"/>
              </a:ext>
            </a:extLst>
          </p:cNvPr>
          <p:cNvSpPr txBox="1"/>
          <p:nvPr/>
        </p:nvSpPr>
        <p:spPr>
          <a:xfrm>
            <a:off x="8108148" y="4696241"/>
            <a:ext cx="5950016" cy="169277"/>
          </a:xfrm>
          <a:prstGeom prst="rect">
            <a:avLst/>
          </a:prstGeom>
          <a:noFill/>
        </p:spPr>
        <p:txBody>
          <a:bodyPr wrap="square" rtlCol="0">
            <a:spAutoFit/>
          </a:bodyPr>
          <a:lstStyle/>
          <a:p>
            <a:r>
              <a:rPr lang="en-US" sz="500" dirty="0"/>
              <a:t>Source: Runway AI</a:t>
            </a:r>
          </a:p>
        </p:txBody>
      </p:sp>
      <p:sp>
        <p:nvSpPr>
          <p:cNvPr id="7" name="TextBox 6">
            <a:extLst>
              <a:ext uri="{FF2B5EF4-FFF2-40B4-BE49-F238E27FC236}">
                <a16:creationId xmlns:a16="http://schemas.microsoft.com/office/drawing/2014/main" id="{EA38E16D-2F3D-662C-54D3-563B9FFC58A9}"/>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7056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13671F69-492B-4E11-93A4-501B2660EF86}"/>
              </a:ext>
            </a:extLst>
          </p:cNvPr>
          <p:cNvSpPr>
            <a:spLocks noGrp="1"/>
          </p:cNvSpPr>
          <p:nvPr>
            <p:ph type="title"/>
          </p:nvPr>
        </p:nvSpPr>
        <p:spPr>
          <a:xfrm>
            <a:off x="265113" y="214313"/>
            <a:ext cx="8612187" cy="430212"/>
          </a:xfrm>
        </p:spPr>
        <p:txBody>
          <a:bodyPr/>
          <a:lstStyle/>
          <a:p>
            <a:pPr eaLnBrk="1" hangingPunct="1"/>
            <a:r>
              <a:rPr lang="en-US" altLang="en-US" b="1" dirty="0"/>
              <a:t>Agenda</a:t>
            </a:r>
          </a:p>
        </p:txBody>
      </p:sp>
      <p:sp>
        <p:nvSpPr>
          <p:cNvPr id="3" name="Footer Placeholder 2">
            <a:extLst>
              <a:ext uri="{FF2B5EF4-FFF2-40B4-BE49-F238E27FC236}">
                <a16:creationId xmlns:a16="http://schemas.microsoft.com/office/drawing/2014/main" id="{81A033DA-2BBB-495F-81ED-ADF1C4185B20}"/>
              </a:ext>
            </a:extLst>
          </p:cNvPr>
          <p:cNvSpPr>
            <a:spLocks noGrp="1"/>
          </p:cNvSpPr>
          <p:nvPr>
            <p:ph type="ftr" sz="quarter" idx="15"/>
          </p:nvPr>
        </p:nvSpPr>
        <p:spPr>
          <a:xfrm>
            <a:off x="5619750" y="4891088"/>
            <a:ext cx="3086100" cy="114300"/>
          </a:xfrm>
          <a:prstGeom prst="rect">
            <a:avLst/>
          </a:prstGeom>
        </p:spPr>
        <p:txBody>
          <a:bodyPr vert="horz" lIns="0" tIns="0" rIns="0" bIns="0" rtlCol="0" anchor="ctr">
            <a:noAutofit/>
          </a:bodyPr>
          <a:lstStyle>
            <a:defPPr>
              <a:defRPr lang="en-US"/>
            </a:defPPr>
            <a:lvl1pPr algn="r" defTabSz="457200" rtl="0" eaLnBrk="1" fontAlgn="auto" hangingPunct="1">
              <a:spcBef>
                <a:spcPts val="0"/>
              </a:spcBef>
              <a:spcAft>
                <a:spcPts val="0"/>
              </a:spcAft>
              <a:defRPr sz="750" kern="1200" dirty="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r>
              <a:rPr lang="en-US" dirty="0"/>
              <a:t>Keker Van Nest &amp; Peters  |</a:t>
            </a:r>
          </a:p>
        </p:txBody>
      </p:sp>
      <p:sp>
        <p:nvSpPr>
          <p:cNvPr id="19461" name="Slide Number Placeholder 3">
            <a:extLst>
              <a:ext uri="{FF2B5EF4-FFF2-40B4-BE49-F238E27FC236}">
                <a16:creationId xmlns:a16="http://schemas.microsoft.com/office/drawing/2014/main" id="{201A6685-E5E4-41FB-A6A4-9C443CF7BB4A}"/>
              </a:ext>
            </a:extLst>
          </p:cNvPr>
          <p:cNvSpPr>
            <a:spLocks noGrp="1" noChangeArrowheads="1"/>
          </p:cNvSpPr>
          <p:nvPr>
            <p:ph type="sldNum" sz="quarter" idx="16"/>
          </p:nvPr>
        </p:nvSpPr>
        <p:spPr bwMode="auto">
          <a:xfrm>
            <a:off x="8721725" y="4891088"/>
            <a:ext cx="155575" cy="11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200" rtl="0" eaLnBrk="1" fontAlgn="base" hangingPunct="1">
              <a:spcBef>
                <a:spcPct val="0"/>
              </a:spcBef>
              <a:spcAft>
                <a:spcPct val="0"/>
              </a:spcAft>
              <a:defRPr sz="700" kern="1200">
                <a:solidFill>
                  <a:srgbClr val="8B8B8B"/>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fld id="{CC30A344-FF12-46E2-B4C9-5C5AE4CDE6CC}" type="slidenum">
              <a:rPr lang="en-US" altLang="en-US" smtClean="0"/>
              <a:pPr>
                <a:spcAft>
                  <a:spcPts val="600"/>
                </a:spcAft>
                <a:defRPr/>
              </a:pPr>
              <a:t>39</a:t>
            </a:fld>
            <a:endParaRPr lang="en-US" altLang="en-US" dirty="0">
              <a:solidFill>
                <a:srgbClr val="8B8B8B"/>
              </a:solidFill>
            </a:endParaRPr>
          </a:p>
        </p:txBody>
      </p:sp>
      <p:sp>
        <p:nvSpPr>
          <p:cNvPr id="2" name="TextBox 1">
            <a:extLst>
              <a:ext uri="{FF2B5EF4-FFF2-40B4-BE49-F238E27FC236}">
                <a16:creationId xmlns:a16="http://schemas.microsoft.com/office/drawing/2014/main" id="{EFA49D1F-4091-4E22-5D05-60AA63E1B69A}"/>
              </a:ext>
            </a:extLst>
          </p:cNvPr>
          <p:cNvSpPr txBox="1"/>
          <p:nvPr/>
        </p:nvSpPr>
        <p:spPr>
          <a:xfrm>
            <a:off x="611892" y="1588168"/>
            <a:ext cx="7250703" cy="2862322"/>
          </a:xfrm>
          <a:prstGeom prst="rect">
            <a:avLst/>
          </a:prstGeom>
          <a:noFill/>
        </p:spPr>
        <p:txBody>
          <a:bodyPr wrap="none" rtlCol="0">
            <a:spAutoFit/>
          </a:bodyPr>
          <a:lstStyle/>
          <a:p>
            <a:pPr marL="342900" indent="-342900">
              <a:buAutoNum type="arabicPeriod"/>
            </a:pPr>
            <a:r>
              <a:rPr lang="en-US" dirty="0">
                <a:solidFill>
                  <a:schemeClr val="bg1">
                    <a:lumMod val="85000"/>
                  </a:schemeClr>
                </a:solidFill>
              </a:rPr>
              <a:t>Introduction to Artificial Intelligence &amp; Machine Learning</a:t>
            </a:r>
          </a:p>
          <a:p>
            <a:pPr marL="342900" indent="-342900">
              <a:buAutoNum type="arabicPeriod"/>
            </a:pPr>
            <a:endParaRPr lang="en-US" dirty="0">
              <a:solidFill>
                <a:schemeClr val="bg1">
                  <a:lumMod val="85000"/>
                </a:schemeClr>
              </a:solidFill>
            </a:endParaRPr>
          </a:p>
          <a:p>
            <a:pPr marL="342900" indent="-342900">
              <a:buAutoNum type="arabicPeriod"/>
            </a:pPr>
            <a:endParaRPr lang="en-US" dirty="0">
              <a:solidFill>
                <a:schemeClr val="bg1">
                  <a:lumMod val="85000"/>
                </a:schemeClr>
              </a:solidFill>
            </a:endParaRPr>
          </a:p>
          <a:p>
            <a:pPr marL="342900" indent="-342900">
              <a:buAutoNum type="arabicPeriod"/>
            </a:pPr>
            <a:r>
              <a:rPr lang="en-US" dirty="0">
                <a:solidFill>
                  <a:schemeClr val="bg1">
                    <a:lumMod val="85000"/>
                  </a:schemeClr>
                </a:solidFill>
              </a:rPr>
              <a:t>Overview of Government Regulations, Legislation &amp; Enforcement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solidFill>
                  <a:schemeClr val="bg1">
                    <a:lumMod val="85000"/>
                  </a:schemeClr>
                </a:solidFill>
              </a:rPr>
              <a:t>Overview of Private Litigation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Ethical Considerations</a:t>
            </a:r>
          </a:p>
        </p:txBody>
      </p:sp>
    </p:spTree>
    <p:extLst>
      <p:ext uri="{BB962C8B-B14F-4D97-AF65-F5344CB8AC3E}">
        <p14:creationId xmlns:p14="http://schemas.microsoft.com/office/powerpoint/2010/main" val="112087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13671F69-492B-4E11-93A4-501B2660EF86}"/>
              </a:ext>
            </a:extLst>
          </p:cNvPr>
          <p:cNvSpPr>
            <a:spLocks noGrp="1"/>
          </p:cNvSpPr>
          <p:nvPr>
            <p:ph type="title"/>
          </p:nvPr>
        </p:nvSpPr>
        <p:spPr>
          <a:xfrm>
            <a:off x="265113" y="214313"/>
            <a:ext cx="8612187" cy="430212"/>
          </a:xfrm>
        </p:spPr>
        <p:txBody>
          <a:bodyPr/>
          <a:lstStyle/>
          <a:p>
            <a:pPr eaLnBrk="1" hangingPunct="1"/>
            <a:r>
              <a:rPr lang="en-US" altLang="en-US" b="1" dirty="0"/>
              <a:t>Agenda</a:t>
            </a:r>
          </a:p>
        </p:txBody>
      </p:sp>
      <p:sp>
        <p:nvSpPr>
          <p:cNvPr id="3" name="Footer Placeholder 2">
            <a:extLst>
              <a:ext uri="{FF2B5EF4-FFF2-40B4-BE49-F238E27FC236}">
                <a16:creationId xmlns:a16="http://schemas.microsoft.com/office/drawing/2014/main" id="{81A033DA-2BBB-495F-81ED-ADF1C4185B20}"/>
              </a:ext>
            </a:extLst>
          </p:cNvPr>
          <p:cNvSpPr>
            <a:spLocks noGrp="1"/>
          </p:cNvSpPr>
          <p:nvPr>
            <p:ph type="ftr" sz="quarter" idx="15"/>
          </p:nvPr>
        </p:nvSpPr>
        <p:spPr>
          <a:xfrm>
            <a:off x="5619750" y="4891088"/>
            <a:ext cx="3086100" cy="114300"/>
          </a:xfrm>
          <a:prstGeom prst="rect">
            <a:avLst/>
          </a:prstGeom>
        </p:spPr>
        <p:txBody>
          <a:bodyPr vert="horz" lIns="0" tIns="0" rIns="0" bIns="0" rtlCol="0" anchor="ctr">
            <a:noAutofit/>
          </a:bodyPr>
          <a:lstStyle>
            <a:defPPr>
              <a:defRPr lang="en-US"/>
            </a:defPPr>
            <a:lvl1pPr algn="r" defTabSz="457200" rtl="0" eaLnBrk="1" fontAlgn="auto" hangingPunct="1">
              <a:spcBef>
                <a:spcPts val="0"/>
              </a:spcBef>
              <a:spcAft>
                <a:spcPts val="0"/>
              </a:spcAft>
              <a:defRPr sz="750" kern="1200" dirty="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r>
              <a:rPr lang="en-US" dirty="0"/>
              <a:t>Keker Van Nest &amp; Peters  |</a:t>
            </a:r>
          </a:p>
        </p:txBody>
      </p:sp>
      <p:sp>
        <p:nvSpPr>
          <p:cNvPr id="19461" name="Slide Number Placeholder 3">
            <a:extLst>
              <a:ext uri="{FF2B5EF4-FFF2-40B4-BE49-F238E27FC236}">
                <a16:creationId xmlns:a16="http://schemas.microsoft.com/office/drawing/2014/main" id="{201A6685-E5E4-41FB-A6A4-9C443CF7BB4A}"/>
              </a:ext>
            </a:extLst>
          </p:cNvPr>
          <p:cNvSpPr>
            <a:spLocks noGrp="1" noChangeArrowheads="1"/>
          </p:cNvSpPr>
          <p:nvPr>
            <p:ph type="sldNum" sz="quarter" idx="16"/>
          </p:nvPr>
        </p:nvSpPr>
        <p:spPr bwMode="auto">
          <a:xfrm>
            <a:off x="8721725" y="4891088"/>
            <a:ext cx="155575" cy="11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200" rtl="0" eaLnBrk="1" fontAlgn="base" hangingPunct="1">
              <a:spcBef>
                <a:spcPct val="0"/>
              </a:spcBef>
              <a:spcAft>
                <a:spcPct val="0"/>
              </a:spcAft>
              <a:defRPr sz="700" kern="1200">
                <a:solidFill>
                  <a:srgbClr val="8B8B8B"/>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fld id="{CC30A344-FF12-46E2-B4C9-5C5AE4CDE6CC}" type="slidenum">
              <a:rPr lang="en-US" altLang="en-US" smtClean="0"/>
              <a:pPr>
                <a:spcAft>
                  <a:spcPts val="600"/>
                </a:spcAft>
                <a:defRPr/>
              </a:pPr>
              <a:t>4</a:t>
            </a:fld>
            <a:endParaRPr lang="en-US" altLang="en-US" dirty="0">
              <a:solidFill>
                <a:srgbClr val="8B8B8B"/>
              </a:solidFill>
            </a:endParaRPr>
          </a:p>
        </p:txBody>
      </p:sp>
      <p:sp>
        <p:nvSpPr>
          <p:cNvPr id="2" name="TextBox 1">
            <a:extLst>
              <a:ext uri="{FF2B5EF4-FFF2-40B4-BE49-F238E27FC236}">
                <a16:creationId xmlns:a16="http://schemas.microsoft.com/office/drawing/2014/main" id="{EFA49D1F-4091-4E22-5D05-60AA63E1B69A}"/>
              </a:ext>
            </a:extLst>
          </p:cNvPr>
          <p:cNvSpPr txBox="1"/>
          <p:nvPr/>
        </p:nvSpPr>
        <p:spPr>
          <a:xfrm>
            <a:off x="611892" y="1588168"/>
            <a:ext cx="7250703" cy="3139321"/>
          </a:xfrm>
          <a:prstGeom prst="rect">
            <a:avLst/>
          </a:prstGeom>
          <a:noFill/>
        </p:spPr>
        <p:txBody>
          <a:bodyPr wrap="none" rtlCol="0">
            <a:spAutoFit/>
          </a:bodyPr>
          <a:lstStyle/>
          <a:p>
            <a:pPr marL="342900" indent="-342900">
              <a:buAutoNum type="arabicPeriod"/>
            </a:pPr>
            <a:r>
              <a:rPr lang="en-US" dirty="0"/>
              <a:t>Introduction to Artificial Intelligence &amp; Machine Learning</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Overview of Government Regulations, Legislation &amp; Enforcement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Overview of Private Litigation </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Ethical Considerations</a:t>
            </a:r>
          </a:p>
          <a:p>
            <a:pPr marL="342900" indent="-342900">
              <a:buAutoNum type="arabicPeriod"/>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p:txBody>
          <a:bodyPr/>
          <a:lstStyle/>
          <a:p>
            <a:r>
              <a:rPr lang="en-US" dirty="0"/>
              <a:t>Potential Uses for AI in Legal Work (Eventually)</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40</a:t>
            </a:fld>
            <a:endParaRPr lang="en-US" altLang="en-US"/>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defRPr/>
            </a:pPr>
            <a:r>
              <a:rPr lang="en-US" altLang="en-US" dirty="0"/>
              <a:t>Legal research</a:t>
            </a:r>
          </a:p>
          <a:p>
            <a:pPr lvl="1">
              <a:defRPr/>
            </a:pPr>
            <a:r>
              <a:rPr lang="en-US" altLang="en-US" dirty="0"/>
              <a:t>Document review</a:t>
            </a:r>
          </a:p>
          <a:p>
            <a:pPr lvl="1">
              <a:defRPr/>
            </a:pPr>
            <a:r>
              <a:rPr lang="en-US" altLang="en-US" dirty="0"/>
              <a:t>Summarization</a:t>
            </a:r>
          </a:p>
          <a:p>
            <a:pPr lvl="1">
              <a:defRPr/>
            </a:pPr>
            <a:r>
              <a:rPr lang="en-US" altLang="en-US" dirty="0"/>
              <a:t>Fact research or investigation?</a:t>
            </a:r>
          </a:p>
          <a:p>
            <a:pPr lvl="1">
              <a:defRPr/>
            </a:pPr>
            <a:r>
              <a:rPr lang="en-US" altLang="en-US" dirty="0"/>
              <a:t>Risk prediction?</a:t>
            </a:r>
          </a:p>
          <a:p>
            <a:pPr lvl="1">
              <a:defRPr/>
            </a:pPr>
            <a:r>
              <a:rPr lang="en-US" altLang="en-US" dirty="0"/>
              <a:t>Drafting pleadings?</a:t>
            </a:r>
          </a:p>
          <a:p>
            <a:pPr marL="0" lvl="1" indent="0">
              <a:buNone/>
              <a:defRPr/>
            </a:pPr>
            <a:r>
              <a:rPr lang="en-US" altLang="en-US" dirty="0"/>
              <a:t>	</a:t>
            </a:r>
          </a:p>
          <a:p>
            <a:pPr marL="0" lvl="1" indent="0">
              <a:buNone/>
              <a:defRPr/>
            </a:pPr>
            <a:r>
              <a:rPr lang="en-US" altLang="en-US" sz="2000" b="1" dirty="0">
                <a:solidFill>
                  <a:schemeClr val="accent1"/>
                </a:solidFill>
              </a:rPr>
              <a:t>	Numerous companies are already working on all of these… </a:t>
            </a:r>
          </a:p>
          <a:p>
            <a:pPr marL="0" lvl="1" indent="0">
              <a:buNone/>
              <a:defRPr/>
            </a:pPr>
            <a:endParaRPr lang="en-US" altLang="en-US" dirty="0"/>
          </a:p>
          <a:p>
            <a:pPr lvl="1">
              <a:defRPr/>
            </a:pPr>
            <a:endParaRPr lang="en-US" altLang="en-US" dirty="0"/>
          </a:p>
          <a:p>
            <a:pPr lvl="1">
              <a:defRPr/>
            </a:pPr>
            <a:endParaRPr lang="en-US" altLang="en-US" dirty="0"/>
          </a:p>
        </p:txBody>
      </p:sp>
      <p:pic>
        <p:nvPicPr>
          <p:cNvPr id="3" name="Picture 2" descr="Hands on keyboard and mouse">
            <a:extLst>
              <a:ext uri="{FF2B5EF4-FFF2-40B4-BE49-F238E27FC236}">
                <a16:creationId xmlns:a16="http://schemas.microsoft.com/office/drawing/2014/main" id="{11B9FA6F-5D67-7B47-46E5-FA4096A8C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143" y="1109663"/>
            <a:ext cx="3493572" cy="2329048"/>
          </a:xfrm>
          <a:prstGeom prst="rect">
            <a:avLst/>
          </a:prstGeom>
        </p:spPr>
      </p:pic>
      <p:sp>
        <p:nvSpPr>
          <p:cNvPr id="2" name="TextBox 1">
            <a:extLst>
              <a:ext uri="{FF2B5EF4-FFF2-40B4-BE49-F238E27FC236}">
                <a16:creationId xmlns:a16="http://schemas.microsoft.com/office/drawing/2014/main" id="{6177B693-D4BA-382F-B987-5B403C261AE1}"/>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14060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p:txBody>
          <a:bodyPr/>
          <a:lstStyle/>
          <a:p>
            <a:r>
              <a:rPr lang="en-US" dirty="0"/>
              <a:t>What are the risks of using AI in legal work?</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41</a:t>
            </a:fld>
            <a:endParaRPr lang="en-US" altLang="en-US"/>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defRPr/>
            </a:pPr>
            <a:r>
              <a:rPr lang="en-US" altLang="en-US" dirty="0"/>
              <a:t>It can get things horribly</a:t>
            </a:r>
            <a:br>
              <a:rPr lang="en-US" altLang="en-US" dirty="0"/>
            </a:br>
            <a:r>
              <a:rPr lang="en-US" altLang="en-US" dirty="0"/>
              <a:t>—but very confidently—wrong</a:t>
            </a:r>
          </a:p>
          <a:p>
            <a:pPr marL="0" lvl="1" indent="0">
              <a:buNone/>
              <a:defRPr/>
            </a:pPr>
            <a:r>
              <a:rPr lang="en-US" altLang="en-US" dirty="0"/>
              <a:t>	</a:t>
            </a:r>
          </a:p>
          <a:p>
            <a:pPr marL="0" lvl="1" indent="0">
              <a:buNone/>
              <a:defRPr/>
            </a:pPr>
            <a:r>
              <a:rPr lang="en-US" altLang="en-US" sz="2000" b="1" dirty="0">
                <a:solidFill>
                  <a:schemeClr val="accent1"/>
                </a:solidFill>
              </a:rPr>
              <a:t>	</a:t>
            </a:r>
          </a:p>
          <a:p>
            <a:pPr marL="0" lvl="1" indent="0">
              <a:buNone/>
              <a:defRPr/>
            </a:pPr>
            <a:endParaRPr lang="en-US" altLang="en-US" dirty="0"/>
          </a:p>
          <a:p>
            <a:pPr lvl="1">
              <a:defRPr/>
            </a:pPr>
            <a:endParaRPr lang="en-US" altLang="en-US" dirty="0"/>
          </a:p>
          <a:p>
            <a:pPr lvl="1">
              <a:defRPr/>
            </a:pPr>
            <a:endParaRPr lang="en-US" altLang="en-US" dirty="0"/>
          </a:p>
        </p:txBody>
      </p:sp>
      <p:pic>
        <p:nvPicPr>
          <p:cNvPr id="2" name="Picture 1">
            <a:extLst>
              <a:ext uri="{FF2B5EF4-FFF2-40B4-BE49-F238E27FC236}">
                <a16:creationId xmlns:a16="http://schemas.microsoft.com/office/drawing/2014/main" id="{E1BB324D-E613-CB14-FCE6-82F31BE036D8}"/>
              </a:ext>
            </a:extLst>
          </p:cNvPr>
          <p:cNvPicPr>
            <a:picLocks noChangeAspect="1"/>
          </p:cNvPicPr>
          <p:nvPr/>
        </p:nvPicPr>
        <p:blipFill>
          <a:blip r:embed="rId3"/>
          <a:stretch>
            <a:fillRect/>
          </a:stretch>
        </p:blipFill>
        <p:spPr>
          <a:xfrm>
            <a:off x="3942272" y="1109663"/>
            <a:ext cx="4654338" cy="3256550"/>
          </a:xfrm>
          <a:prstGeom prst="rect">
            <a:avLst/>
          </a:prstGeom>
        </p:spPr>
      </p:pic>
      <p:sp>
        <p:nvSpPr>
          <p:cNvPr id="3" name="TextBox 2">
            <a:extLst>
              <a:ext uri="{FF2B5EF4-FFF2-40B4-BE49-F238E27FC236}">
                <a16:creationId xmlns:a16="http://schemas.microsoft.com/office/drawing/2014/main" id="{7C337037-E404-85EF-D0A7-E6172B15452F}"/>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51149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9FD09-C158-0BA9-FE2B-1946B91549C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2D1ABC7-C501-9714-6106-C636CF438F84}"/>
              </a:ext>
            </a:extLst>
          </p:cNvPr>
          <p:cNvSpPr>
            <a:spLocks noGrp="1"/>
          </p:cNvSpPr>
          <p:nvPr>
            <p:ph type="title"/>
          </p:nvPr>
        </p:nvSpPr>
        <p:spPr/>
        <p:txBody>
          <a:bodyPr/>
          <a:lstStyle/>
          <a:p>
            <a:r>
              <a:rPr lang="en-US" dirty="0"/>
              <a:t>What are the risks of using AI in legal work?</a:t>
            </a:r>
          </a:p>
        </p:txBody>
      </p:sp>
      <p:sp>
        <p:nvSpPr>
          <p:cNvPr id="5" name="Footer Placeholder 4">
            <a:extLst>
              <a:ext uri="{FF2B5EF4-FFF2-40B4-BE49-F238E27FC236}">
                <a16:creationId xmlns:a16="http://schemas.microsoft.com/office/drawing/2014/main" id="{614642D7-89A9-DFBF-3704-2BF5AD630942}"/>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AE780BE9-DE55-F488-56D7-B839DE19F822}"/>
              </a:ext>
            </a:extLst>
          </p:cNvPr>
          <p:cNvSpPr>
            <a:spLocks noGrp="1"/>
          </p:cNvSpPr>
          <p:nvPr>
            <p:ph type="sldNum" sz="quarter" idx="11"/>
          </p:nvPr>
        </p:nvSpPr>
        <p:spPr/>
        <p:txBody>
          <a:bodyPr/>
          <a:lstStyle/>
          <a:p>
            <a:fld id="{3F9B1EE0-58AA-4EEE-BC98-F98D64951E26}" type="slidenum">
              <a:rPr lang="en-US" altLang="en-US" smtClean="0"/>
              <a:pPr/>
              <a:t>42</a:t>
            </a:fld>
            <a:endParaRPr lang="en-US" altLang="en-US"/>
          </a:p>
        </p:txBody>
      </p:sp>
      <p:sp>
        <p:nvSpPr>
          <p:cNvPr id="8" name="Content Placeholder 15">
            <a:extLst>
              <a:ext uri="{FF2B5EF4-FFF2-40B4-BE49-F238E27FC236}">
                <a16:creationId xmlns:a16="http://schemas.microsoft.com/office/drawing/2014/main" id="{BB133F0F-5CD4-F8CF-09A0-96F6B728C1A7}"/>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defRPr/>
            </a:pPr>
            <a:r>
              <a:rPr lang="en-US" altLang="en-US" dirty="0"/>
              <a:t>The information you put into </a:t>
            </a:r>
            <a:r>
              <a:rPr lang="en-US" altLang="en-US"/>
              <a:t>chatbots may </a:t>
            </a:r>
            <a:r>
              <a:rPr lang="en-US" altLang="en-US" dirty="0"/>
              <a:t>not stay confidential</a:t>
            </a:r>
          </a:p>
          <a:p>
            <a:pPr marL="0" lvl="1" indent="0">
              <a:buNone/>
              <a:defRPr/>
            </a:pPr>
            <a:r>
              <a:rPr lang="en-US" altLang="en-US" dirty="0"/>
              <a:t>	</a:t>
            </a:r>
          </a:p>
          <a:p>
            <a:pPr marL="0" lvl="1" indent="0">
              <a:buNone/>
              <a:defRPr/>
            </a:pPr>
            <a:r>
              <a:rPr lang="en-US" altLang="en-US" sz="2000" b="1" dirty="0">
                <a:solidFill>
                  <a:schemeClr val="accent1"/>
                </a:solidFill>
              </a:rPr>
              <a:t>	</a:t>
            </a:r>
          </a:p>
          <a:p>
            <a:pPr marL="0" lvl="1" indent="0">
              <a:buNone/>
              <a:defRPr/>
            </a:pPr>
            <a:endParaRPr lang="en-US" altLang="en-US" dirty="0"/>
          </a:p>
          <a:p>
            <a:pPr lvl="1">
              <a:defRPr/>
            </a:pPr>
            <a:endParaRPr lang="en-US" altLang="en-US" dirty="0"/>
          </a:p>
          <a:p>
            <a:pPr lvl="1">
              <a:defRPr/>
            </a:pPr>
            <a:endParaRPr lang="en-US" altLang="en-US" dirty="0"/>
          </a:p>
        </p:txBody>
      </p:sp>
      <p:pic>
        <p:nvPicPr>
          <p:cNvPr id="2" name="Picture 1">
            <a:extLst>
              <a:ext uri="{FF2B5EF4-FFF2-40B4-BE49-F238E27FC236}">
                <a16:creationId xmlns:a16="http://schemas.microsoft.com/office/drawing/2014/main" id="{657C584A-23C7-0A76-8D54-5623668AD764}"/>
              </a:ext>
            </a:extLst>
          </p:cNvPr>
          <p:cNvPicPr>
            <a:picLocks noChangeAspect="1"/>
          </p:cNvPicPr>
          <p:nvPr/>
        </p:nvPicPr>
        <p:blipFill>
          <a:blip r:embed="rId3"/>
          <a:stretch>
            <a:fillRect/>
          </a:stretch>
        </p:blipFill>
        <p:spPr>
          <a:xfrm>
            <a:off x="1759789" y="1551034"/>
            <a:ext cx="5867064" cy="3050874"/>
          </a:xfrm>
          <a:prstGeom prst="rect">
            <a:avLst/>
          </a:prstGeom>
          <a:noFill/>
        </p:spPr>
      </p:pic>
      <p:sp>
        <p:nvSpPr>
          <p:cNvPr id="3" name="TextBox 2">
            <a:extLst>
              <a:ext uri="{FF2B5EF4-FFF2-40B4-BE49-F238E27FC236}">
                <a16:creationId xmlns:a16="http://schemas.microsoft.com/office/drawing/2014/main" id="{84A87E06-B32C-2BAD-2CB5-C4F6FC887B3C}"/>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2522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a:xfrm>
            <a:off x="264988" y="-1102"/>
            <a:ext cx="8612311" cy="861774"/>
          </a:xfrm>
        </p:spPr>
        <p:txBody>
          <a:bodyPr/>
          <a:lstStyle/>
          <a:p>
            <a:r>
              <a:rPr lang="en-US" dirty="0"/>
              <a:t>What are the ethical implications of using AI in legal work?</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43</a:t>
            </a:fld>
            <a:endParaRPr lang="en-US" altLang="en-US"/>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200"/>
              </a:spcBef>
              <a:spcAft>
                <a:spcPts val="3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658D1B"/>
                </a:solidFill>
                <a:effectLst/>
                <a:uLnTx/>
                <a:uFillTx/>
                <a:latin typeface="Arial"/>
                <a:ea typeface="+mn-ea"/>
                <a:cs typeface="+mn-cs"/>
              </a:rPr>
              <a:t>Duty of Competence</a:t>
            </a:r>
          </a:p>
          <a:p>
            <a:pPr lvl="1">
              <a:defRPr/>
            </a:pPr>
            <a:r>
              <a:rPr lang="en-US" altLang="en-US" dirty="0"/>
              <a:t>Rule 1.1</a:t>
            </a:r>
          </a:p>
          <a:p>
            <a:pPr lvl="2">
              <a:defRPr/>
            </a:pPr>
            <a:r>
              <a:rPr lang="en-US" dirty="0"/>
              <a:t>A lawyer shall not intentionally, recklessly, with gross negligence, or repeatedly fail to perform legal services with competence.</a:t>
            </a:r>
          </a:p>
          <a:p>
            <a:pPr lvl="2">
              <a:defRPr/>
            </a:pPr>
            <a:r>
              <a:rPr lang="en-US" dirty="0"/>
              <a:t>Competence in any legal service shall mean to apply the (</a:t>
            </a:r>
            <a:r>
              <a:rPr lang="en-US" dirty="0" err="1"/>
              <a:t>i</a:t>
            </a:r>
            <a:r>
              <a:rPr lang="en-US" dirty="0"/>
              <a:t>) learning and skill, and (ii) mental, emotional, and physical ability reasonably necessary for the performance of such service.</a:t>
            </a:r>
          </a:p>
          <a:p>
            <a:pPr marL="168275" lvl="2" indent="0">
              <a:buNone/>
              <a:defRPr/>
            </a:pPr>
            <a:endParaRPr lang="en-US" altLang="en-US" dirty="0"/>
          </a:p>
          <a:p>
            <a:pPr marL="0" lvl="1" indent="0">
              <a:buNone/>
              <a:defRPr/>
            </a:pPr>
            <a:endParaRPr lang="en-US" altLang="en-US" dirty="0"/>
          </a:p>
          <a:p>
            <a:pPr marL="0" lvl="1" indent="0">
              <a:buNone/>
              <a:defRPr/>
            </a:pPr>
            <a:r>
              <a:rPr lang="en-US" altLang="en-US" dirty="0"/>
              <a:t>	</a:t>
            </a:r>
          </a:p>
          <a:p>
            <a:pPr marL="0" lvl="1" indent="0">
              <a:buNone/>
              <a:defRPr/>
            </a:pPr>
            <a:r>
              <a:rPr lang="en-US" altLang="en-US" sz="2000" b="1" dirty="0">
                <a:solidFill>
                  <a:schemeClr val="accent1"/>
                </a:solidFill>
              </a:rPr>
              <a:t>	</a:t>
            </a:r>
          </a:p>
          <a:p>
            <a:pPr marL="0" lvl="1" indent="0">
              <a:buNone/>
              <a:defRPr/>
            </a:pPr>
            <a:endParaRPr lang="en-US" altLang="en-US" dirty="0"/>
          </a:p>
          <a:p>
            <a:pPr lvl="1">
              <a:defRPr/>
            </a:pPr>
            <a:endParaRPr lang="en-US" altLang="en-US" dirty="0"/>
          </a:p>
          <a:p>
            <a:pPr lvl="1">
              <a:defRPr/>
            </a:pPr>
            <a:endParaRPr lang="en-US" altLang="en-US" dirty="0"/>
          </a:p>
        </p:txBody>
      </p:sp>
      <p:sp>
        <p:nvSpPr>
          <p:cNvPr id="2" name="TextBox 1">
            <a:extLst>
              <a:ext uri="{FF2B5EF4-FFF2-40B4-BE49-F238E27FC236}">
                <a16:creationId xmlns:a16="http://schemas.microsoft.com/office/drawing/2014/main" id="{DA6C3B62-C402-3160-B6D7-97829F3D51BA}"/>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02521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a:xfrm>
            <a:off x="264988" y="-1102"/>
            <a:ext cx="8612311" cy="861774"/>
          </a:xfrm>
        </p:spPr>
        <p:txBody>
          <a:bodyPr/>
          <a:lstStyle/>
          <a:p>
            <a:r>
              <a:rPr lang="en-US" dirty="0"/>
              <a:t>What are the ethical implications of using AI in legal work?</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44</a:t>
            </a:fld>
            <a:endParaRPr lang="en-US" altLang="en-US"/>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200"/>
              </a:spcBef>
              <a:spcAft>
                <a:spcPts val="3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658D1B"/>
                </a:solidFill>
                <a:effectLst/>
                <a:uLnTx/>
                <a:uFillTx/>
                <a:latin typeface="Arial"/>
                <a:ea typeface="+mn-ea"/>
                <a:cs typeface="+mn-cs"/>
              </a:rPr>
              <a:t>Duty of Confidentiality</a:t>
            </a:r>
          </a:p>
          <a:p>
            <a:pPr lvl="1">
              <a:defRPr/>
            </a:pPr>
            <a:r>
              <a:rPr lang="en-US" altLang="en-US" dirty="0"/>
              <a:t>Rule 1.6</a:t>
            </a:r>
          </a:p>
          <a:p>
            <a:pPr lvl="2">
              <a:defRPr/>
            </a:pPr>
            <a:r>
              <a:rPr lang="en-US" dirty="0"/>
              <a:t>Lawyers must protect information relating to the representation and take steps to prevent unintended disclosure or unauthorized access to that information</a:t>
            </a:r>
            <a:endParaRPr lang="en-US" altLang="en-US" dirty="0"/>
          </a:p>
          <a:p>
            <a:pPr marL="0" lvl="1" indent="0">
              <a:buNone/>
              <a:defRPr/>
            </a:pPr>
            <a:r>
              <a:rPr kumimoji="0" lang="en-US" sz="2000" b="1" i="0" u="none" strike="noStrike" kern="1200" cap="none" spc="0" normalizeH="0" baseline="0" noProof="0" dirty="0">
                <a:ln>
                  <a:noFill/>
                </a:ln>
                <a:solidFill>
                  <a:srgbClr val="658D1B"/>
                </a:solidFill>
                <a:effectLst/>
                <a:uLnTx/>
                <a:uFillTx/>
                <a:latin typeface="Arial"/>
                <a:ea typeface="+mn-ea"/>
                <a:cs typeface="+mn-cs"/>
              </a:rPr>
              <a:t>Supervision and Unauthorized Practice</a:t>
            </a:r>
          </a:p>
          <a:p>
            <a:pPr lvl="1" eaLnBrk="1" fontAlgn="auto" hangingPunct="1">
              <a:spcAft>
                <a:spcPts val="0"/>
              </a:spcAft>
              <a:defRPr/>
            </a:pPr>
            <a:r>
              <a:rPr lang="en-US" dirty="0"/>
              <a:t>Rules 5.1, 5.3</a:t>
            </a:r>
          </a:p>
          <a:p>
            <a:pPr lvl="2" fontAlgn="auto">
              <a:spcAft>
                <a:spcPts val="0"/>
              </a:spcAft>
              <a:defRPr/>
            </a:pPr>
            <a:r>
              <a:rPr lang="en-US" dirty="0"/>
              <a:t>Lawyer with supervisory authority over non-lawyer must make reasonable efforts to ensure non-lawyer’s compliance and may be responsible for non-compliance</a:t>
            </a:r>
            <a:endParaRPr lang="en-US" b="1" dirty="0"/>
          </a:p>
          <a:p>
            <a:pPr lvl="1" eaLnBrk="1" fontAlgn="auto" hangingPunct="1">
              <a:spcAft>
                <a:spcPts val="0"/>
              </a:spcAft>
              <a:defRPr/>
            </a:pPr>
            <a:r>
              <a:rPr lang="en-US" dirty="0"/>
              <a:t>Rule 5.5</a:t>
            </a:r>
          </a:p>
          <a:p>
            <a:pPr lvl="2" fontAlgn="auto">
              <a:spcAft>
                <a:spcPts val="0"/>
              </a:spcAft>
              <a:defRPr/>
            </a:pPr>
            <a:r>
              <a:rPr lang="en-US" dirty="0"/>
              <a:t>Lawyer cannot “knowingly assist a person in the unauthorized practice of law”</a:t>
            </a:r>
            <a:endParaRPr lang="en-US" altLang="en-US" dirty="0"/>
          </a:p>
          <a:p>
            <a:pPr marL="0" lvl="1" indent="0">
              <a:buNone/>
              <a:defRPr/>
            </a:pPr>
            <a:r>
              <a:rPr lang="en-US" altLang="en-US" dirty="0"/>
              <a:t>	</a:t>
            </a:r>
          </a:p>
          <a:p>
            <a:pPr marL="0" lvl="1" indent="0">
              <a:buNone/>
              <a:defRPr/>
            </a:pPr>
            <a:r>
              <a:rPr lang="en-US" altLang="en-US" sz="2000" b="1" dirty="0">
                <a:solidFill>
                  <a:schemeClr val="accent1"/>
                </a:solidFill>
              </a:rPr>
              <a:t>	</a:t>
            </a:r>
          </a:p>
          <a:p>
            <a:pPr marL="0" lvl="1" indent="0">
              <a:buNone/>
              <a:defRPr/>
            </a:pPr>
            <a:endParaRPr lang="en-US" altLang="en-US" dirty="0"/>
          </a:p>
          <a:p>
            <a:pPr lvl="1">
              <a:defRPr/>
            </a:pPr>
            <a:endParaRPr lang="en-US" altLang="en-US" dirty="0"/>
          </a:p>
          <a:p>
            <a:pPr lvl="1">
              <a:defRPr/>
            </a:pPr>
            <a:endParaRPr lang="en-US" altLang="en-US" dirty="0"/>
          </a:p>
        </p:txBody>
      </p:sp>
      <p:sp>
        <p:nvSpPr>
          <p:cNvPr id="2" name="TextBox 1">
            <a:extLst>
              <a:ext uri="{FF2B5EF4-FFF2-40B4-BE49-F238E27FC236}">
                <a16:creationId xmlns:a16="http://schemas.microsoft.com/office/drawing/2014/main" id="{54A7F64F-281B-A539-0654-A9D967FFF761}"/>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92034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Duty of Confidentiality</a:t>
            </a:r>
            <a:br>
              <a:rPr lang="en-US" altLang="en-US" dirty="0"/>
            </a:br>
            <a:r>
              <a:rPr lang="en-US" altLang="en-US" dirty="0"/>
              <a:t>Bus. &amp; Prof. Code § 6068(e)</a:t>
            </a:r>
            <a:br>
              <a:rPr lang="en-US" altLang="en-US" dirty="0"/>
            </a:br>
            <a:br>
              <a:rPr lang="en-US" altLang="en-US" dirty="0"/>
            </a:br>
            <a:r>
              <a:rPr lang="en-US" altLang="en-US" dirty="0"/>
              <a:t>Rule 1.6</a:t>
            </a: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249238"/>
            <a:ext cx="5572125" cy="4641850"/>
          </a:xfrm>
        </p:spPr>
        <p:txBody>
          <a:bodyPr rtlCol="0">
            <a:noAutofit/>
          </a:bodyPr>
          <a:lstStyle/>
          <a:p>
            <a:pPr lvl="1" eaLnBrk="1" fontAlgn="auto" hangingPunct="1">
              <a:spcAft>
                <a:spcPts val="0"/>
              </a:spcAft>
              <a:defRPr/>
            </a:pPr>
            <a:r>
              <a:rPr lang="en-US" dirty="0"/>
              <a:t>“A lawyer must not input any confidential information of the client into any generative AI solution that lacks adequate confidentiality and security protections.”</a:t>
            </a:r>
          </a:p>
          <a:p>
            <a:pPr lvl="1" eaLnBrk="1" fontAlgn="auto" hangingPunct="1">
              <a:spcAft>
                <a:spcPts val="0"/>
              </a:spcAft>
              <a:defRPr/>
            </a:pPr>
            <a:r>
              <a:rPr lang="en-US" dirty="0"/>
              <a:t>“A lawyer or law firm should consult with IT professionals or cybersecurity experts to ensure that any AI system in which a lawyer would input confidential client information adheres to stringent security, confidentiality, and data retention protocols.”</a:t>
            </a:r>
          </a:p>
          <a:p>
            <a:pPr lvl="1" eaLnBrk="1" fontAlgn="auto" hangingPunct="1">
              <a:spcAft>
                <a:spcPts val="0"/>
              </a:spcAft>
              <a:defRPr/>
            </a:pPr>
            <a:r>
              <a:rPr lang="en-US" dirty="0"/>
              <a:t>“A lawyer who intends to use confidential information in a generative AI product should ensure that the provider does not share inputted information with third parties or utilize the information for its own use in any manner, including to train or improve its product.”</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a:t>Keker Van Nest &amp; Peters  |</a:t>
            </a:r>
            <a:endParaRPr lang="en-US" dirty="0"/>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45</a:t>
            </a:fld>
            <a:endParaRPr lang="en-US" altLang="en-US">
              <a:solidFill>
                <a:srgbClr val="8B8B8B"/>
              </a:solidFill>
            </a:endParaRPr>
          </a:p>
        </p:txBody>
      </p:sp>
    </p:spTree>
    <p:extLst>
      <p:ext uri="{BB962C8B-B14F-4D97-AF65-F5344CB8AC3E}">
        <p14:creationId xmlns:p14="http://schemas.microsoft.com/office/powerpoint/2010/main" val="2253164361"/>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Duties of Competence and Diligence</a:t>
            </a:r>
            <a:br>
              <a:rPr lang="en-US" altLang="en-US" dirty="0"/>
            </a:br>
            <a:br>
              <a:rPr lang="en-US" altLang="en-US" dirty="0"/>
            </a:br>
            <a:r>
              <a:rPr lang="en-US" altLang="en-US" dirty="0"/>
              <a:t>Rule 1.1</a:t>
            </a:r>
            <a:br>
              <a:rPr lang="en-US" altLang="en-US" dirty="0"/>
            </a:br>
            <a:r>
              <a:rPr lang="en-US" altLang="en-US" dirty="0"/>
              <a:t>Rule 1.3</a:t>
            </a: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249238"/>
            <a:ext cx="5572125" cy="4641850"/>
          </a:xfrm>
        </p:spPr>
        <p:txBody>
          <a:bodyPr rtlCol="0">
            <a:noAutofit/>
          </a:bodyPr>
          <a:lstStyle/>
          <a:p>
            <a:pPr lvl="1" eaLnBrk="1" fontAlgn="auto" hangingPunct="1">
              <a:spcAft>
                <a:spcPts val="0"/>
              </a:spcAft>
              <a:defRPr/>
            </a:pPr>
            <a:r>
              <a:rPr lang="en-US" dirty="0"/>
              <a:t>“It is possible that generative AI outputs could include information that is false, inaccurate, or biased.”</a:t>
            </a:r>
          </a:p>
          <a:p>
            <a:pPr lvl="1" eaLnBrk="1" fontAlgn="auto" hangingPunct="1">
              <a:spcAft>
                <a:spcPts val="0"/>
              </a:spcAft>
              <a:defRPr/>
            </a:pPr>
            <a:r>
              <a:rPr lang="en-US" dirty="0"/>
              <a:t>“A lawyer must critically review, validate, and correct both the input and the output of generative AI to ensure the content accurately reflects and supports the interests and priorities of the client in the matter at hand…</a:t>
            </a:r>
            <a:r>
              <a:rPr lang="en-US" dirty="0">
                <a:solidFill>
                  <a:srgbClr val="FF0000"/>
                </a:solidFill>
              </a:rPr>
              <a:t>The duty of competence requires more than the mere detection and elimination of false AI-generated results</a:t>
            </a:r>
            <a:r>
              <a:rPr lang="en-US" dirty="0"/>
              <a:t>.”</a:t>
            </a:r>
          </a:p>
          <a:p>
            <a:pPr lvl="1" eaLnBrk="1" fontAlgn="auto" hangingPunct="1">
              <a:spcAft>
                <a:spcPts val="0"/>
              </a:spcAft>
              <a:defRPr/>
            </a:pPr>
            <a:r>
              <a:rPr lang="en-US" dirty="0"/>
              <a:t>“A lawyer’s professional judgment cannot be delegated to generative AI and remains the lawyer’s responsibility at all times.”</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a:t>Keker Van Nest &amp; Peters  |</a:t>
            </a:r>
            <a:endParaRPr lang="en-US" dirty="0"/>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46</a:t>
            </a:fld>
            <a:endParaRPr lang="en-US" altLang="en-US">
              <a:solidFill>
                <a:srgbClr val="8B8B8B"/>
              </a:solidFill>
            </a:endParaRPr>
          </a:p>
        </p:txBody>
      </p:sp>
    </p:spTree>
    <p:extLst>
      <p:ext uri="{BB962C8B-B14F-4D97-AF65-F5344CB8AC3E}">
        <p14:creationId xmlns:p14="http://schemas.microsoft.com/office/powerpoint/2010/main" val="66140637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Duty to Supervise Lawyers &amp; Non-Lawyers</a:t>
            </a:r>
            <a:br>
              <a:rPr lang="en-US" altLang="en-US" dirty="0"/>
            </a:br>
            <a:br>
              <a:rPr lang="en-US" altLang="en-US" dirty="0"/>
            </a:br>
            <a:r>
              <a:rPr lang="en-US" altLang="en-US" dirty="0"/>
              <a:t>Rules 5.1-5.3</a:t>
            </a:r>
          </a:p>
        </p:txBody>
      </p:sp>
      <p:sp>
        <p:nvSpPr>
          <p:cNvPr id="5" name="Content Placeholder 4">
            <a:extLst>
              <a:ext uri="{FF2B5EF4-FFF2-40B4-BE49-F238E27FC236}">
                <a16:creationId xmlns:a16="http://schemas.microsoft.com/office/drawing/2014/main" id="{3467FD01-D12B-4BFF-B0A8-98DE117FCCAD}"/>
              </a:ext>
            </a:extLst>
          </p:cNvPr>
          <p:cNvSpPr>
            <a:spLocks noGrp="1"/>
          </p:cNvSpPr>
          <p:nvPr>
            <p:ph idx="13"/>
          </p:nvPr>
        </p:nvSpPr>
        <p:spPr>
          <a:xfrm>
            <a:off x="3305175" y="249238"/>
            <a:ext cx="5572125" cy="4641850"/>
          </a:xfrm>
        </p:spPr>
        <p:txBody>
          <a:bodyPr rtlCol="0">
            <a:noAutofit/>
          </a:bodyPr>
          <a:lstStyle/>
          <a:p>
            <a:pPr lvl="1" eaLnBrk="1" fontAlgn="auto" hangingPunct="1">
              <a:spcAft>
                <a:spcPts val="0"/>
              </a:spcAft>
              <a:defRPr/>
            </a:pPr>
            <a:r>
              <a:rPr lang="en-US" dirty="0"/>
              <a:t>“Managerial and supervisory lawyers should establish clear policies regarding the permissible uses of generative AI and make reasonable efforts to ensure that the [organization] adopts measures that give reasonable assurance that the [organization’s] lawyers and non-lawyers’ conduct complies with their professional obligations when using generative AI.”</a:t>
            </a:r>
          </a:p>
          <a:p>
            <a:pPr lvl="1" eaLnBrk="1" fontAlgn="auto" hangingPunct="1">
              <a:spcAft>
                <a:spcPts val="0"/>
              </a:spcAft>
              <a:defRPr/>
            </a:pPr>
            <a:r>
              <a:rPr lang="en-US" dirty="0"/>
              <a:t>“A subordinate lawyer must not use generative AI at the direction of a supervisory lawyer in a manner that violates the subordinate lawyer’s professional responsibility [] obligations.”</a:t>
            </a:r>
          </a:p>
          <a:p>
            <a:pPr lvl="1" eaLnBrk="1" fontAlgn="auto" hangingPunct="1">
              <a:spcAft>
                <a:spcPts val="0"/>
              </a:spcAft>
              <a:defRPr/>
            </a:pPr>
            <a:r>
              <a:rPr lang="en-US" b="1" dirty="0">
                <a:solidFill>
                  <a:srgbClr val="658D1B"/>
                </a:solidFill>
                <a:latin typeface="Arial"/>
              </a:rPr>
              <a:t>These issues are non-exhaustive; the Practical Guidance document addresses additional issues</a:t>
            </a:r>
            <a:endParaRPr lang="en-US" dirty="0"/>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a:t>Keker Van Nest &amp; Peters  |</a:t>
            </a:r>
            <a:endParaRPr lang="en-US" dirty="0"/>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47</a:t>
            </a:fld>
            <a:endParaRPr lang="en-US" altLang="en-US">
              <a:solidFill>
                <a:srgbClr val="8B8B8B"/>
              </a:solidFill>
            </a:endParaRPr>
          </a:p>
        </p:txBody>
      </p:sp>
    </p:spTree>
    <p:extLst>
      <p:ext uri="{BB962C8B-B14F-4D97-AF65-F5344CB8AC3E}">
        <p14:creationId xmlns:p14="http://schemas.microsoft.com/office/powerpoint/2010/main" val="3555857768"/>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a:xfrm>
            <a:off x="264988" y="214341"/>
            <a:ext cx="8612311" cy="430887"/>
          </a:xfrm>
        </p:spPr>
        <p:txBody>
          <a:bodyPr/>
          <a:lstStyle/>
          <a:p>
            <a:r>
              <a:rPr lang="en-US" dirty="0"/>
              <a:t>What does the California State Bar have to say?</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a:t>Keker Van Nest &amp; Peters  |</a:t>
            </a:r>
            <a:endParaRPr lang="en-US" dirty="0"/>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48</a:t>
            </a:fld>
            <a:endParaRPr lang="en-US" altLang="en-US"/>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defRPr/>
            </a:pPr>
            <a:r>
              <a:rPr lang="en-US" altLang="en-US" dirty="0"/>
              <a:t>	</a:t>
            </a:r>
          </a:p>
          <a:p>
            <a:pPr marL="0" lvl="1" indent="0">
              <a:buNone/>
              <a:defRPr/>
            </a:pPr>
            <a:r>
              <a:rPr lang="en-US" altLang="en-US" sz="2000" b="1" dirty="0">
                <a:solidFill>
                  <a:schemeClr val="accent1"/>
                </a:solidFill>
              </a:rPr>
              <a:t>	</a:t>
            </a:r>
          </a:p>
          <a:p>
            <a:pPr marL="0" lvl="1" indent="0">
              <a:buNone/>
              <a:defRPr/>
            </a:pPr>
            <a:endParaRPr lang="en-US" altLang="en-US" dirty="0"/>
          </a:p>
          <a:p>
            <a:pPr lvl="1">
              <a:defRPr/>
            </a:pPr>
            <a:endParaRPr lang="en-US" altLang="en-US" dirty="0"/>
          </a:p>
          <a:p>
            <a:pPr lvl="1">
              <a:defRPr/>
            </a:pPr>
            <a:endParaRPr lang="en-US" altLang="en-US" dirty="0"/>
          </a:p>
        </p:txBody>
      </p:sp>
      <p:pic>
        <p:nvPicPr>
          <p:cNvPr id="3" name="Picture 2">
            <a:extLst>
              <a:ext uri="{FF2B5EF4-FFF2-40B4-BE49-F238E27FC236}">
                <a16:creationId xmlns:a16="http://schemas.microsoft.com/office/drawing/2014/main" id="{396D084B-2DBD-C84E-3D7F-EF6DBE4FF759}"/>
              </a:ext>
            </a:extLst>
          </p:cNvPr>
          <p:cNvPicPr>
            <a:picLocks noChangeAspect="1"/>
          </p:cNvPicPr>
          <p:nvPr/>
        </p:nvPicPr>
        <p:blipFill>
          <a:blip r:embed="rId3"/>
          <a:stretch>
            <a:fillRect/>
          </a:stretch>
        </p:blipFill>
        <p:spPr>
          <a:xfrm>
            <a:off x="1805552" y="948296"/>
            <a:ext cx="5080918" cy="3942792"/>
          </a:xfrm>
          <a:prstGeom prst="rect">
            <a:avLst/>
          </a:prstGeom>
        </p:spPr>
      </p:pic>
      <p:sp>
        <p:nvSpPr>
          <p:cNvPr id="2" name="TextBox 1">
            <a:extLst>
              <a:ext uri="{FF2B5EF4-FFF2-40B4-BE49-F238E27FC236}">
                <a16:creationId xmlns:a16="http://schemas.microsoft.com/office/drawing/2014/main" id="{0C629173-4CCC-4233-B4CF-2C8C4C73C744}"/>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67183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7">
            <a:extLst>
              <a:ext uri="{FF2B5EF4-FFF2-40B4-BE49-F238E27FC236}">
                <a16:creationId xmlns:a16="http://schemas.microsoft.com/office/drawing/2014/main" id="{EA9F9F3A-D99D-48EA-A03B-43201D8E3847}"/>
              </a:ext>
            </a:extLst>
          </p:cNvPr>
          <p:cNvSpPr>
            <a:spLocks noGrp="1"/>
          </p:cNvSpPr>
          <p:nvPr>
            <p:ph sz="quarter" idx="13"/>
          </p:nvPr>
        </p:nvSpPr>
        <p:spPr>
          <a:xfrm>
            <a:off x="265113" y="1021556"/>
            <a:ext cx="6981335" cy="3492500"/>
          </a:xfrm>
        </p:spPr>
        <p:txBody>
          <a:bodyPr rtlCol="0">
            <a:noAutofit/>
          </a:bodyPr>
          <a:lstStyle/>
          <a:p>
            <a:pPr>
              <a:defRPr/>
            </a:pPr>
            <a:r>
              <a:rPr lang="en-US" altLang="en-US" sz="1900" dirty="0"/>
              <a:t>Ethical use of AI in legal practice</a:t>
            </a:r>
          </a:p>
          <a:p>
            <a:pPr lvl="1">
              <a:spcAft>
                <a:spcPts val="1200"/>
              </a:spcAft>
              <a:defRPr/>
            </a:pPr>
            <a:r>
              <a:rPr lang="en-US" altLang="en-US" sz="1800" dirty="0"/>
              <a:t>Do not put confidential, privileged, or non-public information into chatbots</a:t>
            </a:r>
          </a:p>
          <a:p>
            <a:pPr lvl="1">
              <a:spcAft>
                <a:spcPts val="1200"/>
              </a:spcAft>
              <a:defRPr/>
            </a:pPr>
            <a:r>
              <a:rPr lang="en-US" altLang="en-US" sz="1800" dirty="0"/>
              <a:t>If you use AI for legal work, do so with extreme caution and full duplication through other means</a:t>
            </a:r>
          </a:p>
          <a:p>
            <a:pPr lvl="1">
              <a:spcAft>
                <a:spcPts val="1200"/>
              </a:spcAft>
              <a:defRPr/>
            </a:pPr>
            <a:r>
              <a:rPr lang="en-US" altLang="en-US" sz="1800" dirty="0"/>
              <a:t>Cannot delegate your professional judgment to generative AI</a:t>
            </a:r>
          </a:p>
          <a:p>
            <a:pPr lvl="1">
              <a:spcAft>
                <a:spcPts val="1200"/>
              </a:spcAft>
              <a:defRPr/>
            </a:pPr>
            <a:r>
              <a:rPr lang="en-US" altLang="en-US" sz="1800" dirty="0"/>
              <a:t>Set policies and conduct trainings</a:t>
            </a:r>
          </a:p>
          <a:p>
            <a:pPr lvl="1">
              <a:spcAft>
                <a:spcPts val="1200"/>
              </a:spcAft>
              <a:defRPr/>
            </a:pPr>
            <a:r>
              <a:rPr lang="en-US" altLang="en-US" sz="1800" dirty="0"/>
              <a:t>Keep track of developments and guidance—things will change fast</a:t>
            </a:r>
          </a:p>
        </p:txBody>
      </p:sp>
      <p:sp>
        <p:nvSpPr>
          <p:cNvPr id="25603" name="Title 12">
            <a:extLst>
              <a:ext uri="{FF2B5EF4-FFF2-40B4-BE49-F238E27FC236}">
                <a16:creationId xmlns:a16="http://schemas.microsoft.com/office/drawing/2014/main" id="{887EC1E0-3854-4934-B391-ED648A6C7982}"/>
              </a:ext>
            </a:extLst>
          </p:cNvPr>
          <p:cNvSpPr>
            <a:spLocks noGrp="1"/>
          </p:cNvSpPr>
          <p:nvPr>
            <p:ph type="title"/>
          </p:nvPr>
        </p:nvSpPr>
        <p:spPr>
          <a:xfrm>
            <a:off x="265113" y="214313"/>
            <a:ext cx="8612187" cy="430212"/>
          </a:xfrm>
        </p:spPr>
        <p:txBody>
          <a:bodyPr/>
          <a:lstStyle/>
          <a:p>
            <a:pPr eaLnBrk="1" hangingPunct="1"/>
            <a:r>
              <a:rPr lang="en-US" altLang="en-US" dirty="0"/>
              <a:t>Takeaways</a:t>
            </a:r>
          </a:p>
        </p:txBody>
      </p:sp>
      <p:sp>
        <p:nvSpPr>
          <p:cNvPr id="2" name="Footer Placeholder 1">
            <a:extLst>
              <a:ext uri="{FF2B5EF4-FFF2-40B4-BE49-F238E27FC236}">
                <a16:creationId xmlns:a16="http://schemas.microsoft.com/office/drawing/2014/main" id="{CCA5B3B7-C47A-40F3-80B9-1A28AF5073BA}"/>
              </a:ext>
            </a:extLst>
          </p:cNvPr>
          <p:cNvSpPr>
            <a:spLocks noGrp="1"/>
          </p:cNvSpPr>
          <p:nvPr>
            <p:ph type="ftr" sz="quarter" idx="15"/>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050FFD22-7F7C-480A-ABEB-842869A44D91}"/>
              </a:ext>
            </a:extLst>
          </p:cNvPr>
          <p:cNvSpPr>
            <a:spLocks noGrp="1"/>
          </p:cNvSpPr>
          <p:nvPr>
            <p:ph type="sldNum" sz="quarter" idx="16"/>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89E520B-3562-46EC-8240-9EFD9002C41F}" type="slidenum">
              <a:rPr lang="en-US" altLang="en-US">
                <a:solidFill>
                  <a:srgbClr val="8B8B8B"/>
                </a:solidFill>
              </a:rPr>
              <a:pPr eaLnBrk="1" hangingPunct="1"/>
              <a:t>49</a:t>
            </a:fld>
            <a:endParaRPr lang="en-US" altLang="en-US" dirty="0">
              <a:solidFill>
                <a:srgbClr val="8B8B8B"/>
              </a:solidFill>
            </a:endParaRPr>
          </a:p>
        </p:txBody>
      </p:sp>
    </p:spTree>
    <p:extLst>
      <p:ext uri="{BB962C8B-B14F-4D97-AF65-F5344CB8AC3E}">
        <p14:creationId xmlns:p14="http://schemas.microsoft.com/office/powerpoint/2010/main" val="17026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13671F69-492B-4E11-93A4-501B2660EF86}"/>
              </a:ext>
            </a:extLst>
          </p:cNvPr>
          <p:cNvSpPr>
            <a:spLocks noGrp="1"/>
          </p:cNvSpPr>
          <p:nvPr>
            <p:ph type="title"/>
          </p:nvPr>
        </p:nvSpPr>
        <p:spPr>
          <a:xfrm>
            <a:off x="265113" y="214313"/>
            <a:ext cx="8612187" cy="430212"/>
          </a:xfrm>
        </p:spPr>
        <p:txBody>
          <a:bodyPr/>
          <a:lstStyle/>
          <a:p>
            <a:pPr eaLnBrk="1" hangingPunct="1"/>
            <a:r>
              <a:rPr lang="en-US" altLang="en-US" b="1" dirty="0"/>
              <a:t>Agenda</a:t>
            </a:r>
          </a:p>
        </p:txBody>
      </p:sp>
      <p:sp>
        <p:nvSpPr>
          <p:cNvPr id="3" name="Footer Placeholder 2">
            <a:extLst>
              <a:ext uri="{FF2B5EF4-FFF2-40B4-BE49-F238E27FC236}">
                <a16:creationId xmlns:a16="http://schemas.microsoft.com/office/drawing/2014/main" id="{81A033DA-2BBB-495F-81ED-ADF1C4185B20}"/>
              </a:ext>
            </a:extLst>
          </p:cNvPr>
          <p:cNvSpPr>
            <a:spLocks noGrp="1"/>
          </p:cNvSpPr>
          <p:nvPr>
            <p:ph type="ftr" sz="quarter" idx="15"/>
          </p:nvPr>
        </p:nvSpPr>
        <p:spPr>
          <a:xfrm>
            <a:off x="5619750" y="4891088"/>
            <a:ext cx="3086100" cy="114300"/>
          </a:xfrm>
          <a:prstGeom prst="rect">
            <a:avLst/>
          </a:prstGeom>
        </p:spPr>
        <p:txBody>
          <a:bodyPr vert="horz" lIns="0" tIns="0" rIns="0" bIns="0" rtlCol="0" anchor="ctr">
            <a:noAutofit/>
          </a:bodyPr>
          <a:lstStyle>
            <a:defPPr>
              <a:defRPr lang="en-US"/>
            </a:defPPr>
            <a:lvl1pPr algn="r" defTabSz="457200" rtl="0" eaLnBrk="1" fontAlgn="auto" hangingPunct="1">
              <a:spcBef>
                <a:spcPts val="0"/>
              </a:spcBef>
              <a:spcAft>
                <a:spcPts val="0"/>
              </a:spcAft>
              <a:defRPr sz="750" kern="1200" dirty="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r>
              <a:rPr lang="en-US" dirty="0"/>
              <a:t>Keker Van Nest &amp; Peters  |</a:t>
            </a:r>
          </a:p>
        </p:txBody>
      </p:sp>
      <p:sp>
        <p:nvSpPr>
          <p:cNvPr id="19461" name="Slide Number Placeholder 3">
            <a:extLst>
              <a:ext uri="{FF2B5EF4-FFF2-40B4-BE49-F238E27FC236}">
                <a16:creationId xmlns:a16="http://schemas.microsoft.com/office/drawing/2014/main" id="{201A6685-E5E4-41FB-A6A4-9C443CF7BB4A}"/>
              </a:ext>
            </a:extLst>
          </p:cNvPr>
          <p:cNvSpPr>
            <a:spLocks noGrp="1" noChangeArrowheads="1"/>
          </p:cNvSpPr>
          <p:nvPr>
            <p:ph type="sldNum" sz="quarter" idx="16"/>
          </p:nvPr>
        </p:nvSpPr>
        <p:spPr bwMode="auto">
          <a:xfrm>
            <a:off x="8721725" y="4891088"/>
            <a:ext cx="155575" cy="11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en-US"/>
            </a:defPPr>
            <a:lvl1pPr algn="ctr" defTabSz="457200" rtl="0" eaLnBrk="1" fontAlgn="base" hangingPunct="1">
              <a:spcBef>
                <a:spcPct val="0"/>
              </a:spcBef>
              <a:spcAft>
                <a:spcPct val="0"/>
              </a:spcAft>
              <a:defRPr sz="700" kern="1200">
                <a:solidFill>
                  <a:srgbClr val="8B8B8B"/>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Aft>
                <a:spcPts val="600"/>
              </a:spcAft>
              <a:defRPr/>
            </a:pPr>
            <a:fld id="{CC30A344-FF12-46E2-B4C9-5C5AE4CDE6CC}" type="slidenum">
              <a:rPr lang="en-US" altLang="en-US" smtClean="0"/>
              <a:pPr>
                <a:spcAft>
                  <a:spcPts val="600"/>
                </a:spcAft>
                <a:defRPr/>
              </a:pPr>
              <a:t>5</a:t>
            </a:fld>
            <a:endParaRPr lang="en-US" altLang="en-US" dirty="0">
              <a:solidFill>
                <a:srgbClr val="8B8B8B"/>
              </a:solidFill>
            </a:endParaRPr>
          </a:p>
        </p:txBody>
      </p:sp>
      <p:sp>
        <p:nvSpPr>
          <p:cNvPr id="2" name="TextBox 1">
            <a:extLst>
              <a:ext uri="{FF2B5EF4-FFF2-40B4-BE49-F238E27FC236}">
                <a16:creationId xmlns:a16="http://schemas.microsoft.com/office/drawing/2014/main" id="{EFA49D1F-4091-4E22-5D05-60AA63E1B69A}"/>
              </a:ext>
            </a:extLst>
          </p:cNvPr>
          <p:cNvSpPr txBox="1"/>
          <p:nvPr/>
        </p:nvSpPr>
        <p:spPr>
          <a:xfrm>
            <a:off x="611892" y="1588168"/>
            <a:ext cx="7250703" cy="2862322"/>
          </a:xfrm>
          <a:prstGeom prst="rect">
            <a:avLst/>
          </a:prstGeom>
          <a:noFill/>
        </p:spPr>
        <p:txBody>
          <a:bodyPr wrap="none" rtlCol="0">
            <a:spAutoFit/>
          </a:bodyPr>
          <a:lstStyle/>
          <a:p>
            <a:pPr marL="342900" indent="-342900">
              <a:buAutoNum type="arabicPeriod"/>
            </a:pPr>
            <a:r>
              <a:rPr lang="en-US" dirty="0"/>
              <a:t>Introduction to Artificial Intelligence &amp; Machine Learning</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solidFill>
                  <a:schemeClr val="bg1">
                    <a:lumMod val="85000"/>
                  </a:schemeClr>
                </a:solidFill>
              </a:rPr>
              <a:t>Overview of Government Regulations, Legislation &amp; Enforcement </a:t>
            </a:r>
          </a:p>
          <a:p>
            <a:pPr marL="342900" indent="-342900">
              <a:buAutoNum type="arabicPeriod"/>
            </a:pPr>
            <a:endParaRPr lang="en-US" dirty="0">
              <a:solidFill>
                <a:schemeClr val="bg1">
                  <a:lumMod val="85000"/>
                </a:schemeClr>
              </a:solidFill>
            </a:endParaRPr>
          </a:p>
          <a:p>
            <a:pPr marL="342900" indent="-342900">
              <a:buAutoNum type="arabicPeriod"/>
            </a:pPr>
            <a:endParaRPr lang="en-US" dirty="0">
              <a:solidFill>
                <a:schemeClr val="bg1">
                  <a:lumMod val="85000"/>
                </a:schemeClr>
              </a:solidFill>
            </a:endParaRPr>
          </a:p>
          <a:p>
            <a:pPr marL="342900" indent="-342900">
              <a:buAutoNum type="arabicPeriod"/>
            </a:pPr>
            <a:r>
              <a:rPr lang="en-US" dirty="0">
                <a:solidFill>
                  <a:schemeClr val="bg1">
                    <a:lumMod val="85000"/>
                  </a:schemeClr>
                </a:solidFill>
              </a:rPr>
              <a:t>Overview of Private Litigation</a:t>
            </a:r>
          </a:p>
          <a:p>
            <a:pPr marL="342900" indent="-342900">
              <a:buAutoNum type="arabicPeriod"/>
            </a:pPr>
            <a:endParaRPr lang="en-US" dirty="0">
              <a:solidFill>
                <a:schemeClr val="bg1">
                  <a:lumMod val="85000"/>
                </a:schemeClr>
              </a:solidFill>
            </a:endParaRPr>
          </a:p>
          <a:p>
            <a:pPr marL="342900" indent="-342900">
              <a:buAutoNum type="arabicPeriod"/>
            </a:pPr>
            <a:endParaRPr lang="en-US" dirty="0">
              <a:solidFill>
                <a:schemeClr val="bg1">
                  <a:lumMod val="85000"/>
                </a:schemeClr>
              </a:solidFill>
            </a:endParaRPr>
          </a:p>
          <a:p>
            <a:pPr marL="342900" indent="-342900">
              <a:buFontTx/>
              <a:buAutoNum type="arabicPeriod"/>
            </a:pPr>
            <a:r>
              <a:rPr lang="en-US" dirty="0">
                <a:solidFill>
                  <a:schemeClr val="bg1">
                    <a:lumMod val="85000"/>
                  </a:schemeClr>
                </a:solidFill>
              </a:rPr>
              <a:t>Ethical Considerations </a:t>
            </a:r>
          </a:p>
        </p:txBody>
      </p:sp>
    </p:spTree>
    <p:extLst>
      <p:ext uri="{BB962C8B-B14F-4D97-AF65-F5344CB8AC3E}">
        <p14:creationId xmlns:p14="http://schemas.microsoft.com/office/powerpoint/2010/main" val="579112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42905C-825C-49C1-92F5-769E7DE95E02}"/>
              </a:ext>
            </a:extLst>
          </p:cNvPr>
          <p:cNvSpPr>
            <a:spLocks noGrp="1"/>
          </p:cNvSpPr>
          <p:nvPr>
            <p:ph type="ftr" sz="quarter" idx="3"/>
          </p:nvPr>
        </p:nvSpPr>
        <p:spPr>
          <a:xfrm>
            <a:off x="5619493" y="4890568"/>
            <a:ext cx="3086100" cy="115416"/>
          </a:xfrm>
          <a:prstGeom prst="rect">
            <a:avLst/>
          </a:prstGeom>
        </p:spPr>
        <p:txBody>
          <a:bodyPr vert="horz" lIns="0" tIns="0" rIns="0" bIns="0" rtlCol="0" anchor="ctr">
            <a:noAutofit/>
          </a:bodyPr>
          <a:lstStyle>
            <a:defPPr>
              <a:defRPr lang="en-US"/>
            </a:defPPr>
            <a:lvl1pPr marL="0" algn="r" defTabSz="457200" rtl="0" eaLnBrk="1" latinLnBrk="0" hangingPunct="1">
              <a:defRPr sz="7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Keker Van Nest &amp; Peters  |</a:t>
            </a:r>
          </a:p>
        </p:txBody>
      </p:sp>
      <p:sp>
        <p:nvSpPr>
          <p:cNvPr id="5" name="Slide Number Placeholder 4">
            <a:extLst>
              <a:ext uri="{FF2B5EF4-FFF2-40B4-BE49-F238E27FC236}">
                <a16:creationId xmlns:a16="http://schemas.microsoft.com/office/drawing/2014/main" id="{F3DCD943-64E8-41C3-B935-293EDBF7D8C0}"/>
              </a:ext>
            </a:extLst>
          </p:cNvPr>
          <p:cNvSpPr>
            <a:spLocks noGrp="1"/>
          </p:cNvSpPr>
          <p:nvPr>
            <p:ph type="sldNum" sz="quarter" idx="4"/>
          </p:nvPr>
        </p:nvSpPr>
        <p:spPr>
          <a:xfrm>
            <a:off x="8722518" y="4890568"/>
            <a:ext cx="154781" cy="115416"/>
          </a:xfrm>
          <a:prstGeom prst="rect">
            <a:avLst/>
          </a:prstGeom>
        </p:spPr>
        <p:txBody>
          <a:bodyPr vert="horz" lIns="0" tIns="0" rIns="0" bIns="0" rtlCol="0" anchor="ctr">
            <a:noAutofit/>
          </a:bodyPr>
          <a:lstStyle>
            <a:defPPr>
              <a:defRPr lang="en-US"/>
            </a:defPPr>
            <a:lvl1pPr marL="0" algn="ctr" defTabSz="457200" rtl="0" eaLnBrk="1" latinLnBrk="0" hangingPunct="1">
              <a:defRPr sz="7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4BCA08-DCF6-4B06-A5D2-42A589A220E8}" type="slidenum">
              <a:rPr lang="en-US" smtClean="0"/>
              <a:pPr/>
              <a:t>50</a:t>
            </a:fld>
            <a:endParaRPr lang="en-US" dirty="0"/>
          </a:p>
        </p:txBody>
      </p:sp>
      <p:sp>
        <p:nvSpPr>
          <p:cNvPr id="8" name="Title 4">
            <a:extLst>
              <a:ext uri="{FF2B5EF4-FFF2-40B4-BE49-F238E27FC236}">
                <a16:creationId xmlns:a16="http://schemas.microsoft.com/office/drawing/2014/main" id="{BD4FD26F-00E2-4AD2-9329-B14385DABDB2}"/>
              </a:ext>
            </a:extLst>
          </p:cNvPr>
          <p:cNvSpPr>
            <a:spLocks noGrp="1"/>
          </p:cNvSpPr>
          <p:nvPr>
            <p:ph type="title"/>
          </p:nvPr>
        </p:nvSpPr>
        <p:spPr>
          <a:xfrm>
            <a:off x="3328988" y="1282700"/>
            <a:ext cx="5181600" cy="1289050"/>
          </a:xfrm>
        </p:spPr>
        <p:txBody>
          <a:bodyPr/>
          <a:lstStyle/>
          <a:p>
            <a:r>
              <a:rPr lang="en-US" b="1" dirty="0"/>
              <a:t>Thank you!</a:t>
            </a:r>
          </a:p>
        </p:txBody>
      </p:sp>
    </p:spTree>
    <p:extLst>
      <p:ext uri="{BB962C8B-B14F-4D97-AF65-F5344CB8AC3E}">
        <p14:creationId xmlns:p14="http://schemas.microsoft.com/office/powerpoint/2010/main" val="198575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What’s new? </a:t>
            </a:r>
            <a:br>
              <a:rPr lang="en-US" altLang="en-US" dirty="0"/>
            </a:br>
            <a:r>
              <a:rPr lang="en-US" altLang="en-US" dirty="0"/>
              <a:t>Generative AI</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6</a:t>
            </a:fld>
            <a:endParaRPr lang="en-US" altLang="en-US" dirty="0">
              <a:solidFill>
                <a:srgbClr val="8B8B8B"/>
              </a:solidFill>
            </a:endParaRPr>
          </a:p>
        </p:txBody>
      </p:sp>
      <p:sp>
        <p:nvSpPr>
          <p:cNvPr id="7" name="Content Placeholder 4">
            <a:extLst>
              <a:ext uri="{FF2B5EF4-FFF2-40B4-BE49-F238E27FC236}">
                <a16:creationId xmlns:a16="http://schemas.microsoft.com/office/drawing/2014/main" id="{09021CF1-1F42-7AC3-B005-E607A9796B85}"/>
              </a:ext>
            </a:extLst>
          </p:cNvPr>
          <p:cNvSpPr>
            <a:spLocks noGrp="1"/>
          </p:cNvSpPr>
          <p:nvPr>
            <p:ph idx="13"/>
          </p:nvPr>
        </p:nvSpPr>
        <p:spPr>
          <a:xfrm>
            <a:off x="3305175" y="249238"/>
            <a:ext cx="5736557" cy="4303712"/>
          </a:xfrm>
        </p:spPr>
        <p:txBody>
          <a:bodyPr rtlCol="0">
            <a:noAutofit/>
          </a:bodyPr>
          <a:lstStyle/>
          <a:p>
            <a:pPr eaLnBrk="1" fontAlgn="auto" hangingPunct="1">
              <a:defRPr/>
            </a:pPr>
            <a:r>
              <a:rPr lang="en-US" dirty="0"/>
              <a:t>Artificial Intelligence</a:t>
            </a:r>
          </a:p>
          <a:p>
            <a:pPr lvl="1" eaLnBrk="1" fontAlgn="auto" hangingPunct="1">
              <a:spcAft>
                <a:spcPts val="0"/>
              </a:spcAft>
              <a:defRPr/>
            </a:pPr>
            <a:r>
              <a:rPr lang="en-US" sz="1700" dirty="0"/>
              <a:t>Set of analytical approaches to problem solving, including natural language processing and machine learning</a:t>
            </a:r>
          </a:p>
          <a:p>
            <a:pPr eaLnBrk="1" fontAlgn="auto" hangingPunct="1">
              <a:defRPr/>
            </a:pPr>
            <a:r>
              <a:rPr lang="en-US" dirty="0"/>
              <a:t>Generative AI</a:t>
            </a:r>
          </a:p>
          <a:p>
            <a:pPr lvl="1" eaLnBrk="1" fontAlgn="auto" hangingPunct="1">
              <a:spcAft>
                <a:spcPts val="0"/>
              </a:spcAft>
              <a:defRPr/>
            </a:pPr>
            <a:r>
              <a:rPr lang="en-US" sz="1700" dirty="0"/>
              <a:t>AI system capable of generating new content (text, images, sound, video, and more)</a:t>
            </a:r>
          </a:p>
          <a:p>
            <a:pPr lvl="1" fontAlgn="auto">
              <a:spcAft>
                <a:spcPts val="0"/>
              </a:spcAft>
              <a:defRPr/>
            </a:pPr>
            <a:r>
              <a:rPr lang="en-US" dirty="0"/>
              <a:t>Large language models (LLMs) like ChatGPT, Claude</a:t>
            </a:r>
          </a:p>
          <a:p>
            <a:pPr lvl="2" fontAlgn="auto">
              <a:spcAft>
                <a:spcPts val="0"/>
              </a:spcAft>
              <a:defRPr/>
            </a:pPr>
            <a:r>
              <a:rPr lang="en-US" sz="1500" dirty="0"/>
              <a:t>Generative pre-trained transformers (GPTs)</a:t>
            </a:r>
          </a:p>
          <a:p>
            <a:pPr lvl="1" fontAlgn="auto">
              <a:spcAft>
                <a:spcPts val="0"/>
              </a:spcAft>
              <a:defRPr/>
            </a:pPr>
            <a:r>
              <a:rPr lang="en-US" sz="1700" dirty="0"/>
              <a:t>Diffusion models</a:t>
            </a:r>
          </a:p>
          <a:p>
            <a:pPr lvl="2" fontAlgn="auto">
              <a:spcAft>
                <a:spcPts val="0"/>
              </a:spcAft>
              <a:defRPr/>
            </a:pPr>
            <a:r>
              <a:rPr lang="en-US" dirty="0"/>
              <a:t>Synthetic data generation that matches a target distribution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26369B-B57A-2C47-AE54-76C5A338885A}"/>
              </a:ext>
            </a:extLst>
          </p:cNvPr>
          <p:cNvSpPr>
            <a:spLocks noGrp="1"/>
          </p:cNvSpPr>
          <p:nvPr>
            <p:ph sz="half" idx="1"/>
          </p:nvPr>
        </p:nvSpPr>
        <p:spPr/>
        <p:txBody>
          <a:bodyPr/>
          <a:lstStyle/>
          <a:p>
            <a:r>
              <a:rPr lang="en-US" dirty="0"/>
              <a:t>How did we get from this…</a:t>
            </a:r>
          </a:p>
          <a:p>
            <a:endParaRPr lang="en-US" dirty="0"/>
          </a:p>
        </p:txBody>
      </p:sp>
      <p:sp>
        <p:nvSpPr>
          <p:cNvPr id="3" name="Content Placeholder 2">
            <a:extLst>
              <a:ext uri="{FF2B5EF4-FFF2-40B4-BE49-F238E27FC236}">
                <a16:creationId xmlns:a16="http://schemas.microsoft.com/office/drawing/2014/main" id="{E38F76A1-1D0A-83A5-F940-CF37E6753AE1}"/>
              </a:ext>
            </a:extLst>
          </p:cNvPr>
          <p:cNvSpPr>
            <a:spLocks noGrp="1"/>
          </p:cNvSpPr>
          <p:nvPr>
            <p:ph sz="half" idx="2"/>
          </p:nvPr>
        </p:nvSpPr>
        <p:spPr/>
        <p:txBody>
          <a:bodyPr/>
          <a:lstStyle/>
          <a:p>
            <a:r>
              <a:rPr lang="en-US" dirty="0"/>
              <a:t>to this?</a:t>
            </a:r>
          </a:p>
          <a:p>
            <a:endParaRPr lang="en-US" dirty="0"/>
          </a:p>
        </p:txBody>
      </p:sp>
      <p:sp>
        <p:nvSpPr>
          <p:cNvPr id="4" name="Title 3">
            <a:extLst>
              <a:ext uri="{FF2B5EF4-FFF2-40B4-BE49-F238E27FC236}">
                <a16:creationId xmlns:a16="http://schemas.microsoft.com/office/drawing/2014/main" id="{C350014B-4FC1-BC80-041A-C1C99A1F9884}"/>
              </a:ext>
            </a:extLst>
          </p:cNvPr>
          <p:cNvSpPr>
            <a:spLocks noGrp="1"/>
          </p:cNvSpPr>
          <p:nvPr>
            <p:ph type="title"/>
          </p:nvPr>
        </p:nvSpPr>
        <p:spPr/>
        <p:txBody>
          <a:bodyPr/>
          <a:lstStyle/>
          <a:p>
            <a:r>
              <a:rPr lang="en-US" dirty="0"/>
              <a:t>Generative AI’s capabilities have evolved </a:t>
            </a:r>
            <a:r>
              <a:rPr lang="en-US" b="1" i="1" dirty="0"/>
              <a:t>rapidly</a:t>
            </a:r>
            <a:endParaRPr lang="en-US" dirty="0"/>
          </a:p>
        </p:txBody>
      </p:sp>
      <p:sp>
        <p:nvSpPr>
          <p:cNvPr id="5" name="Footer Placeholder 4">
            <a:extLst>
              <a:ext uri="{FF2B5EF4-FFF2-40B4-BE49-F238E27FC236}">
                <a16:creationId xmlns:a16="http://schemas.microsoft.com/office/drawing/2014/main" id="{19BF078A-38C7-EE6F-9D30-1EF83C080629}"/>
              </a:ext>
            </a:extLst>
          </p:cNvPr>
          <p:cNvSpPr>
            <a:spLocks noGrp="1"/>
          </p:cNvSpPr>
          <p:nvPr>
            <p:ph type="ftr" sz="quarter" idx="10"/>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DF0CF2C1-9578-9D43-917F-245FBD379522}"/>
              </a:ext>
            </a:extLst>
          </p:cNvPr>
          <p:cNvSpPr>
            <a:spLocks noGrp="1"/>
          </p:cNvSpPr>
          <p:nvPr>
            <p:ph type="sldNum" sz="quarter" idx="11"/>
          </p:nvPr>
        </p:nvSpPr>
        <p:spPr/>
        <p:txBody>
          <a:bodyPr/>
          <a:lstStyle/>
          <a:p>
            <a:fld id="{0DA0EFD9-859E-4A8C-BA46-EEEA6EE5459C}" type="slidenum">
              <a:rPr lang="en-US" altLang="en-US" smtClean="0"/>
              <a:pPr/>
              <a:t>7</a:t>
            </a:fld>
            <a:endParaRPr lang="en-US" altLang="en-US" dirty="0"/>
          </a:p>
        </p:txBody>
      </p:sp>
      <p:pic>
        <p:nvPicPr>
          <p:cNvPr id="9" name="Picture 8">
            <a:extLst>
              <a:ext uri="{FF2B5EF4-FFF2-40B4-BE49-F238E27FC236}">
                <a16:creationId xmlns:a16="http://schemas.microsoft.com/office/drawing/2014/main" id="{DB6DAB37-C7AA-3241-45F1-22FA0E098E2F}"/>
              </a:ext>
            </a:extLst>
          </p:cNvPr>
          <p:cNvPicPr>
            <a:picLocks noChangeAspect="1"/>
          </p:cNvPicPr>
          <p:nvPr/>
        </p:nvPicPr>
        <p:blipFill>
          <a:blip r:embed="rId3"/>
          <a:stretch>
            <a:fillRect/>
          </a:stretch>
        </p:blipFill>
        <p:spPr>
          <a:xfrm>
            <a:off x="4041547" y="1821541"/>
            <a:ext cx="4971824" cy="2488467"/>
          </a:xfrm>
          <a:prstGeom prst="rect">
            <a:avLst/>
          </a:prstGeom>
        </p:spPr>
      </p:pic>
      <p:pic>
        <p:nvPicPr>
          <p:cNvPr id="8" name="Picture 7">
            <a:extLst>
              <a:ext uri="{FF2B5EF4-FFF2-40B4-BE49-F238E27FC236}">
                <a16:creationId xmlns:a16="http://schemas.microsoft.com/office/drawing/2014/main" id="{036FBD00-30BC-C5AE-BCC1-6E7EBE2E939E}"/>
              </a:ext>
            </a:extLst>
          </p:cNvPr>
          <p:cNvPicPr>
            <a:picLocks noChangeAspect="1"/>
          </p:cNvPicPr>
          <p:nvPr/>
        </p:nvPicPr>
        <p:blipFill>
          <a:blip r:embed="rId4"/>
          <a:stretch>
            <a:fillRect/>
          </a:stretch>
        </p:blipFill>
        <p:spPr>
          <a:xfrm>
            <a:off x="292274" y="1814899"/>
            <a:ext cx="3028047" cy="2495110"/>
          </a:xfrm>
          <a:prstGeom prst="rect">
            <a:avLst/>
          </a:prstGeom>
        </p:spPr>
      </p:pic>
      <p:sp>
        <p:nvSpPr>
          <p:cNvPr id="7" name="TextBox 6">
            <a:extLst>
              <a:ext uri="{FF2B5EF4-FFF2-40B4-BE49-F238E27FC236}">
                <a16:creationId xmlns:a16="http://schemas.microsoft.com/office/drawing/2014/main" id="{ECF08578-0B6D-6752-A5F6-DB56A41B16AB}"/>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719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32ACA426-66E8-4BC9-BA5B-631DD67DC6F9}"/>
              </a:ext>
            </a:extLst>
          </p:cNvPr>
          <p:cNvSpPr>
            <a:spLocks noGrp="1"/>
          </p:cNvSpPr>
          <p:nvPr>
            <p:ph type="title"/>
          </p:nvPr>
        </p:nvSpPr>
        <p:spPr/>
        <p:txBody>
          <a:bodyPr/>
          <a:lstStyle/>
          <a:p>
            <a:pPr eaLnBrk="1" hangingPunct="1"/>
            <a:r>
              <a:rPr lang="en-US" altLang="en-US" dirty="0"/>
              <a:t>Why now? </a:t>
            </a:r>
          </a:p>
        </p:txBody>
      </p:sp>
      <p:sp>
        <p:nvSpPr>
          <p:cNvPr id="2" name="Footer Placeholder 1">
            <a:extLst>
              <a:ext uri="{FF2B5EF4-FFF2-40B4-BE49-F238E27FC236}">
                <a16:creationId xmlns:a16="http://schemas.microsoft.com/office/drawing/2014/main" id="{622B6E9F-F8D3-4389-B673-A5A64260F0E0}"/>
              </a:ext>
            </a:extLst>
          </p:cNvPr>
          <p:cNvSpPr>
            <a:spLocks noGrp="1"/>
          </p:cNvSpPr>
          <p:nvPr>
            <p:ph type="ftr" sz="quarter" idx="14"/>
          </p:nvPr>
        </p:nvSpPr>
        <p:spPr/>
        <p:txBody>
          <a:bodyPr/>
          <a:lstStyle/>
          <a:p>
            <a:pPr>
              <a:defRPr/>
            </a:pPr>
            <a:r>
              <a:rPr lang="en-US" dirty="0"/>
              <a:t>Keker Van Nest &amp; Peters  |</a:t>
            </a:r>
          </a:p>
        </p:txBody>
      </p:sp>
      <p:sp>
        <p:nvSpPr>
          <p:cNvPr id="3" name="Slide Number Placeholder 2">
            <a:extLst>
              <a:ext uri="{FF2B5EF4-FFF2-40B4-BE49-F238E27FC236}">
                <a16:creationId xmlns:a16="http://schemas.microsoft.com/office/drawing/2014/main" id="{2B402204-B571-4BC2-A6D3-F2C03DA202E7}"/>
              </a:ext>
            </a:extLst>
          </p:cNvPr>
          <p:cNvSpPr>
            <a:spLocks noGrp="1"/>
          </p:cNvSpPr>
          <p:nvPr>
            <p:ph type="sldNum" sz="quarter" idx="1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6D41E9-645F-46B9-A7E4-430C2C820A9F}" type="slidenum">
              <a:rPr lang="en-US" altLang="en-US">
                <a:solidFill>
                  <a:srgbClr val="8B8B8B"/>
                </a:solidFill>
              </a:rPr>
              <a:pPr eaLnBrk="1" hangingPunct="1"/>
              <a:t>8</a:t>
            </a:fld>
            <a:endParaRPr lang="en-US" altLang="en-US" dirty="0">
              <a:solidFill>
                <a:srgbClr val="8B8B8B"/>
              </a:solidFill>
            </a:endParaRPr>
          </a:p>
        </p:txBody>
      </p:sp>
      <p:sp>
        <p:nvSpPr>
          <p:cNvPr id="7" name="Content Placeholder 4">
            <a:extLst>
              <a:ext uri="{FF2B5EF4-FFF2-40B4-BE49-F238E27FC236}">
                <a16:creationId xmlns:a16="http://schemas.microsoft.com/office/drawing/2014/main" id="{CE0C08EA-ECDF-9DC7-F69B-6BECC71E7D2E}"/>
              </a:ext>
            </a:extLst>
          </p:cNvPr>
          <p:cNvSpPr>
            <a:spLocks noGrp="1"/>
          </p:cNvSpPr>
          <p:nvPr>
            <p:ph idx="13"/>
          </p:nvPr>
        </p:nvSpPr>
        <p:spPr>
          <a:xfrm>
            <a:off x="3305175" y="307759"/>
            <a:ext cx="5572125" cy="4303712"/>
          </a:xfrm>
        </p:spPr>
        <p:txBody>
          <a:bodyPr rtlCol="0">
            <a:noAutofit/>
          </a:bodyPr>
          <a:lstStyle/>
          <a:p>
            <a:pPr fontAlgn="auto">
              <a:defRPr/>
            </a:pPr>
            <a:r>
              <a:rPr lang="en-US" dirty="0"/>
              <a:t>High volume of potential training data</a:t>
            </a:r>
          </a:p>
          <a:p>
            <a:pPr marL="179388" marR="0" lvl="1" indent="-179388" algn="l" defTabSz="685800" rtl="0" eaLnBrk="1" fontAlgn="auto" latinLnBrk="0" hangingPunct="1">
              <a:lnSpc>
                <a:spcPct val="110000"/>
              </a:lnSpc>
              <a:spcBef>
                <a:spcPts val="600"/>
              </a:spcBef>
              <a:spcAft>
                <a:spcPts val="0"/>
              </a:spcAft>
              <a:buClr>
                <a:srgbClr val="181E1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81E18"/>
                </a:solidFill>
                <a:effectLst/>
                <a:uLnTx/>
                <a:uFillTx/>
                <a:latin typeface="Arial"/>
                <a:ea typeface="+mn-ea"/>
                <a:cs typeface="+mn-cs"/>
              </a:rPr>
              <a:t>Everything on the internet! </a:t>
            </a:r>
            <a:endParaRPr lang="en-US" dirty="0"/>
          </a:p>
          <a:p>
            <a:pPr eaLnBrk="1" fontAlgn="auto" hangingPunct="1">
              <a:defRPr/>
            </a:pPr>
            <a:r>
              <a:rPr lang="en-US" dirty="0"/>
              <a:t>Advancements in hardware</a:t>
            </a:r>
          </a:p>
          <a:p>
            <a:pPr lvl="1" fontAlgn="auto">
              <a:spcAft>
                <a:spcPts val="0"/>
              </a:spcAft>
              <a:defRPr/>
            </a:pPr>
            <a:r>
              <a:rPr lang="en-US" dirty="0"/>
              <a:t>Cloud provides scalable computing on demand</a:t>
            </a:r>
          </a:p>
          <a:p>
            <a:pPr lvl="1" fontAlgn="auto">
              <a:spcAft>
                <a:spcPts val="0"/>
              </a:spcAft>
              <a:defRPr/>
            </a:pPr>
            <a:r>
              <a:rPr lang="en-US" dirty="0"/>
              <a:t>GPUs</a:t>
            </a:r>
          </a:p>
          <a:p>
            <a:pPr lvl="1" eaLnBrk="1" fontAlgn="auto" hangingPunct="1">
              <a:spcAft>
                <a:spcPts val="0"/>
              </a:spcAft>
              <a:defRPr/>
            </a:pPr>
            <a:r>
              <a:rPr lang="en-US" dirty="0"/>
              <a:t>Decreasing compute costs</a:t>
            </a:r>
          </a:p>
          <a:p>
            <a:pPr fontAlgn="auto">
              <a:defRPr/>
            </a:pPr>
            <a:r>
              <a:rPr lang="en-US" dirty="0"/>
              <a:t>Breakthroughs in NN architecture</a:t>
            </a:r>
          </a:p>
          <a:p>
            <a:pPr lvl="1" fontAlgn="auto">
              <a:spcAft>
                <a:spcPts val="0"/>
              </a:spcAft>
              <a:defRPr/>
            </a:pPr>
            <a:r>
              <a:rPr lang="en-US" dirty="0"/>
              <a:t>Landmark papers introducing transformer-based architecture has led to the LLMs we see today </a:t>
            </a:r>
          </a:p>
          <a:p>
            <a:pPr lvl="1" fontAlgn="auto">
              <a:spcAft>
                <a:spcPts val="0"/>
              </a:spcAft>
              <a:defRPr/>
            </a:pPr>
            <a:r>
              <a:rPr lang="en-US" dirty="0"/>
              <a:t>Similar innovation in diffusion models</a:t>
            </a:r>
          </a:p>
          <a:p>
            <a:pPr marL="0" lvl="1" indent="0" eaLnBrk="1" fontAlgn="auto" hangingPunct="1">
              <a:spcAft>
                <a:spcPts val="0"/>
              </a:spcAft>
              <a:buNone/>
              <a:defRPr/>
            </a:pPr>
            <a:endParaRPr lang="en-US" dirty="0"/>
          </a:p>
        </p:txBody>
      </p:sp>
    </p:spTree>
    <p:extLst>
      <p:ext uri="{BB962C8B-B14F-4D97-AF65-F5344CB8AC3E}">
        <p14:creationId xmlns:p14="http://schemas.microsoft.com/office/powerpoint/2010/main" val="392880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BD9DA-8D48-8927-C36C-E221C0232E64}"/>
              </a:ext>
            </a:extLst>
          </p:cNvPr>
          <p:cNvSpPr>
            <a:spLocks noGrp="1"/>
          </p:cNvSpPr>
          <p:nvPr>
            <p:ph type="title"/>
          </p:nvPr>
        </p:nvSpPr>
        <p:spPr/>
        <p:txBody>
          <a:bodyPr/>
          <a:lstStyle/>
          <a:p>
            <a:r>
              <a:rPr lang="en-US" dirty="0"/>
              <a:t>Advancements in AI: Text</a:t>
            </a:r>
          </a:p>
        </p:txBody>
      </p:sp>
      <p:sp>
        <p:nvSpPr>
          <p:cNvPr id="5" name="Footer Placeholder 4">
            <a:extLst>
              <a:ext uri="{FF2B5EF4-FFF2-40B4-BE49-F238E27FC236}">
                <a16:creationId xmlns:a16="http://schemas.microsoft.com/office/drawing/2014/main" id="{7EBDDB83-159D-5C94-FB6A-FE9AA5565B6B}"/>
              </a:ext>
            </a:extLst>
          </p:cNvPr>
          <p:cNvSpPr>
            <a:spLocks noGrp="1"/>
          </p:cNvSpPr>
          <p:nvPr>
            <p:ph type="ftr" sz="quarter" idx="10"/>
          </p:nvPr>
        </p:nvSpPr>
        <p:spPr/>
        <p:txBody>
          <a:bodyPr/>
          <a:lstStyle/>
          <a:p>
            <a:pPr>
              <a:defRPr/>
            </a:pPr>
            <a:r>
              <a:rPr lang="en-US" dirty="0"/>
              <a:t>Keker Van Nest &amp; Peters  |</a:t>
            </a:r>
          </a:p>
        </p:txBody>
      </p:sp>
      <p:sp>
        <p:nvSpPr>
          <p:cNvPr id="6" name="Slide Number Placeholder 5">
            <a:extLst>
              <a:ext uri="{FF2B5EF4-FFF2-40B4-BE49-F238E27FC236}">
                <a16:creationId xmlns:a16="http://schemas.microsoft.com/office/drawing/2014/main" id="{DADC53D5-A492-766B-B5C4-2F199EB7F65F}"/>
              </a:ext>
            </a:extLst>
          </p:cNvPr>
          <p:cNvSpPr>
            <a:spLocks noGrp="1"/>
          </p:cNvSpPr>
          <p:nvPr>
            <p:ph type="sldNum" sz="quarter" idx="11"/>
          </p:nvPr>
        </p:nvSpPr>
        <p:spPr/>
        <p:txBody>
          <a:bodyPr/>
          <a:lstStyle/>
          <a:p>
            <a:fld id="{3F9B1EE0-58AA-4EEE-BC98-F98D64951E26}" type="slidenum">
              <a:rPr lang="en-US" altLang="en-US" smtClean="0"/>
              <a:pPr/>
              <a:t>9</a:t>
            </a:fld>
            <a:endParaRPr lang="en-US" altLang="en-US" dirty="0"/>
          </a:p>
        </p:txBody>
      </p:sp>
      <p:sp>
        <p:nvSpPr>
          <p:cNvPr id="8" name="Content Placeholder 15">
            <a:extLst>
              <a:ext uri="{FF2B5EF4-FFF2-40B4-BE49-F238E27FC236}">
                <a16:creationId xmlns:a16="http://schemas.microsoft.com/office/drawing/2014/main" id="{972D74DE-7B3F-CD11-B8DD-BE00441D189C}"/>
              </a:ext>
            </a:extLst>
          </p:cNvPr>
          <p:cNvSpPr txBox="1">
            <a:spLocks/>
          </p:cNvSpPr>
          <p:nvPr/>
        </p:nvSpPr>
        <p:spPr>
          <a:xfrm>
            <a:off x="264989" y="1109663"/>
            <a:ext cx="8612312" cy="3492500"/>
          </a:xfrm>
          <a:prstGeom prst="rect">
            <a:avLst/>
          </a:prstGeom>
        </p:spPr>
        <p:txBody>
          <a:bodyPr rtlCol="0">
            <a:noAutofit/>
          </a:bodyPr>
          <a:lstStyle>
            <a:lvl1pPr algn="l" defTabSz="685800" rtl="0" eaLnBrk="1" fontAlgn="base" hangingPunct="1">
              <a:spcBef>
                <a:spcPts val="1200"/>
              </a:spcBef>
              <a:spcAft>
                <a:spcPts val="300"/>
              </a:spcAft>
              <a:buFont typeface="Arial" panose="020B0604020202020204" pitchFamily="34" charset="0"/>
              <a:defRPr sz="2000" b="1" kern="1200">
                <a:solidFill>
                  <a:schemeClr val="accent1"/>
                </a:solidFill>
                <a:latin typeface="+mn-lt"/>
                <a:ea typeface="+mn-ea"/>
                <a:cs typeface="+mn-cs"/>
              </a:defRPr>
            </a:lvl1pPr>
            <a:lvl2pPr marL="179388" indent="-179388"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344488"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600" kern="1200">
                <a:solidFill>
                  <a:schemeClr val="tx1"/>
                </a:solidFill>
                <a:latin typeface="+mn-lt"/>
                <a:ea typeface="+mn-ea"/>
                <a:cs typeface="+mn-cs"/>
              </a:defRPr>
            </a:lvl3pPr>
            <a:lvl4pPr marL="512763" indent="-168275"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400" kern="1200">
                <a:solidFill>
                  <a:schemeClr val="tx1"/>
                </a:solidFill>
                <a:latin typeface="+mn-lt"/>
                <a:ea typeface="+mn-ea"/>
                <a:cs typeface="+mn-cs"/>
              </a:defRPr>
            </a:lvl4pPr>
            <a:lvl5pPr marL="688975" indent="-176213" algn="l" defTabSz="685800" rtl="0" eaLnBrk="1" fontAlgn="base" hangingPunct="1">
              <a:lnSpc>
                <a:spcPct val="110000"/>
              </a:lnSpc>
              <a:spcBef>
                <a:spcPts val="600"/>
              </a:spcBef>
              <a:spcAft>
                <a:spcPct val="0"/>
              </a:spcAft>
              <a:buClr>
                <a:schemeClr val="tx1"/>
              </a:buClr>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altLang="en-US" sz="1250" dirty="0"/>
          </a:p>
        </p:txBody>
      </p:sp>
      <p:pic>
        <p:nvPicPr>
          <p:cNvPr id="10" name="Picture 9">
            <a:extLst>
              <a:ext uri="{FF2B5EF4-FFF2-40B4-BE49-F238E27FC236}">
                <a16:creationId xmlns:a16="http://schemas.microsoft.com/office/drawing/2014/main" id="{A2618B22-6D60-AC89-5AC5-6229227451C1}"/>
              </a:ext>
            </a:extLst>
          </p:cNvPr>
          <p:cNvPicPr>
            <a:picLocks noChangeAspect="1"/>
          </p:cNvPicPr>
          <p:nvPr/>
        </p:nvPicPr>
        <p:blipFill>
          <a:blip r:embed="rId3"/>
          <a:stretch>
            <a:fillRect/>
          </a:stretch>
        </p:blipFill>
        <p:spPr>
          <a:xfrm>
            <a:off x="264989" y="1109664"/>
            <a:ext cx="3800018" cy="348403"/>
          </a:xfrm>
          <a:prstGeom prst="rect">
            <a:avLst/>
          </a:prstGeom>
        </p:spPr>
      </p:pic>
      <p:pic>
        <p:nvPicPr>
          <p:cNvPr id="12" name="Picture 11">
            <a:extLst>
              <a:ext uri="{FF2B5EF4-FFF2-40B4-BE49-F238E27FC236}">
                <a16:creationId xmlns:a16="http://schemas.microsoft.com/office/drawing/2014/main" id="{ABA42BBC-55D4-10B4-AC13-BFD67EC75189}"/>
              </a:ext>
            </a:extLst>
          </p:cNvPr>
          <p:cNvPicPr>
            <a:picLocks noChangeAspect="1"/>
          </p:cNvPicPr>
          <p:nvPr/>
        </p:nvPicPr>
        <p:blipFill>
          <a:blip r:embed="rId4"/>
          <a:stretch>
            <a:fillRect/>
          </a:stretch>
        </p:blipFill>
        <p:spPr>
          <a:xfrm>
            <a:off x="4423474" y="1109663"/>
            <a:ext cx="3927357" cy="3657599"/>
          </a:xfrm>
          <a:prstGeom prst="rect">
            <a:avLst/>
          </a:prstGeom>
        </p:spPr>
      </p:pic>
      <p:sp>
        <p:nvSpPr>
          <p:cNvPr id="2" name="TextBox 1">
            <a:extLst>
              <a:ext uri="{FF2B5EF4-FFF2-40B4-BE49-F238E27FC236}">
                <a16:creationId xmlns:a16="http://schemas.microsoft.com/office/drawing/2014/main" id="{A2CB2398-15A3-BDDE-42B2-FC3EEC2E0867}"/>
              </a:ext>
            </a:extLst>
          </p:cNvPr>
          <p:cNvSpPr txBox="1"/>
          <p:nvPr/>
        </p:nvSpPr>
        <p:spPr>
          <a:xfrm>
            <a:off x="189152" y="4744493"/>
            <a:ext cx="15488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88666059"/>
      </p:ext>
    </p:extLst>
  </p:cSld>
  <p:clrMapOvr>
    <a:masterClrMapping/>
  </p:clrMapOvr>
</p:sld>
</file>

<file path=ppt/theme/theme1.xml><?xml version="1.0" encoding="utf-8"?>
<a:theme xmlns:a="http://schemas.openxmlformats.org/drawingml/2006/main" name="KVP Comprehensive PPT Template">
  <a:themeElements>
    <a:clrScheme name="Keker Van Nest &amp; Peters Office Colors">
      <a:dk1>
        <a:srgbClr val="181E18"/>
      </a:dk1>
      <a:lt1>
        <a:sysClr val="window" lastClr="FFFFFF"/>
      </a:lt1>
      <a:dk2>
        <a:srgbClr val="F5BD00"/>
      </a:dk2>
      <a:lt2>
        <a:srgbClr val="D9D9D9"/>
      </a:lt2>
      <a:accent1>
        <a:srgbClr val="658D1B"/>
      </a:accent1>
      <a:accent2>
        <a:srgbClr val="1C5B1A"/>
      </a:accent2>
      <a:accent3>
        <a:srgbClr val="1C1F60"/>
      </a:accent3>
      <a:accent4>
        <a:srgbClr val="00B0F0"/>
      </a:accent4>
      <a:accent5>
        <a:srgbClr val="F5BD00"/>
      </a:accent5>
      <a:accent6>
        <a:srgbClr val="8B8B8B"/>
      </a:accent6>
      <a:hlink>
        <a:srgbClr val="0563C1"/>
      </a:hlink>
      <a:folHlink>
        <a:srgbClr val="954F72"/>
      </a:folHlink>
    </a:clrScheme>
    <a:fontScheme name="Keker Van Nest &amp; Peters Offic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P Comprehensive PPT Template.ppt  -  Compatibility Mode" id="{22930835-1D10-4D5B-8E83-A4D7CF647D17}" vid="{4917A0AA-E3CB-4D7C-A52B-AE8A9BAC94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KVP Comprehensive PPT Template</Template>
  <TotalTime>4612</TotalTime>
  <Words>3355</Words>
  <Application>Microsoft Office PowerPoint</Application>
  <PresentationFormat>On-screen Show (16:9)</PresentationFormat>
  <Paragraphs>513</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PT Sans</vt:lpstr>
      <vt:lpstr>Tahoma</vt:lpstr>
      <vt:lpstr>Times New Roman</vt:lpstr>
      <vt:lpstr>KVP Comprehensive PPT Template</vt:lpstr>
      <vt:lpstr>Generative AI &amp; the Law: Overview of the Key Legal &amp; Ethical Issues</vt:lpstr>
      <vt:lpstr>Google Worldwide Search Queries for “Artificial Intelligence” </vt:lpstr>
      <vt:lpstr>Presenters</vt:lpstr>
      <vt:lpstr>Agenda</vt:lpstr>
      <vt:lpstr>Agenda</vt:lpstr>
      <vt:lpstr>What’s new?  Generative AI</vt:lpstr>
      <vt:lpstr>Generative AI’s capabilities have evolved rapidly</vt:lpstr>
      <vt:lpstr>Why now? </vt:lpstr>
      <vt:lpstr>Advancements in AI: Text</vt:lpstr>
      <vt:lpstr>Advancements in AI: Images</vt:lpstr>
      <vt:lpstr>Agenda</vt:lpstr>
      <vt:lpstr>Global Overview  </vt:lpstr>
      <vt:lpstr>White House: Executive Order (October 2023) </vt:lpstr>
      <vt:lpstr>White House: Voluntary Industry Commitments </vt:lpstr>
      <vt:lpstr>White House: Blueprint for AI Bill of Rights (Oct. 2022) </vt:lpstr>
      <vt:lpstr>Commerce Department: NIST AI Framework </vt:lpstr>
      <vt:lpstr>Federal Agencies </vt:lpstr>
      <vt:lpstr>FTC</vt:lpstr>
      <vt:lpstr>Copyright Office &amp; Patent and Trademark Office </vt:lpstr>
      <vt:lpstr>Copyright Office &amp; Patent and Trademark Office </vt:lpstr>
      <vt:lpstr>Copyright Office </vt:lpstr>
      <vt:lpstr>State Regulation</vt:lpstr>
      <vt:lpstr>State Regulation</vt:lpstr>
      <vt:lpstr>Agenda</vt:lpstr>
      <vt:lpstr>Private Litigation: Big Picture </vt:lpstr>
      <vt:lpstr>Copyright</vt:lpstr>
      <vt:lpstr>Copyright: New York Times v. Microsoft Corp., et al.</vt:lpstr>
      <vt:lpstr>Copyright Defense:  Fair Use</vt:lpstr>
      <vt:lpstr>Copyright Defense: Thomson Reuters, et al. v. Ross Intelligence Inc.</vt:lpstr>
      <vt:lpstr>Digital Millenium Copyright Act (DMCA)</vt:lpstr>
      <vt:lpstr>Trademark</vt:lpstr>
      <vt:lpstr>Trademark: Getty Images v. Stability AI</vt:lpstr>
      <vt:lpstr>Trademark: Getty Images v. Stability AI</vt:lpstr>
      <vt:lpstr>Right of Publicity: Young v. NeoCortext, Inc.</vt:lpstr>
      <vt:lpstr>Invasion of Privacy</vt:lpstr>
      <vt:lpstr>Defamation</vt:lpstr>
      <vt:lpstr>Other Claims</vt:lpstr>
      <vt:lpstr>Private Litigation: What’s Next? </vt:lpstr>
      <vt:lpstr>Agenda</vt:lpstr>
      <vt:lpstr>Potential Uses for AI in Legal Work (Eventually)</vt:lpstr>
      <vt:lpstr>What are the risks of using AI in legal work?</vt:lpstr>
      <vt:lpstr>What are the risks of using AI in legal work?</vt:lpstr>
      <vt:lpstr>What are the ethical implications of using AI in legal work?</vt:lpstr>
      <vt:lpstr>What are the ethical implications of using AI in legal work?</vt:lpstr>
      <vt:lpstr>Duty of Confidentiality Bus. &amp; Prof. Code § 6068(e)  Rule 1.6</vt:lpstr>
      <vt:lpstr>Duties of Competence and Diligence  Rule 1.1 Rule 1.3</vt:lpstr>
      <vt:lpstr>Duty to Supervise Lawyers &amp; Non-Lawyers  Rules 5.1-5.3</vt:lpstr>
      <vt:lpstr>What does the California State Bar have to say?</vt:lpstr>
      <vt:lpstr>Takeaways</vt:lpstr>
      <vt:lpstr>Thank you!</vt:lpstr>
    </vt:vector>
  </TitlesOfParts>
  <Company>Keker, Van Nest and Peters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Amy S. Merriweather</dc:creator>
  <cp:lastModifiedBy>Stacy Pollicino</cp:lastModifiedBy>
  <cp:revision>115</cp:revision>
  <cp:lastPrinted>2024-01-24T20:01:57Z</cp:lastPrinted>
  <dcterms:created xsi:type="dcterms:W3CDTF">2023-04-12T19:01:50Z</dcterms:created>
  <dcterms:modified xsi:type="dcterms:W3CDTF">2024-04-09T17:00:23Z</dcterms:modified>
</cp:coreProperties>
</file>