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2"/>
  </p:sldMasterIdLst>
  <p:notesMasterIdLst>
    <p:notesMasterId r:id="rId42"/>
  </p:notesMasterIdLst>
  <p:sldIdLst>
    <p:sldId id="258" r:id="rId3"/>
    <p:sldId id="331" r:id="rId4"/>
    <p:sldId id="282" r:id="rId5"/>
    <p:sldId id="318" r:id="rId6"/>
    <p:sldId id="298" r:id="rId7"/>
    <p:sldId id="293" r:id="rId8"/>
    <p:sldId id="309" r:id="rId9"/>
    <p:sldId id="278" r:id="rId10"/>
    <p:sldId id="302" r:id="rId11"/>
    <p:sldId id="314" r:id="rId12"/>
    <p:sldId id="491" r:id="rId13"/>
    <p:sldId id="492" r:id="rId14"/>
    <p:sldId id="493" r:id="rId15"/>
    <p:sldId id="334" r:id="rId16"/>
    <p:sldId id="336" r:id="rId17"/>
    <p:sldId id="482" r:id="rId18"/>
    <p:sldId id="486" r:id="rId19"/>
    <p:sldId id="487" r:id="rId20"/>
    <p:sldId id="283" r:id="rId21"/>
    <p:sldId id="326" r:id="rId22"/>
    <p:sldId id="313" r:id="rId23"/>
    <p:sldId id="321" r:id="rId24"/>
    <p:sldId id="329" r:id="rId25"/>
    <p:sldId id="328" r:id="rId26"/>
    <p:sldId id="325" r:id="rId27"/>
    <p:sldId id="483" r:id="rId28"/>
    <p:sldId id="484" r:id="rId29"/>
    <p:sldId id="319" r:id="rId30"/>
    <p:sldId id="279" r:id="rId31"/>
    <p:sldId id="495" r:id="rId32"/>
    <p:sldId id="494" r:id="rId33"/>
    <p:sldId id="297" r:id="rId34"/>
    <p:sldId id="287" r:id="rId35"/>
    <p:sldId id="488" r:id="rId36"/>
    <p:sldId id="489" r:id="rId37"/>
    <p:sldId id="323" r:id="rId38"/>
    <p:sldId id="490" r:id="rId39"/>
    <p:sldId id="332" r:id="rId40"/>
    <p:sldId id="316" r:id="rId41"/>
  </p:sldIdLst>
  <p:sldSz cx="9144000" cy="5143500" type="screen16x9"/>
  <p:notesSz cx="6858000" cy="9144000"/>
  <p:custDataLst>
    <p:tags r:id="rId43"/>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4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D633E-0F91-48D0-FD13-1F7B8F2A6E5F}" name="Christina Lee" initials="CL" userId="S::CLee@keker.com::5a7af603-664c-4e5f-8b14-8a1d02ebb0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 Berkowitz" initials="BB" lastIdx="0" clrIdx="0">
    <p:extLst>
      <p:ext uri="{19B8F6BF-5375-455C-9EA6-DF929625EA0E}">
        <p15:presenceInfo xmlns:p15="http://schemas.microsoft.com/office/powerpoint/2012/main" userId="S::bberkowitz@keker.com::2310011b-9412-40a6-8312-6396f70ea948" providerId="AD"/>
      </p:ext>
    </p:extLst>
  </p:cmAuthor>
  <p:cmAuthor id="2" name="Christina Lee" initials="CL" lastIdx="0" clrIdx="1">
    <p:extLst>
      <p:ext uri="{19B8F6BF-5375-455C-9EA6-DF929625EA0E}">
        <p15:presenceInfo xmlns:p15="http://schemas.microsoft.com/office/powerpoint/2012/main" userId="S::CLee@keker.com::5a7af603-664c-4e5f-8b14-8a1d02ebb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15B"/>
    <a:srgbClr val="FFFFFF"/>
    <a:srgbClr val="FD747C"/>
    <a:srgbClr val="FD979D"/>
    <a:srgbClr val="FFEEEF"/>
    <a:srgbClr val="FEB9BD"/>
    <a:srgbClr val="FED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8" autoAdjust="0"/>
    <p:restoredTop sz="94808" autoAdjust="0"/>
  </p:normalViewPr>
  <p:slideViewPr>
    <p:cSldViewPr snapToGrid="0">
      <p:cViewPr varScale="1">
        <p:scale>
          <a:sx n="111" d="100"/>
          <a:sy n="111" d="100"/>
        </p:scale>
        <p:origin x="1320" y="192"/>
      </p:cViewPr>
      <p:guideLst>
        <p:guide orient="horz" pos="1644"/>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bo\Downloads\chart.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bo\Downloads\chart%20(1).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100" b="1">
                <a:solidFill>
                  <a:schemeClr val="tx1"/>
                </a:solidFill>
              </a:rPr>
              <a:t>Number</a:t>
            </a:r>
            <a:r>
              <a:rPr lang="en-US" sz="1100" b="1" baseline="0">
                <a:solidFill>
                  <a:schemeClr val="tx1"/>
                </a:solidFill>
              </a:rPr>
              <a:t> of GDPR fines per country to date </a:t>
            </a:r>
            <a:endParaRPr lang="en-US" sz="1100" b="1">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chart!$B$1</c:f>
              <c:strCache>
                <c:ptCount val="1"/>
                <c:pt idx="0">
                  <c:v>Fines</c:v>
                </c:pt>
              </c:strCache>
            </c:strRef>
          </c:tx>
          <c:spPr>
            <a:solidFill>
              <a:sysClr val="window" lastClr="FFFFFF"/>
            </a:solidFill>
            <a:ln>
              <a:noFill/>
            </a:ln>
            <a:effectLst/>
          </c:spPr>
          <c:invertIfNegative val="0"/>
          <c:cat>
            <c:strRef>
              <c:f>chart!$A$2:$A$11</c:f>
              <c:strCache>
                <c:ptCount val="10"/>
                <c:pt idx="0">
                  <c:v>Spain</c:v>
                </c:pt>
                <c:pt idx="1">
                  <c:v>Italy</c:v>
                </c:pt>
                <c:pt idx="2">
                  <c:v>Romania</c:v>
                </c:pt>
                <c:pt idx="3">
                  <c:v>Hungary</c:v>
                </c:pt>
                <c:pt idx="4">
                  <c:v>Germany</c:v>
                </c:pt>
                <c:pt idx="5">
                  <c:v>Norway</c:v>
                </c:pt>
                <c:pt idx="6">
                  <c:v>Greece</c:v>
                </c:pt>
                <c:pt idx="7">
                  <c:v>Poland</c:v>
                </c:pt>
                <c:pt idx="8">
                  <c:v>Belgium</c:v>
                </c:pt>
                <c:pt idx="9">
                  <c:v>Sweden</c:v>
                </c:pt>
              </c:strCache>
            </c:strRef>
          </c:cat>
          <c:val>
            <c:numRef>
              <c:f>chart!$B$2:$B$11</c:f>
              <c:numCache>
                <c:formatCode>General</c:formatCode>
                <c:ptCount val="10"/>
                <c:pt idx="0">
                  <c:v>379</c:v>
                </c:pt>
                <c:pt idx="1">
                  <c:v>123</c:v>
                </c:pt>
                <c:pt idx="2">
                  <c:v>73</c:v>
                </c:pt>
                <c:pt idx="3">
                  <c:v>46</c:v>
                </c:pt>
                <c:pt idx="4">
                  <c:v>39</c:v>
                </c:pt>
                <c:pt idx="5">
                  <c:v>37</c:v>
                </c:pt>
                <c:pt idx="6">
                  <c:v>34</c:v>
                </c:pt>
                <c:pt idx="7">
                  <c:v>32</c:v>
                </c:pt>
                <c:pt idx="8">
                  <c:v>30</c:v>
                </c:pt>
                <c:pt idx="9">
                  <c:v>26</c:v>
                </c:pt>
              </c:numCache>
            </c:numRef>
          </c:val>
          <c:extLst>
            <c:ext xmlns:c16="http://schemas.microsoft.com/office/drawing/2014/chart" uri="{C3380CC4-5D6E-409C-BE32-E72D297353CC}">
              <c16:uniqueId val="{00000000-8B6C-4E51-A5DD-BA55690F4C64}"/>
            </c:ext>
          </c:extLst>
        </c:ser>
        <c:dLbls>
          <c:showLegendKey val="0"/>
          <c:showVal val="0"/>
          <c:showCatName val="0"/>
          <c:showSerName val="0"/>
          <c:showPercent val="0"/>
          <c:showBubbleSize val="0"/>
        </c:dLbls>
        <c:gapWidth val="182"/>
        <c:axId val="1033777712"/>
        <c:axId val="1033779680"/>
      </c:barChart>
      <c:catAx>
        <c:axId val="103377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smtId="4294967295">
                <a:solidFill>
                  <a:schemeClr val="tx1"/>
                </a:solidFill>
                <a:latin typeface="+mn-lt"/>
                <a:ea typeface="+mn-ea"/>
                <a:cs typeface="+mn-cs"/>
              </a:defRPr>
            </a:pPr>
            <a:endParaRPr lang="en-US"/>
          </a:p>
        </c:txPr>
        <c:crossAx val="1033779680"/>
        <c:crosses val="autoZero"/>
        <c:auto val="0"/>
        <c:lblAlgn val="ctr"/>
        <c:lblOffset val="100"/>
        <c:noMultiLvlLbl val="0"/>
      </c:catAx>
      <c:valAx>
        <c:axId val="1033779680"/>
        <c:scaling>
          <c:orientation val="minMax"/>
        </c:scaling>
        <c:delete val="0"/>
        <c:axPos val="b"/>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solidFill>
                <a:latin typeface="+mn-lt"/>
                <a:ea typeface="+mn-ea"/>
                <a:cs typeface="+mn-cs"/>
              </a:defRPr>
            </a:pPr>
            <a:endParaRPr lang="en-US"/>
          </a:p>
        </c:txPr>
        <c:crossAx val="103377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C515B"/>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Average value</a:t>
            </a:r>
            <a:r>
              <a:rPr lang="en-US" b="1" baseline="0">
                <a:solidFill>
                  <a:schemeClr val="tx1"/>
                </a:solidFill>
              </a:rPr>
              <a:t> </a:t>
            </a:r>
            <a:r>
              <a:rPr lang="en-US" b="1">
                <a:solidFill>
                  <a:schemeClr val="tx1"/>
                </a:solidFill>
              </a:rPr>
              <a:t>of fines per country</a:t>
            </a:r>
          </a:p>
        </c:rich>
      </c:tx>
      <c:overlay val="0"/>
      <c:spPr>
        <a:noFill/>
        <a:ln>
          <a:noFill/>
        </a:ln>
        <a:effectLst/>
      </c:spPr>
    </c:title>
    <c:autoTitleDeleted val="0"/>
    <c:plotArea>
      <c:layout/>
      <c:barChart>
        <c:barDir val="bar"/>
        <c:grouping val="clustered"/>
        <c:varyColors val="0"/>
        <c:ser>
          <c:idx val="0"/>
          <c:order val="0"/>
          <c:tx>
            <c:strRef>
              <c:f>'chart (1)'!$B$1</c:f>
              <c:strCache>
                <c:ptCount val="1"/>
                <c:pt idx="0">
                  <c:v>Sum of fines in EUR</c:v>
                </c:pt>
              </c:strCache>
            </c:strRef>
          </c:tx>
          <c:spPr>
            <a:solidFill>
              <a:srgbClr val="FC515B"/>
            </a:solidFill>
            <a:ln>
              <a:noFill/>
            </a:ln>
            <a:effectLst/>
          </c:spPr>
          <c:invertIfNegative val="0"/>
          <c:cat>
            <c:strRef>
              <c:f>'chart (1)'!$A$2:$A$30</c:f>
              <c:strCache>
                <c:ptCount val="29"/>
                <c:pt idx="0">
                  <c:v>Luxembourg</c:v>
                </c:pt>
                <c:pt idx="1">
                  <c:v>France</c:v>
                </c:pt>
                <c:pt idx="2">
                  <c:v>Ireland</c:v>
                </c:pt>
                <c:pt idx="3">
                  <c:v>Italy</c:v>
                </c:pt>
                <c:pt idx="4">
                  <c:v>Germany</c:v>
                </c:pt>
                <c:pt idx="5">
                  <c:v>United Kingdom</c:v>
                </c:pt>
                <c:pt idx="6">
                  <c:v>Spain</c:v>
                </c:pt>
                <c:pt idx="7">
                  <c:v>Austria</c:v>
                </c:pt>
                <c:pt idx="8">
                  <c:v>Sweden</c:v>
                </c:pt>
                <c:pt idx="9">
                  <c:v>Greece</c:v>
                </c:pt>
                <c:pt idx="10">
                  <c:v>Netherlands</c:v>
                </c:pt>
                <c:pt idx="11">
                  <c:v>Norway</c:v>
                </c:pt>
                <c:pt idx="12">
                  <c:v>Bulgaria</c:v>
                </c:pt>
                <c:pt idx="13">
                  <c:v>Poland</c:v>
                </c:pt>
                <c:pt idx="14">
                  <c:v>Portugal</c:v>
                </c:pt>
                <c:pt idx="15">
                  <c:v>Belgium</c:v>
                </c:pt>
                <c:pt idx="16">
                  <c:v>Cyprus</c:v>
                </c:pt>
                <c:pt idx="17">
                  <c:v>Finland</c:v>
                </c:pt>
                <c:pt idx="18">
                  <c:v>Denmark</c:v>
                </c:pt>
                <c:pt idx="19">
                  <c:v>Hungary</c:v>
                </c:pt>
                <c:pt idx="20">
                  <c:v>Romania</c:v>
                </c:pt>
                <c:pt idx="21">
                  <c:v>Estonia</c:v>
                </c:pt>
                <c:pt idx="22">
                  <c:v>Lithuania</c:v>
                </c:pt>
                <c:pt idx="23">
                  <c:v>Latvia</c:v>
                </c:pt>
                <c:pt idx="24">
                  <c:v>Iceland</c:v>
                </c:pt>
                <c:pt idx="25">
                  <c:v>Czech Republic</c:v>
                </c:pt>
                <c:pt idx="26">
                  <c:v>Malta</c:v>
                </c:pt>
                <c:pt idx="27">
                  <c:v>Isle of Man</c:v>
                </c:pt>
                <c:pt idx="28">
                  <c:v>Liechtenstein</c:v>
                </c:pt>
              </c:strCache>
            </c:strRef>
          </c:cat>
          <c:val>
            <c:numRef>
              <c:f>'chart (1)'!$B$2:$B$30</c:f>
              <c:numCache>
                <c:formatCode>General</c:formatCode>
                <c:ptCount val="29"/>
                <c:pt idx="0" formatCode="[$€-2]\ #,##0;[Red]\-[$€-2]\ #,##0">
                  <c:v>746266200</c:v>
                </c:pt>
                <c:pt idx="1">
                  <c:v>268194300</c:v>
                </c:pt>
                <c:pt idx="2">
                  <c:v>226047900</c:v>
                </c:pt>
                <c:pt idx="3">
                  <c:v>117182596</c:v>
                </c:pt>
                <c:pt idx="4">
                  <c:v>50201015</c:v>
                </c:pt>
                <c:pt idx="5">
                  <c:v>44846800</c:v>
                </c:pt>
                <c:pt idx="6">
                  <c:v>44811510</c:v>
                </c:pt>
                <c:pt idx="7">
                  <c:v>24774550</c:v>
                </c:pt>
                <c:pt idx="8">
                  <c:v>15512230</c:v>
                </c:pt>
                <c:pt idx="9">
                  <c:v>10280000</c:v>
                </c:pt>
                <c:pt idx="10">
                  <c:v>9914500</c:v>
                </c:pt>
                <c:pt idx="11">
                  <c:v>8998550</c:v>
                </c:pt>
                <c:pt idx="12">
                  <c:v>3211070</c:v>
                </c:pt>
                <c:pt idx="13">
                  <c:v>2316948</c:v>
                </c:pt>
                <c:pt idx="14">
                  <c:v>1674000</c:v>
                </c:pt>
                <c:pt idx="15">
                  <c:v>1362000</c:v>
                </c:pt>
                <c:pt idx="16">
                  <c:v>1254000</c:v>
                </c:pt>
                <c:pt idx="17">
                  <c:v>987500</c:v>
                </c:pt>
                <c:pt idx="18">
                  <c:v>856600</c:v>
                </c:pt>
                <c:pt idx="19">
                  <c:v>829026</c:v>
                </c:pt>
                <c:pt idx="20">
                  <c:v>734950</c:v>
                </c:pt>
                <c:pt idx="21">
                  <c:v>300548</c:v>
                </c:pt>
                <c:pt idx="22">
                  <c:v>244500</c:v>
                </c:pt>
                <c:pt idx="23">
                  <c:v>243250</c:v>
                </c:pt>
                <c:pt idx="24">
                  <c:v>164900</c:v>
                </c:pt>
                <c:pt idx="25">
                  <c:v>161195</c:v>
                </c:pt>
                <c:pt idx="26">
                  <c:v>70000</c:v>
                </c:pt>
                <c:pt idx="27">
                  <c:v>16750</c:v>
                </c:pt>
                <c:pt idx="28">
                  <c:v>4100</c:v>
                </c:pt>
              </c:numCache>
            </c:numRef>
          </c:val>
          <c:extLst>
            <c:ext xmlns:c16="http://schemas.microsoft.com/office/drawing/2014/chart" uri="{C3380CC4-5D6E-409C-BE32-E72D297353CC}">
              <c16:uniqueId val="{00000000-1768-4D6A-A904-D6DEFF017B98}"/>
            </c:ext>
          </c:extLst>
        </c:ser>
        <c:dLbls>
          <c:showLegendKey val="0"/>
          <c:showVal val="0"/>
          <c:showCatName val="0"/>
          <c:showSerName val="0"/>
          <c:showPercent val="0"/>
          <c:showBubbleSize val="0"/>
        </c:dLbls>
        <c:gapWidth val="182"/>
        <c:axId val="1018784664"/>
        <c:axId val="1018786632"/>
      </c:barChart>
      <c:catAx>
        <c:axId val="1018784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smtId="4294967295">
                <a:solidFill>
                  <a:schemeClr val="tx1"/>
                </a:solidFill>
                <a:latin typeface="+mn-lt"/>
                <a:ea typeface="+mn-ea"/>
                <a:cs typeface="+mn-cs"/>
              </a:defRPr>
            </a:pPr>
            <a:endParaRPr lang="en-US"/>
          </a:p>
        </c:txPr>
        <c:crossAx val="1018786632"/>
        <c:crosses val="autoZero"/>
        <c:auto val="0"/>
        <c:lblAlgn val="ctr"/>
        <c:lblOffset val="100"/>
        <c:noMultiLvlLbl val="0"/>
      </c:catAx>
      <c:valAx>
        <c:axId val="1018786632"/>
        <c:scaling>
          <c:orientation val="minMax"/>
        </c:scaling>
        <c:delete val="0"/>
        <c:axPos val="b"/>
        <c:majorGridlines>
          <c:spPr>
            <a:ln w="9525" cap="flat" cmpd="sng" algn="ctr">
              <a:solidFill>
                <a:schemeClr val="tx1">
                  <a:lumMod val="15000"/>
                  <a:lumOff val="85000"/>
                </a:schemeClr>
              </a:solidFill>
              <a:round/>
            </a:ln>
          </c:spPr>
        </c:majorGridlines>
        <c:numFmt formatCode="[$€-2]\ #,##0;[Red]\-[$€-2]\ #,##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smtId="4294967295">
                <a:solidFill>
                  <a:schemeClr val="tx1"/>
                </a:solidFill>
                <a:latin typeface="+mn-lt"/>
                <a:ea typeface="+mn-ea"/>
                <a:cs typeface="+mn-cs"/>
              </a:defRPr>
            </a:pPr>
            <a:endParaRPr lang="en-US"/>
          </a:p>
        </c:txPr>
        <c:crossAx val="1018784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5B989F-54ED-4589-A212-7B6BDE305E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C9DF614-0134-465C-B333-ABEFB655DEB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a:latin typeface="+mn-lt"/>
                <a:cs typeface="+mn-cs"/>
              </a:defRPr>
            </a:lvl1pPr>
          </a:lstStyle>
          <a:p>
            <a:pPr>
              <a:defRPr/>
            </a:pPr>
            <a:fld id="{6E69F912-44F9-4EDC-9C49-C3C5909F3E54}" type="datetimeFigureOut">
              <a:rPr lang="en-US"/>
              <a:pPr>
                <a:defRPr/>
              </a:pPr>
              <a:t>9/28/22</a:t>
            </a:fld>
            <a:endParaRPr lang="en-US"/>
          </a:p>
        </p:txBody>
      </p:sp>
      <p:sp>
        <p:nvSpPr>
          <p:cNvPr id="4" name="Slide Image Placeholder 3">
            <a:extLst>
              <a:ext uri="{FF2B5EF4-FFF2-40B4-BE49-F238E27FC236}">
                <a16:creationId xmlns:a16="http://schemas.microsoft.com/office/drawing/2014/main" id="{C8FECB3A-C9F3-460D-93F6-03667AEBB9B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5C1CFE0-3B2C-49ED-9393-8E7F55FD8E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A12B1AD-85A8-4A01-808C-CA94197E917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3A39560-02F0-4E6E-A7C9-4ED9C4BA425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2BB033B-213E-4CCB-B0FC-7826381E16FA}"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a:t>
            </a:fld>
            <a:endParaRPr lang="en-US" altLang="en-US"/>
          </a:p>
        </p:txBody>
      </p:sp>
    </p:spTree>
    <p:extLst>
      <p:ext uri="{BB962C8B-B14F-4D97-AF65-F5344CB8AC3E}">
        <p14:creationId xmlns:p14="http://schemas.microsoft.com/office/powerpoint/2010/main" val="278696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11</a:t>
            </a:fld>
            <a:endParaRPr lang="en-US" altLang="en-US"/>
          </a:p>
        </p:txBody>
      </p:sp>
    </p:spTree>
    <p:extLst>
      <p:ext uri="{BB962C8B-B14F-4D97-AF65-F5344CB8AC3E}">
        <p14:creationId xmlns:p14="http://schemas.microsoft.com/office/powerpoint/2010/main" val="383724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12</a:t>
            </a:fld>
            <a:endParaRPr lang="en-US" altLang="en-US"/>
          </a:p>
        </p:txBody>
      </p:sp>
    </p:spTree>
    <p:extLst>
      <p:ext uri="{BB962C8B-B14F-4D97-AF65-F5344CB8AC3E}">
        <p14:creationId xmlns:p14="http://schemas.microsoft.com/office/powerpoint/2010/main" val="105362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13</a:t>
            </a:fld>
            <a:endParaRPr lang="en-US" altLang="en-US"/>
          </a:p>
        </p:txBody>
      </p:sp>
    </p:spTree>
    <p:extLst>
      <p:ext uri="{BB962C8B-B14F-4D97-AF65-F5344CB8AC3E}">
        <p14:creationId xmlns:p14="http://schemas.microsoft.com/office/powerpoint/2010/main" val="401287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14</a:t>
            </a:fld>
            <a:endParaRPr lang="en-US" altLang="en-US"/>
          </a:p>
        </p:txBody>
      </p:sp>
    </p:spTree>
    <p:extLst>
      <p:ext uri="{BB962C8B-B14F-4D97-AF65-F5344CB8AC3E}">
        <p14:creationId xmlns:p14="http://schemas.microsoft.com/office/powerpoint/2010/main" val="33313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15</a:t>
            </a:fld>
            <a:endParaRPr lang="en-US" altLang="en-US"/>
          </a:p>
        </p:txBody>
      </p:sp>
    </p:spTree>
    <p:extLst>
      <p:ext uri="{BB962C8B-B14F-4D97-AF65-F5344CB8AC3E}">
        <p14:creationId xmlns:p14="http://schemas.microsoft.com/office/powerpoint/2010/main" val="92453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20</a:t>
            </a:fld>
            <a:endParaRPr lang="en-US" altLang="en-US"/>
          </a:p>
        </p:txBody>
      </p:sp>
    </p:spTree>
    <p:extLst>
      <p:ext uri="{BB962C8B-B14F-4D97-AF65-F5344CB8AC3E}">
        <p14:creationId xmlns:p14="http://schemas.microsoft.com/office/powerpoint/2010/main" val="11819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21</a:t>
            </a:fld>
            <a:endParaRPr lang="en-US" altLang="en-US"/>
          </a:p>
        </p:txBody>
      </p:sp>
    </p:spTree>
    <p:extLst>
      <p:ext uri="{BB962C8B-B14F-4D97-AF65-F5344CB8AC3E}">
        <p14:creationId xmlns:p14="http://schemas.microsoft.com/office/powerpoint/2010/main" val="245989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22</a:t>
            </a:fld>
            <a:endParaRPr lang="en-US" altLang="en-US"/>
          </a:p>
        </p:txBody>
      </p:sp>
    </p:spTree>
    <p:extLst>
      <p:ext uri="{BB962C8B-B14F-4D97-AF65-F5344CB8AC3E}">
        <p14:creationId xmlns:p14="http://schemas.microsoft.com/office/powerpoint/2010/main" val="322939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23</a:t>
            </a:fld>
            <a:endParaRPr lang="en-US" altLang="en-US"/>
          </a:p>
        </p:txBody>
      </p:sp>
    </p:spTree>
    <p:extLst>
      <p:ext uri="{BB962C8B-B14F-4D97-AF65-F5344CB8AC3E}">
        <p14:creationId xmlns:p14="http://schemas.microsoft.com/office/powerpoint/2010/main" val="4096111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24</a:t>
            </a:fld>
            <a:endParaRPr lang="en-US" altLang="en-US"/>
          </a:p>
        </p:txBody>
      </p:sp>
    </p:spTree>
    <p:extLst>
      <p:ext uri="{BB962C8B-B14F-4D97-AF65-F5344CB8AC3E}">
        <p14:creationId xmlns:p14="http://schemas.microsoft.com/office/powerpoint/2010/main" val="327278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a:t>
            </a:fld>
            <a:endParaRPr lang="en-US" altLang="en-US"/>
          </a:p>
        </p:txBody>
      </p:sp>
    </p:spTree>
    <p:extLst>
      <p:ext uri="{BB962C8B-B14F-4D97-AF65-F5344CB8AC3E}">
        <p14:creationId xmlns:p14="http://schemas.microsoft.com/office/powerpoint/2010/main" val="224107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25</a:t>
            </a:fld>
            <a:endParaRPr lang="en-US" altLang="en-US"/>
          </a:p>
        </p:txBody>
      </p:sp>
    </p:spTree>
    <p:extLst>
      <p:ext uri="{BB962C8B-B14F-4D97-AF65-F5344CB8AC3E}">
        <p14:creationId xmlns:p14="http://schemas.microsoft.com/office/powerpoint/2010/main" val="3084335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28</a:t>
            </a:fld>
            <a:endParaRPr lang="en-US" altLang="en-US"/>
          </a:p>
        </p:txBody>
      </p:sp>
    </p:spTree>
    <p:extLst>
      <p:ext uri="{BB962C8B-B14F-4D97-AF65-F5344CB8AC3E}">
        <p14:creationId xmlns:p14="http://schemas.microsoft.com/office/powerpoint/2010/main" val="142113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29</a:t>
            </a:fld>
            <a:endParaRPr lang="en-US" altLang="en-US"/>
          </a:p>
        </p:txBody>
      </p:sp>
    </p:spTree>
    <p:extLst>
      <p:ext uri="{BB962C8B-B14F-4D97-AF65-F5344CB8AC3E}">
        <p14:creationId xmlns:p14="http://schemas.microsoft.com/office/powerpoint/2010/main" val="1760618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30</a:t>
            </a:fld>
            <a:endParaRPr lang="en-US" altLang="en-US"/>
          </a:p>
        </p:txBody>
      </p:sp>
    </p:spTree>
    <p:extLst>
      <p:ext uri="{BB962C8B-B14F-4D97-AF65-F5344CB8AC3E}">
        <p14:creationId xmlns:p14="http://schemas.microsoft.com/office/powerpoint/2010/main" val="7487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31</a:t>
            </a:fld>
            <a:endParaRPr lang="en-US" altLang="en-US"/>
          </a:p>
        </p:txBody>
      </p:sp>
    </p:spTree>
    <p:extLst>
      <p:ext uri="{BB962C8B-B14F-4D97-AF65-F5344CB8AC3E}">
        <p14:creationId xmlns:p14="http://schemas.microsoft.com/office/powerpoint/2010/main" val="77264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32</a:t>
            </a:fld>
            <a:endParaRPr lang="en-US" altLang="en-US"/>
          </a:p>
        </p:txBody>
      </p:sp>
    </p:spTree>
    <p:extLst>
      <p:ext uri="{BB962C8B-B14F-4D97-AF65-F5344CB8AC3E}">
        <p14:creationId xmlns:p14="http://schemas.microsoft.com/office/powerpoint/2010/main" val="98511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33</a:t>
            </a:fld>
            <a:endParaRPr lang="en-US" altLang="en-US"/>
          </a:p>
        </p:txBody>
      </p:sp>
    </p:spTree>
    <p:extLst>
      <p:ext uri="{BB962C8B-B14F-4D97-AF65-F5344CB8AC3E}">
        <p14:creationId xmlns:p14="http://schemas.microsoft.com/office/powerpoint/2010/main" val="2542993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37</a:t>
            </a:fld>
            <a:endParaRPr lang="en-US" altLang="en-US"/>
          </a:p>
        </p:txBody>
      </p:sp>
    </p:spTree>
    <p:extLst>
      <p:ext uri="{BB962C8B-B14F-4D97-AF65-F5344CB8AC3E}">
        <p14:creationId xmlns:p14="http://schemas.microsoft.com/office/powerpoint/2010/main" val="42773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38</a:t>
            </a:fld>
            <a:endParaRPr lang="en-US" altLang="en-US"/>
          </a:p>
        </p:txBody>
      </p:sp>
    </p:spTree>
    <p:extLst>
      <p:ext uri="{BB962C8B-B14F-4D97-AF65-F5344CB8AC3E}">
        <p14:creationId xmlns:p14="http://schemas.microsoft.com/office/powerpoint/2010/main" val="350997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4</a:t>
            </a:fld>
            <a:endParaRPr lang="en-US" altLang="en-US"/>
          </a:p>
        </p:txBody>
      </p:sp>
    </p:spTree>
    <p:extLst>
      <p:ext uri="{BB962C8B-B14F-4D97-AF65-F5344CB8AC3E}">
        <p14:creationId xmlns:p14="http://schemas.microsoft.com/office/powerpoint/2010/main" val="52479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5</a:t>
            </a:fld>
            <a:endParaRPr lang="en-US" altLang="en-US"/>
          </a:p>
        </p:txBody>
      </p:sp>
    </p:spTree>
    <p:extLst>
      <p:ext uri="{BB962C8B-B14F-4D97-AF65-F5344CB8AC3E}">
        <p14:creationId xmlns:p14="http://schemas.microsoft.com/office/powerpoint/2010/main" val="14240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sz="1200"/>
              <a:t>December 7, 2021 hearing (Promoting Competition, Growth, and Privacy Protection in the Technology Sector), U.S. Senate Committee on Finance Subcommittee on Fiscal Responsibility and Economic Growth – Senators Warren &amp; Bill Cassidy.</a:t>
            </a:r>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6</a:t>
            </a:fld>
            <a:endParaRPr lang="en-US" altLang="en-US"/>
          </a:p>
        </p:txBody>
      </p:sp>
    </p:spTree>
    <p:extLst>
      <p:ext uri="{BB962C8B-B14F-4D97-AF65-F5344CB8AC3E}">
        <p14:creationId xmlns:p14="http://schemas.microsoft.com/office/powerpoint/2010/main" val="221329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7</a:t>
            </a:fld>
            <a:endParaRPr lang="en-US" altLang="en-US"/>
          </a:p>
        </p:txBody>
      </p:sp>
    </p:spTree>
    <p:extLst>
      <p:ext uri="{BB962C8B-B14F-4D97-AF65-F5344CB8AC3E}">
        <p14:creationId xmlns:p14="http://schemas.microsoft.com/office/powerpoint/2010/main" val="276425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8</a:t>
            </a:fld>
            <a:endParaRPr lang="en-US" altLang="en-US"/>
          </a:p>
        </p:txBody>
      </p:sp>
    </p:spTree>
    <p:extLst>
      <p:ext uri="{BB962C8B-B14F-4D97-AF65-F5344CB8AC3E}">
        <p14:creationId xmlns:p14="http://schemas.microsoft.com/office/powerpoint/2010/main" val="44387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t>
            </a:r>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9</a:t>
            </a:fld>
            <a:endParaRPr lang="en-US" altLang="en-US"/>
          </a:p>
        </p:txBody>
      </p:sp>
    </p:spTree>
    <p:extLst>
      <p:ext uri="{BB962C8B-B14F-4D97-AF65-F5344CB8AC3E}">
        <p14:creationId xmlns:p14="http://schemas.microsoft.com/office/powerpoint/2010/main" val="236293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t>
            </a:r>
          </a:p>
        </p:txBody>
      </p:sp>
      <p:sp>
        <p:nvSpPr>
          <p:cNvPr id="4" name="Slide Number Placeholder 3"/>
          <p:cNvSpPr>
            <a:spLocks noGrp="1"/>
          </p:cNvSpPr>
          <p:nvPr>
            <p:ph type="sldNum" sz="quarter" idx="5"/>
          </p:nvPr>
        </p:nvSpPr>
        <p:spPr/>
        <p:txBody>
          <a:bodyPr/>
          <a:lstStyle/>
          <a:p>
            <a:fld id="{D2BB033B-213E-4CCB-B0FC-7826381E16FA}" type="slidenum">
              <a:rPr lang="en-US" altLang="en-US" smtClean="0"/>
              <a:t>10</a:t>
            </a:fld>
            <a:endParaRPr lang="en-US" altLang="en-US"/>
          </a:p>
        </p:txBody>
      </p:sp>
    </p:spTree>
    <p:extLst>
      <p:ext uri="{BB962C8B-B14F-4D97-AF65-F5344CB8AC3E}">
        <p14:creationId xmlns:p14="http://schemas.microsoft.com/office/powerpoint/2010/main" val="38373521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12D1D05D-49A0-4846-B7EB-2B8A3A46D72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42140"/>
          <a:stretch>
            <a:fillRect/>
          </a:stretch>
        </p:blipFill>
        <p:spPr bwMode="white">
          <a:xfrm>
            <a:off x="3043238" y="0"/>
            <a:ext cx="61007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F14B77E4-6EF7-4CEB-9C1D-DCD439FC17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598488" y="833438"/>
            <a:ext cx="181768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261A643-C8BD-4483-95CF-F084BDE08459}"/>
              </a:ext>
            </a:extLst>
          </p:cNvPr>
          <p:cNvCxnSpPr/>
          <p:nvPr userDrawn="1"/>
        </p:nvCxnSpPr>
        <p:spPr>
          <a:xfrm>
            <a:off x="3306763" y="2686050"/>
            <a:ext cx="546735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284802" y="774842"/>
            <a:ext cx="5782408" cy="1790700"/>
          </a:xfrm>
        </p:spPr>
        <p:txBody>
          <a:bodyPr anchor="b"/>
          <a:lstStyle>
            <a:lvl1pPr algn="l">
              <a:lnSpc>
                <a:spcPct val="80000"/>
              </a:lnSpc>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3284802" y="2761677"/>
            <a:ext cx="4716198" cy="1241822"/>
          </a:xfrm>
        </p:spPr>
        <p:txBody>
          <a:bodyPr/>
          <a:lstStyle>
            <a:lvl1pPr marL="0" indent="0" algn="l">
              <a:buNone/>
              <a:defRPr sz="14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Black 3D wave patterns">
            <a:extLst>
              <a:ext uri="{FF2B5EF4-FFF2-40B4-BE49-F238E27FC236}">
                <a16:creationId xmlns:a16="http://schemas.microsoft.com/office/drawing/2014/main" id="{70FC2E69-C321-8DDE-09E2-8D572E4F0FCA}"/>
              </a:ext>
            </a:extLst>
          </p:cNvPr>
          <p:cNvPicPr>
            <a:picLocks noChangeAspect="1"/>
          </p:cNvPicPr>
          <p:nvPr userDrawn="1"/>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3238" y="-1"/>
            <a:ext cx="6100762" cy="5143499"/>
          </a:xfrm>
          <a:prstGeom prst="rect">
            <a:avLst/>
          </a:prstGeom>
        </p:spPr>
      </p:pic>
    </p:spTree>
    <p:extLst>
      <p:ext uri="{BB962C8B-B14F-4D97-AF65-F5344CB8AC3E}">
        <p14:creationId xmlns:p14="http://schemas.microsoft.com/office/powerpoint/2010/main" val="8879718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A2362D9C-60C9-4DAC-A303-37CA0D570199}"/>
              </a:ext>
            </a:extLst>
          </p:cNvPr>
          <p:cNvPicPr>
            <a:picLocks noChangeAspect="1"/>
          </p:cNvPicPr>
          <p:nvPr userDrawn="1"/>
        </p:nvPicPr>
        <p:blipFill>
          <a:blip r:embed="rId2">
            <a:extLst>
              <a:ext uri="{28A0092B-C50C-407E-A947-70E740481C1C}">
                <a14:useLocalDpi xmlns:a14="http://schemas.microsoft.com/office/drawing/2010/main" val="0"/>
              </a:ext>
            </a:extLst>
          </a:blip>
          <a:srcRect b="42140"/>
          <a:stretch>
            <a:fillRect/>
          </a:stretch>
        </p:blipFill>
        <p:spPr bwMode="white">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627DA3B-0138-44CC-A2B5-8E9A71E296E3}"/>
              </a:ext>
            </a:extLst>
          </p:cNvPr>
          <p:cNvCxnSpPr/>
          <p:nvPr userDrawn="1"/>
        </p:nvCxnSpPr>
        <p:spPr>
          <a:xfrm>
            <a:off x="272796" y="2754630"/>
            <a:ext cx="480641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72796" y="1282304"/>
            <a:ext cx="5182172" cy="1289446"/>
          </a:xfrm>
        </p:spPr>
        <p:txBody>
          <a:bodyPr anchor="b"/>
          <a:lstStyle>
            <a:lvl1pPr>
              <a:defRPr sz="2800">
                <a:solidFill>
                  <a:schemeClr val="bg1"/>
                </a:solidFill>
              </a:defRPr>
            </a:lvl1pPr>
          </a:lstStyle>
          <a:p>
            <a:r>
              <a:rPr lang="en-US"/>
              <a:t>Click to edit Master title style</a:t>
            </a:r>
          </a:p>
        </p:txBody>
      </p:sp>
      <p:sp>
        <p:nvSpPr>
          <p:cNvPr id="6" name="Slide Number Placeholder 17">
            <a:extLst>
              <a:ext uri="{FF2B5EF4-FFF2-40B4-BE49-F238E27FC236}">
                <a16:creationId xmlns:a16="http://schemas.microsoft.com/office/drawing/2014/main" id="{242E33D9-3B0A-4C56-8BCA-649640B7A933}"/>
              </a:ext>
            </a:extLst>
          </p:cNvPr>
          <p:cNvSpPr>
            <a:spLocks noGrp="1"/>
          </p:cNvSpPr>
          <p:nvPr>
            <p:ph type="sldNum" sz="quarter" idx="11"/>
          </p:nvPr>
        </p:nvSpPr>
        <p:spPr/>
        <p:txBody>
          <a:bodyPr/>
          <a:lstStyle>
            <a:lvl1pPr>
              <a:defRPr>
                <a:solidFill>
                  <a:schemeClr val="bg1"/>
                </a:solidFill>
              </a:defRPr>
            </a:lvl1pPr>
          </a:lstStyle>
          <a:p>
            <a:fld id="{FB46C798-75DD-4167-BA7A-6302F04EB1B5}" type="slidenum">
              <a:rPr lang="en-US" altLang="en-US"/>
              <a:t>‹#›</a:t>
            </a:fld>
            <a:endParaRPr lang="en-US" altLang="en-US"/>
          </a:p>
        </p:txBody>
      </p:sp>
    </p:spTree>
    <p:extLst>
      <p:ext uri="{BB962C8B-B14F-4D97-AF65-F5344CB8AC3E}">
        <p14:creationId xmlns:p14="http://schemas.microsoft.com/office/powerpoint/2010/main" val="9931895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5FE1C21-32AA-4BEC-9253-7CFDFA9FB93C}"/>
              </a:ext>
            </a:extLst>
          </p:cNvPr>
          <p:cNvCxnSpPr/>
          <p:nvPr userDrawn="1"/>
        </p:nvCxnSpPr>
        <p:spPr>
          <a:xfrm>
            <a:off x="244475" y="2686050"/>
            <a:ext cx="29718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700" y="1282305"/>
            <a:ext cx="5182172" cy="1289446"/>
          </a:xfrm>
        </p:spPr>
        <p:txBody>
          <a:bodyPr anchor="b"/>
          <a:lstStyle>
            <a:lvl1pPr>
              <a:defRPr sz="2800">
                <a:solidFill>
                  <a:schemeClr val="tx2"/>
                </a:solidFill>
              </a:defRPr>
            </a:lvl1pPr>
          </a:lstStyle>
          <a:p>
            <a:r>
              <a:rPr lang="en-US"/>
              <a:t>Click to edit Master title style</a:t>
            </a:r>
          </a:p>
        </p:txBody>
      </p:sp>
      <p:sp>
        <p:nvSpPr>
          <p:cNvPr id="5" name="Slide Number Placeholder 17">
            <a:extLst>
              <a:ext uri="{FF2B5EF4-FFF2-40B4-BE49-F238E27FC236}">
                <a16:creationId xmlns:a16="http://schemas.microsoft.com/office/drawing/2014/main" id="{5D1744CC-2B5B-4606-A265-F2B82B1DDCC0}"/>
              </a:ext>
            </a:extLst>
          </p:cNvPr>
          <p:cNvSpPr>
            <a:spLocks noGrp="1"/>
          </p:cNvSpPr>
          <p:nvPr>
            <p:ph type="sldNum" sz="quarter" idx="11"/>
          </p:nvPr>
        </p:nvSpPr>
        <p:spPr/>
        <p:txBody>
          <a:bodyPr/>
          <a:lstStyle>
            <a:lvl1pPr>
              <a:defRPr>
                <a:solidFill>
                  <a:schemeClr val="bg1"/>
                </a:solidFill>
              </a:defRPr>
            </a:lvl1pPr>
          </a:lstStyle>
          <a:p>
            <a:fld id="{81A0EA12-7799-4B67-B7CA-B04CF7FC04F9}" type="slidenum">
              <a:rPr lang="en-US" altLang="en-US"/>
              <a:t>‹#›</a:t>
            </a:fld>
            <a:endParaRPr lang="en-US" altLang="en-US"/>
          </a:p>
        </p:txBody>
      </p:sp>
    </p:spTree>
    <p:extLst>
      <p:ext uri="{BB962C8B-B14F-4D97-AF65-F5344CB8AC3E}">
        <p14:creationId xmlns:p14="http://schemas.microsoft.com/office/powerpoint/2010/main" val="24395426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678CB8-9C8E-4706-8C7C-AF3CBE57E434}"/>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 name="Content Placeholder 2"/>
          <p:cNvSpPr>
            <a:spLocks noGrp="1"/>
          </p:cNvSpPr>
          <p:nvPr>
            <p:ph sz="half" idx="1"/>
          </p:nvPr>
        </p:nvSpPr>
        <p:spPr>
          <a:xfrm>
            <a:off x="266700" y="1123951"/>
            <a:ext cx="4037076" cy="3429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4650" y="1123951"/>
            <a:ext cx="4037076" cy="3429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8" name="Slide Number Placeholder 17">
            <a:extLst>
              <a:ext uri="{FF2B5EF4-FFF2-40B4-BE49-F238E27FC236}">
                <a16:creationId xmlns:a16="http://schemas.microsoft.com/office/drawing/2014/main" id="{307837CD-B8D0-4E65-8024-F42E5F614997}"/>
              </a:ext>
            </a:extLst>
          </p:cNvPr>
          <p:cNvSpPr>
            <a:spLocks noGrp="1"/>
          </p:cNvSpPr>
          <p:nvPr>
            <p:ph type="sldNum" sz="quarter" idx="11"/>
          </p:nvPr>
        </p:nvSpPr>
        <p:spPr/>
        <p:txBody>
          <a:bodyPr/>
          <a:lstStyle>
            <a:lvl1pPr>
              <a:defRPr/>
            </a:lvl1pPr>
          </a:lstStyle>
          <a:p>
            <a:fld id="{0DA0EFD9-859E-4A8C-BA46-EEEA6EE5459C}" type="slidenum">
              <a:rPr lang="en-US" altLang="en-US"/>
              <a:t>‹#›</a:t>
            </a:fld>
            <a:endParaRPr lang="en-US" altLang="en-US"/>
          </a:p>
        </p:txBody>
      </p:sp>
    </p:spTree>
    <p:extLst>
      <p:ext uri="{BB962C8B-B14F-4D97-AF65-F5344CB8AC3E}">
        <p14:creationId xmlns:p14="http://schemas.microsoft.com/office/powerpoint/2010/main" val="29225656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C10C3A-9460-410B-B748-71386F579BB4}"/>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3" name="Text Placeholder 2"/>
          <p:cNvSpPr>
            <a:spLocks noGrp="1"/>
          </p:cNvSpPr>
          <p:nvPr>
            <p:ph type="body" idx="1"/>
          </p:nvPr>
        </p:nvSpPr>
        <p:spPr>
          <a:xfrm>
            <a:off x="266701" y="1123950"/>
            <a:ext cx="4037076" cy="617934"/>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814650" y="1123950"/>
            <a:ext cx="4062650" cy="617934"/>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17" name="Content Placeholder 2"/>
          <p:cNvSpPr>
            <a:spLocks noGrp="1"/>
          </p:cNvSpPr>
          <p:nvPr>
            <p:ph sz="half" idx="12"/>
          </p:nvPr>
        </p:nvSpPr>
        <p:spPr>
          <a:xfrm>
            <a:off x="266700" y="1853185"/>
            <a:ext cx="4037076" cy="2699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half" idx="2"/>
          </p:nvPr>
        </p:nvSpPr>
        <p:spPr>
          <a:xfrm>
            <a:off x="4814650" y="1853185"/>
            <a:ext cx="4037076" cy="2699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7">
            <a:extLst>
              <a:ext uri="{FF2B5EF4-FFF2-40B4-BE49-F238E27FC236}">
                <a16:creationId xmlns:a16="http://schemas.microsoft.com/office/drawing/2014/main" id="{C71F90FF-9328-4671-96EC-1195921AE15C}"/>
              </a:ext>
            </a:extLst>
          </p:cNvPr>
          <p:cNvSpPr>
            <a:spLocks noGrp="1"/>
          </p:cNvSpPr>
          <p:nvPr>
            <p:ph type="sldNum" sz="quarter" idx="14"/>
          </p:nvPr>
        </p:nvSpPr>
        <p:spPr/>
        <p:txBody>
          <a:bodyPr/>
          <a:lstStyle>
            <a:lvl1pPr>
              <a:defRPr/>
            </a:lvl1pPr>
          </a:lstStyle>
          <a:p>
            <a:fld id="{0C23CD4F-4D8B-4309-AB5E-FA5452FC56E0}" type="slidenum">
              <a:rPr lang="en-US" altLang="en-US"/>
              <a:t>‹#›</a:t>
            </a:fld>
            <a:endParaRPr lang="en-US" altLang="en-US"/>
          </a:p>
        </p:txBody>
      </p:sp>
    </p:spTree>
    <p:extLst>
      <p:ext uri="{BB962C8B-B14F-4D97-AF65-F5344CB8AC3E}">
        <p14:creationId xmlns:p14="http://schemas.microsoft.com/office/powerpoint/2010/main" val="13125575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Horizont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4689C0-C7C8-4D55-B38B-078CB819F6E2}"/>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2"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6" name="Slide Number Placeholder 17">
            <a:extLst>
              <a:ext uri="{FF2B5EF4-FFF2-40B4-BE49-F238E27FC236}">
                <a16:creationId xmlns:a16="http://schemas.microsoft.com/office/drawing/2014/main" id="{03457D4B-0D54-4075-A000-774999A13F62}"/>
              </a:ext>
            </a:extLst>
          </p:cNvPr>
          <p:cNvSpPr>
            <a:spLocks noGrp="1"/>
          </p:cNvSpPr>
          <p:nvPr>
            <p:ph type="sldNum" sz="quarter" idx="11"/>
          </p:nvPr>
        </p:nvSpPr>
        <p:spPr/>
        <p:txBody>
          <a:bodyPr/>
          <a:lstStyle>
            <a:lvl1pPr>
              <a:defRPr/>
            </a:lvl1pPr>
          </a:lstStyle>
          <a:p>
            <a:fld id="{F7672E7F-8CE2-411A-B858-AB9792D5925B}" type="slidenum">
              <a:rPr lang="en-US" altLang="en-US"/>
              <a:t>‹#›</a:t>
            </a:fld>
            <a:endParaRPr lang="en-US" altLang="en-US"/>
          </a:p>
        </p:txBody>
      </p:sp>
      <p:sp>
        <p:nvSpPr>
          <p:cNvPr id="7" name="Content Placeholder 8">
            <a:extLst>
              <a:ext uri="{FF2B5EF4-FFF2-40B4-BE49-F238E27FC236}">
                <a16:creationId xmlns:a16="http://schemas.microsoft.com/office/drawing/2014/main" id="{14DBC909-1BC3-4DBA-AC8D-F72BBE8AE7F1}"/>
              </a:ext>
            </a:extLst>
          </p:cNvPr>
          <p:cNvSpPr>
            <a:spLocks noGrp="1"/>
          </p:cNvSpPr>
          <p:nvPr>
            <p:ph sz="quarter" idx="13"/>
          </p:nvPr>
        </p:nvSpPr>
        <p:spPr>
          <a:xfrm>
            <a:off x="264989" y="1109472"/>
            <a:ext cx="8612310" cy="3492246"/>
          </a:xfrm>
        </p:spPr>
        <p:txBody>
          <a:bodyPr numCol="2"/>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1178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7">
            <a:extLst>
              <a:ext uri="{FF2B5EF4-FFF2-40B4-BE49-F238E27FC236}">
                <a16:creationId xmlns:a16="http://schemas.microsoft.com/office/drawing/2014/main" id="{9157381F-34CF-441C-BA4A-02D3E3EA2B86}"/>
              </a:ext>
            </a:extLst>
          </p:cNvPr>
          <p:cNvSpPr>
            <a:spLocks noGrp="1"/>
          </p:cNvSpPr>
          <p:nvPr>
            <p:ph type="sldNum" sz="quarter" idx="11"/>
          </p:nvPr>
        </p:nvSpPr>
        <p:spPr/>
        <p:txBody>
          <a:bodyPr/>
          <a:lstStyle>
            <a:lvl1pPr>
              <a:defRPr/>
            </a:lvl1pPr>
          </a:lstStyle>
          <a:p>
            <a:fld id="{9E1CA933-564C-4D88-A85F-7C1D1D5F4E6F}" type="slidenum">
              <a:rPr lang="en-US" altLang="en-US"/>
              <a:t>‹#›</a:t>
            </a:fld>
            <a:endParaRPr lang="en-US" altLang="en-US"/>
          </a:p>
        </p:txBody>
      </p:sp>
    </p:spTree>
    <p:extLst>
      <p:ext uri="{BB962C8B-B14F-4D97-AF65-F5344CB8AC3E}">
        <p14:creationId xmlns:p14="http://schemas.microsoft.com/office/powerpoint/2010/main" val="14472518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F8E2D171-093D-438E-85A1-A9E556A34BA8}"/>
              </a:ext>
            </a:extLst>
          </p:cNvPr>
          <p:cNvSpPr>
            <a:spLocks noGrp="1"/>
          </p:cNvSpPr>
          <p:nvPr>
            <p:ph type="sldNum" sz="quarter" idx="11"/>
          </p:nvPr>
        </p:nvSpPr>
        <p:spPr/>
        <p:txBody>
          <a:bodyPr/>
          <a:lstStyle>
            <a:lvl1pPr>
              <a:defRPr/>
            </a:lvl1pPr>
          </a:lstStyle>
          <a:p>
            <a:fld id="{B7860ADB-D0AA-465A-B281-FFE43318449B}" type="slidenum">
              <a:rPr lang="en-US" altLang="en-US"/>
              <a:t>‹#›</a:t>
            </a:fld>
            <a:endParaRPr lang="en-US" altLang="en-US"/>
          </a:p>
        </p:txBody>
      </p:sp>
      <p:sp>
        <p:nvSpPr>
          <p:cNvPr id="5" name="Content Placeholder 8">
            <a:extLst>
              <a:ext uri="{FF2B5EF4-FFF2-40B4-BE49-F238E27FC236}">
                <a16:creationId xmlns:a16="http://schemas.microsoft.com/office/drawing/2014/main" id="{DB99F463-FE98-4E62-8A91-8438CD1485AE}"/>
              </a:ext>
            </a:extLst>
          </p:cNvPr>
          <p:cNvSpPr>
            <a:spLocks noGrp="1"/>
          </p:cNvSpPr>
          <p:nvPr>
            <p:ph sz="quarter" idx="13"/>
          </p:nvPr>
        </p:nvSpPr>
        <p:spPr>
          <a:xfrm>
            <a:off x="264989" y="1109472"/>
            <a:ext cx="8612310" cy="3492246"/>
          </a:xfrm>
        </p:spPr>
        <p:txBody>
          <a:bodyPr numCol="2"/>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43311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8CD3-A71F-4878-97A6-3AAB2A6622F8}"/>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527054FA-96A2-4938-B4B0-06AC7F58AFB5}"/>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9" name="Picture Placeholder 8">
            <a:extLst>
              <a:ext uri="{FF2B5EF4-FFF2-40B4-BE49-F238E27FC236}">
                <a16:creationId xmlns:a16="http://schemas.microsoft.com/office/drawing/2014/main" id="{9F6D0183-2389-456A-AA9E-13CE25C78EC5}"/>
              </a:ext>
            </a:extLst>
          </p:cNvPr>
          <p:cNvSpPr>
            <a:spLocks noGrp="1" noChangeAspect="1"/>
          </p:cNvSpPr>
          <p:nvPr>
            <p:ph type="pic" sz="quarter" idx="15"/>
          </p:nvPr>
        </p:nvSpPr>
        <p:spPr>
          <a:xfrm>
            <a:off x="336947" y="1323975"/>
            <a:ext cx="1058400" cy="1058400"/>
          </a:xfrm>
          <a:prstGeom prst="ellipse">
            <a:avLst/>
          </a:prstGeom>
          <a:solidFill>
            <a:srgbClr val="303030"/>
          </a:solidFill>
        </p:spPr>
        <p:txBody>
          <a:bodyPr/>
          <a:lstStyle>
            <a:lvl1pPr algn="ctr">
              <a:defRPr sz="750"/>
            </a:lvl1pPr>
          </a:lstStyle>
          <a:p>
            <a:r>
              <a:rPr lang="en-US"/>
              <a:t>Click icon to add picture</a:t>
            </a:r>
            <a:endParaRPr lang="en-GB"/>
          </a:p>
        </p:txBody>
      </p:sp>
      <p:sp>
        <p:nvSpPr>
          <p:cNvPr id="11" name="Text Placeholder 10">
            <a:extLst>
              <a:ext uri="{FF2B5EF4-FFF2-40B4-BE49-F238E27FC236}">
                <a16:creationId xmlns:a16="http://schemas.microsoft.com/office/drawing/2014/main" id="{9CEE54CF-6FBA-49FA-B6E1-A23C268E1808}"/>
              </a:ext>
            </a:extLst>
          </p:cNvPr>
          <p:cNvSpPr>
            <a:spLocks noGrp="1"/>
          </p:cNvSpPr>
          <p:nvPr>
            <p:ph type="body" sz="quarter" idx="16"/>
          </p:nvPr>
        </p:nvSpPr>
        <p:spPr>
          <a:xfrm>
            <a:off x="1579500" y="1323976"/>
            <a:ext cx="2510446" cy="834278"/>
          </a:xfrm>
        </p:spPr>
        <p:txBody>
          <a:bodyPr/>
          <a:lstStyle>
            <a:lvl1pPr>
              <a:lnSpc>
                <a:spcPct val="100000"/>
              </a:lnSpc>
              <a:defRPr sz="1500"/>
            </a:lvl1pPr>
            <a:lvl2pPr>
              <a:lnSpc>
                <a:spcPct val="100000"/>
              </a:lnSpc>
              <a:defRPr sz="1500"/>
            </a:lvl2pPr>
            <a:lvl3pPr marL="0" indent="0">
              <a:lnSpc>
                <a:spcPct val="100000"/>
              </a:lnSpc>
              <a:buNone/>
              <a:tabLst>
                <a:tab pos="162000" algn="l"/>
              </a:tabLst>
              <a:defRPr sz="1500"/>
            </a:lvl3pPr>
          </a:lstStyle>
          <a:p>
            <a:pPr lvl="0"/>
            <a:r>
              <a:rPr lang="en-US"/>
              <a:t>Click to edit Master text styles</a:t>
            </a:r>
          </a:p>
          <a:p>
            <a:pPr lvl="1"/>
            <a:r>
              <a:rPr lang="en-US"/>
              <a:t>Second level</a:t>
            </a:r>
          </a:p>
        </p:txBody>
      </p:sp>
      <p:sp>
        <p:nvSpPr>
          <p:cNvPr id="12" name="Text Placeholder 10">
            <a:extLst>
              <a:ext uri="{FF2B5EF4-FFF2-40B4-BE49-F238E27FC236}">
                <a16:creationId xmlns:a16="http://schemas.microsoft.com/office/drawing/2014/main" id="{EE41C08A-59E5-4202-A537-BEDA3E9A53D1}"/>
              </a:ext>
            </a:extLst>
          </p:cNvPr>
          <p:cNvSpPr>
            <a:spLocks noGrp="1"/>
          </p:cNvSpPr>
          <p:nvPr>
            <p:ph type="body" sz="quarter" idx="17"/>
          </p:nvPr>
        </p:nvSpPr>
        <p:spPr>
          <a:xfrm>
            <a:off x="336946" y="3321000"/>
            <a:ext cx="3753000" cy="1276004"/>
          </a:xfrm>
        </p:spPr>
        <p:txBody>
          <a:bodyPr/>
          <a:lstStyle>
            <a:lvl1pPr>
              <a:defRPr sz="1500"/>
            </a:lvl1pPr>
            <a:lvl2pPr>
              <a:defRPr sz="1500"/>
            </a:lvl2pPr>
            <a:lvl3pPr>
              <a:buClr>
                <a:srgbClr val="FC515B"/>
              </a:buClr>
              <a:defRPr sz="1500"/>
            </a:lvl3pPr>
            <a:lvl4pPr>
              <a:buClr>
                <a:srgbClr val="FC515B"/>
              </a:buClr>
              <a:defRPr sz="1500"/>
            </a:lvl4pPr>
            <a:lvl5pPr>
              <a:buClr>
                <a:srgbClr val="FC515B"/>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8">
            <a:extLst>
              <a:ext uri="{FF2B5EF4-FFF2-40B4-BE49-F238E27FC236}">
                <a16:creationId xmlns:a16="http://schemas.microsoft.com/office/drawing/2014/main" id="{DEB11991-F3D8-478B-B274-2D3DB98C6028}"/>
              </a:ext>
            </a:extLst>
          </p:cNvPr>
          <p:cNvSpPr>
            <a:spLocks noGrp="1" noChangeAspect="1"/>
          </p:cNvSpPr>
          <p:nvPr>
            <p:ph type="pic" sz="quarter" idx="18"/>
          </p:nvPr>
        </p:nvSpPr>
        <p:spPr>
          <a:xfrm>
            <a:off x="4572001" y="1323975"/>
            <a:ext cx="1058400" cy="1058400"/>
          </a:xfrm>
          <a:prstGeom prst="ellipse">
            <a:avLst/>
          </a:prstGeom>
          <a:solidFill>
            <a:srgbClr val="303030"/>
          </a:solidFill>
        </p:spPr>
        <p:txBody>
          <a:bodyPr/>
          <a:lstStyle>
            <a:lvl1pPr algn="ctr">
              <a:defRPr sz="750"/>
            </a:lvl1pPr>
          </a:lstStyle>
          <a:p>
            <a:r>
              <a:rPr lang="en-US"/>
              <a:t>Click icon to add picture</a:t>
            </a:r>
            <a:endParaRPr lang="en-GB"/>
          </a:p>
        </p:txBody>
      </p:sp>
      <p:sp>
        <p:nvSpPr>
          <p:cNvPr id="15" name="Text Placeholder 10">
            <a:extLst>
              <a:ext uri="{FF2B5EF4-FFF2-40B4-BE49-F238E27FC236}">
                <a16:creationId xmlns:a16="http://schemas.microsoft.com/office/drawing/2014/main" id="{442B94F0-BFE5-4C84-B012-FB4F3F6981E9}"/>
              </a:ext>
            </a:extLst>
          </p:cNvPr>
          <p:cNvSpPr>
            <a:spLocks noGrp="1"/>
          </p:cNvSpPr>
          <p:nvPr>
            <p:ph type="body" sz="quarter" idx="19"/>
          </p:nvPr>
        </p:nvSpPr>
        <p:spPr>
          <a:xfrm>
            <a:off x="5814555" y="1323976"/>
            <a:ext cx="2510446" cy="834278"/>
          </a:xfrm>
        </p:spPr>
        <p:txBody>
          <a:bodyPr/>
          <a:lstStyle>
            <a:lvl1pPr>
              <a:lnSpc>
                <a:spcPct val="100000"/>
              </a:lnSpc>
              <a:defRPr sz="1500"/>
            </a:lvl1pPr>
            <a:lvl2pPr>
              <a:lnSpc>
                <a:spcPct val="100000"/>
              </a:lnSpc>
              <a:defRPr sz="1500"/>
            </a:lvl2pPr>
            <a:lvl3pPr marL="0" indent="0">
              <a:lnSpc>
                <a:spcPct val="100000"/>
              </a:lnSpc>
              <a:buNone/>
              <a:tabLst>
                <a:tab pos="162000" algn="l"/>
              </a:tabLst>
              <a:defRPr sz="1500"/>
            </a:lvl3pPr>
          </a:lstStyle>
          <a:p>
            <a:pPr lvl="0"/>
            <a:r>
              <a:rPr lang="en-US"/>
              <a:t>Click to edit Master text styles</a:t>
            </a:r>
          </a:p>
          <a:p>
            <a:pPr lvl="1"/>
            <a:r>
              <a:rPr lang="en-US"/>
              <a:t>Second level</a:t>
            </a:r>
          </a:p>
        </p:txBody>
      </p:sp>
      <p:sp>
        <p:nvSpPr>
          <p:cNvPr id="16" name="Text Placeholder 10">
            <a:extLst>
              <a:ext uri="{FF2B5EF4-FFF2-40B4-BE49-F238E27FC236}">
                <a16:creationId xmlns:a16="http://schemas.microsoft.com/office/drawing/2014/main" id="{45647B16-4D88-4597-A348-65B621189747}"/>
              </a:ext>
            </a:extLst>
          </p:cNvPr>
          <p:cNvSpPr>
            <a:spLocks noGrp="1"/>
          </p:cNvSpPr>
          <p:nvPr>
            <p:ph type="body" sz="quarter" idx="20"/>
          </p:nvPr>
        </p:nvSpPr>
        <p:spPr>
          <a:xfrm>
            <a:off x="4572000" y="3321000"/>
            <a:ext cx="3753000" cy="1276004"/>
          </a:xfrm>
        </p:spPr>
        <p:txBody>
          <a:bodyPr/>
          <a:lstStyle>
            <a:lvl1pPr>
              <a:defRPr sz="1500"/>
            </a:lvl1pPr>
            <a:lvl2pPr>
              <a:defRPr sz="1500"/>
            </a:lvl2pPr>
            <a:lvl3pPr>
              <a:buClr>
                <a:srgbClr val="FC515B"/>
              </a:buClr>
              <a:defRPr sz="1500"/>
            </a:lvl3pPr>
            <a:lvl4pPr>
              <a:buClr>
                <a:srgbClr val="FC515B"/>
              </a:buClr>
              <a:defRPr sz="1500"/>
            </a:lvl4pPr>
            <a:lvl5pPr>
              <a:buClr>
                <a:srgbClr val="FC515B"/>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a:extLst>
              <a:ext uri="{FF2B5EF4-FFF2-40B4-BE49-F238E27FC236}">
                <a16:creationId xmlns:a16="http://schemas.microsoft.com/office/drawing/2014/main" id="{63B50FEB-8122-4690-AE49-3573CEE4DDF8}"/>
              </a:ext>
            </a:extLst>
          </p:cNvPr>
          <p:cNvSpPr>
            <a:spLocks noGrp="1"/>
          </p:cNvSpPr>
          <p:nvPr>
            <p:ph type="body" sz="quarter" idx="14"/>
          </p:nvPr>
        </p:nvSpPr>
        <p:spPr>
          <a:xfrm>
            <a:off x="7853400" y="337500"/>
            <a:ext cx="1290600" cy="183600"/>
          </a:xfrm>
          <a:solidFill>
            <a:srgbClr val="FC515B"/>
          </a:solidFill>
        </p:spPr>
        <p:txBody>
          <a:bodyPr lIns="151200" anchor="ctr"/>
          <a:lstStyle>
            <a:lvl1pPr>
              <a:tabLst>
                <a:tab pos="135000" algn="l"/>
              </a:tabLst>
              <a:defRPr sz="600">
                <a:solidFill>
                  <a:srgbClr val="FFFFFF"/>
                </a:solidFill>
                <a:latin typeface="+mj-lt"/>
              </a:defRPr>
            </a:lvl1pPr>
          </a:lstStyle>
          <a:p>
            <a:pPr lvl="0"/>
            <a:r>
              <a:rPr lang="en-US"/>
              <a:t>Click to edit Master text styles</a:t>
            </a:r>
          </a:p>
        </p:txBody>
      </p:sp>
      <p:sp>
        <p:nvSpPr>
          <p:cNvPr id="18" name="Text Placeholder 7">
            <a:extLst>
              <a:ext uri="{FF2B5EF4-FFF2-40B4-BE49-F238E27FC236}">
                <a16:creationId xmlns:a16="http://schemas.microsoft.com/office/drawing/2014/main" id="{98C7EA3C-78E3-4374-8445-41D4D1E2D2CF}"/>
              </a:ext>
            </a:extLst>
          </p:cNvPr>
          <p:cNvSpPr>
            <a:spLocks noGrp="1"/>
          </p:cNvSpPr>
          <p:nvPr>
            <p:ph type="body" sz="quarter" idx="13"/>
          </p:nvPr>
        </p:nvSpPr>
        <p:spPr>
          <a:xfrm>
            <a:off x="336948" y="656101"/>
            <a:ext cx="4235053" cy="332120"/>
          </a:xfrm>
        </p:spPr>
        <p:txBody>
          <a:bodyPr/>
          <a:lstStyle>
            <a:lvl1pPr>
              <a:defRPr sz="2100">
                <a:solidFill>
                  <a:srgbClr val="303030"/>
                </a:solidFill>
                <a:latin typeface="+mn-lt"/>
              </a:defRPr>
            </a:lvl1pPr>
          </a:lstStyle>
          <a:p>
            <a:pPr lvl="0"/>
            <a:r>
              <a:rPr lang="en-US"/>
              <a:t>Click to edit Master text styles</a:t>
            </a:r>
          </a:p>
        </p:txBody>
      </p:sp>
      <p:sp>
        <p:nvSpPr>
          <p:cNvPr id="7" name="Text Placeholder 6">
            <a:extLst>
              <a:ext uri="{FF2B5EF4-FFF2-40B4-BE49-F238E27FC236}">
                <a16:creationId xmlns:a16="http://schemas.microsoft.com/office/drawing/2014/main" id="{916410AA-00BD-4ABA-99F6-8D6D774F426E}"/>
              </a:ext>
            </a:extLst>
          </p:cNvPr>
          <p:cNvSpPr>
            <a:spLocks noGrp="1"/>
          </p:cNvSpPr>
          <p:nvPr>
            <p:ph type="body" sz="quarter" idx="21"/>
          </p:nvPr>
        </p:nvSpPr>
        <p:spPr>
          <a:xfrm>
            <a:off x="1579500" y="2403000"/>
            <a:ext cx="2510446" cy="471488"/>
          </a:xfrm>
        </p:spPr>
        <p:txBody>
          <a:bodyPr/>
          <a:lstStyle>
            <a:lvl1pPr>
              <a:defRPr sz="1500"/>
            </a:lvl1pPr>
          </a:lstStyle>
          <a:p>
            <a:pPr lvl="0"/>
            <a:r>
              <a:rPr lang="en-US"/>
              <a:t>Click to edit Master text styles</a:t>
            </a:r>
          </a:p>
        </p:txBody>
      </p:sp>
      <p:sp>
        <p:nvSpPr>
          <p:cNvPr id="19" name="Text Placeholder 6">
            <a:extLst>
              <a:ext uri="{FF2B5EF4-FFF2-40B4-BE49-F238E27FC236}">
                <a16:creationId xmlns:a16="http://schemas.microsoft.com/office/drawing/2014/main" id="{689A3393-A2D0-4995-B757-9B2DE7D6E2D4}"/>
              </a:ext>
            </a:extLst>
          </p:cNvPr>
          <p:cNvSpPr>
            <a:spLocks noGrp="1"/>
          </p:cNvSpPr>
          <p:nvPr>
            <p:ph type="body" sz="quarter" idx="22"/>
          </p:nvPr>
        </p:nvSpPr>
        <p:spPr>
          <a:xfrm>
            <a:off x="5814555" y="2403000"/>
            <a:ext cx="2510446" cy="471488"/>
          </a:xfrm>
        </p:spPr>
        <p:txBody>
          <a:bodyPr/>
          <a:lstStyle>
            <a:lvl1pPr>
              <a:defRPr sz="1500"/>
            </a:lvl1pPr>
          </a:lstStyle>
          <a:p>
            <a:pPr lvl="0"/>
            <a:r>
              <a:rPr lang="en-US"/>
              <a:t>Click to edit Master text styles</a:t>
            </a:r>
          </a:p>
        </p:txBody>
      </p:sp>
    </p:spTree>
    <p:extLst>
      <p:ext uri="{BB962C8B-B14F-4D97-AF65-F5344CB8AC3E}">
        <p14:creationId xmlns:p14="http://schemas.microsoft.com/office/powerpoint/2010/main" val="40364718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336948" y="656101"/>
            <a:ext cx="4235053" cy="332120"/>
          </a:xfrm>
        </p:spPr>
        <p:txBody>
          <a:bodyPr/>
          <a:lstStyle>
            <a:lvl1pPr>
              <a:defRPr sz="2100">
                <a:solidFill>
                  <a:srgbClr val="303030"/>
                </a:solidFill>
                <a:latin typeface="+mn-lt"/>
              </a:defRPr>
            </a:lvl1pPr>
          </a:lstStyle>
          <a:p>
            <a:pPr lvl="0"/>
            <a:r>
              <a:rPr lang="en-US"/>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7853400" y="337500"/>
            <a:ext cx="1290600" cy="183600"/>
          </a:xfrm>
          <a:solidFill>
            <a:schemeClr val="accent5"/>
          </a:solidFill>
        </p:spPr>
        <p:txBody>
          <a:bodyPr lIns="151200" anchor="ctr"/>
          <a:lstStyle>
            <a:lvl1pPr>
              <a:tabLst>
                <a:tab pos="135000" algn="l"/>
              </a:tabLst>
              <a:defRPr sz="600">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685169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336948" y="656101"/>
            <a:ext cx="4235053" cy="332120"/>
          </a:xfrm>
        </p:spPr>
        <p:txBody>
          <a:bodyPr/>
          <a:lstStyle>
            <a:lvl1pPr>
              <a:defRPr sz="2100">
                <a:solidFill>
                  <a:srgbClr val="303030"/>
                </a:solidFill>
                <a:latin typeface="+mn-lt"/>
              </a:defRPr>
            </a:lvl1pPr>
          </a:lstStyle>
          <a:p>
            <a:pPr lvl="0"/>
            <a:r>
              <a:rPr lang="en-US"/>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7853400" y="337500"/>
            <a:ext cx="1290600" cy="183600"/>
          </a:xfrm>
          <a:solidFill>
            <a:schemeClr val="accent5"/>
          </a:solidFill>
        </p:spPr>
        <p:txBody>
          <a:bodyPr lIns="151200" anchor="ctr"/>
          <a:lstStyle>
            <a:lvl1pPr>
              <a:tabLst>
                <a:tab pos="135000" algn="l"/>
              </a:tabLst>
              <a:defRPr sz="600">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28937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3305366" y="248889"/>
            <a:ext cx="5571934" cy="43040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7">
            <a:extLst>
              <a:ext uri="{FF2B5EF4-FFF2-40B4-BE49-F238E27FC236}">
                <a16:creationId xmlns:a16="http://schemas.microsoft.com/office/drawing/2014/main" id="{DEF3BB0D-88C7-4963-A45C-408DB71DBD2D}"/>
              </a:ext>
            </a:extLst>
          </p:cNvPr>
          <p:cNvSpPr>
            <a:spLocks noGrp="1"/>
          </p:cNvSpPr>
          <p:nvPr>
            <p:ph type="sldNum" sz="quarter" idx="15"/>
          </p:nvPr>
        </p:nvSpPr>
        <p:spPr/>
        <p:txBody>
          <a:bodyPr/>
          <a:lstStyle>
            <a:lvl1pPr>
              <a:defRPr/>
            </a:lvl1pPr>
          </a:lstStyle>
          <a:p>
            <a:fld id="{3F282F37-6280-4D71-A0DA-BFF511971AE4}" type="slidenum">
              <a:rPr lang="en-US" altLang="en-US"/>
              <a:t>‹#›</a:t>
            </a:fld>
            <a:endParaRPr lang="en-US" altLang="en-US"/>
          </a:p>
        </p:txBody>
      </p:sp>
    </p:spTree>
    <p:extLst>
      <p:ext uri="{BB962C8B-B14F-4D97-AF65-F5344CB8AC3E}">
        <p14:creationId xmlns:p14="http://schemas.microsoft.com/office/powerpoint/2010/main" val="19389976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336948" y="656101"/>
            <a:ext cx="4235053" cy="332120"/>
          </a:xfrm>
        </p:spPr>
        <p:txBody>
          <a:bodyPr/>
          <a:lstStyle>
            <a:lvl1pPr>
              <a:defRPr sz="2100">
                <a:solidFill>
                  <a:srgbClr val="303030"/>
                </a:solidFill>
                <a:latin typeface="+mn-lt"/>
              </a:defRPr>
            </a:lvl1pPr>
          </a:lstStyle>
          <a:p>
            <a:pPr lvl="0"/>
            <a:r>
              <a:rPr lang="en-US"/>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7853400" y="337500"/>
            <a:ext cx="1290600" cy="183600"/>
          </a:xfrm>
          <a:solidFill>
            <a:schemeClr val="accent5"/>
          </a:solidFill>
        </p:spPr>
        <p:txBody>
          <a:bodyPr lIns="151200" anchor="ctr"/>
          <a:lstStyle>
            <a:lvl1pPr>
              <a:tabLst>
                <a:tab pos="135000" algn="l"/>
              </a:tabLst>
              <a:defRPr sz="600">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4718338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3EE33B-4F53-420D-A989-F7873DB5507B}"/>
              </a:ext>
            </a:extLst>
          </p:cNvPr>
          <p:cNvSpPr>
            <a:spLocks noGrp="1"/>
          </p:cNvSpPr>
          <p:nvPr>
            <p:ph type="pic" sz="quarter" idx="15"/>
          </p:nvPr>
        </p:nvSpPr>
        <p:spPr>
          <a:xfrm>
            <a:off x="4572000" y="0"/>
            <a:ext cx="4572000" cy="5143500"/>
          </a:xfrm>
          <a:solidFill>
            <a:srgbClr val="FFFFFF"/>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336948" y="339329"/>
            <a:ext cx="3753000" cy="29604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336947" y="1438275"/>
            <a:ext cx="3753000" cy="327302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lvl1pPr>
              <a:defRPr>
                <a:solidFill>
                  <a:srgbClr val="303030"/>
                </a:solidFill>
              </a:defRPr>
            </a:lvl1pPr>
          </a:lstStyle>
          <a:p>
            <a:fld id="{AE40F04C-0113-48AC-B208-C432829543B5}" type="slidenum">
              <a:rPr lang="en-GB" smtClean="0"/>
              <a:t>‹#›</a:t>
            </a:fld>
            <a:endParaRPr lang="en-GB"/>
          </a:p>
        </p:txBody>
      </p:sp>
      <p:sp>
        <p:nvSpPr>
          <p:cNvPr id="10" name="Text Placeholder 9">
            <a:extLst>
              <a:ext uri="{FF2B5EF4-FFF2-40B4-BE49-F238E27FC236}">
                <a16:creationId xmlns:a16="http://schemas.microsoft.com/office/drawing/2014/main" id="{DDDEFC15-C422-428A-A763-421A92E530DB}"/>
              </a:ext>
            </a:extLst>
          </p:cNvPr>
          <p:cNvSpPr>
            <a:spLocks noGrp="1"/>
          </p:cNvSpPr>
          <p:nvPr>
            <p:ph type="body" sz="quarter" idx="14"/>
          </p:nvPr>
        </p:nvSpPr>
        <p:spPr>
          <a:xfrm>
            <a:off x="7853400" y="337500"/>
            <a:ext cx="1290600" cy="183600"/>
          </a:xfrm>
          <a:solidFill>
            <a:schemeClr val="accent1"/>
          </a:solidFill>
        </p:spPr>
        <p:txBody>
          <a:bodyPr lIns="151200" anchor="ctr"/>
          <a:lstStyle>
            <a:lvl1pPr>
              <a:tabLst>
                <a:tab pos="135000" algn="l"/>
              </a:tabLst>
              <a:defRPr sz="600">
                <a:solidFill>
                  <a:srgbClr val="303030"/>
                </a:solidFill>
                <a:latin typeface="+mj-lt"/>
              </a:defRPr>
            </a:lvl1pPr>
          </a:lstStyle>
          <a:p>
            <a:pPr lvl="0"/>
            <a:r>
              <a:rPr lang="en-US"/>
              <a:t>Click to edit Master text styles</a:t>
            </a:r>
          </a:p>
        </p:txBody>
      </p:sp>
      <p:sp>
        <p:nvSpPr>
          <p:cNvPr id="13" name="Freeform 5">
            <a:extLst>
              <a:ext uri="{FF2B5EF4-FFF2-40B4-BE49-F238E27FC236}">
                <a16:creationId xmlns:a16="http://schemas.microsoft.com/office/drawing/2014/main" id="{79F812A4-F9EF-451B-A5D6-600F5F80D496}"/>
              </a:ext>
            </a:extLst>
          </p:cNvPr>
          <p:cNvSpPr>
            <a:spLocks noGrp="1" noEditPoints="1"/>
          </p:cNvSpPr>
          <p:nvPr>
            <p:ph type="pic" sz="quarter" idx="16" hasCustomPrompt="1"/>
          </p:nvPr>
        </p:nvSpPr>
        <p:spPr>
          <a:xfrm>
            <a:off x="7627501" y="337500"/>
            <a:ext cx="116681" cy="185738"/>
          </a:xfrm>
          <a:custGeom>
            <a:avLst/>
            <a:gdLst>
              <a:gd name="T0" fmla="*/ 3592 w 8187"/>
              <a:gd name="T1" fmla="*/ 6018 h 13439"/>
              <a:gd name="T2" fmla="*/ 0 w 8187"/>
              <a:gd name="T3" fmla="*/ 2993 h 13439"/>
              <a:gd name="T4" fmla="*/ 3875 w 8187"/>
              <a:gd name="T5" fmla="*/ 0 h 13439"/>
              <a:gd name="T6" fmla="*/ 8098 w 8187"/>
              <a:gd name="T7" fmla="*/ 1922 h 13439"/>
              <a:gd name="T8" fmla="*/ 7073 w 8187"/>
              <a:gd name="T9" fmla="*/ 2678 h 13439"/>
              <a:gd name="T10" fmla="*/ 3875 w 8187"/>
              <a:gd name="T11" fmla="*/ 1166 h 13439"/>
              <a:gd name="T12" fmla="*/ 1339 w 8187"/>
              <a:gd name="T13" fmla="*/ 2946 h 13439"/>
              <a:gd name="T14" fmla="*/ 4474 w 8187"/>
              <a:gd name="T15" fmla="*/ 4931 h 13439"/>
              <a:gd name="T16" fmla="*/ 8187 w 8187"/>
              <a:gd name="T17" fmla="*/ 7816 h 13439"/>
              <a:gd name="T18" fmla="*/ 3592 w 8187"/>
              <a:gd name="T19" fmla="*/ 6018 h 13439"/>
              <a:gd name="T20" fmla="*/ 4596 w 8187"/>
              <a:gd name="T21" fmla="*/ 7421 h 13439"/>
              <a:gd name="T22" fmla="*/ 8187 w 8187"/>
              <a:gd name="T23" fmla="*/ 10445 h 13439"/>
              <a:gd name="T24" fmla="*/ 4312 w 8187"/>
              <a:gd name="T25" fmla="*/ 13439 h 13439"/>
              <a:gd name="T26" fmla="*/ 90 w 8187"/>
              <a:gd name="T27" fmla="*/ 11517 h 13439"/>
              <a:gd name="T28" fmla="*/ 1114 w 8187"/>
              <a:gd name="T29" fmla="*/ 10760 h 13439"/>
              <a:gd name="T30" fmla="*/ 4312 w 8187"/>
              <a:gd name="T31" fmla="*/ 12273 h 13439"/>
              <a:gd name="T32" fmla="*/ 6848 w 8187"/>
              <a:gd name="T33" fmla="*/ 10493 h 13439"/>
              <a:gd name="T34" fmla="*/ 3714 w 8187"/>
              <a:gd name="T35" fmla="*/ 8508 h 13439"/>
              <a:gd name="T36" fmla="*/ 0 w 8187"/>
              <a:gd name="T37" fmla="*/ 5623 h 13439"/>
              <a:gd name="T38" fmla="*/ 4596 w 8187"/>
              <a:gd name="T39" fmla="*/ 7421 h 1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7" h="13439">
                <a:moveTo>
                  <a:pt x="3592" y="6018"/>
                </a:moveTo>
                <a:cubicBezTo>
                  <a:pt x="1171" y="5623"/>
                  <a:pt x="0" y="4695"/>
                  <a:pt x="0" y="2993"/>
                </a:cubicBezTo>
                <a:cubicBezTo>
                  <a:pt x="0" y="1182"/>
                  <a:pt x="1528" y="0"/>
                  <a:pt x="3875" y="0"/>
                </a:cubicBezTo>
                <a:cubicBezTo>
                  <a:pt x="5939" y="0"/>
                  <a:pt x="7310" y="883"/>
                  <a:pt x="8098" y="1922"/>
                </a:cubicBezTo>
                <a:cubicBezTo>
                  <a:pt x="7073" y="2678"/>
                  <a:pt x="7073" y="2678"/>
                  <a:pt x="7073" y="2678"/>
                </a:cubicBezTo>
                <a:cubicBezTo>
                  <a:pt x="6616" y="2001"/>
                  <a:pt x="5656" y="1166"/>
                  <a:pt x="3875" y="1166"/>
                </a:cubicBezTo>
                <a:cubicBezTo>
                  <a:pt x="2300" y="1166"/>
                  <a:pt x="1339" y="1827"/>
                  <a:pt x="1339" y="2946"/>
                </a:cubicBezTo>
                <a:cubicBezTo>
                  <a:pt x="1339" y="4001"/>
                  <a:pt x="1938" y="4505"/>
                  <a:pt x="4474" y="4931"/>
                </a:cubicBezTo>
                <a:cubicBezTo>
                  <a:pt x="7121" y="5387"/>
                  <a:pt x="8047" y="6396"/>
                  <a:pt x="8187" y="7816"/>
                </a:cubicBezTo>
                <a:cubicBezTo>
                  <a:pt x="7349" y="6828"/>
                  <a:pt x="6073" y="6423"/>
                  <a:pt x="3592" y="6018"/>
                </a:cubicBezTo>
                <a:moveTo>
                  <a:pt x="4596" y="7421"/>
                </a:moveTo>
                <a:cubicBezTo>
                  <a:pt x="7016" y="7816"/>
                  <a:pt x="8187" y="8744"/>
                  <a:pt x="8187" y="10445"/>
                </a:cubicBezTo>
                <a:cubicBezTo>
                  <a:pt x="8187" y="12257"/>
                  <a:pt x="6659" y="13439"/>
                  <a:pt x="4312" y="13439"/>
                </a:cubicBezTo>
                <a:cubicBezTo>
                  <a:pt x="2248" y="13439"/>
                  <a:pt x="878" y="12557"/>
                  <a:pt x="90" y="11517"/>
                </a:cubicBezTo>
                <a:cubicBezTo>
                  <a:pt x="1114" y="10760"/>
                  <a:pt x="1114" y="10760"/>
                  <a:pt x="1114" y="10760"/>
                </a:cubicBezTo>
                <a:cubicBezTo>
                  <a:pt x="1571" y="11438"/>
                  <a:pt x="2532" y="12273"/>
                  <a:pt x="4312" y="12273"/>
                </a:cubicBezTo>
                <a:cubicBezTo>
                  <a:pt x="5888" y="12273"/>
                  <a:pt x="6848" y="11611"/>
                  <a:pt x="6848" y="10493"/>
                </a:cubicBezTo>
                <a:cubicBezTo>
                  <a:pt x="6848" y="9437"/>
                  <a:pt x="6250" y="8934"/>
                  <a:pt x="3714" y="8508"/>
                </a:cubicBezTo>
                <a:cubicBezTo>
                  <a:pt x="1067" y="8051"/>
                  <a:pt x="141" y="7043"/>
                  <a:pt x="0" y="5623"/>
                </a:cubicBezTo>
                <a:cubicBezTo>
                  <a:pt x="861" y="6652"/>
                  <a:pt x="2115" y="7016"/>
                  <a:pt x="4596" y="742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lvl1pPr>
              <a:defRPr/>
            </a:lvl1pPr>
          </a:lstStyle>
          <a:p>
            <a:r>
              <a:rPr lang="en-GB"/>
              <a:t> </a:t>
            </a:r>
          </a:p>
        </p:txBody>
      </p:sp>
      <p:sp>
        <p:nvSpPr>
          <p:cNvPr id="12" name="Text Placeholder 7">
            <a:extLst>
              <a:ext uri="{FF2B5EF4-FFF2-40B4-BE49-F238E27FC236}">
                <a16:creationId xmlns:a16="http://schemas.microsoft.com/office/drawing/2014/main" id="{774D5515-F14E-43A3-B4C3-6F9C203BFB69}"/>
              </a:ext>
            </a:extLst>
          </p:cNvPr>
          <p:cNvSpPr>
            <a:spLocks noGrp="1"/>
          </p:cNvSpPr>
          <p:nvPr>
            <p:ph type="body" sz="quarter" idx="13"/>
          </p:nvPr>
        </p:nvSpPr>
        <p:spPr>
          <a:xfrm>
            <a:off x="336947" y="989054"/>
            <a:ext cx="3753000" cy="332120"/>
          </a:xfrm>
        </p:spPr>
        <p:txBody>
          <a:bodyPr/>
          <a:lstStyle>
            <a:lvl1pPr>
              <a:defRPr sz="2100">
                <a:solidFill>
                  <a:srgbClr val="303030"/>
                </a:solidFill>
                <a:latin typeface="+mn-lt"/>
              </a:defRPr>
            </a:lvl1pPr>
          </a:lstStyle>
          <a:p>
            <a:pPr lvl="0"/>
            <a:r>
              <a:rPr lang="en-US"/>
              <a:t>Click to edit Master text styles</a:t>
            </a:r>
          </a:p>
        </p:txBody>
      </p:sp>
    </p:spTree>
    <p:extLst>
      <p:ext uri="{BB962C8B-B14F-4D97-AF65-F5344CB8AC3E}">
        <p14:creationId xmlns:p14="http://schemas.microsoft.com/office/powerpoint/2010/main" val="26599829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3305366" y="248889"/>
            <a:ext cx="5571934" cy="4304061"/>
          </a:xfrm>
        </p:spPr>
        <p:txBody>
          <a:bodyPr/>
          <a:lstStyle>
            <a:lvl1pPr>
              <a:lnSpc>
                <a:spcPct val="100000"/>
              </a:lnSpc>
              <a:defRPr sz="1400"/>
            </a:lvl1pPr>
            <a:lvl2pPr>
              <a:lnSpc>
                <a:spcPct val="100000"/>
              </a:lnSpc>
              <a:buClr>
                <a:schemeClr val="tx1"/>
              </a:buClr>
              <a:defRPr sz="1200">
                <a:solidFill>
                  <a:schemeClr val="tx1"/>
                </a:solidFill>
              </a:defRPr>
            </a:lvl2pPr>
            <a:lvl3pPr>
              <a:lnSpc>
                <a:spcPct val="100000"/>
              </a:lnSpc>
              <a:defRPr sz="1100"/>
            </a:lvl3pPr>
            <a:lvl4pPr>
              <a:lnSpc>
                <a:spcPct val="100000"/>
              </a:lnSpc>
              <a:defRPr sz="10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7">
            <a:extLst>
              <a:ext uri="{FF2B5EF4-FFF2-40B4-BE49-F238E27FC236}">
                <a16:creationId xmlns:a16="http://schemas.microsoft.com/office/drawing/2014/main" id="{2DF6218E-817F-4D75-91BA-727712B683DC}"/>
              </a:ext>
            </a:extLst>
          </p:cNvPr>
          <p:cNvSpPr>
            <a:spLocks noGrp="1"/>
          </p:cNvSpPr>
          <p:nvPr>
            <p:ph type="sldNum" sz="quarter" idx="15"/>
          </p:nvPr>
        </p:nvSpPr>
        <p:spPr/>
        <p:txBody>
          <a:bodyPr/>
          <a:lstStyle>
            <a:lvl1pPr>
              <a:defRPr/>
            </a:lvl1pPr>
          </a:lstStyle>
          <a:p>
            <a:fld id="{C2247F73-D56F-4239-8F71-64A40C553D14}" type="slidenum">
              <a:rPr lang="en-US" altLang="en-US"/>
              <a:t>‹#›</a:t>
            </a:fld>
            <a:endParaRPr lang="en-US" altLang="en-US"/>
          </a:p>
        </p:txBody>
      </p:sp>
    </p:spTree>
    <p:extLst>
      <p:ext uri="{BB962C8B-B14F-4D97-AF65-F5344CB8AC3E}">
        <p14:creationId xmlns:p14="http://schemas.microsoft.com/office/powerpoint/2010/main" val="2583122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3305366" y="249614"/>
            <a:ext cx="3474741" cy="2004179"/>
          </a:xfrm>
        </p:spPr>
        <p:txBody>
          <a:bodyPr/>
          <a:lstStyle>
            <a:lvl1pPr>
              <a:spcBef>
                <a:spcPts val="1200"/>
              </a:spcBef>
              <a:defRPr b="0">
                <a:solidFill>
                  <a:schemeClr val="tx1"/>
                </a:solidFill>
              </a:defRPr>
            </a:lvl1pPr>
            <a:lvl2pPr marL="0" indent="0">
              <a:spcBef>
                <a:spcPts val="300"/>
              </a:spcBef>
              <a:spcAft>
                <a:spcPts val="600"/>
              </a:spcAft>
              <a:buNone/>
              <a:defRPr sz="1000"/>
            </a:lvl2pPr>
            <a:lvl3pPr marL="115888" indent="-115888">
              <a:lnSpc>
                <a:spcPct val="120000"/>
              </a:lnSpc>
              <a:spcBef>
                <a:spcPts val="300"/>
              </a:spcBef>
              <a:buFont typeface="Arial" pitchFamily="34" charset="0"/>
              <a:buChar char="•"/>
              <a:defRPr sz="1000"/>
            </a:lvl3pPr>
            <a:lvl4pPr marL="230188" indent="-114300">
              <a:buFont typeface="Arial" pitchFamily="34" charset="0"/>
              <a:buChar char="–"/>
              <a:defRPr sz="900"/>
            </a:lvl4pPr>
            <a:lvl5pPr marL="346075" indent="-115888">
              <a:buFont typeface="Arial" pitchFamily="34"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4"/>
          </p:nvPr>
        </p:nvSpPr>
        <p:spPr>
          <a:xfrm>
            <a:off x="3305366" y="2548771"/>
            <a:ext cx="3474741" cy="2004179"/>
          </a:xfrm>
        </p:spPr>
        <p:txBody>
          <a:bodyPr/>
          <a:lstStyle>
            <a:lvl1pPr>
              <a:spcBef>
                <a:spcPts val="1200"/>
              </a:spcBef>
              <a:defRPr b="0">
                <a:solidFill>
                  <a:schemeClr val="tx1"/>
                </a:solidFill>
              </a:defRPr>
            </a:lvl1pPr>
            <a:lvl2pPr marL="0" indent="0">
              <a:spcBef>
                <a:spcPts val="300"/>
              </a:spcBef>
              <a:spcAft>
                <a:spcPts val="600"/>
              </a:spcAft>
              <a:buNone/>
              <a:defRPr sz="1000"/>
            </a:lvl2pPr>
            <a:lvl3pPr marL="115888" indent="-115888">
              <a:buFont typeface="Arial" pitchFamily="34" charset="0"/>
              <a:buChar char="•"/>
              <a:defRPr sz="1000"/>
            </a:lvl3pPr>
            <a:lvl4pPr marL="230188" indent="-114300">
              <a:buFont typeface="Arial" pitchFamily="34" charset="0"/>
              <a:buChar char="–"/>
              <a:defRPr sz="900"/>
            </a:lvl4pPr>
            <a:lvl5pPr marL="346075" indent="-115888">
              <a:buFont typeface="Arial" pitchFamily="34"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5"/>
          </p:nvPr>
        </p:nvSpPr>
        <p:spPr>
          <a:xfrm>
            <a:off x="7004050" y="249238"/>
            <a:ext cx="1766888" cy="1113182"/>
          </a:xfrm>
        </p:spPr>
        <p:txBody>
          <a:bodyPr rtlCol="0">
            <a:noAutofit/>
          </a:bodyPr>
          <a:lstStyle/>
          <a:p>
            <a:pPr lvl="0"/>
            <a:r>
              <a:rPr lang="en-US" noProof="0"/>
              <a:t>Click icon to add picture</a:t>
            </a:r>
          </a:p>
        </p:txBody>
      </p:sp>
      <p:sp>
        <p:nvSpPr>
          <p:cNvPr id="11" name="Picture Placeholder 5"/>
          <p:cNvSpPr>
            <a:spLocks noGrp="1"/>
          </p:cNvSpPr>
          <p:nvPr>
            <p:ph type="pic" sz="quarter" idx="16"/>
          </p:nvPr>
        </p:nvSpPr>
        <p:spPr>
          <a:xfrm>
            <a:off x="7004050" y="2547301"/>
            <a:ext cx="1766888" cy="1115568"/>
          </a:xfrm>
        </p:spPr>
        <p:txBody>
          <a:bodyPr rtlCol="0">
            <a:noAutofit/>
          </a:bodyPr>
          <a:lstStyle/>
          <a:p>
            <a:pPr lvl="0"/>
            <a:r>
              <a:rPr lang="en-US" noProof="0"/>
              <a:t>Click icon to add picture</a:t>
            </a:r>
          </a:p>
        </p:txBody>
      </p:sp>
      <p:sp>
        <p:nvSpPr>
          <p:cNvPr id="10" name="Slide Number Placeholder 17">
            <a:extLst>
              <a:ext uri="{FF2B5EF4-FFF2-40B4-BE49-F238E27FC236}">
                <a16:creationId xmlns:a16="http://schemas.microsoft.com/office/drawing/2014/main" id="{56F5FCC3-A7F0-41AE-B4A4-09EF26025529}"/>
              </a:ext>
            </a:extLst>
          </p:cNvPr>
          <p:cNvSpPr>
            <a:spLocks noGrp="1"/>
          </p:cNvSpPr>
          <p:nvPr>
            <p:ph type="sldNum" sz="quarter" idx="18"/>
          </p:nvPr>
        </p:nvSpPr>
        <p:spPr/>
        <p:txBody>
          <a:bodyPr/>
          <a:lstStyle>
            <a:lvl1pPr>
              <a:defRPr/>
            </a:lvl1pPr>
          </a:lstStyle>
          <a:p>
            <a:fld id="{67B257BC-9480-43DC-A909-83B17CB48118}" type="slidenum">
              <a:rPr lang="en-US" altLang="en-US"/>
              <a:t>‹#›</a:t>
            </a:fld>
            <a:endParaRPr lang="en-US" altLang="en-US"/>
          </a:p>
        </p:txBody>
      </p:sp>
    </p:spTree>
    <p:extLst>
      <p:ext uri="{BB962C8B-B14F-4D97-AF65-F5344CB8AC3E}">
        <p14:creationId xmlns:p14="http://schemas.microsoft.com/office/powerpoint/2010/main" val="1548870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23CD9C8-69BA-4E02-A73B-82E387EFE164}"/>
              </a:ext>
            </a:extLst>
          </p:cNvPr>
          <p:cNvCxnSpPr/>
          <p:nvPr userDrawn="1"/>
        </p:nvCxnSpPr>
        <p:spPr>
          <a:xfrm flipV="1">
            <a:off x="3306763" y="1612900"/>
            <a:ext cx="546735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4989" y="249613"/>
            <a:ext cx="2523565" cy="1294705"/>
          </a:xfrm>
        </p:spPr>
        <p:txBody>
          <a:bodyPr/>
          <a:lstStyle/>
          <a:p>
            <a:r>
              <a:rPr lang="en-US"/>
              <a:t>Click to edit Master title style</a:t>
            </a:r>
          </a:p>
        </p:txBody>
      </p:sp>
      <p:sp>
        <p:nvSpPr>
          <p:cNvPr id="9" name="Content Placeholder 8"/>
          <p:cNvSpPr>
            <a:spLocks noGrp="1"/>
          </p:cNvSpPr>
          <p:nvPr>
            <p:ph sz="quarter" idx="13"/>
          </p:nvPr>
        </p:nvSpPr>
        <p:spPr>
          <a:xfrm>
            <a:off x="3305366" y="249614"/>
            <a:ext cx="3474741" cy="1294705"/>
          </a:xfrm>
        </p:spPr>
        <p:txBody>
          <a:bodyPr/>
          <a:lstStyle>
            <a:lvl1pPr>
              <a:spcBef>
                <a:spcPts val="1200"/>
              </a:spcBef>
              <a:defRPr b="0">
                <a:solidFill>
                  <a:schemeClr val="tx1"/>
                </a:solidFill>
              </a:defRPr>
            </a:lvl1pPr>
            <a:lvl2pPr marL="0" indent="0">
              <a:spcBef>
                <a:spcPts val="300"/>
              </a:spcBef>
              <a:spcAft>
                <a:spcPts val="600"/>
              </a:spcAft>
              <a:buNone/>
              <a:defRPr sz="1000"/>
            </a:lvl2pPr>
            <a:lvl3pPr marL="0" indent="0">
              <a:lnSpc>
                <a:spcPct val="100000"/>
              </a:lnSpc>
              <a:spcBef>
                <a:spcPts val="400"/>
              </a:spcBef>
              <a:buFont typeface="Arial" pitchFamily="34" charset="0"/>
              <a:buNone/>
              <a:defRPr sz="1000"/>
            </a:lvl3pPr>
            <a:lvl4pPr marL="230188" indent="-114300">
              <a:buFont typeface="Arial" pitchFamily="34" charset="0"/>
              <a:buChar char="–"/>
              <a:defRPr sz="900"/>
            </a:lvl4pPr>
            <a:lvl5pPr marL="346075" indent="-115888">
              <a:buFont typeface="Arial" pitchFamily="34" charset="0"/>
              <a:buChar char="•"/>
              <a:defRPr sz="8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5"/>
          </p:nvPr>
        </p:nvSpPr>
        <p:spPr>
          <a:xfrm>
            <a:off x="7004050" y="249238"/>
            <a:ext cx="1766888" cy="1115568"/>
          </a:xfrm>
        </p:spPr>
        <p:txBody>
          <a:bodyPr rtlCol="0">
            <a:noAutofit/>
          </a:bodyPr>
          <a:lstStyle/>
          <a:p>
            <a:pPr lvl="0"/>
            <a:r>
              <a:rPr lang="en-US" noProof="0"/>
              <a:t>Click icon to add picture</a:t>
            </a:r>
          </a:p>
        </p:txBody>
      </p:sp>
      <p:sp>
        <p:nvSpPr>
          <p:cNvPr id="7" name="Text Placeholder 6"/>
          <p:cNvSpPr>
            <a:spLocks noGrp="1"/>
          </p:cNvSpPr>
          <p:nvPr>
            <p:ph type="body" sz="quarter" idx="16"/>
          </p:nvPr>
        </p:nvSpPr>
        <p:spPr>
          <a:xfrm>
            <a:off x="3305176" y="1775143"/>
            <a:ext cx="4998932" cy="2757485"/>
          </a:xfrm>
        </p:spPr>
        <p:txBody>
          <a:bodyPr/>
          <a:lstStyle>
            <a:lvl1pPr>
              <a:lnSpc>
                <a:spcPct val="95000"/>
              </a:lnSpc>
              <a:defRPr sz="1300" b="0">
                <a:solidFill>
                  <a:schemeClr val="tx1"/>
                </a:solidFill>
              </a:defRPr>
            </a:lvl1pPr>
            <a:lvl2pPr marL="0" indent="0">
              <a:lnSpc>
                <a:spcPct val="90000"/>
              </a:lnSpc>
              <a:spcBef>
                <a:spcPts val="1200"/>
              </a:spcBef>
              <a:buNone/>
              <a:defRPr sz="1000"/>
            </a:lvl2pPr>
            <a:lvl3pPr marL="169863" indent="-169863">
              <a:lnSpc>
                <a:spcPct val="90000"/>
              </a:lnSpc>
              <a:buFont typeface="Arial" pitchFamily="34" charset="0"/>
              <a:buChar char="•"/>
              <a:defRPr sz="900"/>
            </a:lvl3pPr>
            <a:lvl4pPr marL="169862" indent="0">
              <a:buFont typeface="Arial" pitchFamily="34" charset="0"/>
              <a:buNone/>
              <a:defRPr sz="900"/>
            </a:lvl4pPr>
            <a:lvl5pPr marL="514350" indent="-168275">
              <a:buFont typeface="Arial" pitchFamily="34" charset="0"/>
              <a:buChar char="•"/>
              <a:defRPr sz="800"/>
            </a:lvl5pPr>
          </a:lstStyle>
          <a:p>
            <a:pPr lvl="0"/>
            <a:r>
              <a:rPr lang="en-US"/>
              <a:t>Click to edit Master text styles</a:t>
            </a:r>
          </a:p>
          <a:p>
            <a:pPr lvl="1"/>
            <a:r>
              <a:rPr lang="en-US"/>
              <a:t>Second level</a:t>
            </a:r>
          </a:p>
          <a:p>
            <a:pPr lvl="2"/>
            <a:r>
              <a:rPr lang="en-US"/>
              <a:t>Third level</a:t>
            </a:r>
          </a:p>
        </p:txBody>
      </p:sp>
      <p:sp>
        <p:nvSpPr>
          <p:cNvPr id="11" name="Slide Number Placeholder 17">
            <a:extLst>
              <a:ext uri="{FF2B5EF4-FFF2-40B4-BE49-F238E27FC236}">
                <a16:creationId xmlns:a16="http://schemas.microsoft.com/office/drawing/2014/main" id="{813C280B-5A65-475E-B207-275AD7FE632B}"/>
              </a:ext>
            </a:extLst>
          </p:cNvPr>
          <p:cNvSpPr>
            <a:spLocks noGrp="1"/>
          </p:cNvSpPr>
          <p:nvPr>
            <p:ph type="sldNum" sz="quarter" idx="18"/>
          </p:nvPr>
        </p:nvSpPr>
        <p:spPr/>
        <p:txBody>
          <a:bodyPr/>
          <a:lstStyle>
            <a:lvl1pPr>
              <a:defRPr/>
            </a:lvl1pPr>
          </a:lstStyle>
          <a:p>
            <a:fld id="{E0499925-6A94-40FB-B2E2-62425BF6079C}" type="slidenum">
              <a:rPr lang="en-US" altLang="en-US"/>
              <a:t>‹#›</a:t>
            </a:fld>
            <a:endParaRPr lang="en-US" altLang="en-US"/>
          </a:p>
        </p:txBody>
      </p:sp>
    </p:spTree>
    <p:extLst>
      <p:ext uri="{BB962C8B-B14F-4D97-AF65-F5344CB8AC3E}">
        <p14:creationId xmlns:p14="http://schemas.microsoft.com/office/powerpoint/2010/main" val="39528339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xhibit Left_Tex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77F99B-A1D0-4241-8328-6681296FA577}"/>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2"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9" name="Content Placeholder 8"/>
          <p:cNvSpPr>
            <a:spLocks noGrp="1"/>
          </p:cNvSpPr>
          <p:nvPr>
            <p:ph sz="quarter" idx="13"/>
          </p:nvPr>
        </p:nvSpPr>
        <p:spPr>
          <a:xfrm>
            <a:off x="3305366" y="1109472"/>
            <a:ext cx="5571934" cy="3492246"/>
          </a:xfrm>
        </p:spPr>
        <p:txBody>
          <a:bodyPr/>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512763" y="1109663"/>
            <a:ext cx="2303462" cy="3352609"/>
          </a:xfrm>
          <a:ln>
            <a:solidFill>
              <a:schemeClr val="bg1">
                <a:lumMod val="85000"/>
              </a:schemeClr>
            </a:solidFill>
          </a:ln>
        </p:spPr>
        <p:txBody>
          <a:bodyPr rtlCol="0">
            <a:noAutofit/>
          </a:bodyPr>
          <a:lstStyle>
            <a:lvl1pPr>
              <a:defRPr>
                <a:solidFill>
                  <a:schemeClr val="accent1"/>
                </a:solidFill>
              </a:defRPr>
            </a:lvl1pPr>
          </a:lstStyle>
          <a:p>
            <a:pPr lvl="0"/>
            <a:r>
              <a:rPr lang="en-US" noProof="0"/>
              <a:t>Click icon to add picture</a:t>
            </a:r>
          </a:p>
        </p:txBody>
      </p:sp>
      <p:sp>
        <p:nvSpPr>
          <p:cNvPr id="10" name="Slide Number Placeholder 17">
            <a:extLst>
              <a:ext uri="{FF2B5EF4-FFF2-40B4-BE49-F238E27FC236}">
                <a16:creationId xmlns:a16="http://schemas.microsoft.com/office/drawing/2014/main" id="{06E0429E-2348-4DF3-8AAE-2EADA359F93D}"/>
              </a:ext>
            </a:extLst>
          </p:cNvPr>
          <p:cNvSpPr>
            <a:spLocks noGrp="1"/>
          </p:cNvSpPr>
          <p:nvPr>
            <p:ph type="sldNum" sz="quarter" idx="16"/>
          </p:nvPr>
        </p:nvSpPr>
        <p:spPr/>
        <p:txBody>
          <a:bodyPr/>
          <a:lstStyle>
            <a:lvl1pPr>
              <a:defRPr/>
            </a:lvl1pPr>
          </a:lstStyle>
          <a:p>
            <a:fld id="{3F9B1EE0-58AA-4EEE-BC98-F98D64951E26}" type="slidenum">
              <a:rPr lang="en-US" altLang="en-US"/>
              <a:t>‹#›</a:t>
            </a:fld>
            <a:endParaRPr lang="en-US" altLang="en-US"/>
          </a:p>
        </p:txBody>
      </p:sp>
    </p:spTree>
    <p:extLst>
      <p:ext uri="{BB962C8B-B14F-4D97-AF65-F5344CB8AC3E}">
        <p14:creationId xmlns:p14="http://schemas.microsoft.com/office/powerpoint/2010/main" val="22542914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Left_Exhibi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8F0352-9B55-48F7-8DDB-8263DBCF09EC}"/>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9" name="Content Placeholder 8"/>
          <p:cNvSpPr>
            <a:spLocks noGrp="1"/>
          </p:cNvSpPr>
          <p:nvPr>
            <p:ph sz="quarter" idx="13"/>
          </p:nvPr>
        </p:nvSpPr>
        <p:spPr>
          <a:xfrm>
            <a:off x="264989" y="1109472"/>
            <a:ext cx="5571934" cy="3492246"/>
          </a:xfrm>
        </p:spPr>
        <p:txBody>
          <a:bodyPr/>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43003" y="1109663"/>
            <a:ext cx="2303462" cy="3352609"/>
          </a:xfrm>
          <a:ln>
            <a:solidFill>
              <a:schemeClr val="bg1">
                <a:lumMod val="85000"/>
              </a:schemeClr>
            </a:solidFill>
          </a:ln>
        </p:spPr>
        <p:txBody>
          <a:bodyPr rtlCol="0">
            <a:noAutofit/>
          </a:bodyPr>
          <a:lstStyle/>
          <a:p>
            <a:pPr lvl="0"/>
            <a:r>
              <a:rPr lang="en-US" noProof="0"/>
              <a:t>Click icon to add picture</a:t>
            </a:r>
          </a:p>
        </p:txBody>
      </p:sp>
      <p:sp>
        <p:nvSpPr>
          <p:cNvPr id="11"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10" name="Slide Number Placeholder 17">
            <a:extLst>
              <a:ext uri="{FF2B5EF4-FFF2-40B4-BE49-F238E27FC236}">
                <a16:creationId xmlns:a16="http://schemas.microsoft.com/office/drawing/2014/main" id="{464830DA-A1F0-4AFF-B5D8-F5F624D67113}"/>
              </a:ext>
            </a:extLst>
          </p:cNvPr>
          <p:cNvSpPr>
            <a:spLocks noGrp="1"/>
          </p:cNvSpPr>
          <p:nvPr>
            <p:ph type="sldNum" sz="quarter" idx="16"/>
          </p:nvPr>
        </p:nvSpPr>
        <p:spPr/>
        <p:txBody>
          <a:bodyPr/>
          <a:lstStyle>
            <a:lvl1pPr>
              <a:defRPr/>
            </a:lvl1pPr>
          </a:lstStyle>
          <a:p>
            <a:fld id="{8A513BCE-0397-4C99-980A-8397CEDB5B92}" type="slidenum">
              <a:rPr lang="en-US" altLang="en-US"/>
              <a:t>‹#›</a:t>
            </a:fld>
            <a:endParaRPr lang="en-US" altLang="en-US"/>
          </a:p>
        </p:txBody>
      </p:sp>
    </p:spTree>
    <p:extLst>
      <p:ext uri="{BB962C8B-B14F-4D97-AF65-F5344CB8AC3E}">
        <p14:creationId xmlns:p14="http://schemas.microsoft.com/office/powerpoint/2010/main" val="3029043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Left 2 Col_Exhibi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AB7497-49D8-40B2-98F8-6E04E2091671}"/>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9" name="Content Placeholder 8"/>
          <p:cNvSpPr>
            <a:spLocks noGrp="1"/>
          </p:cNvSpPr>
          <p:nvPr>
            <p:ph sz="quarter" idx="13"/>
          </p:nvPr>
        </p:nvSpPr>
        <p:spPr>
          <a:xfrm>
            <a:off x="264989" y="1109472"/>
            <a:ext cx="5571934" cy="3492246"/>
          </a:xfrm>
        </p:spPr>
        <p:txBody>
          <a:bodyPr numCol="2"/>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43003" y="1109663"/>
            <a:ext cx="2303462" cy="3352609"/>
          </a:xfrm>
          <a:ln>
            <a:solidFill>
              <a:schemeClr val="bg1">
                <a:lumMod val="85000"/>
              </a:schemeClr>
            </a:solidFill>
          </a:ln>
        </p:spPr>
        <p:txBody>
          <a:bodyPr rtlCol="0">
            <a:noAutofit/>
          </a:bodyPr>
          <a:lstStyle/>
          <a:p>
            <a:pPr lvl="0"/>
            <a:r>
              <a:rPr lang="en-US" noProof="0"/>
              <a:t>Click icon to add picture</a:t>
            </a:r>
          </a:p>
        </p:txBody>
      </p:sp>
      <p:sp>
        <p:nvSpPr>
          <p:cNvPr id="8"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11" name="Slide Number Placeholder 17">
            <a:extLst>
              <a:ext uri="{FF2B5EF4-FFF2-40B4-BE49-F238E27FC236}">
                <a16:creationId xmlns:a16="http://schemas.microsoft.com/office/drawing/2014/main" id="{C4165320-1821-455F-BD53-63B602F420D7}"/>
              </a:ext>
            </a:extLst>
          </p:cNvPr>
          <p:cNvSpPr>
            <a:spLocks noGrp="1"/>
          </p:cNvSpPr>
          <p:nvPr>
            <p:ph type="sldNum" sz="quarter" idx="16"/>
          </p:nvPr>
        </p:nvSpPr>
        <p:spPr/>
        <p:txBody>
          <a:bodyPr/>
          <a:lstStyle>
            <a:lvl1pPr>
              <a:defRPr/>
            </a:lvl1pPr>
          </a:lstStyle>
          <a:p>
            <a:fld id="{C695263A-3C7F-4C94-98B6-81F5E902C8DC}" type="slidenum">
              <a:rPr lang="en-US" altLang="en-US"/>
              <a:t>‹#›</a:t>
            </a:fld>
            <a:endParaRPr lang="en-US" altLang="en-US"/>
          </a:p>
        </p:txBody>
      </p:sp>
    </p:spTree>
    <p:extLst>
      <p:ext uri="{BB962C8B-B14F-4D97-AF65-F5344CB8AC3E}">
        <p14:creationId xmlns:p14="http://schemas.microsoft.com/office/powerpoint/2010/main" val="169161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Co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876C6-BFF1-4A50-8082-11F16A65185C}"/>
              </a:ext>
            </a:extLst>
          </p:cNvPr>
          <p:cNvSpPr/>
          <p:nvPr userDrawn="1"/>
        </p:nvSpPr>
        <p:spPr bwMode="invGray">
          <a:xfrm>
            <a:off x="0" y="0"/>
            <a:ext cx="9144000" cy="868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9" name="Content Placeholder 8"/>
          <p:cNvSpPr>
            <a:spLocks noGrp="1"/>
          </p:cNvSpPr>
          <p:nvPr>
            <p:ph sz="quarter" idx="13"/>
          </p:nvPr>
        </p:nvSpPr>
        <p:spPr>
          <a:xfrm>
            <a:off x="264988" y="1109472"/>
            <a:ext cx="8612311" cy="3492246"/>
          </a:xfrm>
        </p:spPr>
        <p:txBody>
          <a:bodyPr numCol="3" spcCol="457200"/>
          <a:lstStyle>
            <a:lvl1pPr>
              <a:spcBef>
                <a:spcPts val="900"/>
              </a:spcBef>
              <a:defRPr sz="1400">
                <a:solidFill>
                  <a:schemeClr val="tx1"/>
                </a:solidFill>
              </a:defRPr>
            </a:lvl1pPr>
            <a:lvl2pPr>
              <a:spcBef>
                <a:spcPts val="400"/>
              </a:spcBef>
              <a:defRPr sz="1200"/>
            </a:lvl2pPr>
            <a:lvl3pPr>
              <a:spcBef>
                <a:spcPts val="400"/>
              </a:spcBef>
              <a:defRPr sz="1100"/>
            </a:lvl3pPr>
            <a:lvl4pPr>
              <a:spcBef>
                <a:spcPts val="400"/>
              </a:spcBef>
              <a:defRPr sz="1000"/>
            </a:lvl4pPr>
            <a:lvl5pPr>
              <a:spcBef>
                <a:spcPts val="400"/>
              </a:spcBef>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264988" y="214341"/>
            <a:ext cx="8612311" cy="430887"/>
          </a:xfrm>
        </p:spPr>
        <p:txBody>
          <a:bodyPr anchor="ctr">
            <a:spAutoFit/>
          </a:bodyPr>
          <a:lstStyle/>
          <a:p>
            <a:r>
              <a:rPr lang="en-US"/>
              <a:t>Click to edit Master title style</a:t>
            </a:r>
          </a:p>
        </p:txBody>
      </p:sp>
      <p:sp>
        <p:nvSpPr>
          <p:cNvPr id="7" name="Slide Number Placeholder 17">
            <a:extLst>
              <a:ext uri="{FF2B5EF4-FFF2-40B4-BE49-F238E27FC236}">
                <a16:creationId xmlns:a16="http://schemas.microsoft.com/office/drawing/2014/main" id="{78B2528B-EBFB-42D4-80E1-162106A51E5F}"/>
              </a:ext>
            </a:extLst>
          </p:cNvPr>
          <p:cNvSpPr>
            <a:spLocks noGrp="1"/>
          </p:cNvSpPr>
          <p:nvPr>
            <p:ph type="sldNum" sz="quarter" idx="15"/>
          </p:nvPr>
        </p:nvSpPr>
        <p:spPr/>
        <p:txBody>
          <a:bodyPr/>
          <a:lstStyle>
            <a:lvl1pPr>
              <a:defRPr/>
            </a:lvl1pPr>
          </a:lstStyle>
          <a:p>
            <a:fld id="{9370F9E5-F273-48C1-903C-02A0E1913A49}" type="slidenum">
              <a:rPr lang="en-US" altLang="en-US"/>
              <a:t>‹#›</a:t>
            </a:fld>
            <a:endParaRPr lang="en-US" altLang="en-US"/>
          </a:p>
        </p:txBody>
      </p:sp>
    </p:spTree>
    <p:extLst>
      <p:ext uri="{BB962C8B-B14F-4D97-AF65-F5344CB8AC3E}">
        <p14:creationId xmlns:p14="http://schemas.microsoft.com/office/powerpoint/2010/main" val="39659018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D70BAA-3287-45AD-A4CF-7D0A1EC8BAFF}"/>
              </a:ext>
            </a:extLst>
          </p:cNvPr>
          <p:cNvSpPr/>
          <p:nvPr/>
        </p:nvSpPr>
        <p:spPr bwMode="invGray">
          <a:xfrm>
            <a:off x="0" y="0"/>
            <a:ext cx="3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p>
        </p:txBody>
      </p:sp>
      <p:sp>
        <p:nvSpPr>
          <p:cNvPr id="1027" name="Title Placeholder 1">
            <a:extLst>
              <a:ext uri="{FF2B5EF4-FFF2-40B4-BE49-F238E27FC236}">
                <a16:creationId xmlns:a16="http://schemas.microsoft.com/office/drawing/2014/main" id="{03B16A88-BE9D-4F30-9706-D97F3F0A61C9}"/>
              </a:ext>
            </a:extLst>
          </p:cNvPr>
          <p:cNvSpPr>
            <a:spLocks noGrp="1"/>
          </p:cNvSpPr>
          <p:nvPr>
            <p:ph type="title"/>
          </p:nvPr>
        </p:nvSpPr>
        <p:spPr bwMode="auto">
          <a:xfrm>
            <a:off x="265113" y="249238"/>
            <a:ext cx="25241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4724B59-5A8C-4EEF-A817-1E3CCC1CEF4D}"/>
              </a:ext>
            </a:extLst>
          </p:cNvPr>
          <p:cNvSpPr>
            <a:spLocks noGrp="1"/>
          </p:cNvSpPr>
          <p:nvPr>
            <p:ph type="body" idx="1"/>
          </p:nvPr>
        </p:nvSpPr>
        <p:spPr bwMode="auto">
          <a:xfrm>
            <a:off x="3305175" y="250825"/>
            <a:ext cx="55721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 name="Slide Number Placeholder 17">
            <a:extLst>
              <a:ext uri="{FF2B5EF4-FFF2-40B4-BE49-F238E27FC236}">
                <a16:creationId xmlns:a16="http://schemas.microsoft.com/office/drawing/2014/main" id="{D6ACB9C6-BEDF-4E80-AC40-8E1526157940}"/>
              </a:ext>
            </a:extLst>
          </p:cNvPr>
          <p:cNvSpPr>
            <a:spLocks noGrp="1"/>
          </p:cNvSpPr>
          <p:nvPr>
            <p:ph type="sldNum" sz="quarter" idx="4"/>
          </p:nvPr>
        </p:nvSpPr>
        <p:spPr>
          <a:xfrm>
            <a:off x="8721725" y="4891088"/>
            <a:ext cx="155575" cy="114300"/>
          </a:xfrm>
          <a:prstGeom prst="rect">
            <a:avLst/>
          </a:prstGeom>
        </p:spPr>
        <p:txBody>
          <a:bodyPr vert="horz" wrap="square" lIns="0" tIns="0" rIns="0" bIns="0" numCol="1" anchor="ctr" anchorCtr="0" compatLnSpc="1">
            <a:prstTxWarp prst="textNoShape">
              <a:avLst/>
            </a:prstTxWarp>
            <a:noAutofit/>
          </a:bodyPr>
          <a:lstStyle>
            <a:lvl1pPr algn="ctr">
              <a:defRPr sz="700">
                <a:solidFill>
                  <a:srgbClr val="8B8B8B"/>
                </a:solidFill>
              </a:defRPr>
            </a:lvl1pPr>
          </a:lstStyle>
          <a:p>
            <a:fld id="{5799634D-EC9C-402E-8DFF-715A47411B1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16" r:id="rId3"/>
    <p:sldLayoutId id="2147483717"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18" r:id="rId15"/>
    <p:sldLayoutId id="2147483730" r:id="rId16"/>
    <p:sldLayoutId id="2147483731" r:id="rId17"/>
    <p:sldLayoutId id="2147483732" r:id="rId18"/>
    <p:sldLayoutId id="2147483733" r:id="rId19"/>
    <p:sldLayoutId id="2147483734" r:id="rId20"/>
    <p:sldLayoutId id="2147483735" r:id="rId21"/>
  </p:sldLayoutIdLst>
  <p:transition/>
  <p:hf hdr="0" dt="0"/>
  <p:txStyles>
    <p:titleStyle>
      <a:lvl1pPr algn="l" defTabSz="685800" rtl="0" eaLnBrk="1" fontAlgn="base" hangingPunct="1">
        <a:spcBef>
          <a:spcPct val="0"/>
        </a:spcBef>
        <a:spcAft>
          <a:spcPct val="0"/>
        </a:spcAft>
        <a:defRPr sz="2800" kern="1200">
          <a:solidFill>
            <a:schemeClr val="tx2"/>
          </a:solidFill>
          <a:latin typeface="+mj-lt"/>
          <a:ea typeface="+mj-ea"/>
          <a:cs typeface="+mj-cs"/>
        </a:defRPr>
      </a:lvl1pPr>
      <a:lvl2pPr algn="l" defTabSz="685800" rtl="0" eaLnBrk="1" fontAlgn="base" hangingPunct="1">
        <a:spcBef>
          <a:spcPct val="0"/>
        </a:spcBef>
        <a:spcAft>
          <a:spcPct val="0"/>
        </a:spcAft>
        <a:defRPr sz="2800">
          <a:solidFill>
            <a:schemeClr val="tx2"/>
          </a:solidFill>
          <a:latin typeface="Arial" pitchFamily="34" charset="0"/>
        </a:defRPr>
      </a:lvl2pPr>
      <a:lvl3pPr algn="l" defTabSz="685800" rtl="0" eaLnBrk="1" fontAlgn="base" hangingPunct="1">
        <a:spcBef>
          <a:spcPct val="0"/>
        </a:spcBef>
        <a:spcAft>
          <a:spcPct val="0"/>
        </a:spcAft>
        <a:defRPr sz="2800">
          <a:solidFill>
            <a:schemeClr val="tx2"/>
          </a:solidFill>
          <a:latin typeface="Arial" pitchFamily="34" charset="0"/>
        </a:defRPr>
      </a:lvl3pPr>
      <a:lvl4pPr algn="l" defTabSz="685800" rtl="0" eaLnBrk="1" fontAlgn="base" hangingPunct="1">
        <a:spcBef>
          <a:spcPct val="0"/>
        </a:spcBef>
        <a:spcAft>
          <a:spcPct val="0"/>
        </a:spcAft>
        <a:defRPr sz="2800">
          <a:solidFill>
            <a:schemeClr val="tx2"/>
          </a:solidFill>
          <a:latin typeface="Arial" pitchFamily="34" charset="0"/>
        </a:defRPr>
      </a:lvl4pPr>
      <a:lvl5pPr algn="l" defTabSz="685800" rtl="0" eaLnBrk="1" fontAlgn="base" hangingPunct="1">
        <a:spcBef>
          <a:spcPct val="0"/>
        </a:spcBef>
        <a:spcAft>
          <a:spcPct val="0"/>
        </a:spcAft>
        <a:defRPr sz="2800">
          <a:solidFill>
            <a:schemeClr val="tx2"/>
          </a:solidFill>
          <a:latin typeface="Arial" pitchFamily="34" charset="0"/>
        </a:defRPr>
      </a:lvl5pPr>
      <a:lvl6pPr marL="457200" algn="l" defTabSz="685800" rtl="0" eaLnBrk="1" fontAlgn="base" hangingPunct="1">
        <a:spcBef>
          <a:spcPct val="0"/>
        </a:spcBef>
        <a:spcAft>
          <a:spcPct val="0"/>
        </a:spcAft>
        <a:defRPr sz="2800">
          <a:solidFill>
            <a:schemeClr val="tx2"/>
          </a:solidFill>
          <a:latin typeface="Arial" pitchFamily="34" charset="0"/>
        </a:defRPr>
      </a:lvl6pPr>
      <a:lvl7pPr marL="914400" algn="l" defTabSz="685800" rtl="0" eaLnBrk="1" fontAlgn="base" hangingPunct="1">
        <a:spcBef>
          <a:spcPct val="0"/>
        </a:spcBef>
        <a:spcAft>
          <a:spcPct val="0"/>
        </a:spcAft>
        <a:defRPr sz="2800">
          <a:solidFill>
            <a:schemeClr val="tx2"/>
          </a:solidFill>
          <a:latin typeface="Arial" pitchFamily="34" charset="0"/>
        </a:defRPr>
      </a:lvl7pPr>
      <a:lvl8pPr marL="1371600" algn="l" defTabSz="685800" rtl="0" eaLnBrk="1" fontAlgn="base" hangingPunct="1">
        <a:spcBef>
          <a:spcPct val="0"/>
        </a:spcBef>
        <a:spcAft>
          <a:spcPct val="0"/>
        </a:spcAft>
        <a:defRPr sz="2800">
          <a:solidFill>
            <a:schemeClr val="tx2"/>
          </a:solidFill>
          <a:latin typeface="Arial" pitchFamily="34" charset="0"/>
        </a:defRPr>
      </a:lvl8pPr>
      <a:lvl9pPr marL="1828800" algn="l" defTabSz="685800" rtl="0" eaLnBrk="1" fontAlgn="base" hangingPunct="1">
        <a:spcBef>
          <a:spcPct val="0"/>
        </a:spcBef>
        <a:spcAft>
          <a:spcPct val="0"/>
        </a:spcAft>
        <a:defRPr sz="2800">
          <a:solidFill>
            <a:schemeClr val="tx2"/>
          </a:solidFill>
          <a:latin typeface="Arial" pitchFamily="34" charset="0"/>
        </a:defRPr>
      </a:lvl9pPr>
    </p:titleStyle>
    <p:body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CE6DCC1B-F40C-46EA-9C77-072E8DA74268}"/>
              </a:ext>
            </a:extLst>
          </p:cNvPr>
          <p:cNvSpPr>
            <a:spLocks noGrp="1"/>
          </p:cNvSpPr>
          <p:nvPr>
            <p:ph type="ctrTitle"/>
          </p:nvPr>
        </p:nvSpPr>
        <p:spPr>
          <a:xfrm>
            <a:off x="3231375" y="749151"/>
            <a:ext cx="5783262" cy="1790700"/>
          </a:xfrm>
        </p:spPr>
        <p:txBody>
          <a:bodyPr/>
          <a:lstStyle/>
          <a:p>
            <a:pPr eaLnBrk="1" hangingPunct="1">
              <a:lnSpc>
                <a:spcPct val="100000"/>
              </a:lnSpc>
            </a:pPr>
            <a:r>
              <a:rPr lang="en-US"/>
              <a:t>Navigating the Privacy Minefield: </a:t>
            </a:r>
            <a:r>
              <a:rPr lang="en-US" sz="2600"/>
              <a:t>Litigation Trends and Case Strategy</a:t>
            </a:r>
            <a:endParaRPr lang="en-US" altLang="en-US" sz="2600"/>
          </a:p>
        </p:txBody>
      </p:sp>
      <p:sp>
        <p:nvSpPr>
          <p:cNvPr id="14339" name="Subtitle 5">
            <a:extLst>
              <a:ext uri="{FF2B5EF4-FFF2-40B4-BE49-F238E27FC236}">
                <a16:creationId xmlns:a16="http://schemas.microsoft.com/office/drawing/2014/main" id="{BFD3D0E4-5EF0-41D8-B04D-372CC1B6A1E0}"/>
              </a:ext>
            </a:extLst>
          </p:cNvPr>
          <p:cNvSpPr>
            <a:spLocks noGrp="1"/>
          </p:cNvSpPr>
          <p:nvPr>
            <p:ph type="subTitle" idx="1"/>
          </p:nvPr>
        </p:nvSpPr>
        <p:spPr>
          <a:xfrm>
            <a:off x="3231375" y="2879207"/>
            <a:ext cx="4716462" cy="1241425"/>
          </a:xfrm>
        </p:spPr>
        <p:txBody>
          <a:bodyPr/>
          <a:lstStyle/>
          <a:p>
            <a:pPr eaLnBrk="1" hangingPunct="1"/>
            <a:r>
              <a:rPr lang="en-US" altLang="en-US"/>
              <a:t>Association of Corporate Counsel</a:t>
            </a:r>
            <a:br>
              <a:rPr lang="en-US" altLang="en-US"/>
            </a:br>
            <a:r>
              <a:rPr lang="en-US" altLang="en-US"/>
              <a:t>September 27, 2022</a:t>
            </a:r>
          </a:p>
        </p:txBody>
      </p:sp>
      <p:pic>
        <p:nvPicPr>
          <p:cNvPr id="1026" name="Picture 2">
            <a:extLst>
              <a:ext uri="{FF2B5EF4-FFF2-40B4-BE49-F238E27FC236}">
                <a16:creationId xmlns:a16="http://schemas.microsoft.com/office/drawing/2014/main" id="{0CC10BE5-F3DA-25E9-3F76-C8F758820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153" y="3283884"/>
            <a:ext cx="2520363" cy="719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9676"/>
            <a:ext cx="8612311" cy="800219"/>
          </a:xfrm>
        </p:spPr>
        <p:txBody>
          <a:bodyPr/>
          <a:lstStyle/>
          <a:p>
            <a:r>
              <a:rPr lang="en-US" sz="2600" i="1"/>
              <a:t>In re Facebook, Inc. Internet Tracking Litig.,</a:t>
            </a:r>
            <a:br>
              <a:rPr lang="en-US" sz="2600" i="1"/>
            </a:br>
            <a:r>
              <a:rPr lang="en-US" sz="2600"/>
              <a:t>956 F.3d 589 (9th Cir. 2020)</a:t>
            </a:r>
          </a:p>
        </p:txBody>
      </p:sp>
      <p:sp>
        <p:nvSpPr>
          <p:cNvPr id="5" name="Footer Placeholder 4">
            <a:extLst>
              <a:ext uri="{FF2B5EF4-FFF2-40B4-BE49-F238E27FC236}">
                <a16:creationId xmlns:a16="http://schemas.microsoft.com/office/drawing/2014/main" id="{E79EAAA6-A09C-4E98-88FD-FF2311A3A7B3}"/>
              </a:ext>
            </a:extLst>
          </p:cNvPr>
          <p:cNvSpPr>
            <a:spLocks noGrp="1"/>
          </p:cNvSpPr>
          <p:nvPr>
            <p:ph type="ftr" sz="quarter" idx="10"/>
          </p:nvPr>
        </p:nvSpPr>
        <p:spPr>
          <a:xfrm>
            <a:off x="5619750" y="4891088"/>
            <a:ext cx="3086100" cy="114300"/>
          </a:xfrm>
          <a:prstGeom prst="rect">
            <a:avLst/>
          </a:prstGeom>
        </p:spPr>
        <p:txBody>
          <a:bodyPr vert="horz" lIns="0" tIns="0" rIns="0" bIns="0" rtlCol="0" anchor="ctr">
            <a:noAutofit/>
          </a:bodyPr>
          <a:lstStyle>
            <a:defPPr>
              <a:defRPr lang="en-US"/>
            </a:defPPr>
            <a:lvl1pPr algn="r" defTabSz="457200" rtl="0" fontAlgn="auto">
              <a:spcBef>
                <a:spcPct val="0"/>
              </a:spcBef>
              <a:spcAft>
                <a:spcPct val="0"/>
              </a:spcAft>
              <a:defRPr sz="7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a:t>Keker Van Nest &amp; Peters  |</a:t>
            </a:r>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10</a:t>
            </a:fld>
            <a:endParaRPr lang="en-US" altLang="en-US"/>
          </a:p>
        </p:txBody>
      </p:sp>
      <p:sp>
        <p:nvSpPr>
          <p:cNvPr id="11" name="Content Placeholder 1">
            <a:extLst>
              <a:ext uri="{FF2B5EF4-FFF2-40B4-BE49-F238E27FC236}">
                <a16:creationId xmlns:a16="http://schemas.microsoft.com/office/drawing/2014/main" id="{DE9F07A8-1D1A-4BF0-A283-1D36D8DB79DD}"/>
              </a:ext>
            </a:extLst>
          </p:cNvPr>
          <p:cNvSpPr txBox="1"/>
          <p:nvPr/>
        </p:nvSpPr>
        <p:spPr>
          <a:xfrm>
            <a:off x="266699" y="1123951"/>
            <a:ext cx="8236439"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a:t>Ninth Circuit reversed dismissal on 12(b) grounds</a:t>
            </a:r>
          </a:p>
          <a:p>
            <a:pPr marL="522288" lvl="1" indent="-342900"/>
            <a:r>
              <a:rPr lang="en-US" i="1"/>
              <a:t>Nature of collection</a:t>
            </a:r>
            <a:r>
              <a:rPr lang="en-US"/>
              <a:t>:</a:t>
            </a:r>
          </a:p>
          <a:p>
            <a:pPr marL="687388" lvl="2" indent="-342900"/>
            <a:r>
              <a:rPr lang="en-US"/>
              <a:t>Concluded that plaintiffs plausibly pleaded that a Help Center page “set an expectation that logged-out user data would not be collected,” when it was in fact “collected…anyway”</a:t>
            </a:r>
          </a:p>
          <a:p>
            <a:pPr marL="522288" lvl="1" indent="-342900"/>
            <a:r>
              <a:rPr lang="en-US" i="1"/>
              <a:t>Sensitivity of the collected information </a:t>
            </a:r>
          </a:p>
          <a:p>
            <a:pPr marL="687388" lvl="2" indent="-342900"/>
            <a:r>
              <a:rPr lang="en-US"/>
              <a:t>Found that “the amount of data allegedly collected was significant,” as was the use of an “enormous amount of individualized data” to “compile highly personalized profiles”</a:t>
            </a:r>
          </a:p>
          <a:p>
            <a:pPr marL="342900" indent="-342900">
              <a:buFont typeface="Arial" pitchFamily="34" charset="0"/>
              <a:buChar char="•"/>
            </a:pPr>
            <a:r>
              <a:rPr lang="en-US"/>
              <a:t>Post-</a:t>
            </a:r>
            <a:r>
              <a:rPr lang="en-US" i="1"/>
              <a:t>In re Facebook</a:t>
            </a:r>
            <a:r>
              <a:rPr lang="en-US"/>
              <a:t>, plaintiffs are increasingly asserting claims based on compilation of data.</a:t>
            </a:r>
          </a:p>
          <a:p>
            <a:pPr lvl="1" indent="0">
              <a:buNone/>
            </a:pPr>
            <a:r>
              <a:rPr lang="en-US"/>
              <a:t>  </a:t>
            </a:r>
          </a:p>
        </p:txBody>
      </p:sp>
    </p:spTree>
    <p:extLst>
      <p:ext uri="{BB962C8B-B14F-4D97-AF65-F5344CB8AC3E}">
        <p14:creationId xmlns:p14="http://schemas.microsoft.com/office/powerpoint/2010/main" val="21242760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29730"/>
            <a:ext cx="8612311" cy="400110"/>
          </a:xfrm>
        </p:spPr>
        <p:txBody>
          <a:bodyPr/>
          <a:lstStyle/>
          <a:p>
            <a:r>
              <a:rPr lang="en-US" sz="2600"/>
              <a:t>Emerging Trend:  Enforcement Targeting Dark Patterns</a:t>
            </a:r>
            <a:endParaRPr lang="en-US" sz="2400"/>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11</a:t>
            </a:fld>
            <a:endParaRPr lang="en-US" altLang="en-US"/>
          </a:p>
        </p:txBody>
      </p:sp>
      <p:sp>
        <p:nvSpPr>
          <p:cNvPr id="7" name="TextBox 6">
            <a:extLst>
              <a:ext uri="{FF2B5EF4-FFF2-40B4-BE49-F238E27FC236}">
                <a16:creationId xmlns:a16="http://schemas.microsoft.com/office/drawing/2014/main" id="{0B2C62A4-7F67-8725-0DDF-0068C6946AAD}"/>
              </a:ext>
            </a:extLst>
          </p:cNvPr>
          <p:cNvSpPr txBox="1"/>
          <p:nvPr/>
        </p:nvSpPr>
        <p:spPr>
          <a:xfrm>
            <a:off x="355600" y="1051719"/>
            <a:ext cx="6769100" cy="3970318"/>
          </a:xfrm>
          <a:prstGeom prst="rect">
            <a:avLst/>
          </a:prstGeom>
          <a:noFill/>
        </p:spPr>
        <p:txBody>
          <a:bodyPr wrap="square">
            <a:spAutoFit/>
          </a:bodyPr>
          <a:lstStyle/>
          <a:p>
            <a:r>
              <a:rPr lang="en-US" b="1"/>
              <a:t>What are dark patterns?</a:t>
            </a:r>
          </a:p>
          <a:p>
            <a:endParaRPr lang="en-US" b="1"/>
          </a:p>
          <a:p>
            <a:pPr marL="285750" indent="-285750">
              <a:buFont typeface="Arial" pitchFamily="34" charset="0"/>
              <a:buChar char="•"/>
            </a:pPr>
            <a:r>
              <a:rPr lang="en-US"/>
              <a:t>“[A] user interface designed or manipulated with the substantial effect of subverting or impairing user autonomy, decision-making, or choice…” Cal. Civ. Code 1798.140; Colo. SB 190 § 6-1-1303 (9) </a:t>
            </a:r>
          </a:p>
          <a:p>
            <a:endParaRPr lang="en-US"/>
          </a:p>
          <a:p>
            <a:pPr marL="285750" indent="-285750">
              <a:buFont typeface="Arial" pitchFamily="34" charset="0"/>
              <a:buChar char="•"/>
            </a:pPr>
            <a:r>
              <a:rPr lang="en-US" b="1"/>
              <a:t>Examples:</a:t>
            </a:r>
          </a:p>
          <a:p>
            <a:pPr marL="742950" lvl="1" indent="-285750">
              <a:buFont typeface="Arial" pitchFamily="34" charset="0"/>
              <a:buChar char="•"/>
            </a:pPr>
            <a:r>
              <a:rPr lang="en-US"/>
              <a:t>Fake countdown timers</a:t>
            </a:r>
          </a:p>
          <a:p>
            <a:pPr marL="742950" lvl="1" indent="-285750">
              <a:buFont typeface="Arial" pitchFamily="34" charset="0"/>
              <a:buChar char="•"/>
            </a:pPr>
            <a:r>
              <a:rPr lang="en-US"/>
              <a:t>Misdirection </a:t>
            </a:r>
          </a:p>
          <a:p>
            <a:pPr marL="742950" lvl="1" indent="-285750">
              <a:buFont typeface="Arial" pitchFamily="34" charset="0"/>
              <a:buChar char="•"/>
            </a:pPr>
            <a:r>
              <a:rPr lang="en-US"/>
              <a:t>Obscured renewing subscription </a:t>
            </a:r>
          </a:p>
          <a:p>
            <a:pPr marL="742950" lvl="1" indent="-285750">
              <a:buFont typeface="Arial" pitchFamily="34" charset="0"/>
              <a:buChar char="•"/>
            </a:pPr>
            <a:r>
              <a:rPr lang="en-US"/>
              <a:t>Fake activity messages</a:t>
            </a:r>
          </a:p>
          <a:p>
            <a:pPr marL="742950" lvl="1" indent="-285750">
              <a:buFont typeface="Arial" pitchFamily="34" charset="0"/>
              <a:buChar char="•"/>
            </a:pPr>
            <a:r>
              <a:rPr lang="en-US"/>
              <a:t>Messages indicating low stock or high demand</a:t>
            </a:r>
          </a:p>
          <a:p>
            <a:pPr marL="742950" lvl="1" indent="-285750">
              <a:buFont typeface="Arial" pitchFamily="34" charset="0"/>
              <a:buChar char="•"/>
            </a:pPr>
            <a:r>
              <a:rPr lang="en-US"/>
              <a:t>Obstruction—making sign up easy and cancellation hard</a:t>
            </a:r>
          </a:p>
        </p:txBody>
      </p:sp>
      <p:pic>
        <p:nvPicPr>
          <p:cNvPr id="8" name="Picture 2">
            <a:extLst>
              <a:ext uri="{FF2B5EF4-FFF2-40B4-BE49-F238E27FC236}">
                <a16:creationId xmlns:a16="http://schemas.microsoft.com/office/drawing/2014/main" id="{D03F460F-2737-679E-648A-712490AAE0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4799" y="3007871"/>
            <a:ext cx="3632201" cy="65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1095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29730"/>
            <a:ext cx="8612311" cy="400110"/>
          </a:xfrm>
        </p:spPr>
        <p:txBody>
          <a:bodyPr/>
          <a:lstStyle/>
          <a:p>
            <a:r>
              <a:rPr lang="en-US" sz="2600"/>
              <a:t>Emerging Trend:  Enforcement Targeting Dark Patterns</a:t>
            </a:r>
            <a:endParaRPr lang="en-US" sz="2400"/>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12</a:t>
            </a:fld>
            <a:endParaRPr lang="en-US" altLang="en-US"/>
          </a:p>
        </p:txBody>
      </p:sp>
      <p:sp>
        <p:nvSpPr>
          <p:cNvPr id="7" name="TextBox 6">
            <a:extLst>
              <a:ext uri="{FF2B5EF4-FFF2-40B4-BE49-F238E27FC236}">
                <a16:creationId xmlns:a16="http://schemas.microsoft.com/office/drawing/2014/main" id="{0B2C62A4-7F67-8725-0DDF-0068C6946AAD}"/>
              </a:ext>
            </a:extLst>
          </p:cNvPr>
          <p:cNvSpPr txBox="1"/>
          <p:nvPr/>
        </p:nvSpPr>
        <p:spPr>
          <a:xfrm>
            <a:off x="3060700" y="1187451"/>
            <a:ext cx="5941247" cy="3693319"/>
          </a:xfrm>
          <a:prstGeom prst="rect">
            <a:avLst/>
          </a:prstGeom>
          <a:noFill/>
        </p:spPr>
        <p:txBody>
          <a:bodyPr wrap="square">
            <a:spAutoFit/>
          </a:bodyPr>
          <a:lstStyle/>
          <a:p>
            <a:r>
              <a:rPr lang="en-US" b="1"/>
              <a:t>The FTC is stepping up enforcement regarding dark patterns.</a:t>
            </a:r>
          </a:p>
          <a:p>
            <a:endParaRPr lang="en-US" b="1"/>
          </a:p>
          <a:p>
            <a:pPr marL="285750" indent="-285750">
              <a:buFont typeface="Arial" pitchFamily="34" charset="0"/>
              <a:buChar char="•"/>
            </a:pPr>
            <a:r>
              <a:rPr lang="en-US"/>
              <a:t>Enforcement policy statement (Oct. 28, 2021) re: disclosures, consent, and cancellation terms</a:t>
            </a:r>
          </a:p>
          <a:p>
            <a:pPr marL="285750" indent="-285750">
              <a:buFont typeface="Arial" pitchFamily="34" charset="0"/>
              <a:buChar char="•"/>
            </a:pPr>
            <a:endParaRPr lang="en-US"/>
          </a:p>
          <a:p>
            <a:pPr marL="742950" lvl="1" indent="-285750">
              <a:buFont typeface="Arial" pitchFamily="34" charset="0"/>
              <a:buChar char="•"/>
            </a:pPr>
            <a:r>
              <a:rPr lang="en-US"/>
              <a:t>“Firms that deploy dark patterns and other dirty tricks should take notice.” – Samuel Levine</a:t>
            </a:r>
          </a:p>
          <a:p>
            <a:pPr marL="742950" lvl="1" indent="-285750">
              <a:buFont typeface="Arial" pitchFamily="34" charset="0"/>
              <a:buChar char="•"/>
            </a:pPr>
            <a:endParaRPr lang="en-US"/>
          </a:p>
          <a:p>
            <a:pPr marL="285750" indent="-285750">
              <a:buFont typeface="Arial" pitchFamily="34" charset="0"/>
              <a:buChar char="•"/>
            </a:pPr>
            <a:r>
              <a:rPr lang="en-US"/>
              <a:t>Enforcement action against Age of Learning, Inc. (ABC Mouse) re: cancellation terms resulting in a </a:t>
            </a:r>
            <a:br>
              <a:rPr lang="en-US"/>
            </a:br>
            <a:r>
              <a:rPr lang="en-US"/>
              <a:t>$10 million settlement</a:t>
            </a:r>
          </a:p>
          <a:p>
            <a:pPr marL="285750" indent="-285750">
              <a:buFont typeface="Arial" pitchFamily="34" charset="0"/>
              <a:buChar char="•"/>
            </a:pPr>
            <a:endParaRPr lang="en-US"/>
          </a:p>
        </p:txBody>
      </p:sp>
      <p:pic>
        <p:nvPicPr>
          <p:cNvPr id="2" name="Picture 1">
            <a:extLst>
              <a:ext uri="{FF2B5EF4-FFF2-40B4-BE49-F238E27FC236}">
                <a16:creationId xmlns:a16="http://schemas.microsoft.com/office/drawing/2014/main" id="{340D632F-3F0E-AD73-A071-BAF4BEDF0B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053" y="1099301"/>
            <a:ext cx="2753548" cy="60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308957E7-AAC0-4798-42ED-F66319F273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5613" y="1708149"/>
            <a:ext cx="186131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BB4EB3DF-DB62-4B17-93E2-799388278096}"/>
              </a:ext>
            </a:extLst>
          </p:cNvPr>
          <p:cNvSpPr txBox="1">
            <a:spLocks noChangeArrowheads="1"/>
          </p:cNvSpPr>
          <p:nvPr/>
        </p:nvSpPr>
        <p:spPr bwMode="auto">
          <a:xfrm>
            <a:off x="373063" y="4041775"/>
            <a:ext cx="22558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n-US" altLang="en-US" sz="1100"/>
              <a:t>Samuel Levine, Director, Bureau of Consumer Protection, FTC</a:t>
            </a:r>
          </a:p>
        </p:txBody>
      </p:sp>
    </p:spTree>
    <p:extLst>
      <p:ext uri="{BB962C8B-B14F-4D97-AF65-F5344CB8AC3E}">
        <p14:creationId xmlns:p14="http://schemas.microsoft.com/office/powerpoint/2010/main" val="21730477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29730"/>
            <a:ext cx="8612311" cy="400110"/>
          </a:xfrm>
        </p:spPr>
        <p:txBody>
          <a:bodyPr/>
          <a:lstStyle/>
          <a:p>
            <a:r>
              <a:rPr lang="en-US" sz="2600"/>
              <a:t>Emerging Trend:  State Laws Targeting Dark Patterns</a:t>
            </a:r>
            <a:endParaRPr lang="en-US" sz="2400"/>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13</a:t>
            </a:fld>
            <a:endParaRPr lang="en-US" altLang="en-US"/>
          </a:p>
        </p:txBody>
      </p:sp>
      <p:sp>
        <p:nvSpPr>
          <p:cNvPr id="7" name="TextBox 6">
            <a:extLst>
              <a:ext uri="{FF2B5EF4-FFF2-40B4-BE49-F238E27FC236}">
                <a16:creationId xmlns:a16="http://schemas.microsoft.com/office/drawing/2014/main" id="{0B2C62A4-7F67-8725-0DDF-0068C6946AAD}"/>
              </a:ext>
            </a:extLst>
          </p:cNvPr>
          <p:cNvSpPr txBox="1"/>
          <p:nvPr/>
        </p:nvSpPr>
        <p:spPr>
          <a:xfrm>
            <a:off x="139699" y="880269"/>
            <a:ext cx="9074151" cy="3323987"/>
          </a:xfrm>
          <a:prstGeom prst="rect">
            <a:avLst/>
          </a:prstGeom>
          <a:noFill/>
        </p:spPr>
        <p:txBody>
          <a:bodyPr wrap="square">
            <a:spAutoFit/>
          </a:bodyPr>
          <a:lstStyle/>
          <a:p>
            <a:r>
              <a:rPr lang="en-US" b="1"/>
              <a:t>State legislators are passing laws regarding dark patterns.</a:t>
            </a:r>
          </a:p>
          <a:p>
            <a:pPr marL="285750" indent="-285750">
              <a:buFont typeface="Arial" pitchFamily="34" charset="0"/>
              <a:buChar char="•"/>
            </a:pPr>
            <a:endParaRPr lang="en-US" altLang="en-US" sz="1600" b="1">
              <a:solidFill>
                <a:schemeClr val="tx1"/>
              </a:solidFill>
            </a:endParaRPr>
          </a:p>
          <a:p>
            <a:pPr marL="285750" indent="-285750">
              <a:buFont typeface="Arial" pitchFamily="34" charset="0"/>
              <a:buChar char="•"/>
            </a:pPr>
            <a:r>
              <a:rPr lang="en-US" altLang="en-US" sz="1600" b="1">
                <a:solidFill>
                  <a:schemeClr val="tx1"/>
                </a:solidFill>
              </a:rPr>
              <a:t>AB 390 </a:t>
            </a:r>
            <a:r>
              <a:rPr lang="en-US" altLang="en-US" sz="1600">
                <a:solidFill>
                  <a:schemeClr val="tx1"/>
                </a:solidFill>
              </a:rPr>
              <a:t>(October 2021) </a:t>
            </a:r>
          </a:p>
          <a:p>
            <a:pPr marL="742950" lvl="1" indent="-285750">
              <a:buFont typeface="Arial" pitchFamily="34" charset="0"/>
              <a:buChar char="•"/>
            </a:pPr>
            <a:r>
              <a:rPr lang="en-US" altLang="en-US" sz="1600" b="0">
                <a:solidFill>
                  <a:schemeClr val="tx1"/>
                </a:solidFill>
              </a:rPr>
              <a:t>Strengthens protections under California’s Auto Renewal Law by ensuring that consumers can cancel automatic renewal and continuous service subscriptions online. </a:t>
            </a:r>
          </a:p>
          <a:p>
            <a:pPr marL="742950" lvl="1" indent="-285750">
              <a:buFont typeface="Arial" pitchFamily="34" charset="0"/>
              <a:buChar char="•"/>
            </a:pPr>
            <a:endParaRPr lang="en-US" altLang="en-US" sz="1600" b="0">
              <a:solidFill>
                <a:schemeClr val="tx1"/>
              </a:solidFill>
            </a:endParaRPr>
          </a:p>
          <a:p>
            <a:pPr marL="285750" indent="-285750">
              <a:buFont typeface="Arial" pitchFamily="34" charset="0"/>
              <a:buChar char="•"/>
            </a:pPr>
            <a:r>
              <a:rPr lang="en-US" altLang="en-US" sz="1600" b="1">
                <a:solidFill>
                  <a:schemeClr val="tx1"/>
                </a:solidFill>
              </a:rPr>
              <a:t>Cal. Consumer Privacy Act (CCPA) regulations </a:t>
            </a:r>
            <a:r>
              <a:rPr lang="en-US" altLang="en-US" sz="1600">
                <a:solidFill>
                  <a:schemeClr val="tx1"/>
                </a:solidFill>
              </a:rPr>
              <a:t>(Cal. Code Regs. Tit 11, Div. 1, Chp. 20, Section 999.315(h)) </a:t>
            </a:r>
          </a:p>
          <a:p>
            <a:pPr marL="742950" lvl="1" indent="-285750">
              <a:buFont typeface="Arial" pitchFamily="34" charset="0"/>
              <a:buChar char="•"/>
            </a:pPr>
            <a:r>
              <a:rPr lang="en-US" altLang="en-US" sz="1600" b="0">
                <a:solidFill>
                  <a:schemeClr val="tx1"/>
                </a:solidFill>
              </a:rPr>
              <a:t>Bans the use of dark patterns to subvert or impair the process for consumers to opt out of the sale of personal information </a:t>
            </a:r>
          </a:p>
          <a:p>
            <a:pPr marL="742950" lvl="1" indent="-285750">
              <a:buFont typeface="Arial" pitchFamily="34" charset="0"/>
              <a:buChar char="•"/>
            </a:pPr>
            <a:endParaRPr lang="en-US" altLang="en-US" sz="1600" b="0">
              <a:solidFill>
                <a:schemeClr val="tx1"/>
              </a:solidFill>
            </a:endParaRPr>
          </a:p>
          <a:p>
            <a:pPr marL="285750" indent="-285750">
              <a:buFont typeface="Arial" pitchFamily="34" charset="0"/>
              <a:buChar char="•"/>
            </a:pPr>
            <a:r>
              <a:rPr lang="en-US" altLang="en-US" sz="1600" b="1">
                <a:solidFill>
                  <a:schemeClr val="tx1"/>
                </a:solidFill>
              </a:rPr>
              <a:t>Cal. Privacy Rights Act </a:t>
            </a:r>
            <a:r>
              <a:rPr lang="en-US" altLang="en-US" sz="1600">
                <a:solidFill>
                  <a:schemeClr val="tx1"/>
                </a:solidFill>
              </a:rPr>
              <a:t>(takes effect January 1, 2023) </a:t>
            </a:r>
          </a:p>
          <a:p>
            <a:pPr marL="742950" lvl="1" indent="-285750">
              <a:buFont typeface="Arial" pitchFamily="34" charset="0"/>
              <a:buChar char="•"/>
            </a:pPr>
            <a:r>
              <a:rPr lang="en-US" altLang="en-US" sz="1600" b="0">
                <a:solidFill>
                  <a:schemeClr val="tx1"/>
                </a:solidFill>
              </a:rPr>
              <a:t>“Consent obtained through dark patterns does not constitute consent.”</a:t>
            </a:r>
          </a:p>
        </p:txBody>
      </p:sp>
    </p:spTree>
    <p:extLst>
      <p:ext uri="{BB962C8B-B14F-4D97-AF65-F5344CB8AC3E}">
        <p14:creationId xmlns:p14="http://schemas.microsoft.com/office/powerpoint/2010/main" val="13590631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45119"/>
            <a:ext cx="8612311" cy="369332"/>
          </a:xfrm>
        </p:spPr>
        <p:txBody>
          <a:bodyPr/>
          <a:lstStyle/>
          <a:p>
            <a:r>
              <a:rPr lang="fr-FR" sz="2400" err="1"/>
              <a:t>Enforcement trends – UK / EU (1)</a:t>
            </a:r>
            <a:endParaRPr lang="en-US" sz="2600"/>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14</a:t>
            </a:fld>
            <a:endParaRPr lang="en-US" altLang="en-US"/>
          </a:p>
        </p:txBody>
      </p:sp>
      <p:sp>
        <p:nvSpPr>
          <p:cNvPr id="5" name="Oval 4">
            <a:extLst>
              <a:ext uri="{FF2B5EF4-FFF2-40B4-BE49-F238E27FC236}">
                <a16:creationId xmlns:a16="http://schemas.microsoft.com/office/drawing/2014/main" id="{DE3F6318-01B5-6435-845A-11690D83E5C1}"/>
              </a:ext>
            </a:extLst>
          </p:cNvPr>
          <p:cNvSpPr>
            <a:spLocks noChangeAspect="1"/>
          </p:cNvSpPr>
          <p:nvPr/>
        </p:nvSpPr>
        <p:spPr>
          <a:xfrm>
            <a:off x="1530635" y="1627224"/>
            <a:ext cx="2111400" cy="2111400"/>
          </a:xfrm>
          <a:prstGeom prst="ellipse">
            <a:avLst/>
          </a:prstGeom>
          <a:solidFill>
            <a:srgbClr val="FEA8AD">
              <a:alpha val="2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0" rtlCol="0" anchor="ctr"/>
          <a:lstStyle/>
          <a:p>
            <a:pPr marL="0" lvl="2" algn="ctr" defTabSz="746720">
              <a:spcBef>
                <a:spcPts val="450"/>
              </a:spcBef>
              <a:buClr>
                <a:prstClr val="white"/>
              </a:buClr>
              <a:buSzPct val="120000"/>
              <a:defRPr/>
            </a:pPr>
            <a:r>
              <a:rPr lang="en-GB" altLang="en-US" sz="1650" kern="0">
                <a:solidFill>
                  <a:srgbClr val="303030"/>
                </a:solidFill>
              </a:rPr>
              <a:t>Cookies (transparency and consent)</a:t>
            </a:r>
          </a:p>
        </p:txBody>
      </p:sp>
      <p:sp>
        <p:nvSpPr>
          <p:cNvPr id="7" name="Oval 6">
            <a:extLst>
              <a:ext uri="{FF2B5EF4-FFF2-40B4-BE49-F238E27FC236}">
                <a16:creationId xmlns:a16="http://schemas.microsoft.com/office/drawing/2014/main" id="{B0D663EF-5C34-3BE4-E3E5-E9487FDC7C84}"/>
              </a:ext>
            </a:extLst>
          </p:cNvPr>
          <p:cNvSpPr>
            <a:spLocks noChangeAspect="1"/>
          </p:cNvSpPr>
          <p:nvPr/>
        </p:nvSpPr>
        <p:spPr>
          <a:xfrm>
            <a:off x="5469565" y="951434"/>
            <a:ext cx="2111400" cy="2111400"/>
          </a:xfrm>
          <a:prstGeom prst="ellipse">
            <a:avLst/>
          </a:prstGeom>
          <a:solidFill>
            <a:srgbClr val="FC515B">
              <a:alpha val="8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0" rtlCol="0" anchor="ctr"/>
          <a:lstStyle/>
          <a:p>
            <a:pPr marL="0" lvl="2" algn="ctr" defTabSz="746720">
              <a:spcBef>
                <a:spcPts val="450"/>
              </a:spcBef>
              <a:buClr>
                <a:prstClr val="white"/>
              </a:buClr>
              <a:buSzPct val="120000"/>
              <a:defRPr/>
            </a:pPr>
            <a:r>
              <a:rPr lang="en-GB" altLang="en-US" kern="0">
                <a:solidFill>
                  <a:srgbClr val="303030"/>
                </a:solidFill>
              </a:rPr>
              <a:t>Regulators’ use of powers </a:t>
            </a:r>
          </a:p>
        </p:txBody>
      </p:sp>
      <p:sp>
        <p:nvSpPr>
          <p:cNvPr id="8" name="Oval 7">
            <a:extLst>
              <a:ext uri="{FF2B5EF4-FFF2-40B4-BE49-F238E27FC236}">
                <a16:creationId xmlns:a16="http://schemas.microsoft.com/office/drawing/2014/main" id="{5126E459-0123-5F1D-916E-6E1A5C2DD4A5}"/>
              </a:ext>
            </a:extLst>
          </p:cNvPr>
          <p:cNvSpPr>
            <a:spLocks noChangeAspect="1"/>
          </p:cNvSpPr>
          <p:nvPr/>
        </p:nvSpPr>
        <p:spPr>
          <a:xfrm>
            <a:off x="3500100" y="985146"/>
            <a:ext cx="2111400" cy="2111400"/>
          </a:xfrm>
          <a:prstGeom prst="ellipse">
            <a:avLst/>
          </a:prstGeom>
          <a:solidFill>
            <a:srgbClr val="FC515B">
              <a:alpha val="6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0" rtlCol="0" anchor="ctr"/>
          <a:lstStyle/>
          <a:p>
            <a:pPr marL="0" lvl="2" algn="ctr" defTabSz="746720">
              <a:spcBef>
                <a:spcPts val="450"/>
              </a:spcBef>
              <a:buClr>
                <a:prstClr val="white"/>
              </a:buClr>
              <a:buSzPct val="120000"/>
              <a:defRPr/>
            </a:pPr>
            <a:r>
              <a:rPr lang="en-GB" altLang="en-US" sz="1650" kern="0">
                <a:solidFill>
                  <a:srgbClr val="303030"/>
                </a:solidFill>
              </a:rPr>
              <a:t>Divergence in GDPR enforcement, activity and fines</a:t>
            </a:r>
          </a:p>
        </p:txBody>
      </p:sp>
      <p:sp>
        <p:nvSpPr>
          <p:cNvPr id="9" name="Oval 8">
            <a:extLst>
              <a:ext uri="{FF2B5EF4-FFF2-40B4-BE49-F238E27FC236}">
                <a16:creationId xmlns:a16="http://schemas.microsoft.com/office/drawing/2014/main" id="{B3EBF6BF-4A05-66AB-8357-75CE9F264A51}"/>
              </a:ext>
            </a:extLst>
          </p:cNvPr>
          <p:cNvSpPr>
            <a:spLocks noChangeAspect="1"/>
          </p:cNvSpPr>
          <p:nvPr/>
        </p:nvSpPr>
        <p:spPr>
          <a:xfrm>
            <a:off x="4461300" y="2629446"/>
            <a:ext cx="2111400" cy="2111400"/>
          </a:xfrm>
          <a:prstGeom prst="ellipse">
            <a:avLst/>
          </a:prstGeom>
          <a:solidFill>
            <a:srgbClr val="FC515B">
              <a:alpha val="4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0" rtlCol="0" anchor="ctr"/>
          <a:lstStyle/>
          <a:p>
            <a:pPr marL="0" lvl="2" algn="ctr" defTabSz="746720">
              <a:spcBef>
                <a:spcPts val="450"/>
              </a:spcBef>
              <a:buClr>
                <a:prstClr val="white"/>
              </a:buClr>
              <a:buSzPct val="120000"/>
              <a:defRPr/>
            </a:pPr>
            <a:r>
              <a:rPr lang="en-GB" altLang="en-US" kern="0">
                <a:solidFill>
                  <a:srgbClr val="303030"/>
                </a:solidFill>
              </a:rPr>
              <a:t>Appeals</a:t>
            </a:r>
          </a:p>
        </p:txBody>
      </p:sp>
      <p:sp>
        <p:nvSpPr>
          <p:cNvPr id="10" name="Oval 9">
            <a:extLst>
              <a:ext uri="{FF2B5EF4-FFF2-40B4-BE49-F238E27FC236}">
                <a16:creationId xmlns:a16="http://schemas.microsoft.com/office/drawing/2014/main" id="{381B0C29-3C53-31ED-E965-8B2C342D4A13}"/>
              </a:ext>
            </a:extLst>
          </p:cNvPr>
          <p:cNvSpPr>
            <a:spLocks noChangeAspect="1"/>
          </p:cNvSpPr>
          <p:nvPr/>
        </p:nvSpPr>
        <p:spPr>
          <a:xfrm>
            <a:off x="2699224" y="2979050"/>
            <a:ext cx="2111400" cy="2111400"/>
          </a:xfrm>
          <a:prstGeom prst="ellipse">
            <a:avLst/>
          </a:prstGeom>
          <a:solidFill>
            <a:srgbClr val="FC515B">
              <a:alpha val="2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0" rtlCol="0" anchor="ctr"/>
          <a:lstStyle/>
          <a:p>
            <a:pPr marL="0" lvl="2" algn="ctr" defTabSz="746720">
              <a:spcBef>
                <a:spcPts val="450"/>
              </a:spcBef>
              <a:buClr>
                <a:prstClr val="white"/>
              </a:buClr>
              <a:buSzPct val="120000"/>
              <a:defRPr/>
            </a:pPr>
            <a:r>
              <a:rPr lang="en-GB" altLang="en-US" kern="0">
                <a:solidFill>
                  <a:srgbClr val="303030"/>
                </a:solidFill>
              </a:rPr>
              <a:t>Cross-border data transfers</a:t>
            </a:r>
          </a:p>
        </p:txBody>
      </p:sp>
    </p:spTree>
    <p:extLst>
      <p:ext uri="{BB962C8B-B14F-4D97-AF65-F5344CB8AC3E}">
        <p14:creationId xmlns:p14="http://schemas.microsoft.com/office/powerpoint/2010/main" val="26944482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14342"/>
            <a:ext cx="8612311" cy="430887"/>
          </a:xfrm>
        </p:spPr>
        <p:txBody>
          <a:bodyPr/>
          <a:lstStyle/>
          <a:p>
            <a:r>
              <a:rPr lang="en-GB" sz="2800"/>
              <a:t>Enforcement trends – UK / EU (2)</a:t>
            </a:r>
            <a:endParaRPr lang="en-US" sz="2600"/>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15</a:t>
            </a:fld>
            <a:endParaRPr lang="en-US" altLang="en-US"/>
          </a:p>
        </p:txBody>
      </p:sp>
      <p:graphicFrame>
        <p:nvGraphicFramePr>
          <p:cNvPr id="5" name="Table 6">
            <a:extLst>
              <a:ext uri="{FF2B5EF4-FFF2-40B4-BE49-F238E27FC236}">
                <a16:creationId xmlns:a16="http://schemas.microsoft.com/office/drawing/2014/main" id="{3D65DBDF-02BB-D812-3533-2543CD063D43}"/>
              </a:ext>
            </a:extLst>
          </p:cNvPr>
          <p:cNvGraphicFramePr>
            <a:graphicFrameLocks noGrp="1"/>
          </p:cNvGraphicFramePr>
          <p:nvPr/>
        </p:nvGraphicFramePr>
        <p:xfrm>
          <a:off x="374005" y="1275904"/>
          <a:ext cx="8612311" cy="3707247"/>
        </p:xfrm>
        <a:graphic>
          <a:graphicData uri="http://schemas.openxmlformats.org/drawingml/2006/table">
            <a:tbl>
              <a:tblPr firstRow="1" bandRow="1">
                <a:tableStyleId>{7DF18680-E054-41AD-8BC1-D1AEF772440D}</a:tableStyleId>
              </a:tblPr>
              <a:tblGrid>
                <a:gridCol w="1888670">
                  <a:extLst>
                    <a:ext uri="{9D8B030D-6E8A-4147-A177-3AD203B41FA5}">
                      <a16:colId xmlns:a16="http://schemas.microsoft.com/office/drawing/2014/main" val="887413373"/>
                    </a:ext>
                  </a:extLst>
                </a:gridCol>
                <a:gridCol w="995447">
                  <a:extLst>
                    <a:ext uri="{9D8B030D-6E8A-4147-A177-3AD203B41FA5}">
                      <a16:colId xmlns:a16="http://schemas.microsoft.com/office/drawing/2014/main" val="3559266533"/>
                    </a:ext>
                  </a:extLst>
                </a:gridCol>
                <a:gridCol w="1146410">
                  <a:extLst>
                    <a:ext uri="{9D8B030D-6E8A-4147-A177-3AD203B41FA5}">
                      <a16:colId xmlns:a16="http://schemas.microsoft.com/office/drawing/2014/main" val="196026764"/>
                    </a:ext>
                  </a:extLst>
                </a:gridCol>
                <a:gridCol w="2908486">
                  <a:extLst>
                    <a:ext uri="{9D8B030D-6E8A-4147-A177-3AD203B41FA5}">
                      <a16:colId xmlns:a16="http://schemas.microsoft.com/office/drawing/2014/main" val="2372208861"/>
                    </a:ext>
                  </a:extLst>
                </a:gridCol>
                <a:gridCol w="1673298">
                  <a:extLst>
                    <a:ext uri="{9D8B030D-6E8A-4147-A177-3AD203B41FA5}">
                      <a16:colId xmlns:a16="http://schemas.microsoft.com/office/drawing/2014/main" val="2196112941"/>
                    </a:ext>
                  </a:extLst>
                </a:gridCol>
              </a:tblGrid>
              <a:tr h="380487">
                <a:tc>
                  <a:txBody>
                    <a:bodyPr/>
                    <a:lstStyle/>
                    <a:p>
                      <a:r>
                        <a:rPr lang="en-GB" sz="900">
                          <a:solidFill>
                            <a:schemeClr val="tx1"/>
                          </a:solidFill>
                        </a:rPr>
                        <a:t>Controller / Processor</a:t>
                      </a:r>
                    </a:p>
                  </a:txBody>
                  <a:tcPr marL="68580" marR="68580" marT="34290" marB="34290">
                    <a:solidFill>
                      <a:srgbClr val="FC515B"/>
                    </a:solidFill>
                  </a:tcPr>
                </a:tc>
                <a:tc>
                  <a:txBody>
                    <a:bodyPr/>
                    <a:lstStyle/>
                    <a:p>
                      <a:r>
                        <a:rPr lang="en-GB" sz="900">
                          <a:solidFill>
                            <a:schemeClr val="tx1"/>
                          </a:solidFill>
                        </a:rPr>
                        <a:t>Country </a:t>
                      </a:r>
                    </a:p>
                  </a:txBody>
                  <a:tcPr marL="68580" marR="68580" marT="34290" marB="34290">
                    <a:solidFill>
                      <a:srgbClr val="FC515B"/>
                    </a:solidFill>
                  </a:tcPr>
                </a:tc>
                <a:tc>
                  <a:txBody>
                    <a:bodyPr/>
                    <a:lstStyle/>
                    <a:p>
                      <a:r>
                        <a:rPr lang="en-GB" sz="900">
                          <a:solidFill>
                            <a:schemeClr val="tx1"/>
                          </a:solidFill>
                        </a:rPr>
                        <a:t>Fine (€)</a:t>
                      </a:r>
                    </a:p>
                  </a:txBody>
                  <a:tcPr marL="68580" marR="68580" marT="34290" marB="34290">
                    <a:solidFill>
                      <a:srgbClr val="FC515B"/>
                    </a:solidFill>
                  </a:tcPr>
                </a:tc>
                <a:tc>
                  <a:txBody>
                    <a:bodyPr/>
                    <a:lstStyle/>
                    <a:p>
                      <a:r>
                        <a:rPr lang="en-GB" sz="900">
                          <a:solidFill>
                            <a:schemeClr val="tx1"/>
                          </a:solidFill>
                        </a:rPr>
                        <a:t>Breach / type of data </a:t>
                      </a:r>
                    </a:p>
                  </a:txBody>
                  <a:tcPr marL="68580" marR="68580" marT="34290" marB="34290">
                    <a:solidFill>
                      <a:srgbClr val="FC515B"/>
                    </a:solidFill>
                  </a:tcPr>
                </a:tc>
                <a:tc>
                  <a:txBody>
                    <a:bodyPr/>
                    <a:lstStyle/>
                    <a:p>
                      <a:r>
                        <a:rPr lang="en-GB" sz="900">
                          <a:solidFill>
                            <a:schemeClr val="tx1"/>
                          </a:solidFill>
                        </a:rPr>
                        <a:t>Date</a:t>
                      </a:r>
                    </a:p>
                  </a:txBody>
                  <a:tcPr marL="68580" marR="68580" marT="34290" marB="34290">
                    <a:solidFill>
                      <a:srgbClr val="FC515B"/>
                    </a:solidFill>
                  </a:tcPr>
                </a:tc>
                <a:extLst>
                  <a:ext uri="{0D108BD9-81ED-4DB2-BD59-A6C34878D82A}">
                    <a16:rowId xmlns:a16="http://schemas.microsoft.com/office/drawing/2014/main" val="3659338881"/>
                  </a:ext>
                </a:extLst>
              </a:tr>
              <a:tr h="318264">
                <a:tc>
                  <a:txBody>
                    <a:bodyPr/>
                    <a:lstStyle/>
                    <a:p>
                      <a:pPr algn="l" fontAlgn="ctr"/>
                      <a:r>
                        <a:rPr lang="en-GB" sz="900">
                          <a:effectLst/>
                        </a:rPr>
                        <a:t>Amazon Europe Core S.à r.l.</a:t>
                      </a:r>
                    </a:p>
                  </a:txBody>
                  <a:tcPr marL="14288" marR="14288" marT="14288" marB="14288" anchor="ctr">
                    <a:solidFill>
                      <a:srgbClr val="FEB9BD"/>
                    </a:solidFill>
                  </a:tcPr>
                </a:tc>
                <a:tc>
                  <a:txBody>
                    <a:bodyPr/>
                    <a:lstStyle/>
                    <a:p>
                      <a:pPr algn="l" fontAlgn="ctr"/>
                      <a:r>
                        <a:rPr lang="en-GB" sz="900">
                          <a:effectLst/>
                        </a:rPr>
                        <a:t>Luxembourg</a:t>
                      </a:r>
                    </a:p>
                  </a:txBody>
                  <a:tcPr marL="14288" marR="14288" marT="14288" marB="14288" anchor="ctr">
                    <a:solidFill>
                      <a:srgbClr val="FEB9BD"/>
                    </a:solidFill>
                  </a:tcPr>
                </a:tc>
                <a:tc>
                  <a:txBody>
                    <a:bodyPr/>
                    <a:lstStyle/>
                    <a:p>
                      <a:pPr algn="l" fontAlgn="ctr"/>
                      <a:r>
                        <a:rPr lang="en-GB" sz="900">
                          <a:effectLst/>
                        </a:rPr>
                        <a:t>746,000,000</a:t>
                      </a:r>
                    </a:p>
                  </a:txBody>
                  <a:tcPr marL="14288" marR="14288" marT="14288" marB="14288" anchor="ctr">
                    <a:solidFill>
                      <a:srgbClr val="FEB9BD"/>
                    </a:solidFill>
                  </a:tcPr>
                </a:tc>
                <a:tc>
                  <a:txBody>
                    <a:bodyPr/>
                    <a:lstStyle/>
                    <a:p>
                      <a:pPr algn="l" fontAlgn="ctr"/>
                      <a:r>
                        <a:rPr lang="en-GB" sz="900">
                          <a:effectLst/>
                        </a:rPr>
                        <a:t>Non-compliance with general data processing principles / customer data</a:t>
                      </a:r>
                    </a:p>
                  </a:txBody>
                  <a:tcPr marL="14288" marR="14288" marT="14288" marB="14288" anchor="ctr">
                    <a:solidFill>
                      <a:srgbClr val="FEB9BD"/>
                    </a:solidFill>
                  </a:tcPr>
                </a:tc>
                <a:tc>
                  <a:txBody>
                    <a:bodyPr/>
                    <a:lstStyle/>
                    <a:p>
                      <a:pPr algn="l" fontAlgn="ctr"/>
                      <a:r>
                        <a:rPr lang="en-GB" sz="900">
                          <a:effectLst/>
                        </a:rPr>
                        <a:t>July, 16 2021</a:t>
                      </a:r>
                    </a:p>
                  </a:txBody>
                  <a:tcPr marL="14288" marR="14288" marT="14288" marB="14288" anchor="ctr">
                    <a:solidFill>
                      <a:srgbClr val="FEB9BD"/>
                    </a:solidFill>
                  </a:tcPr>
                </a:tc>
                <a:extLst>
                  <a:ext uri="{0D108BD9-81ED-4DB2-BD59-A6C34878D82A}">
                    <a16:rowId xmlns:a16="http://schemas.microsoft.com/office/drawing/2014/main" val="1799498998"/>
                  </a:ext>
                </a:extLst>
              </a:tr>
              <a:tr h="462384">
                <a:tc>
                  <a:txBody>
                    <a:bodyPr/>
                    <a:lstStyle/>
                    <a:p>
                      <a:pPr algn="l" fontAlgn="ctr"/>
                      <a:r>
                        <a:rPr lang="en-GB" sz="900">
                          <a:effectLst/>
                        </a:rPr>
                        <a:t>Meta Platforms Inc (Instagram)</a:t>
                      </a:r>
                    </a:p>
                  </a:txBody>
                  <a:tcPr marL="14288" marR="14288" marT="14288" marB="14288" anchor="ctr">
                    <a:solidFill>
                      <a:srgbClr val="FFEEEF"/>
                    </a:solidFill>
                  </a:tcPr>
                </a:tc>
                <a:tc>
                  <a:txBody>
                    <a:bodyPr/>
                    <a:lstStyle/>
                    <a:p>
                      <a:pPr algn="l" fontAlgn="ctr"/>
                      <a:r>
                        <a:rPr lang="en-GB" sz="900">
                          <a:effectLst/>
                        </a:rPr>
                        <a:t>Ireland</a:t>
                      </a:r>
                    </a:p>
                  </a:txBody>
                  <a:tcPr marL="14288" marR="14288" marT="14288" marB="14288" anchor="ctr">
                    <a:solidFill>
                      <a:srgbClr val="FFEEEF"/>
                    </a:solidFill>
                  </a:tcPr>
                </a:tc>
                <a:tc>
                  <a:txBody>
                    <a:bodyPr/>
                    <a:lstStyle/>
                    <a:p>
                      <a:pPr algn="l" fontAlgn="ctr"/>
                      <a:r>
                        <a:rPr lang="en-GB" sz="900">
                          <a:effectLst/>
                        </a:rPr>
                        <a:t>405,000,000</a:t>
                      </a:r>
                    </a:p>
                  </a:txBody>
                  <a:tcPr marL="14288" marR="14288" marT="14288" marB="14288" anchor="ctr">
                    <a:solidFill>
                      <a:srgbClr val="FFEEEF"/>
                    </a:solidFill>
                  </a:tcPr>
                </a:tc>
                <a:tc>
                  <a:txBody>
                    <a:bodyPr/>
                    <a:lstStyle/>
                    <a:p>
                      <a:pPr algn="l" fontAlgn="ctr"/>
                      <a:r>
                        <a:rPr lang="en-GB" sz="900">
                          <a:effectLst/>
                        </a:rPr>
                        <a:t>Non-compliance with  general data processing principles / children’s data</a:t>
                      </a:r>
                    </a:p>
                  </a:txBody>
                  <a:tcPr marL="14288" marR="14288" marT="14288" marB="14288" anchor="ctr">
                    <a:solidFill>
                      <a:srgbClr val="FFEEEF"/>
                    </a:solidFill>
                  </a:tcPr>
                </a:tc>
                <a:tc>
                  <a:txBody>
                    <a:bodyPr/>
                    <a:lstStyle/>
                    <a:p>
                      <a:pPr algn="l" fontAlgn="ctr"/>
                      <a:r>
                        <a:rPr lang="en-GB" sz="900">
                          <a:effectLst/>
                        </a:rPr>
                        <a:t>September, 5 2022</a:t>
                      </a:r>
                    </a:p>
                  </a:txBody>
                  <a:tcPr marL="14288" marR="14288" marT="14288" marB="14288" anchor="ctr">
                    <a:solidFill>
                      <a:srgbClr val="FFEEEF"/>
                    </a:solidFill>
                  </a:tcPr>
                </a:tc>
                <a:extLst>
                  <a:ext uri="{0D108BD9-81ED-4DB2-BD59-A6C34878D82A}">
                    <a16:rowId xmlns:a16="http://schemas.microsoft.com/office/drawing/2014/main" val="1310703433"/>
                  </a:ext>
                </a:extLst>
              </a:tr>
              <a:tr h="318264">
                <a:tc>
                  <a:txBody>
                    <a:bodyPr/>
                    <a:lstStyle/>
                    <a:p>
                      <a:pPr algn="l" fontAlgn="ctr"/>
                      <a:r>
                        <a:rPr lang="en-GB" sz="900">
                          <a:effectLst/>
                        </a:rPr>
                        <a:t>WhatsApp Ireland Ltd.</a:t>
                      </a:r>
                    </a:p>
                  </a:txBody>
                  <a:tcPr marL="14288" marR="14288" marT="14288" marB="14288" anchor="ctr">
                    <a:solidFill>
                      <a:srgbClr val="FEB9BD"/>
                    </a:solidFill>
                  </a:tcPr>
                </a:tc>
                <a:tc>
                  <a:txBody>
                    <a:bodyPr/>
                    <a:lstStyle/>
                    <a:p>
                      <a:pPr algn="l" fontAlgn="ctr"/>
                      <a:r>
                        <a:rPr lang="en-GB" sz="900">
                          <a:effectLst/>
                        </a:rPr>
                        <a:t>Ireland</a:t>
                      </a:r>
                    </a:p>
                  </a:txBody>
                  <a:tcPr marL="14288" marR="14288" marT="14288" marB="14288" anchor="ctr">
                    <a:solidFill>
                      <a:srgbClr val="FEB9BD"/>
                    </a:solidFill>
                  </a:tcPr>
                </a:tc>
                <a:tc>
                  <a:txBody>
                    <a:bodyPr/>
                    <a:lstStyle/>
                    <a:p>
                      <a:pPr algn="l" fontAlgn="ctr"/>
                      <a:r>
                        <a:rPr lang="en-GB" sz="900">
                          <a:effectLst/>
                        </a:rPr>
                        <a:t>225,000,000</a:t>
                      </a:r>
                    </a:p>
                  </a:txBody>
                  <a:tcPr marL="14288" marR="14288" marT="14288" marB="14288" anchor="ctr">
                    <a:solidFill>
                      <a:srgbClr val="FEB9BD"/>
                    </a:solidFill>
                  </a:tcPr>
                </a:tc>
                <a:tc>
                  <a:txBody>
                    <a:bodyPr/>
                    <a:lstStyle/>
                    <a:p>
                      <a:pPr algn="l" fontAlgn="ctr"/>
                      <a:r>
                        <a:rPr lang="en-GB" sz="900">
                          <a:effectLst/>
                        </a:rPr>
                        <a:t>Insufficient fulfilment of information obligations / customer data</a:t>
                      </a:r>
                    </a:p>
                  </a:txBody>
                  <a:tcPr marL="14288" marR="14288" marT="14288" marB="14288" anchor="ctr">
                    <a:solidFill>
                      <a:srgbClr val="FEB9BD"/>
                    </a:solidFill>
                  </a:tcPr>
                </a:tc>
                <a:tc>
                  <a:txBody>
                    <a:bodyPr/>
                    <a:lstStyle/>
                    <a:p>
                      <a:pPr algn="l" fontAlgn="ctr"/>
                      <a:r>
                        <a:rPr lang="en-GB" sz="900">
                          <a:effectLst/>
                        </a:rPr>
                        <a:t>August, 20 2021</a:t>
                      </a:r>
                    </a:p>
                  </a:txBody>
                  <a:tcPr marL="14288" marR="14288" marT="14288" marB="14288" anchor="ctr">
                    <a:solidFill>
                      <a:srgbClr val="FEB9BD"/>
                    </a:solidFill>
                  </a:tcPr>
                </a:tc>
                <a:extLst>
                  <a:ext uri="{0D108BD9-81ED-4DB2-BD59-A6C34878D82A}">
                    <a16:rowId xmlns:a16="http://schemas.microsoft.com/office/drawing/2014/main" val="1264147416"/>
                  </a:ext>
                </a:extLst>
              </a:tr>
              <a:tr h="318264">
                <a:tc>
                  <a:txBody>
                    <a:bodyPr/>
                    <a:lstStyle/>
                    <a:p>
                      <a:pPr algn="l" fontAlgn="ctr"/>
                      <a:r>
                        <a:rPr lang="en-GB" sz="900">
                          <a:effectLst/>
                        </a:rPr>
                        <a:t>Google LLC</a:t>
                      </a:r>
                    </a:p>
                  </a:txBody>
                  <a:tcPr marL="14288" marR="14288" marT="14288" marB="14288" anchor="ctr">
                    <a:solidFill>
                      <a:srgbClr val="FFEEEF"/>
                    </a:solidFill>
                  </a:tcPr>
                </a:tc>
                <a:tc>
                  <a:txBody>
                    <a:bodyPr/>
                    <a:lstStyle/>
                    <a:p>
                      <a:pPr algn="l" fontAlgn="ctr"/>
                      <a:r>
                        <a:rPr lang="en-GB" sz="900">
                          <a:effectLst/>
                        </a:rPr>
                        <a:t>France</a:t>
                      </a:r>
                    </a:p>
                  </a:txBody>
                  <a:tcPr marL="14288" marR="14288" marT="14288" marB="14288" anchor="ctr">
                    <a:solidFill>
                      <a:srgbClr val="FFEEEF"/>
                    </a:solidFill>
                  </a:tcPr>
                </a:tc>
                <a:tc>
                  <a:txBody>
                    <a:bodyPr/>
                    <a:lstStyle/>
                    <a:p>
                      <a:pPr algn="l" fontAlgn="ctr"/>
                      <a:r>
                        <a:rPr lang="en-GB" sz="900">
                          <a:effectLst/>
                        </a:rPr>
                        <a:t>90,000,000</a:t>
                      </a:r>
                    </a:p>
                  </a:txBody>
                  <a:tcPr marL="14288" marR="14288" marT="14288" marB="14288" anchor="ctr">
                    <a:solidFill>
                      <a:srgbClr val="FFEEEF"/>
                    </a:solidFill>
                  </a:tcPr>
                </a:tc>
                <a:tc>
                  <a:txBody>
                    <a:bodyPr/>
                    <a:lstStyle/>
                    <a:p>
                      <a:pPr algn="l" fontAlgn="ctr"/>
                      <a:r>
                        <a:rPr lang="en-GB" sz="900">
                          <a:effectLst/>
                        </a:rPr>
                        <a:t>Insufficient legal basis for data processing / cookies</a:t>
                      </a:r>
                    </a:p>
                  </a:txBody>
                  <a:tcPr marL="14288" marR="14288" marT="14288" marB="14288" anchor="ctr">
                    <a:solidFill>
                      <a:srgbClr val="FFEEEF"/>
                    </a:solidFill>
                  </a:tcPr>
                </a:tc>
                <a:tc>
                  <a:txBody>
                    <a:bodyPr/>
                    <a:lstStyle/>
                    <a:p>
                      <a:pPr algn="l" fontAlgn="ctr"/>
                      <a:r>
                        <a:rPr lang="en-GB" sz="900">
                          <a:effectLst/>
                        </a:rPr>
                        <a:t>December, 31 2021</a:t>
                      </a:r>
                    </a:p>
                  </a:txBody>
                  <a:tcPr marL="14288" marR="14288" marT="14288" marB="14288" anchor="ctr">
                    <a:solidFill>
                      <a:srgbClr val="FFEEEF"/>
                    </a:solidFill>
                  </a:tcPr>
                </a:tc>
                <a:extLst>
                  <a:ext uri="{0D108BD9-81ED-4DB2-BD59-A6C34878D82A}">
                    <a16:rowId xmlns:a16="http://schemas.microsoft.com/office/drawing/2014/main" val="2838854645"/>
                  </a:ext>
                </a:extLst>
              </a:tr>
              <a:tr h="318264">
                <a:tc>
                  <a:txBody>
                    <a:bodyPr/>
                    <a:lstStyle/>
                    <a:p>
                      <a:pPr algn="l" fontAlgn="ctr"/>
                      <a:r>
                        <a:rPr lang="en-GB" sz="900">
                          <a:effectLst/>
                        </a:rPr>
                        <a:t>Facebook Ireland Ltd.</a:t>
                      </a:r>
                    </a:p>
                  </a:txBody>
                  <a:tcPr marL="14288" marR="14288" marT="14288" marB="14288" anchor="ctr">
                    <a:solidFill>
                      <a:srgbClr val="FEB9BD"/>
                    </a:solidFill>
                  </a:tcPr>
                </a:tc>
                <a:tc>
                  <a:txBody>
                    <a:bodyPr/>
                    <a:lstStyle/>
                    <a:p>
                      <a:pPr algn="l" fontAlgn="ctr"/>
                      <a:r>
                        <a:rPr lang="en-GB" sz="900">
                          <a:effectLst/>
                        </a:rPr>
                        <a:t>France</a:t>
                      </a:r>
                    </a:p>
                  </a:txBody>
                  <a:tcPr marL="14288" marR="14288" marT="14288" marB="14288" anchor="ctr">
                    <a:solidFill>
                      <a:srgbClr val="FEB9BD"/>
                    </a:solidFill>
                  </a:tcPr>
                </a:tc>
                <a:tc>
                  <a:txBody>
                    <a:bodyPr/>
                    <a:lstStyle/>
                    <a:p>
                      <a:pPr algn="l" fontAlgn="ctr"/>
                      <a:r>
                        <a:rPr lang="en-GB" sz="900">
                          <a:effectLst/>
                        </a:rPr>
                        <a:t>60,000,000</a:t>
                      </a:r>
                    </a:p>
                  </a:txBody>
                  <a:tcPr marL="14288" marR="14288" marT="14288" marB="14288" anchor="ctr">
                    <a:solidFill>
                      <a:srgbClr val="FEB9BD"/>
                    </a:solidFill>
                  </a:tcPr>
                </a:tc>
                <a:tc>
                  <a:txBody>
                    <a:bodyPr/>
                    <a:lstStyle/>
                    <a:p>
                      <a:pPr algn="l" fontAlgn="ctr"/>
                      <a:r>
                        <a:rPr lang="en-GB" sz="900">
                          <a:effectLst/>
                        </a:rPr>
                        <a:t>Insufficient legal basis for data processing / cookies</a:t>
                      </a:r>
                    </a:p>
                  </a:txBody>
                  <a:tcPr marL="14288" marR="14288" marT="14288" marB="14288" anchor="ctr">
                    <a:solidFill>
                      <a:srgbClr val="FEB9BD"/>
                    </a:solidFill>
                  </a:tcPr>
                </a:tc>
                <a:tc>
                  <a:txBody>
                    <a:bodyPr/>
                    <a:lstStyle/>
                    <a:p>
                      <a:pPr algn="l" fontAlgn="ctr"/>
                      <a:r>
                        <a:rPr lang="en-GB" sz="900">
                          <a:effectLst/>
                        </a:rPr>
                        <a:t>December, 31 2021</a:t>
                      </a:r>
                    </a:p>
                  </a:txBody>
                  <a:tcPr marL="14288" marR="14288" marT="14288" marB="14288" anchor="ctr">
                    <a:solidFill>
                      <a:srgbClr val="FEB9BD"/>
                    </a:solidFill>
                  </a:tcPr>
                </a:tc>
                <a:extLst>
                  <a:ext uri="{0D108BD9-81ED-4DB2-BD59-A6C34878D82A}">
                    <a16:rowId xmlns:a16="http://schemas.microsoft.com/office/drawing/2014/main" val="3757031851"/>
                  </a:ext>
                </a:extLst>
              </a:tr>
              <a:tr h="318264">
                <a:tc>
                  <a:txBody>
                    <a:bodyPr/>
                    <a:lstStyle/>
                    <a:p>
                      <a:pPr algn="l" fontAlgn="ctr"/>
                      <a:r>
                        <a:rPr lang="en-GB" sz="900">
                          <a:effectLst/>
                        </a:rPr>
                        <a:t>Google Ireland Ltd.</a:t>
                      </a:r>
                    </a:p>
                  </a:txBody>
                  <a:tcPr marL="14288" marR="14288" marT="14288" marB="14288" anchor="ctr">
                    <a:solidFill>
                      <a:srgbClr val="FFEEEF"/>
                    </a:solidFill>
                  </a:tcPr>
                </a:tc>
                <a:tc>
                  <a:txBody>
                    <a:bodyPr/>
                    <a:lstStyle/>
                    <a:p>
                      <a:pPr algn="l" fontAlgn="ctr"/>
                      <a:r>
                        <a:rPr lang="en-GB" sz="900">
                          <a:effectLst/>
                        </a:rPr>
                        <a:t>France</a:t>
                      </a:r>
                    </a:p>
                  </a:txBody>
                  <a:tcPr marL="14288" marR="14288" marT="14288" marB="14288" anchor="ctr">
                    <a:solidFill>
                      <a:srgbClr val="FFEEEF"/>
                    </a:solidFill>
                  </a:tcPr>
                </a:tc>
                <a:tc>
                  <a:txBody>
                    <a:bodyPr/>
                    <a:lstStyle/>
                    <a:p>
                      <a:pPr algn="l" fontAlgn="ctr"/>
                      <a:r>
                        <a:rPr lang="en-GB" sz="900">
                          <a:effectLst/>
                        </a:rPr>
                        <a:t>60,000,000</a:t>
                      </a:r>
                    </a:p>
                  </a:txBody>
                  <a:tcPr marL="14288" marR="14288" marT="14288" marB="14288" anchor="ctr">
                    <a:solidFill>
                      <a:srgbClr val="FFEEEF"/>
                    </a:solidFill>
                  </a:tcPr>
                </a:tc>
                <a:tc>
                  <a:txBody>
                    <a:bodyPr/>
                    <a:lstStyle/>
                    <a:p>
                      <a:pPr algn="l" fontAlgn="ctr"/>
                      <a:r>
                        <a:rPr lang="en-GB" sz="900">
                          <a:effectLst/>
                        </a:rPr>
                        <a:t>Insufficient legal basis for data processing / cookies</a:t>
                      </a:r>
                    </a:p>
                  </a:txBody>
                  <a:tcPr marL="14288" marR="14288" marT="14288" marB="14288" anchor="ctr">
                    <a:solidFill>
                      <a:srgbClr val="FFEEEF"/>
                    </a:solidFill>
                  </a:tcPr>
                </a:tc>
                <a:tc>
                  <a:txBody>
                    <a:bodyPr/>
                    <a:lstStyle/>
                    <a:p>
                      <a:pPr algn="l" fontAlgn="ctr"/>
                      <a:r>
                        <a:rPr lang="en-GB" sz="900">
                          <a:effectLst/>
                        </a:rPr>
                        <a:t>December, 31 2021</a:t>
                      </a:r>
                    </a:p>
                  </a:txBody>
                  <a:tcPr marL="14288" marR="14288" marT="14288" marB="14288" anchor="ctr">
                    <a:solidFill>
                      <a:srgbClr val="FFEEEF"/>
                    </a:solidFill>
                  </a:tcPr>
                </a:tc>
                <a:extLst>
                  <a:ext uri="{0D108BD9-81ED-4DB2-BD59-A6C34878D82A}">
                    <a16:rowId xmlns:a16="http://schemas.microsoft.com/office/drawing/2014/main" val="2968487937"/>
                  </a:ext>
                </a:extLst>
              </a:tr>
              <a:tr h="318264">
                <a:tc>
                  <a:txBody>
                    <a:bodyPr/>
                    <a:lstStyle/>
                    <a:p>
                      <a:pPr algn="l" fontAlgn="ctr"/>
                      <a:r>
                        <a:rPr lang="en-GB" sz="900">
                          <a:effectLst/>
                        </a:rPr>
                        <a:t>Google LLC</a:t>
                      </a:r>
                    </a:p>
                  </a:txBody>
                  <a:tcPr marL="14288" marR="14288" marT="14288" marB="14288" anchor="ctr">
                    <a:solidFill>
                      <a:srgbClr val="FEB9BD"/>
                    </a:solidFill>
                  </a:tcPr>
                </a:tc>
                <a:tc>
                  <a:txBody>
                    <a:bodyPr/>
                    <a:lstStyle/>
                    <a:p>
                      <a:pPr algn="l" fontAlgn="ctr"/>
                      <a:r>
                        <a:rPr lang="en-GB" sz="900">
                          <a:effectLst/>
                        </a:rPr>
                        <a:t>France</a:t>
                      </a:r>
                    </a:p>
                  </a:txBody>
                  <a:tcPr marL="14288" marR="14288" marT="14288" marB="14288" anchor="ctr">
                    <a:solidFill>
                      <a:srgbClr val="FEB9BD"/>
                    </a:solidFill>
                  </a:tcPr>
                </a:tc>
                <a:tc>
                  <a:txBody>
                    <a:bodyPr/>
                    <a:lstStyle/>
                    <a:p>
                      <a:pPr algn="l" fontAlgn="ctr"/>
                      <a:r>
                        <a:rPr lang="en-GB" sz="900">
                          <a:effectLst/>
                        </a:rPr>
                        <a:t>50,000,000</a:t>
                      </a:r>
                    </a:p>
                  </a:txBody>
                  <a:tcPr marL="14288" marR="14288" marT="14288" marB="14288" anchor="ctr">
                    <a:solidFill>
                      <a:srgbClr val="FEB9BD"/>
                    </a:solidFill>
                  </a:tcPr>
                </a:tc>
                <a:tc>
                  <a:txBody>
                    <a:bodyPr/>
                    <a:lstStyle/>
                    <a:p>
                      <a:pPr algn="l" fontAlgn="ctr"/>
                      <a:r>
                        <a:rPr lang="en-GB" sz="900">
                          <a:effectLst/>
                        </a:rPr>
                        <a:t>Insufficient legal basis for data processing / customer data</a:t>
                      </a:r>
                    </a:p>
                  </a:txBody>
                  <a:tcPr marL="14288" marR="14288" marT="14288" marB="14288" anchor="ctr">
                    <a:solidFill>
                      <a:srgbClr val="FEB9BD"/>
                    </a:solidFill>
                  </a:tcPr>
                </a:tc>
                <a:tc>
                  <a:txBody>
                    <a:bodyPr/>
                    <a:lstStyle/>
                    <a:p>
                      <a:pPr algn="l" fontAlgn="ctr"/>
                      <a:r>
                        <a:rPr lang="en-GB" sz="900">
                          <a:effectLst/>
                        </a:rPr>
                        <a:t>January, 21 2021</a:t>
                      </a:r>
                    </a:p>
                  </a:txBody>
                  <a:tcPr marL="14288" marR="14288" marT="14288" marB="14288" anchor="ctr">
                    <a:solidFill>
                      <a:srgbClr val="FEB9BD"/>
                    </a:solidFill>
                  </a:tcPr>
                </a:tc>
                <a:extLst>
                  <a:ext uri="{0D108BD9-81ED-4DB2-BD59-A6C34878D82A}">
                    <a16:rowId xmlns:a16="http://schemas.microsoft.com/office/drawing/2014/main" val="1299346522"/>
                  </a:ext>
                </a:extLst>
              </a:tr>
              <a:tr h="318264">
                <a:tc>
                  <a:txBody>
                    <a:bodyPr/>
                    <a:lstStyle/>
                    <a:p>
                      <a:pPr algn="l" fontAlgn="ctr"/>
                      <a:r>
                        <a:rPr lang="en-GB" sz="900">
                          <a:effectLst/>
                        </a:rPr>
                        <a:t>H&amp;M Hennes &amp; Mauritz Online Shop A.B. &amp; Co. KG</a:t>
                      </a:r>
                    </a:p>
                  </a:txBody>
                  <a:tcPr marL="14288" marR="14288" marT="14288" marB="14288" anchor="ctr">
                    <a:solidFill>
                      <a:srgbClr val="FFEEEF"/>
                    </a:solidFill>
                  </a:tcPr>
                </a:tc>
                <a:tc>
                  <a:txBody>
                    <a:bodyPr/>
                    <a:lstStyle/>
                    <a:p>
                      <a:pPr algn="l" fontAlgn="ctr"/>
                      <a:r>
                        <a:rPr lang="en-GB" sz="900">
                          <a:effectLst/>
                        </a:rPr>
                        <a:t>Germany</a:t>
                      </a:r>
                    </a:p>
                  </a:txBody>
                  <a:tcPr marL="14288" marR="14288" marT="14288" marB="14288" anchor="ctr">
                    <a:solidFill>
                      <a:srgbClr val="FFEEEF"/>
                    </a:solidFill>
                  </a:tcPr>
                </a:tc>
                <a:tc>
                  <a:txBody>
                    <a:bodyPr/>
                    <a:lstStyle/>
                    <a:p>
                      <a:pPr algn="l" fontAlgn="ctr"/>
                      <a:r>
                        <a:rPr lang="en-GB" sz="900">
                          <a:effectLst/>
                        </a:rPr>
                        <a:t>35,258,708</a:t>
                      </a:r>
                    </a:p>
                  </a:txBody>
                  <a:tcPr marL="14288" marR="14288" marT="14288" marB="14288" anchor="ctr">
                    <a:solidFill>
                      <a:srgbClr val="FFEEEF"/>
                    </a:solidFill>
                  </a:tcPr>
                </a:tc>
                <a:tc>
                  <a:txBody>
                    <a:bodyPr/>
                    <a:lstStyle/>
                    <a:p>
                      <a:pPr algn="l" fontAlgn="ctr"/>
                      <a:r>
                        <a:rPr lang="en-GB" sz="900">
                          <a:effectLst/>
                        </a:rPr>
                        <a:t>Insufficient legal basis for data processing / customer data</a:t>
                      </a:r>
                    </a:p>
                  </a:txBody>
                  <a:tcPr marL="14288" marR="14288" marT="14288" marB="14288" anchor="ctr">
                    <a:solidFill>
                      <a:srgbClr val="FFEEEF"/>
                    </a:solidFill>
                  </a:tcPr>
                </a:tc>
                <a:tc>
                  <a:txBody>
                    <a:bodyPr/>
                    <a:lstStyle/>
                    <a:p>
                      <a:pPr algn="l" fontAlgn="ctr"/>
                      <a:r>
                        <a:rPr lang="en-GB" sz="900">
                          <a:effectLst/>
                        </a:rPr>
                        <a:t>October, 1 2020</a:t>
                      </a:r>
                    </a:p>
                  </a:txBody>
                  <a:tcPr marL="14288" marR="14288" marT="14288" marB="14288" anchor="ctr">
                    <a:solidFill>
                      <a:srgbClr val="FFEEEF"/>
                    </a:solidFill>
                  </a:tcPr>
                </a:tc>
                <a:extLst>
                  <a:ext uri="{0D108BD9-81ED-4DB2-BD59-A6C34878D82A}">
                    <a16:rowId xmlns:a16="http://schemas.microsoft.com/office/drawing/2014/main" val="3136907492"/>
                  </a:ext>
                </a:extLst>
              </a:tr>
              <a:tr h="318264">
                <a:tc>
                  <a:txBody>
                    <a:bodyPr/>
                    <a:lstStyle/>
                    <a:p>
                      <a:pPr algn="l" fontAlgn="ctr"/>
                      <a:r>
                        <a:rPr lang="en-GB" sz="900">
                          <a:effectLst/>
                        </a:rPr>
                        <a:t>TIM (telecommunications operator)</a:t>
                      </a:r>
                    </a:p>
                  </a:txBody>
                  <a:tcPr marL="14288" marR="14288" marT="14288" marB="14288" anchor="ctr">
                    <a:solidFill>
                      <a:srgbClr val="FEB9BD"/>
                    </a:solidFill>
                  </a:tcPr>
                </a:tc>
                <a:tc>
                  <a:txBody>
                    <a:bodyPr/>
                    <a:lstStyle/>
                    <a:p>
                      <a:pPr algn="l" fontAlgn="ctr"/>
                      <a:r>
                        <a:rPr lang="en-GB" sz="900">
                          <a:effectLst/>
                        </a:rPr>
                        <a:t>Italy</a:t>
                      </a:r>
                    </a:p>
                  </a:txBody>
                  <a:tcPr marL="14288" marR="14288" marT="14288" marB="14288" anchor="ctr">
                    <a:solidFill>
                      <a:srgbClr val="FEB9BD"/>
                    </a:solidFill>
                  </a:tcPr>
                </a:tc>
                <a:tc>
                  <a:txBody>
                    <a:bodyPr/>
                    <a:lstStyle/>
                    <a:p>
                      <a:pPr algn="l" fontAlgn="ctr"/>
                      <a:r>
                        <a:rPr lang="en-GB" sz="900">
                          <a:effectLst/>
                        </a:rPr>
                        <a:t>27,800,000</a:t>
                      </a:r>
                    </a:p>
                  </a:txBody>
                  <a:tcPr marL="14288" marR="14288" marT="14288" marB="14288" anchor="ctr">
                    <a:solidFill>
                      <a:srgbClr val="FEB9BD"/>
                    </a:solidFill>
                  </a:tcPr>
                </a:tc>
                <a:tc>
                  <a:txBody>
                    <a:bodyPr/>
                    <a:lstStyle/>
                    <a:p>
                      <a:pPr algn="l" fontAlgn="ctr"/>
                      <a:r>
                        <a:rPr lang="en-GB" sz="900">
                          <a:effectLst/>
                        </a:rPr>
                        <a:t>Insufficient legal basis for data processing / customer data</a:t>
                      </a:r>
                    </a:p>
                  </a:txBody>
                  <a:tcPr marL="14288" marR="14288" marT="14288" marB="14288" anchor="ctr">
                    <a:solidFill>
                      <a:srgbClr val="FEB9BD"/>
                    </a:solidFill>
                  </a:tcPr>
                </a:tc>
                <a:tc>
                  <a:txBody>
                    <a:bodyPr/>
                    <a:lstStyle/>
                    <a:p>
                      <a:pPr algn="l" fontAlgn="ctr"/>
                      <a:r>
                        <a:rPr lang="en-GB" sz="900">
                          <a:effectLst/>
                        </a:rPr>
                        <a:t>January, 15 2020</a:t>
                      </a:r>
                    </a:p>
                  </a:txBody>
                  <a:tcPr marL="14288" marR="14288" marT="14288" marB="14288" anchor="ctr">
                    <a:solidFill>
                      <a:srgbClr val="FEB9BD"/>
                    </a:solidFill>
                  </a:tcPr>
                </a:tc>
                <a:extLst>
                  <a:ext uri="{0D108BD9-81ED-4DB2-BD59-A6C34878D82A}">
                    <a16:rowId xmlns:a16="http://schemas.microsoft.com/office/drawing/2014/main" val="1054075905"/>
                  </a:ext>
                </a:extLst>
              </a:tr>
              <a:tr h="318264">
                <a:tc>
                  <a:txBody>
                    <a:bodyPr/>
                    <a:lstStyle/>
                    <a:p>
                      <a:pPr algn="l" fontAlgn="ctr"/>
                      <a:r>
                        <a:rPr lang="en-GB" sz="900">
                          <a:effectLst/>
                        </a:rPr>
                        <a:t>Enel Energia S.p.A</a:t>
                      </a:r>
                    </a:p>
                  </a:txBody>
                  <a:tcPr marL="14288" marR="14288" marT="14288" marB="14288" anchor="ctr">
                    <a:solidFill>
                      <a:srgbClr val="FFEEEF"/>
                    </a:solidFill>
                  </a:tcPr>
                </a:tc>
                <a:tc>
                  <a:txBody>
                    <a:bodyPr/>
                    <a:lstStyle/>
                    <a:p>
                      <a:pPr algn="l" fontAlgn="ctr"/>
                      <a:r>
                        <a:rPr lang="en-GB" sz="900">
                          <a:effectLst/>
                        </a:rPr>
                        <a:t>Italy</a:t>
                      </a:r>
                    </a:p>
                  </a:txBody>
                  <a:tcPr marL="14288" marR="14288" marT="14288" marB="14288" anchor="ctr">
                    <a:solidFill>
                      <a:srgbClr val="FFEEEF"/>
                    </a:solidFill>
                  </a:tcPr>
                </a:tc>
                <a:tc>
                  <a:txBody>
                    <a:bodyPr/>
                    <a:lstStyle/>
                    <a:p>
                      <a:pPr algn="l" fontAlgn="ctr"/>
                      <a:r>
                        <a:rPr lang="en-GB" sz="900">
                          <a:effectLst/>
                        </a:rPr>
                        <a:t>26,500,000</a:t>
                      </a:r>
                    </a:p>
                  </a:txBody>
                  <a:tcPr marL="14288" marR="14288" marT="14288" marB="14288" anchor="ctr">
                    <a:solidFill>
                      <a:srgbClr val="FFEEEF"/>
                    </a:solidFill>
                  </a:tcPr>
                </a:tc>
                <a:tc>
                  <a:txBody>
                    <a:bodyPr/>
                    <a:lstStyle/>
                    <a:p>
                      <a:pPr algn="l" fontAlgn="ctr"/>
                      <a:r>
                        <a:rPr lang="en-GB" sz="900">
                          <a:effectLst/>
                        </a:rPr>
                        <a:t>Insufficient legal basis for data processing / customer data</a:t>
                      </a:r>
                    </a:p>
                  </a:txBody>
                  <a:tcPr marL="14288" marR="14288" marT="14288" marB="14288" anchor="ctr">
                    <a:solidFill>
                      <a:srgbClr val="FFEEEF"/>
                    </a:solidFill>
                  </a:tcPr>
                </a:tc>
                <a:tc>
                  <a:txBody>
                    <a:bodyPr/>
                    <a:lstStyle/>
                    <a:p>
                      <a:pPr algn="l" fontAlgn="ctr"/>
                      <a:r>
                        <a:rPr lang="en-GB" sz="900">
                          <a:effectLst/>
                        </a:rPr>
                        <a:t>January, 21 2022</a:t>
                      </a:r>
                    </a:p>
                  </a:txBody>
                  <a:tcPr marL="14288" marR="14288" marT="14288" marB="14288" anchor="ctr">
                    <a:solidFill>
                      <a:srgbClr val="FFEEEF"/>
                    </a:solidFill>
                  </a:tcPr>
                </a:tc>
                <a:extLst>
                  <a:ext uri="{0D108BD9-81ED-4DB2-BD59-A6C34878D82A}">
                    <a16:rowId xmlns:a16="http://schemas.microsoft.com/office/drawing/2014/main" val="2870508233"/>
                  </a:ext>
                </a:extLst>
              </a:tr>
            </a:tbl>
          </a:graphicData>
        </a:graphic>
      </p:graphicFrame>
      <p:sp>
        <p:nvSpPr>
          <p:cNvPr id="7" name="TextBox 6">
            <a:extLst>
              <a:ext uri="{FF2B5EF4-FFF2-40B4-BE49-F238E27FC236}">
                <a16:creationId xmlns:a16="http://schemas.microsoft.com/office/drawing/2014/main" id="{7C09FD1A-3AD7-9763-FE11-18D55844BE1D}"/>
              </a:ext>
            </a:extLst>
          </p:cNvPr>
          <p:cNvSpPr txBox="1"/>
          <p:nvPr/>
        </p:nvSpPr>
        <p:spPr>
          <a:xfrm>
            <a:off x="264988" y="927347"/>
            <a:ext cx="6094476" cy="348557"/>
          </a:xfrm>
          <a:prstGeom prst="rect">
            <a:avLst/>
          </a:prstGeom>
          <a:noFill/>
        </p:spPr>
        <p:txBody>
          <a:bodyPr wrap="square">
            <a:spAutoFit/>
          </a:bodyPr>
          <a:lstStyle/>
          <a:p>
            <a:pPr marL="0" marR="0" lvl="0" indent="0" algn="l" defTabSz="914418" rtl="0" eaLnBrk="1" fontAlgn="auto" latinLnBrk="0" hangingPunct="1">
              <a:lnSpc>
                <a:spcPct val="90000"/>
              </a:lnSpc>
              <a:spcBef>
                <a:spcPct val="0"/>
              </a:spcBef>
              <a:spcAft>
                <a:spcPts val="600"/>
              </a:spcAft>
              <a:buClrTx/>
              <a:buSzTx/>
              <a:buFont typeface="Arial" pitchFamily="34" charset="0"/>
              <a:buNone/>
              <a:defRPr/>
            </a:pPr>
            <a:r>
              <a:rPr lang="en-GB" b="1">
                <a:solidFill>
                  <a:srgbClr val="FC515B"/>
                </a:solidFill>
              </a:rPr>
              <a:t>Top 10 fines across the EU</a:t>
            </a:r>
            <a:endParaRPr kumimoji="0" lang="en-GB" sz="1800" b="1" i="0" u="none" strike="noStrike" kern="1200" cap="none" spc="0" normalizeH="0" baseline="0" noProof="0">
              <a:ln>
                <a:noFill/>
              </a:ln>
              <a:solidFill>
                <a:srgbClr val="FC515B"/>
              </a:solidFill>
              <a:effectLst/>
              <a:uLnTx/>
              <a:uFillTx/>
              <a:ea typeface="+mn-ea"/>
              <a:cs typeface="+mn-cs"/>
            </a:endParaRPr>
          </a:p>
        </p:txBody>
      </p:sp>
    </p:spTree>
    <p:extLst>
      <p:ext uri="{BB962C8B-B14F-4D97-AF65-F5344CB8AC3E}">
        <p14:creationId xmlns:p14="http://schemas.microsoft.com/office/powerpoint/2010/main" val="38311535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98099D8-C3B4-4BD0-9E6E-54D6518B82FA}"/>
              </a:ext>
            </a:extLst>
          </p:cNvPr>
          <p:cNvSpPr>
            <a:spLocks noGrp="1"/>
          </p:cNvSpPr>
          <p:nvPr>
            <p:ph type="title"/>
          </p:nvPr>
        </p:nvSpPr>
        <p:spPr/>
        <p:txBody>
          <a:bodyPr/>
          <a:lstStyle/>
          <a:p>
            <a:r>
              <a:rPr lang="en-GB"/>
              <a:t>Enforcement trends – UK / EU (3)</a:t>
            </a:r>
          </a:p>
        </p:txBody>
      </p:sp>
      <p:sp>
        <p:nvSpPr>
          <p:cNvPr id="3" name="Slide Number Placeholder 2">
            <a:extLst>
              <a:ext uri="{FF2B5EF4-FFF2-40B4-BE49-F238E27FC236}">
                <a16:creationId xmlns:a16="http://schemas.microsoft.com/office/drawing/2014/main" id="{943C89C1-5360-46D0-88C6-8F83B8D7A642}"/>
              </a:ext>
            </a:extLst>
          </p:cNvPr>
          <p:cNvSpPr>
            <a:spLocks noGrp="1"/>
          </p:cNvSpPr>
          <p:nvPr>
            <p:ph type="sldNum" sz="quarter" idx="15"/>
          </p:nvPr>
        </p:nvSpPr>
        <p:spPr/>
        <p:txBody>
          <a:bodyPr/>
          <a:lstStyle/>
          <a:p>
            <a:fld id="{AE40F04C-0113-48AC-B208-C432829543B5}" type="slidenum">
              <a:rPr lang="en-GB" smtClean="0"/>
              <a:t>16</a:t>
            </a:fld>
            <a:endParaRPr lang="en-GB"/>
          </a:p>
        </p:txBody>
      </p:sp>
      <p:graphicFrame>
        <p:nvGraphicFramePr>
          <p:cNvPr id="15" name="Chart 14">
            <a:extLst>
              <a:ext uri="{FF2B5EF4-FFF2-40B4-BE49-F238E27FC236}">
                <a16:creationId xmlns:a16="http://schemas.microsoft.com/office/drawing/2014/main" id="{F477CFFF-B70B-4059-98CB-F646AC2D643F}"/>
              </a:ext>
            </a:extLst>
          </p:cNvPr>
          <p:cNvGraphicFramePr/>
          <p:nvPr/>
        </p:nvGraphicFramePr>
        <p:xfrm>
          <a:off x="336947" y="1233088"/>
          <a:ext cx="3901900" cy="2856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58CC0C7B-8A85-48D3-B35A-D32D60CAA9FB}"/>
              </a:ext>
            </a:extLst>
          </p:cNvPr>
          <p:cNvGraphicFramePr/>
          <p:nvPr/>
        </p:nvGraphicFramePr>
        <p:xfrm>
          <a:off x="4507348" y="1233087"/>
          <a:ext cx="4446300" cy="2856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8657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98099D8-C3B4-4BD0-9E6E-54D6518B82FA}"/>
              </a:ext>
            </a:extLst>
          </p:cNvPr>
          <p:cNvSpPr>
            <a:spLocks noGrp="1"/>
          </p:cNvSpPr>
          <p:nvPr>
            <p:ph type="title"/>
          </p:nvPr>
        </p:nvSpPr>
        <p:spPr/>
        <p:txBody>
          <a:bodyPr/>
          <a:lstStyle/>
          <a:p>
            <a:r>
              <a:rPr lang="en-GB"/>
              <a:t>Enforcement trends – UK / EU (4)</a:t>
            </a:r>
          </a:p>
        </p:txBody>
      </p:sp>
      <p:sp>
        <p:nvSpPr>
          <p:cNvPr id="3" name="Slide Number Placeholder 2">
            <a:extLst>
              <a:ext uri="{FF2B5EF4-FFF2-40B4-BE49-F238E27FC236}">
                <a16:creationId xmlns:a16="http://schemas.microsoft.com/office/drawing/2014/main" id="{943C89C1-5360-46D0-88C6-8F83B8D7A642}"/>
              </a:ext>
            </a:extLst>
          </p:cNvPr>
          <p:cNvSpPr>
            <a:spLocks noGrp="1"/>
          </p:cNvSpPr>
          <p:nvPr>
            <p:ph type="sldNum" sz="quarter" idx="15"/>
          </p:nvPr>
        </p:nvSpPr>
        <p:spPr/>
        <p:txBody>
          <a:bodyPr/>
          <a:lstStyle/>
          <a:p>
            <a:fld id="{AE40F04C-0113-48AC-B208-C432829543B5}" type="slidenum">
              <a:rPr lang="en-GB" smtClean="0"/>
              <a:t>17</a:t>
            </a:fld>
            <a:endParaRPr lang="en-GB"/>
          </a:p>
        </p:txBody>
      </p:sp>
      <p:pic>
        <p:nvPicPr>
          <p:cNvPr id="6" name="Picture 5">
            <a:extLst>
              <a:ext uri="{FF2B5EF4-FFF2-40B4-BE49-F238E27FC236}">
                <a16:creationId xmlns:a16="http://schemas.microsoft.com/office/drawing/2014/main" id="{604CB737-BAF6-4F64-8674-6D805F471145}"/>
              </a:ext>
            </a:extLst>
          </p:cNvPr>
          <p:cNvPicPr>
            <a:picLocks noChangeAspect="1"/>
          </p:cNvPicPr>
          <p:nvPr/>
        </p:nvPicPr>
        <p:blipFill>
          <a:blip r:embed="rId2"/>
          <a:srcRect l="8828" t="38055" r="56640" b="20000"/>
          <a:stretch>
            <a:fillRect/>
          </a:stretch>
        </p:blipFill>
        <p:spPr>
          <a:xfrm>
            <a:off x="425301" y="942001"/>
            <a:ext cx="5915302" cy="4041677"/>
          </a:xfrm>
          <a:prstGeom prst="rect">
            <a:avLst/>
          </a:prstGeom>
        </p:spPr>
      </p:pic>
      <p:sp>
        <p:nvSpPr>
          <p:cNvPr id="7" name="TextBox 6">
            <a:extLst>
              <a:ext uri="{FF2B5EF4-FFF2-40B4-BE49-F238E27FC236}">
                <a16:creationId xmlns:a16="http://schemas.microsoft.com/office/drawing/2014/main" id="{46EF77DE-3667-4C1C-B55D-1457FA153BF5}"/>
              </a:ext>
            </a:extLst>
          </p:cNvPr>
          <p:cNvSpPr txBox="1"/>
          <p:nvPr/>
        </p:nvSpPr>
        <p:spPr>
          <a:xfrm>
            <a:off x="6340603" y="3487121"/>
            <a:ext cx="1874819" cy="1169551"/>
          </a:xfrm>
          <a:prstGeom prst="rect">
            <a:avLst/>
          </a:prstGeom>
          <a:noFill/>
        </p:spPr>
        <p:txBody>
          <a:bodyPr wrap="square">
            <a:spAutoFit/>
          </a:bodyPr>
          <a:lstStyle/>
          <a:p>
            <a:r>
              <a:rPr lang="en-GB" sz="1000"/>
              <a:t>‘</a:t>
            </a:r>
            <a:r>
              <a:rPr lang="en-GB" sz="1000" i="1"/>
              <a:t>Overview on resources made available by Member States to the Data Protection Supervisory Authorities</a:t>
            </a:r>
            <a:r>
              <a:rPr lang="en-GB" sz="1000"/>
              <a:t>’ published by the European Data Protection Board September, 5 2022</a:t>
            </a:r>
          </a:p>
        </p:txBody>
      </p:sp>
    </p:spTree>
    <p:extLst>
      <p:ext uri="{BB962C8B-B14F-4D97-AF65-F5344CB8AC3E}">
        <p14:creationId xmlns:p14="http://schemas.microsoft.com/office/powerpoint/2010/main" val="5349213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98099D8-C3B4-4BD0-9E6E-54D6518B82FA}"/>
              </a:ext>
            </a:extLst>
          </p:cNvPr>
          <p:cNvSpPr>
            <a:spLocks noGrp="1"/>
          </p:cNvSpPr>
          <p:nvPr>
            <p:ph type="title"/>
          </p:nvPr>
        </p:nvSpPr>
        <p:spPr/>
        <p:txBody>
          <a:bodyPr/>
          <a:lstStyle/>
          <a:p>
            <a:r>
              <a:rPr lang="en-GB"/>
              <a:t>Enforcement trends – UK / EU (5)</a:t>
            </a:r>
          </a:p>
        </p:txBody>
      </p:sp>
      <p:sp>
        <p:nvSpPr>
          <p:cNvPr id="3" name="Slide Number Placeholder 2">
            <a:extLst>
              <a:ext uri="{FF2B5EF4-FFF2-40B4-BE49-F238E27FC236}">
                <a16:creationId xmlns:a16="http://schemas.microsoft.com/office/drawing/2014/main" id="{943C89C1-5360-46D0-88C6-8F83B8D7A642}"/>
              </a:ext>
            </a:extLst>
          </p:cNvPr>
          <p:cNvSpPr>
            <a:spLocks noGrp="1"/>
          </p:cNvSpPr>
          <p:nvPr>
            <p:ph type="sldNum" sz="quarter" idx="15"/>
          </p:nvPr>
        </p:nvSpPr>
        <p:spPr/>
        <p:txBody>
          <a:bodyPr/>
          <a:lstStyle/>
          <a:p>
            <a:fld id="{AE40F04C-0113-48AC-B208-C432829543B5}" type="slidenum">
              <a:rPr lang="en-GB" smtClean="0"/>
              <a:t>18</a:t>
            </a:fld>
            <a:endParaRPr lang="en-GB"/>
          </a:p>
        </p:txBody>
      </p:sp>
      <p:pic>
        <p:nvPicPr>
          <p:cNvPr id="5" name="Picture 4">
            <a:extLst>
              <a:ext uri="{FF2B5EF4-FFF2-40B4-BE49-F238E27FC236}">
                <a16:creationId xmlns:a16="http://schemas.microsoft.com/office/drawing/2014/main" id="{08A28661-EAFE-462E-BC12-4C0A05ECBF8B}"/>
              </a:ext>
            </a:extLst>
          </p:cNvPr>
          <p:cNvPicPr>
            <a:picLocks noChangeAspect="1"/>
          </p:cNvPicPr>
          <p:nvPr/>
        </p:nvPicPr>
        <p:blipFill>
          <a:blip r:embed="rId2"/>
          <a:srcRect l="8907" t="36389" r="56718" b="20555"/>
          <a:stretch>
            <a:fillRect/>
          </a:stretch>
        </p:blipFill>
        <p:spPr>
          <a:xfrm>
            <a:off x="1091609" y="914694"/>
            <a:ext cx="5914638" cy="4167131"/>
          </a:xfrm>
          <a:prstGeom prst="rect">
            <a:avLst/>
          </a:prstGeom>
        </p:spPr>
      </p:pic>
      <p:sp>
        <p:nvSpPr>
          <p:cNvPr id="6" name="TextBox 5">
            <a:extLst>
              <a:ext uri="{FF2B5EF4-FFF2-40B4-BE49-F238E27FC236}">
                <a16:creationId xmlns:a16="http://schemas.microsoft.com/office/drawing/2014/main" id="{29F0FB3D-B9FC-4B37-AE2E-33D7C70F5BA2}"/>
              </a:ext>
            </a:extLst>
          </p:cNvPr>
          <p:cNvSpPr txBox="1"/>
          <p:nvPr/>
        </p:nvSpPr>
        <p:spPr>
          <a:xfrm>
            <a:off x="7006247" y="3623002"/>
            <a:ext cx="1715478" cy="1061829"/>
          </a:xfrm>
          <a:prstGeom prst="rect">
            <a:avLst/>
          </a:prstGeom>
          <a:noFill/>
        </p:spPr>
        <p:txBody>
          <a:bodyPr wrap="square">
            <a:spAutoFit/>
          </a:bodyPr>
          <a:lstStyle/>
          <a:p>
            <a:r>
              <a:rPr lang="en-GB" sz="900"/>
              <a:t>‘</a:t>
            </a:r>
            <a:r>
              <a:rPr lang="en-GB" sz="900" i="1"/>
              <a:t>Overview on resources made available by Member States to the Data Protection Supervisory Authorities</a:t>
            </a:r>
            <a:r>
              <a:rPr lang="en-GB" sz="900"/>
              <a:t>’ published by the European Data Protection Board September, 5 2022</a:t>
            </a:r>
          </a:p>
        </p:txBody>
      </p:sp>
    </p:spTree>
    <p:extLst>
      <p:ext uri="{BB962C8B-B14F-4D97-AF65-F5344CB8AC3E}">
        <p14:creationId xmlns:p14="http://schemas.microsoft.com/office/powerpoint/2010/main" val="17736703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C24A-01D5-4F7A-90BA-17132D6DC682}"/>
              </a:ext>
            </a:extLst>
          </p:cNvPr>
          <p:cNvSpPr>
            <a:spLocks noGrp="1"/>
          </p:cNvSpPr>
          <p:nvPr>
            <p:ph type="title"/>
          </p:nvPr>
        </p:nvSpPr>
        <p:spPr>
          <a:xfrm>
            <a:off x="264988" y="207253"/>
            <a:ext cx="8612311" cy="430887"/>
          </a:xfrm>
        </p:spPr>
        <p:txBody>
          <a:bodyPr/>
          <a:lstStyle/>
          <a:p>
            <a:r>
              <a:rPr lang="en-GB"/>
              <a:t>Cross-border enforcement cooperation</a:t>
            </a:r>
          </a:p>
        </p:txBody>
      </p:sp>
      <p:sp>
        <p:nvSpPr>
          <p:cNvPr id="3" name="Slide Number Placeholder 2">
            <a:extLst>
              <a:ext uri="{FF2B5EF4-FFF2-40B4-BE49-F238E27FC236}">
                <a16:creationId xmlns:a16="http://schemas.microsoft.com/office/drawing/2014/main" id="{FE3AAB84-9967-4C2F-B28E-01D723C8C80C}"/>
              </a:ext>
            </a:extLst>
          </p:cNvPr>
          <p:cNvSpPr>
            <a:spLocks noGrp="1"/>
          </p:cNvSpPr>
          <p:nvPr>
            <p:ph type="sldNum" sz="quarter" idx="15"/>
          </p:nvPr>
        </p:nvSpPr>
        <p:spPr/>
        <p:txBody>
          <a:bodyPr/>
          <a:lstStyle/>
          <a:p>
            <a:fld id="{AE40F04C-0113-48AC-B208-C432829543B5}" type="slidenum">
              <a:rPr lang="en-GB" smtClean="0"/>
              <a:t>19</a:t>
            </a:fld>
            <a:endParaRPr lang="en-GB"/>
          </a:p>
        </p:txBody>
      </p:sp>
      <p:grpSp>
        <p:nvGrpSpPr>
          <p:cNvPr id="17" name="Group 16">
            <a:extLst>
              <a:ext uri="{FF2B5EF4-FFF2-40B4-BE49-F238E27FC236}">
                <a16:creationId xmlns:a16="http://schemas.microsoft.com/office/drawing/2014/main" id="{5D1591FE-9E65-442C-B5C3-D847603F2EFB}"/>
              </a:ext>
            </a:extLst>
          </p:cNvPr>
          <p:cNvGrpSpPr/>
          <p:nvPr/>
        </p:nvGrpSpPr>
        <p:grpSpPr>
          <a:xfrm>
            <a:off x="1573618" y="900675"/>
            <a:ext cx="4294325" cy="4160423"/>
            <a:chOff x="2055600" y="1260000"/>
            <a:chExt cx="5770800" cy="5800906"/>
          </a:xfrm>
        </p:grpSpPr>
        <p:sp>
          <p:nvSpPr>
            <p:cNvPr id="6" name="Oval 5">
              <a:extLst>
                <a:ext uri="{FF2B5EF4-FFF2-40B4-BE49-F238E27FC236}">
                  <a16:creationId xmlns:a16="http://schemas.microsoft.com/office/drawing/2014/main" id="{F7FE018A-E2B7-45AD-9263-4673B7059B2C}"/>
                </a:ext>
              </a:extLst>
            </p:cNvPr>
            <p:cNvSpPr>
              <a:spLocks noChangeAspect="1"/>
            </p:cNvSpPr>
            <p:nvPr/>
          </p:nvSpPr>
          <p:spPr>
            <a:xfrm>
              <a:off x="2055600" y="1260000"/>
              <a:ext cx="5770800" cy="5770800"/>
            </a:xfrm>
            <a:prstGeom prst="ellipse">
              <a:avLst/>
            </a:prstGeom>
            <a:solidFill>
              <a:srgbClr val="FC515B">
                <a:alpha val="8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sp>
          <p:nvSpPr>
            <p:cNvPr id="7" name="Oval 6">
              <a:extLst>
                <a:ext uri="{FF2B5EF4-FFF2-40B4-BE49-F238E27FC236}">
                  <a16:creationId xmlns:a16="http://schemas.microsoft.com/office/drawing/2014/main" id="{90F6644D-2848-49A0-8038-73B0AD826937}"/>
                </a:ext>
              </a:extLst>
            </p:cNvPr>
            <p:cNvSpPr>
              <a:spLocks noChangeAspect="1"/>
            </p:cNvSpPr>
            <p:nvPr/>
          </p:nvSpPr>
          <p:spPr>
            <a:xfrm>
              <a:off x="2475000" y="2098800"/>
              <a:ext cx="4932000" cy="4932000"/>
            </a:xfrm>
            <a:prstGeom prst="ellipse">
              <a:avLst/>
            </a:prstGeom>
            <a:solidFill>
              <a:srgbClr val="FD979D"/>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sp>
          <p:nvSpPr>
            <p:cNvPr id="8" name="Oval 7">
              <a:extLst>
                <a:ext uri="{FF2B5EF4-FFF2-40B4-BE49-F238E27FC236}">
                  <a16:creationId xmlns:a16="http://schemas.microsoft.com/office/drawing/2014/main" id="{1E1CFE06-F83D-42F7-8E27-388BBBD50E84}"/>
                </a:ext>
              </a:extLst>
            </p:cNvPr>
            <p:cNvSpPr>
              <a:spLocks noChangeAspect="1"/>
            </p:cNvSpPr>
            <p:nvPr/>
          </p:nvSpPr>
          <p:spPr>
            <a:xfrm>
              <a:off x="2910600" y="3359634"/>
              <a:ext cx="4060800" cy="3671165"/>
            </a:xfrm>
            <a:prstGeom prst="ellipse">
              <a:avLst/>
            </a:prstGeom>
            <a:solidFill>
              <a:srgbClr val="FEB9BD"/>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sp>
          <p:nvSpPr>
            <p:cNvPr id="9" name="Oval 8">
              <a:extLst>
                <a:ext uri="{FF2B5EF4-FFF2-40B4-BE49-F238E27FC236}">
                  <a16:creationId xmlns:a16="http://schemas.microsoft.com/office/drawing/2014/main" id="{8A69963E-2757-4566-8D3A-A04F99BE849C}"/>
                </a:ext>
              </a:extLst>
            </p:cNvPr>
            <p:cNvSpPr>
              <a:spLocks noChangeAspect="1"/>
            </p:cNvSpPr>
            <p:nvPr/>
          </p:nvSpPr>
          <p:spPr>
            <a:xfrm>
              <a:off x="3776400" y="4612907"/>
              <a:ext cx="2447999" cy="2447999"/>
            </a:xfrm>
            <a:prstGeom prst="ellipse">
              <a:avLst/>
            </a:prstGeom>
            <a:solidFill>
              <a:srgbClr val="FEDCDE"/>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grpSp>
      <p:grpSp>
        <p:nvGrpSpPr>
          <p:cNvPr id="32" name="Group 31">
            <a:extLst>
              <a:ext uri="{FF2B5EF4-FFF2-40B4-BE49-F238E27FC236}">
                <a16:creationId xmlns:a16="http://schemas.microsoft.com/office/drawing/2014/main" id="{9425332B-0A9F-45EC-99D3-EF3A6753351C}"/>
              </a:ext>
            </a:extLst>
          </p:cNvPr>
          <p:cNvGrpSpPr/>
          <p:nvPr/>
        </p:nvGrpSpPr>
        <p:grpSpPr>
          <a:xfrm>
            <a:off x="3654112" y="971039"/>
            <a:ext cx="5082750" cy="561600"/>
            <a:chOff x="4881600" y="1294719"/>
            <a:chExt cx="6777000" cy="748800"/>
          </a:xfrm>
        </p:grpSpPr>
        <p:sp>
          <p:nvSpPr>
            <p:cNvPr id="16" name="TextBox 15">
              <a:extLst>
                <a:ext uri="{FF2B5EF4-FFF2-40B4-BE49-F238E27FC236}">
                  <a16:creationId xmlns:a16="http://schemas.microsoft.com/office/drawing/2014/main" id="{B58558A9-3E67-4BF0-A43D-B56931ABDB9F}"/>
                </a:ext>
              </a:extLst>
            </p:cNvPr>
            <p:cNvSpPr txBox="1"/>
            <p:nvPr/>
          </p:nvSpPr>
          <p:spPr>
            <a:xfrm>
              <a:off x="8193600" y="1294719"/>
              <a:ext cx="3465000" cy="748800"/>
            </a:xfrm>
            <a:prstGeom prst="rect">
              <a:avLst/>
            </a:prstGeom>
            <a:noFill/>
          </p:spPr>
          <p:txBody>
            <a:bodyPr wrap="square" lIns="0" tIns="0" rIns="0" bIns="0" rtlCol="0" anchor="ctr">
              <a:noAutofit/>
            </a:bodyPr>
            <a:lstStyle/>
            <a:p>
              <a:endParaRPr lang="en-GB" sz="1500">
                <a:solidFill>
                  <a:srgbClr val="303030"/>
                </a:solidFill>
                <a:latin typeface="+mj-lt"/>
              </a:endParaRPr>
            </a:p>
          </p:txBody>
        </p:sp>
        <p:grpSp>
          <p:nvGrpSpPr>
            <p:cNvPr id="18" name="Group 17">
              <a:extLst>
                <a:ext uri="{FF2B5EF4-FFF2-40B4-BE49-F238E27FC236}">
                  <a16:creationId xmlns:a16="http://schemas.microsoft.com/office/drawing/2014/main" id="{C9BBEDB7-85A3-4FB1-A0A9-C16CAC1102C4}"/>
                </a:ext>
              </a:extLst>
            </p:cNvPr>
            <p:cNvGrpSpPr/>
            <p:nvPr/>
          </p:nvGrpSpPr>
          <p:grpSpPr>
            <a:xfrm>
              <a:off x="4881600" y="1616400"/>
              <a:ext cx="2641525" cy="118800"/>
              <a:chOff x="4881600" y="1616400"/>
              <a:chExt cx="2641525" cy="118800"/>
            </a:xfrm>
          </p:grpSpPr>
          <p:sp>
            <p:nvSpPr>
              <p:cNvPr id="15" name="Oval 14">
                <a:extLst>
                  <a:ext uri="{FF2B5EF4-FFF2-40B4-BE49-F238E27FC236}">
                    <a16:creationId xmlns:a16="http://schemas.microsoft.com/office/drawing/2014/main" id="{732D638E-2F35-4812-AB15-AB276B1DA950}"/>
                  </a:ext>
                </a:extLst>
              </p:cNvPr>
              <p:cNvSpPr>
                <a:spLocks noChangeAspect="1"/>
              </p:cNvSpPr>
              <p:nvPr/>
            </p:nvSpPr>
            <p:spPr>
              <a:xfrm>
                <a:off x="4881600" y="1616400"/>
                <a:ext cx="118800" cy="118800"/>
              </a:xfrm>
              <a:prstGeom prst="ellipse">
                <a:avLst/>
              </a:prstGeom>
              <a:solidFill>
                <a:srgbClr val="30303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cxnSp>
            <p:nvCxnSpPr>
              <p:cNvPr id="19" name="Straight Connector 18">
                <a:extLst>
                  <a:ext uri="{FF2B5EF4-FFF2-40B4-BE49-F238E27FC236}">
                    <a16:creationId xmlns:a16="http://schemas.microsoft.com/office/drawing/2014/main" id="{366E7DCD-A724-4AA1-A328-10EC6EA23F1B}"/>
                  </a:ext>
                </a:extLst>
              </p:cNvPr>
              <p:cNvCxnSpPr/>
              <p:nvPr/>
            </p:nvCxnSpPr>
            <p:spPr>
              <a:xfrm flipV="1">
                <a:off x="5000400" y="1669119"/>
                <a:ext cx="2522725" cy="5868"/>
              </a:xfrm>
              <a:prstGeom prst="line">
                <a:avLst/>
              </a:prstGeom>
              <a:ln w="12700" cap="rnd" algn="ctr">
                <a:solidFill>
                  <a:srgbClr val="30303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4E67D821-50FA-4E8F-8AEE-CDCE2A6CBEE2}"/>
              </a:ext>
            </a:extLst>
          </p:cNvPr>
          <p:cNvGrpSpPr/>
          <p:nvPr/>
        </p:nvGrpSpPr>
        <p:grpSpPr>
          <a:xfrm>
            <a:off x="3661200" y="1944128"/>
            <a:ext cx="5082750" cy="907235"/>
            <a:chOff x="4881600" y="2363550"/>
            <a:chExt cx="6777000" cy="1209647"/>
          </a:xfrm>
        </p:grpSpPr>
        <p:sp>
          <p:nvSpPr>
            <p:cNvPr id="20" name="TextBox 19">
              <a:extLst>
                <a:ext uri="{FF2B5EF4-FFF2-40B4-BE49-F238E27FC236}">
                  <a16:creationId xmlns:a16="http://schemas.microsoft.com/office/drawing/2014/main" id="{65E5260E-C598-4BDF-B616-616CA4061682}"/>
                </a:ext>
              </a:extLst>
            </p:cNvPr>
            <p:cNvSpPr txBox="1"/>
            <p:nvPr/>
          </p:nvSpPr>
          <p:spPr>
            <a:xfrm>
              <a:off x="8193600" y="2363550"/>
              <a:ext cx="3465000" cy="1209647"/>
            </a:xfrm>
            <a:prstGeom prst="rect">
              <a:avLst/>
            </a:prstGeom>
            <a:noFill/>
          </p:spPr>
          <p:txBody>
            <a:bodyPr wrap="square" lIns="0" tIns="0" rIns="0" bIns="0" rtlCol="0" anchor="ctr">
              <a:noAutofit/>
            </a:bodyPr>
            <a:lstStyle/>
            <a:p>
              <a:r>
                <a:rPr lang="en-GB" sz="1400">
                  <a:solidFill>
                    <a:srgbClr val="303030"/>
                  </a:solidFill>
                  <a:latin typeface="+mj-lt"/>
                </a:rPr>
                <a:t>Article 50 GDPR</a:t>
              </a:r>
            </a:p>
            <a:p>
              <a:pPr marL="257175" indent="-257175">
                <a:buFont typeface="Arial" pitchFamily="34" charset="0"/>
                <a:buChar char="•"/>
              </a:pPr>
              <a:r>
                <a:rPr lang="en-GB" sz="1300">
                  <a:solidFill>
                    <a:srgbClr val="303030"/>
                  </a:solidFill>
                  <a:latin typeface="+mj-lt"/>
                </a:rPr>
                <a:t> </a:t>
              </a:r>
              <a:r>
                <a:rPr lang="en-GB" sz="1300">
                  <a:solidFill>
                    <a:srgbClr val="303030"/>
                  </a:solidFill>
                </a:rPr>
                <a:t>2021 adequacy decision</a:t>
              </a:r>
            </a:p>
            <a:p>
              <a:endParaRPr lang="en-GB" sz="1500">
                <a:solidFill>
                  <a:srgbClr val="303030"/>
                </a:solidFill>
                <a:latin typeface="+mj-lt"/>
              </a:endParaRPr>
            </a:p>
          </p:txBody>
        </p:sp>
        <p:grpSp>
          <p:nvGrpSpPr>
            <p:cNvPr id="26" name="Group 25">
              <a:extLst>
                <a:ext uri="{FF2B5EF4-FFF2-40B4-BE49-F238E27FC236}">
                  <a16:creationId xmlns:a16="http://schemas.microsoft.com/office/drawing/2014/main" id="{D9BC2832-FF08-4E5D-86A3-F2853FA4A7AB}"/>
                </a:ext>
              </a:extLst>
            </p:cNvPr>
            <p:cNvGrpSpPr/>
            <p:nvPr/>
          </p:nvGrpSpPr>
          <p:grpSpPr>
            <a:xfrm>
              <a:off x="4881600" y="2554662"/>
              <a:ext cx="3106800" cy="118801"/>
              <a:chOff x="4881600" y="2554662"/>
              <a:chExt cx="3106800" cy="118801"/>
            </a:xfrm>
          </p:grpSpPr>
          <p:sp>
            <p:nvSpPr>
              <p:cNvPr id="14" name="Oval 13">
                <a:extLst>
                  <a:ext uri="{FF2B5EF4-FFF2-40B4-BE49-F238E27FC236}">
                    <a16:creationId xmlns:a16="http://schemas.microsoft.com/office/drawing/2014/main" id="{0F034EB4-ED11-49FB-9E84-CAD5547E2A0F}"/>
                  </a:ext>
                </a:extLst>
              </p:cNvPr>
              <p:cNvSpPr>
                <a:spLocks noChangeAspect="1"/>
              </p:cNvSpPr>
              <p:nvPr/>
            </p:nvSpPr>
            <p:spPr>
              <a:xfrm>
                <a:off x="4881600" y="2554662"/>
                <a:ext cx="118800" cy="118801"/>
              </a:xfrm>
              <a:prstGeom prst="ellipse">
                <a:avLst/>
              </a:prstGeom>
              <a:solidFill>
                <a:srgbClr val="30303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cxnSp>
            <p:nvCxnSpPr>
              <p:cNvPr id="21" name="Straight Connector 20">
                <a:extLst>
                  <a:ext uri="{FF2B5EF4-FFF2-40B4-BE49-F238E27FC236}">
                    <a16:creationId xmlns:a16="http://schemas.microsoft.com/office/drawing/2014/main" id="{B549E140-A068-4767-87BE-55CB0BFFE437}"/>
                  </a:ext>
                </a:extLst>
              </p:cNvPr>
              <p:cNvCxnSpPr/>
              <p:nvPr/>
            </p:nvCxnSpPr>
            <p:spPr>
              <a:xfrm>
                <a:off x="5000400" y="2622539"/>
                <a:ext cx="2988000" cy="0"/>
              </a:xfrm>
              <a:prstGeom prst="line">
                <a:avLst/>
              </a:prstGeom>
              <a:ln w="12700" cap="rnd" algn="ctr">
                <a:solidFill>
                  <a:srgbClr val="30303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C0B2A973-1490-48AF-AA7F-CD07D0249318}"/>
              </a:ext>
            </a:extLst>
          </p:cNvPr>
          <p:cNvGrpSpPr/>
          <p:nvPr/>
        </p:nvGrpSpPr>
        <p:grpSpPr>
          <a:xfrm>
            <a:off x="3661369" y="2791702"/>
            <a:ext cx="5082750" cy="1066209"/>
            <a:chOff x="4881600" y="3276221"/>
            <a:chExt cx="6777000" cy="1421612"/>
          </a:xfrm>
        </p:grpSpPr>
        <p:sp>
          <p:nvSpPr>
            <p:cNvPr id="22" name="TextBox 21">
              <a:extLst>
                <a:ext uri="{FF2B5EF4-FFF2-40B4-BE49-F238E27FC236}">
                  <a16:creationId xmlns:a16="http://schemas.microsoft.com/office/drawing/2014/main" id="{DF509F7B-E3E8-4854-AD67-F1103447E7E4}"/>
                </a:ext>
              </a:extLst>
            </p:cNvPr>
            <p:cNvSpPr txBox="1"/>
            <p:nvPr/>
          </p:nvSpPr>
          <p:spPr>
            <a:xfrm>
              <a:off x="8193600" y="3276221"/>
              <a:ext cx="3465000" cy="1421612"/>
            </a:xfrm>
            <a:prstGeom prst="rect">
              <a:avLst/>
            </a:prstGeom>
            <a:noFill/>
          </p:spPr>
          <p:txBody>
            <a:bodyPr wrap="square" lIns="0" tIns="0" rIns="0" bIns="0" rtlCol="0" anchor="ctr">
              <a:noAutofit/>
            </a:bodyPr>
            <a:lstStyle/>
            <a:p>
              <a:r>
                <a:rPr lang="en-GB" sz="1400">
                  <a:solidFill>
                    <a:srgbClr val="303030"/>
                  </a:solidFill>
                  <a:latin typeface="+mj-lt"/>
                </a:rPr>
                <a:t>Council of Europe Convention on Data Protection </a:t>
              </a:r>
            </a:p>
            <a:p>
              <a:pPr marL="285750" indent="-285750">
                <a:buClr>
                  <a:schemeClr val="tx1"/>
                </a:buClr>
                <a:buFont typeface="Arial" pitchFamily="34" charset="0"/>
                <a:buChar char="•"/>
              </a:pPr>
              <a:r>
                <a:rPr lang="en-GB" sz="1300">
                  <a:solidFill>
                    <a:srgbClr val="303030"/>
                  </a:solidFill>
                  <a:highlight>
                    <a:srgbClr val="FFFFFF"/>
                  </a:highlight>
                </a:rPr>
                <a:t>Provides for the cooperation of supervisory authorities  with the ICO</a:t>
              </a:r>
            </a:p>
          </p:txBody>
        </p:sp>
        <p:grpSp>
          <p:nvGrpSpPr>
            <p:cNvPr id="27" name="Group 26">
              <a:extLst>
                <a:ext uri="{FF2B5EF4-FFF2-40B4-BE49-F238E27FC236}">
                  <a16:creationId xmlns:a16="http://schemas.microsoft.com/office/drawing/2014/main" id="{E5FA2F7C-BF3D-45E0-B1D7-BE528760DE2D}"/>
                </a:ext>
              </a:extLst>
            </p:cNvPr>
            <p:cNvGrpSpPr/>
            <p:nvPr/>
          </p:nvGrpSpPr>
          <p:grpSpPr>
            <a:xfrm>
              <a:off x="4881600" y="3355200"/>
              <a:ext cx="3106800" cy="118800"/>
              <a:chOff x="4881600" y="3355200"/>
              <a:chExt cx="3106800" cy="118800"/>
            </a:xfrm>
          </p:grpSpPr>
          <p:sp>
            <p:nvSpPr>
              <p:cNvPr id="12" name="Oval 11">
                <a:extLst>
                  <a:ext uri="{FF2B5EF4-FFF2-40B4-BE49-F238E27FC236}">
                    <a16:creationId xmlns:a16="http://schemas.microsoft.com/office/drawing/2014/main" id="{CBFACD4B-F7C8-4DB6-A5EA-F357B5A2FCF1}"/>
                  </a:ext>
                </a:extLst>
              </p:cNvPr>
              <p:cNvSpPr>
                <a:spLocks noChangeAspect="1"/>
              </p:cNvSpPr>
              <p:nvPr/>
            </p:nvSpPr>
            <p:spPr>
              <a:xfrm>
                <a:off x="4881600" y="3355200"/>
                <a:ext cx="118800" cy="118800"/>
              </a:xfrm>
              <a:prstGeom prst="ellipse">
                <a:avLst/>
              </a:prstGeom>
              <a:solidFill>
                <a:srgbClr val="30303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cxnSp>
            <p:nvCxnSpPr>
              <p:cNvPr id="23" name="Straight Connector 22">
                <a:extLst>
                  <a:ext uri="{FF2B5EF4-FFF2-40B4-BE49-F238E27FC236}">
                    <a16:creationId xmlns:a16="http://schemas.microsoft.com/office/drawing/2014/main" id="{9582B143-E659-48E1-9794-71A7DF32D0AF}"/>
                  </a:ext>
                </a:extLst>
              </p:cNvPr>
              <p:cNvCxnSpPr/>
              <p:nvPr/>
            </p:nvCxnSpPr>
            <p:spPr>
              <a:xfrm>
                <a:off x="5000400" y="3427234"/>
                <a:ext cx="2988000" cy="0"/>
              </a:xfrm>
              <a:prstGeom prst="line">
                <a:avLst/>
              </a:prstGeom>
              <a:ln w="12700" cap="rnd" algn="ctr">
                <a:solidFill>
                  <a:srgbClr val="303030"/>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1CA1E1DE-4FC8-4767-8F9D-B64248414947}"/>
              </a:ext>
            </a:extLst>
          </p:cNvPr>
          <p:cNvGrpSpPr/>
          <p:nvPr/>
        </p:nvGrpSpPr>
        <p:grpSpPr>
          <a:xfrm>
            <a:off x="3697971" y="1343826"/>
            <a:ext cx="5226657" cy="3289290"/>
            <a:chOff x="5743140" y="1063796"/>
            <a:chExt cx="5932967" cy="4385720"/>
          </a:xfrm>
        </p:grpSpPr>
        <p:sp>
          <p:nvSpPr>
            <p:cNvPr id="24" name="TextBox 23">
              <a:extLst>
                <a:ext uri="{FF2B5EF4-FFF2-40B4-BE49-F238E27FC236}">
                  <a16:creationId xmlns:a16="http://schemas.microsoft.com/office/drawing/2014/main" id="{41100A27-0DCC-43C4-B916-E81346F3E5CD}"/>
                </a:ext>
              </a:extLst>
            </p:cNvPr>
            <p:cNvSpPr txBox="1"/>
            <p:nvPr/>
          </p:nvSpPr>
          <p:spPr>
            <a:xfrm>
              <a:off x="8211107" y="1063796"/>
              <a:ext cx="3465000" cy="748800"/>
            </a:xfrm>
            <a:prstGeom prst="rect">
              <a:avLst/>
            </a:prstGeom>
            <a:noFill/>
          </p:spPr>
          <p:txBody>
            <a:bodyPr wrap="square" lIns="0" tIns="0" rIns="0" bIns="0" rtlCol="0" anchor="ctr">
              <a:noAutofit/>
            </a:bodyPr>
            <a:lstStyle/>
            <a:p>
              <a:r>
                <a:rPr lang="en-GB" sz="1400">
                  <a:solidFill>
                    <a:srgbClr val="303030"/>
                  </a:solidFill>
                  <a:latin typeface="+mj-lt"/>
                </a:rPr>
                <a:t>Clearview AI</a:t>
              </a:r>
            </a:p>
            <a:p>
              <a:pPr marL="257175" indent="-257175">
                <a:buFont typeface="Arial" pitchFamily="34" charset="0"/>
                <a:buChar char="•"/>
              </a:pPr>
              <a:r>
                <a:rPr lang="en-GB" sz="1300">
                  <a:solidFill>
                    <a:srgbClr val="303030"/>
                  </a:solidFill>
                  <a:highlight>
                    <a:srgbClr val="FFFFFF"/>
                  </a:highlight>
                </a:rPr>
                <a:t>Investigation opened in July 2020 by the office of the Australian Information Commissioner and the ICO</a:t>
              </a:r>
            </a:p>
            <a:p>
              <a:endParaRPr lang="en-GB" sz="1500">
                <a:solidFill>
                  <a:srgbClr val="303030"/>
                </a:solidFill>
              </a:endParaRPr>
            </a:p>
          </p:txBody>
        </p:sp>
        <p:grpSp>
          <p:nvGrpSpPr>
            <p:cNvPr id="28" name="Group 27">
              <a:extLst>
                <a:ext uri="{FF2B5EF4-FFF2-40B4-BE49-F238E27FC236}">
                  <a16:creationId xmlns:a16="http://schemas.microsoft.com/office/drawing/2014/main" id="{A9E456FF-0C54-4534-B953-113B490D21EA}"/>
                </a:ext>
              </a:extLst>
            </p:cNvPr>
            <p:cNvGrpSpPr/>
            <p:nvPr/>
          </p:nvGrpSpPr>
          <p:grpSpPr>
            <a:xfrm>
              <a:off x="5743140" y="5330716"/>
              <a:ext cx="2344413" cy="118800"/>
              <a:chOff x="5743140" y="5330716"/>
              <a:chExt cx="2344413" cy="118800"/>
            </a:xfrm>
          </p:grpSpPr>
          <p:sp>
            <p:nvSpPr>
              <p:cNvPr id="13" name="Oval 12">
                <a:extLst>
                  <a:ext uri="{FF2B5EF4-FFF2-40B4-BE49-F238E27FC236}">
                    <a16:creationId xmlns:a16="http://schemas.microsoft.com/office/drawing/2014/main" id="{136443FD-D3C5-470D-AC0D-1A482687F86A}"/>
                  </a:ext>
                </a:extLst>
              </p:cNvPr>
              <p:cNvSpPr>
                <a:spLocks noChangeAspect="1"/>
              </p:cNvSpPr>
              <p:nvPr/>
            </p:nvSpPr>
            <p:spPr>
              <a:xfrm>
                <a:off x="5743140" y="5330716"/>
                <a:ext cx="118800" cy="118800"/>
              </a:xfrm>
              <a:prstGeom prst="ellipse">
                <a:avLst/>
              </a:prstGeom>
              <a:solidFill>
                <a:srgbClr val="30303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75">
                  <a:solidFill>
                    <a:schemeClr val="tx1"/>
                  </a:solidFill>
                </a:endParaRPr>
              </a:p>
            </p:txBody>
          </p:sp>
          <p:cxnSp>
            <p:nvCxnSpPr>
              <p:cNvPr id="25" name="Straight Connector 24">
                <a:extLst>
                  <a:ext uri="{FF2B5EF4-FFF2-40B4-BE49-F238E27FC236}">
                    <a16:creationId xmlns:a16="http://schemas.microsoft.com/office/drawing/2014/main" id="{9D38BAF8-3BDD-4BAD-9397-5F87BC858C24}"/>
                  </a:ext>
                </a:extLst>
              </p:cNvPr>
              <p:cNvCxnSpPr/>
              <p:nvPr/>
            </p:nvCxnSpPr>
            <p:spPr>
              <a:xfrm>
                <a:off x="5819208" y="5390116"/>
                <a:ext cx="2268345" cy="0"/>
              </a:xfrm>
              <a:prstGeom prst="line">
                <a:avLst/>
              </a:prstGeom>
              <a:ln w="12700" cap="rnd" algn="ctr">
                <a:solidFill>
                  <a:srgbClr val="303030"/>
                </a:solidFill>
                <a:prstDash val="sysDot"/>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6CA8397B-2E7F-492A-B992-F1FA9F05E553}"/>
              </a:ext>
            </a:extLst>
          </p:cNvPr>
          <p:cNvSpPr txBox="1"/>
          <p:nvPr/>
        </p:nvSpPr>
        <p:spPr>
          <a:xfrm>
            <a:off x="5875980" y="4121910"/>
            <a:ext cx="2714600" cy="1184940"/>
          </a:xfrm>
          <a:prstGeom prst="rect">
            <a:avLst/>
          </a:prstGeom>
          <a:noFill/>
        </p:spPr>
        <p:txBody>
          <a:bodyPr wrap="square">
            <a:spAutoFit/>
          </a:bodyPr>
          <a:lstStyle/>
          <a:p>
            <a:r>
              <a:rPr lang="en-GB" sz="1400">
                <a:solidFill>
                  <a:srgbClr val="303030"/>
                </a:solidFill>
                <a:latin typeface="+mj-lt"/>
              </a:rPr>
              <a:t>Global Cross Border Enforcement Cooperation Arrangement</a:t>
            </a:r>
          </a:p>
          <a:p>
            <a:pPr marL="257175" indent="-257175">
              <a:buFont typeface="Arial" pitchFamily="34" charset="0"/>
              <a:buChar char="•"/>
            </a:pPr>
            <a:r>
              <a:rPr lang="en-GB" sz="1300">
                <a:solidFill>
                  <a:srgbClr val="303030"/>
                </a:solidFill>
              </a:rPr>
              <a:t>16 authorities </a:t>
            </a:r>
          </a:p>
          <a:p>
            <a:endParaRPr lang="en-GB" sz="1500">
              <a:solidFill>
                <a:srgbClr val="303030"/>
              </a:solidFill>
              <a:latin typeface="+mj-lt"/>
            </a:endParaRPr>
          </a:p>
        </p:txBody>
      </p:sp>
    </p:spTree>
    <p:extLst>
      <p:ext uri="{BB962C8B-B14F-4D97-AF65-F5344CB8AC3E}">
        <p14:creationId xmlns:p14="http://schemas.microsoft.com/office/powerpoint/2010/main" val="18255989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757FAEF-65B8-4DE9-BA26-25FDD3AFD145}"/>
              </a:ext>
            </a:extLst>
          </p:cNvPr>
          <p:cNvSpPr>
            <a:spLocks noGrp="1"/>
          </p:cNvSpPr>
          <p:nvPr>
            <p:ph type="title"/>
          </p:nvPr>
        </p:nvSpPr>
        <p:spPr/>
        <p:txBody>
          <a:bodyPr/>
          <a:lstStyle/>
          <a:p>
            <a:r>
              <a:rPr lang="en-US"/>
              <a:t>Presenters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5"/>
          </p:nvPr>
        </p:nvSpPr>
        <p:spPr/>
        <p:txBody>
          <a:bodyPr/>
          <a:lstStyle/>
          <a:p>
            <a:fld id="{0DA0EFD9-859E-4A8C-BA46-EEEA6EE5459C}" type="slidenum">
              <a:rPr lang="en-US" altLang="en-US" smtClean="0"/>
              <a:t>2</a:t>
            </a:fld>
            <a:endParaRPr lang="en-US" altLang="en-US"/>
          </a:p>
        </p:txBody>
      </p:sp>
      <p:pic>
        <p:nvPicPr>
          <p:cNvPr id="18" name="Picture 17" descr="A person in a suit and tie&#10;&#10;Description automatically generated with medium confidence">
            <a:extLst>
              <a:ext uri="{FF2B5EF4-FFF2-40B4-BE49-F238E27FC236}">
                <a16:creationId xmlns:a16="http://schemas.microsoft.com/office/drawing/2014/main" id="{5878877D-C9DA-42B1-B4AD-2A13F85B68AE}"/>
              </a:ext>
            </a:extLst>
          </p:cNvPr>
          <p:cNvPicPr>
            <a:picLocks noChangeAspect="1"/>
          </p:cNvPicPr>
          <p:nvPr/>
        </p:nvPicPr>
        <p:blipFill>
          <a:blip r:embed="rId3">
            <a:extLst>
              <a:ext uri="{28A0092B-C50C-407E-A947-70E740481C1C}">
                <a14:useLocalDpi xmlns:a14="http://schemas.microsoft.com/office/drawing/2010/main" val="0"/>
              </a:ext>
            </a:extLst>
          </a:blip>
          <a:srcRect l="18008" r="19459"/>
          <a:stretch>
            <a:fillRect/>
          </a:stretch>
        </p:blipFill>
        <p:spPr>
          <a:xfrm>
            <a:off x="273080" y="1304249"/>
            <a:ext cx="914400" cy="922564"/>
          </a:xfrm>
          <a:prstGeom prst="rect">
            <a:avLst/>
          </a:prstGeom>
        </p:spPr>
      </p:pic>
      <p:pic>
        <p:nvPicPr>
          <p:cNvPr id="20" name="Picture 19" descr="A person smiling for the camera&#10;&#10;Description automatically generated with low confidence">
            <a:extLst>
              <a:ext uri="{FF2B5EF4-FFF2-40B4-BE49-F238E27FC236}">
                <a16:creationId xmlns:a16="http://schemas.microsoft.com/office/drawing/2014/main" id="{51B6A776-C14C-412E-A074-5D03DC9D0762}"/>
              </a:ext>
            </a:extLst>
          </p:cNvPr>
          <p:cNvPicPr>
            <a:picLocks noChangeAspect="1"/>
          </p:cNvPicPr>
          <p:nvPr/>
        </p:nvPicPr>
        <p:blipFill>
          <a:blip r:embed="rId4">
            <a:extLst>
              <a:ext uri="{28A0092B-C50C-407E-A947-70E740481C1C}">
                <a14:useLocalDpi xmlns:a14="http://schemas.microsoft.com/office/drawing/2010/main" val="0"/>
              </a:ext>
            </a:extLst>
          </a:blip>
          <a:srcRect l="17076" r="19832"/>
          <a:stretch>
            <a:fillRect/>
          </a:stretch>
        </p:blipFill>
        <p:spPr>
          <a:xfrm>
            <a:off x="6023844" y="1297725"/>
            <a:ext cx="914400" cy="914400"/>
          </a:xfrm>
          <a:prstGeom prst="rect">
            <a:avLst/>
          </a:prstGeom>
        </p:spPr>
      </p:pic>
      <p:pic>
        <p:nvPicPr>
          <p:cNvPr id="9" name="Picture 8">
            <a:extLst>
              <a:ext uri="{FF2B5EF4-FFF2-40B4-BE49-F238E27FC236}">
                <a16:creationId xmlns:a16="http://schemas.microsoft.com/office/drawing/2014/main" id="{4618B31E-7165-F97C-D8B7-6E987C664B0A}"/>
              </a:ext>
            </a:extLst>
          </p:cNvPr>
          <p:cNvPicPr>
            <a:picLocks noChangeAspect="1"/>
          </p:cNvPicPr>
          <p:nvPr/>
        </p:nvPicPr>
        <p:blipFill>
          <a:blip r:embed="rId5">
            <a:extLst>
              <a:ext uri="{28A0092B-C50C-407E-A947-70E740481C1C}">
                <a14:useLocalDpi xmlns:a14="http://schemas.microsoft.com/office/drawing/2010/main" val="0"/>
              </a:ext>
            </a:extLst>
          </a:blip>
          <a:srcRect l="21334" r="15574"/>
          <a:stretch>
            <a:fillRect/>
          </a:stretch>
        </p:blipFill>
        <p:spPr>
          <a:xfrm>
            <a:off x="3148462" y="1306183"/>
            <a:ext cx="914400" cy="914400"/>
          </a:xfrm>
          <a:prstGeom prst="rect">
            <a:avLst/>
          </a:prstGeom>
        </p:spPr>
      </p:pic>
      <p:sp>
        <p:nvSpPr>
          <p:cNvPr id="7" name="TextBox 6">
            <a:extLst>
              <a:ext uri="{FF2B5EF4-FFF2-40B4-BE49-F238E27FC236}">
                <a16:creationId xmlns:a16="http://schemas.microsoft.com/office/drawing/2014/main" id="{7E250409-66FC-A6C5-FED2-831D9D1132C8}"/>
              </a:ext>
            </a:extLst>
          </p:cNvPr>
          <p:cNvSpPr txBox="1"/>
          <p:nvPr/>
        </p:nvSpPr>
        <p:spPr>
          <a:xfrm>
            <a:off x="6938244" y="1304249"/>
            <a:ext cx="1939055" cy="1046440"/>
          </a:xfrm>
          <a:prstGeom prst="rect">
            <a:avLst/>
          </a:prstGeom>
          <a:noFill/>
        </p:spPr>
        <p:txBody>
          <a:bodyPr wrap="square" rtlCol="0">
            <a:spAutoFit/>
          </a:bodyPr>
          <a:lstStyle/>
          <a:p>
            <a:r>
              <a:rPr lang="en-US" sz="1400" b="1">
                <a:solidFill>
                  <a:schemeClr val="tx1"/>
                </a:solidFill>
              </a:rPr>
              <a:t>Christina Lee</a:t>
            </a:r>
            <a:br>
              <a:rPr lang="en-US" sz="1400" b="1">
                <a:solidFill>
                  <a:schemeClr val="tx1"/>
                </a:solidFill>
              </a:rPr>
            </a:br>
            <a:r>
              <a:rPr lang="en-US" sz="1200">
                <a:solidFill>
                  <a:schemeClr val="tx1"/>
                </a:solidFill>
              </a:rPr>
              <a:t>Associate</a:t>
            </a:r>
          </a:p>
          <a:p>
            <a:r>
              <a:rPr lang="en-US" sz="1200">
                <a:solidFill>
                  <a:schemeClr val="tx1"/>
                </a:solidFill>
              </a:rPr>
              <a:t>Keker, Van Nest &amp; Peters</a:t>
            </a:r>
            <a:br>
              <a:rPr lang="en-US" sz="1200">
                <a:solidFill>
                  <a:schemeClr val="tx1"/>
                </a:solidFill>
              </a:rPr>
            </a:br>
            <a:r>
              <a:rPr lang="en-US" sz="1200" b="0">
                <a:solidFill>
                  <a:schemeClr val="tx1"/>
                </a:solidFill>
              </a:rPr>
              <a:t>clee@keker.com</a:t>
            </a:r>
          </a:p>
          <a:p>
            <a:r>
              <a:rPr lang="en-US" sz="1200"/>
              <a:t>415.962.8844</a:t>
            </a:r>
          </a:p>
        </p:txBody>
      </p:sp>
      <p:sp>
        <p:nvSpPr>
          <p:cNvPr id="15" name="TextBox 14">
            <a:extLst>
              <a:ext uri="{FF2B5EF4-FFF2-40B4-BE49-F238E27FC236}">
                <a16:creationId xmlns:a16="http://schemas.microsoft.com/office/drawing/2014/main" id="{001BAB3D-E052-94E7-6530-B765BFDA4894}"/>
              </a:ext>
            </a:extLst>
          </p:cNvPr>
          <p:cNvSpPr txBox="1"/>
          <p:nvPr/>
        </p:nvSpPr>
        <p:spPr>
          <a:xfrm>
            <a:off x="4062862" y="1305482"/>
            <a:ext cx="1939055" cy="1046440"/>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a:solidFill>
                  <a:schemeClr val="tx1"/>
                </a:solidFill>
              </a:rPr>
              <a:t>Tom Gorman</a:t>
            </a:r>
            <a:br>
              <a:rPr lang="en-US" sz="1400" b="1">
                <a:solidFill>
                  <a:schemeClr val="tx1"/>
                </a:solidFill>
              </a:rPr>
            </a:br>
            <a:r>
              <a:rPr lang="en-US" sz="1200">
                <a:solidFill>
                  <a:schemeClr val="tx1"/>
                </a:solidFill>
              </a:rPr>
              <a:t>Partner</a:t>
            </a:r>
          </a:p>
          <a:p>
            <a:pPr marL="0" marR="0" lvl="0" indent="0" algn="l" defTabSz="685800" rtl="0" eaLnBrk="1" fontAlgn="auto" latinLnBrk="0" hangingPunct="1">
              <a:lnSpc>
                <a:spcPct val="100000"/>
              </a:lnSpc>
              <a:spcBef>
                <a:spcPct val="0"/>
              </a:spcBef>
              <a:spcAft>
                <a:spcPct val="0"/>
              </a:spcAft>
              <a:buClrTx/>
              <a:buSzTx/>
              <a:buFontTx/>
              <a:buNone/>
              <a:defRPr/>
            </a:pPr>
            <a:r>
              <a:rPr lang="en-US" sz="1200"/>
              <a:t>Keker, Van Nest &amp; Peters</a:t>
            </a:r>
            <a:br>
              <a:rPr lang="en-US" sz="1200">
                <a:solidFill>
                  <a:schemeClr val="tx1"/>
                </a:solidFill>
              </a:rPr>
            </a:br>
            <a:r>
              <a:rPr lang="en-US" sz="1200"/>
              <a:t>tgorman@keker.com</a:t>
            </a:r>
          </a:p>
          <a:p>
            <a:pPr marL="0" marR="0" lvl="0" indent="0" algn="l" defTabSz="685800" rtl="0" eaLnBrk="1" fontAlgn="auto" latinLnBrk="0" hangingPunct="1">
              <a:lnSpc>
                <a:spcPct val="100000"/>
              </a:lnSpc>
              <a:spcBef>
                <a:spcPct val="0"/>
              </a:spcBef>
              <a:spcAft>
                <a:spcPct val="0"/>
              </a:spcAft>
              <a:buClrTx/>
              <a:buSzTx/>
              <a:buFontTx/>
              <a:buNone/>
              <a:defRPr/>
            </a:pPr>
            <a:r>
              <a:rPr lang="en-US" sz="1200"/>
              <a:t>415.676.2292 </a:t>
            </a:r>
            <a:endParaRPr lang="en-US" sz="1200" b="0">
              <a:solidFill>
                <a:schemeClr val="tx1"/>
              </a:solidFill>
            </a:endParaRPr>
          </a:p>
        </p:txBody>
      </p:sp>
      <p:sp>
        <p:nvSpPr>
          <p:cNvPr id="17" name="TextBox 16">
            <a:extLst>
              <a:ext uri="{FF2B5EF4-FFF2-40B4-BE49-F238E27FC236}">
                <a16:creationId xmlns:a16="http://schemas.microsoft.com/office/drawing/2014/main" id="{6D11F8F4-8E7E-75AC-5C57-36C12A333E30}"/>
              </a:ext>
            </a:extLst>
          </p:cNvPr>
          <p:cNvSpPr txBox="1"/>
          <p:nvPr/>
        </p:nvSpPr>
        <p:spPr>
          <a:xfrm>
            <a:off x="1195448" y="1305482"/>
            <a:ext cx="1939055" cy="1046440"/>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a:solidFill>
                  <a:schemeClr val="tx1"/>
                </a:solidFill>
              </a:rPr>
              <a:t>Ben Berkowitz</a:t>
            </a:r>
            <a:br>
              <a:rPr lang="en-US" sz="1400" b="1">
                <a:solidFill>
                  <a:schemeClr val="tx1"/>
                </a:solidFill>
              </a:rPr>
            </a:br>
            <a:r>
              <a:rPr lang="en-US" sz="1200">
                <a:solidFill>
                  <a:schemeClr val="tx1"/>
                </a:solidFill>
              </a:rPr>
              <a:t>Partner</a:t>
            </a:r>
          </a:p>
          <a:p>
            <a:pPr marL="0" marR="0" lvl="0" indent="0" algn="l" defTabSz="685800" rtl="0" eaLnBrk="1" fontAlgn="auto" latinLnBrk="0" hangingPunct="1">
              <a:lnSpc>
                <a:spcPct val="100000"/>
              </a:lnSpc>
              <a:spcBef>
                <a:spcPct val="0"/>
              </a:spcBef>
              <a:spcAft>
                <a:spcPct val="0"/>
              </a:spcAft>
              <a:buClrTx/>
              <a:buSzTx/>
              <a:buFontTx/>
              <a:buNone/>
              <a:defRPr/>
            </a:pPr>
            <a:r>
              <a:rPr lang="en-US" sz="1200"/>
              <a:t>Keker, Van Nest &amp; Peters</a:t>
            </a:r>
            <a:br>
              <a:rPr lang="en-US" sz="1200" b="1">
                <a:solidFill>
                  <a:schemeClr val="tx1"/>
                </a:solidFill>
              </a:rPr>
            </a:br>
            <a:r>
              <a:rPr lang="en-US" sz="1200"/>
              <a:t>bberkowitz@keker.com</a:t>
            </a:r>
          </a:p>
          <a:p>
            <a:pPr marL="0" marR="0" lvl="0" indent="0" algn="l" defTabSz="685800" rtl="0" eaLnBrk="1" fontAlgn="auto" latinLnBrk="0" hangingPunct="1">
              <a:lnSpc>
                <a:spcPct val="100000"/>
              </a:lnSpc>
              <a:spcBef>
                <a:spcPct val="0"/>
              </a:spcBef>
              <a:spcAft>
                <a:spcPct val="0"/>
              </a:spcAft>
              <a:buClrTx/>
              <a:buSzTx/>
              <a:buFontTx/>
              <a:buNone/>
              <a:defRPr/>
            </a:pPr>
            <a:r>
              <a:rPr lang="en-US" sz="1200"/>
              <a:t>415.773.6689 </a:t>
            </a:r>
            <a:endParaRPr lang="en-US" sz="1200" b="0">
              <a:solidFill>
                <a:schemeClr val="tx1"/>
              </a:solidFill>
            </a:endParaRPr>
          </a:p>
        </p:txBody>
      </p:sp>
      <p:pic>
        <p:nvPicPr>
          <p:cNvPr id="3" name="Picture Placeholder 12" descr="A person wearing glasses&#10;&#10;Description automatically generated with medium confidence">
            <a:extLst>
              <a:ext uri="{FF2B5EF4-FFF2-40B4-BE49-F238E27FC236}">
                <a16:creationId xmlns:a16="http://schemas.microsoft.com/office/drawing/2014/main" id="{5F52EC13-4140-76A0-D371-E608E7DE8EB0}"/>
              </a:ext>
            </a:extLst>
          </p:cNvPr>
          <p:cNvPicPr>
            <a:picLocks noChangeAspect="1"/>
          </p:cNvPicPr>
          <p:nvPr/>
        </p:nvPicPr>
        <p:blipFill>
          <a:blip r:embed="rId6"/>
          <a:stretch>
            <a:fillRect/>
          </a:stretch>
        </p:blipFill>
        <p:spPr>
          <a:xfrm>
            <a:off x="4347902" y="2842179"/>
            <a:ext cx="1188720" cy="1188720"/>
          </a:xfrm>
          <a:prstGeom prst="ellipse">
            <a:avLst/>
          </a:prstGeom>
          <a:solidFill>
            <a:srgbClr val="D9D9D9"/>
          </a:solidFill>
        </p:spPr>
      </p:pic>
      <p:sp>
        <p:nvSpPr>
          <p:cNvPr id="4" name="Text Placeholder 5">
            <a:extLst>
              <a:ext uri="{FF2B5EF4-FFF2-40B4-BE49-F238E27FC236}">
                <a16:creationId xmlns:a16="http://schemas.microsoft.com/office/drawing/2014/main" id="{A44D2FD9-46AA-9DFA-6E09-19B91C1E5081}"/>
              </a:ext>
            </a:extLst>
          </p:cNvPr>
          <p:cNvSpPr txBox="1"/>
          <p:nvPr/>
        </p:nvSpPr>
        <p:spPr>
          <a:xfrm>
            <a:off x="5658313" y="2889233"/>
            <a:ext cx="4640167" cy="1094611"/>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buNone/>
            </a:pPr>
            <a:r>
              <a:rPr lang="en-GB" sz="1400" b="1"/>
              <a:t>Raza Rizvi </a:t>
            </a:r>
            <a:br>
              <a:rPr lang="en-GB" sz="1400"/>
            </a:br>
            <a:r>
              <a:rPr lang="en-GB" sz="1200"/>
              <a:t>Partner, Digital Business  </a:t>
            </a:r>
            <a:br>
              <a:rPr lang="en-GB" sz="1200"/>
            </a:br>
            <a:r>
              <a:rPr lang="en-GB" sz="1200"/>
              <a:t>Simmons + Simmons, Middle East</a:t>
            </a:r>
            <a:br>
              <a:rPr lang="en-GB" sz="1200"/>
            </a:br>
            <a:r>
              <a:rPr lang="en-GB" sz="1200"/>
              <a:t>+971 4 709 6634</a:t>
            </a:r>
            <a:br>
              <a:rPr lang="en-GB" sz="1200"/>
            </a:br>
            <a:r>
              <a:rPr lang="en-GB" sz="1200">
                <a:solidFill>
                  <a:srgbClr val="0070C0"/>
                </a:solidFill>
              </a:rPr>
              <a:t>raza.rizvi@simmons-simmons.com</a:t>
            </a:r>
          </a:p>
          <a:p>
            <a:endParaRPr lang="en-GB"/>
          </a:p>
        </p:txBody>
      </p:sp>
      <p:sp>
        <p:nvSpPr>
          <p:cNvPr id="10" name="Text Placeholder 8">
            <a:extLst>
              <a:ext uri="{FF2B5EF4-FFF2-40B4-BE49-F238E27FC236}">
                <a16:creationId xmlns:a16="http://schemas.microsoft.com/office/drawing/2014/main" id="{5BD9B99A-477D-B866-8248-2AFFF37128F1}"/>
              </a:ext>
            </a:extLst>
          </p:cNvPr>
          <p:cNvSpPr txBox="1"/>
          <p:nvPr/>
        </p:nvSpPr>
        <p:spPr>
          <a:xfrm>
            <a:off x="1526801" y="2951078"/>
            <a:ext cx="3434305" cy="1152126"/>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buNone/>
            </a:pPr>
            <a:r>
              <a:rPr lang="en-GB" sz="1400" b="1"/>
              <a:t>Emily Jones</a:t>
            </a:r>
            <a:br>
              <a:rPr lang="en-GB" sz="1400"/>
            </a:br>
            <a:r>
              <a:rPr lang="en-GB" sz="1200"/>
              <a:t>Partner, Digital Business</a:t>
            </a:r>
            <a:br>
              <a:rPr lang="en-GB" sz="1200"/>
            </a:br>
            <a:r>
              <a:rPr lang="en-GB" sz="1200"/>
              <a:t>Simmons + Simmons, US</a:t>
            </a:r>
            <a:br>
              <a:rPr lang="en-GB" sz="1200"/>
            </a:br>
            <a:r>
              <a:rPr lang="en-GB" sz="1200"/>
              <a:t>+44 7866 949065</a:t>
            </a:r>
            <a:br>
              <a:rPr lang="en-GB" sz="1200"/>
            </a:br>
            <a:r>
              <a:rPr lang="en-GB" sz="1200">
                <a:solidFill>
                  <a:srgbClr val="0070C0"/>
                </a:solidFill>
              </a:rPr>
              <a:t>emily.jones@simmons-simmons.com  </a:t>
            </a:r>
          </a:p>
          <a:p>
            <a:endParaRPr lang="en-GB"/>
          </a:p>
        </p:txBody>
      </p:sp>
      <p:pic>
        <p:nvPicPr>
          <p:cNvPr id="11" name="Picture Placeholder 14" descr="A picture containing person, wall, indoor, young&#10;&#10;Description automatically generated">
            <a:extLst>
              <a:ext uri="{FF2B5EF4-FFF2-40B4-BE49-F238E27FC236}">
                <a16:creationId xmlns:a16="http://schemas.microsoft.com/office/drawing/2014/main" id="{08F25F7F-6BC7-D89F-B83A-94B83A030D0B}"/>
              </a:ext>
            </a:extLst>
          </p:cNvPr>
          <p:cNvPicPr>
            <a:picLocks noChangeAspect="1"/>
          </p:cNvPicPr>
          <p:nvPr/>
        </p:nvPicPr>
        <p:blipFill>
          <a:blip r:embed="rId7"/>
          <a:stretch>
            <a:fillRect/>
          </a:stretch>
        </p:blipFill>
        <p:spPr>
          <a:xfrm>
            <a:off x="307408" y="2842179"/>
            <a:ext cx="1198132" cy="1198132"/>
          </a:xfrm>
          <a:prstGeom prst="ellipse">
            <a:avLst/>
          </a:prstGeom>
        </p:spPr>
      </p:pic>
    </p:spTree>
    <p:extLst>
      <p:ext uri="{BB962C8B-B14F-4D97-AF65-F5344CB8AC3E}">
        <p14:creationId xmlns:p14="http://schemas.microsoft.com/office/powerpoint/2010/main" val="4072270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4B6468-BD1F-4E38-9365-9D9FEC14557D}"/>
              </a:ext>
            </a:extLst>
          </p:cNvPr>
          <p:cNvSpPr>
            <a:spLocks noGrp="1"/>
          </p:cNvSpPr>
          <p:nvPr>
            <p:ph type="title"/>
          </p:nvPr>
        </p:nvSpPr>
        <p:spPr>
          <a:xfrm>
            <a:off x="266699" y="1282305"/>
            <a:ext cx="7651815" cy="1289446"/>
          </a:xfrm>
        </p:spPr>
        <p:txBody>
          <a:bodyPr/>
          <a:lstStyle/>
          <a:p>
            <a:r>
              <a:rPr lang="en-US"/>
              <a:t>Common Causes of Action:  U.S. and California</a:t>
            </a:r>
          </a:p>
        </p:txBody>
      </p:sp>
      <p:sp>
        <p:nvSpPr>
          <p:cNvPr id="8" name="Slide Number Placeholder 7">
            <a:extLst>
              <a:ext uri="{FF2B5EF4-FFF2-40B4-BE49-F238E27FC236}">
                <a16:creationId xmlns:a16="http://schemas.microsoft.com/office/drawing/2014/main" id="{C22BFA9B-1F8B-45EF-83B5-1D4C84CEF1B2}"/>
              </a:ext>
            </a:extLst>
          </p:cNvPr>
          <p:cNvSpPr>
            <a:spLocks noGrp="1"/>
          </p:cNvSpPr>
          <p:nvPr>
            <p:ph type="sldNum" sz="quarter" idx="11"/>
          </p:nvPr>
        </p:nvSpPr>
        <p:spPr/>
        <p:txBody>
          <a:bodyPr/>
          <a:lstStyle/>
          <a:p>
            <a:fld id="{0C23CD4F-4D8B-4309-AB5E-FA5452FC56E0}" type="slidenum">
              <a:rPr lang="en-US" altLang="en-US" smtClean="0"/>
              <a:t>20</a:t>
            </a:fld>
            <a:endParaRPr lang="en-US" altLang="en-US"/>
          </a:p>
        </p:txBody>
      </p:sp>
    </p:spTree>
    <p:extLst>
      <p:ext uri="{BB962C8B-B14F-4D97-AF65-F5344CB8AC3E}">
        <p14:creationId xmlns:p14="http://schemas.microsoft.com/office/powerpoint/2010/main" val="4086279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4AC9-EE0E-4989-B0CB-47E4B2453220}"/>
              </a:ext>
            </a:extLst>
          </p:cNvPr>
          <p:cNvSpPr>
            <a:spLocks noGrp="1"/>
          </p:cNvSpPr>
          <p:nvPr>
            <p:ph type="title"/>
          </p:nvPr>
        </p:nvSpPr>
        <p:spPr/>
        <p:txBody>
          <a:bodyPr/>
          <a:lstStyle/>
          <a:p>
            <a:r>
              <a:rPr lang="en-US"/>
              <a:t>Common Causes of Action:  U.S. and California</a:t>
            </a:r>
          </a:p>
        </p:txBody>
      </p:sp>
      <p:sp>
        <p:nvSpPr>
          <p:cNvPr id="4" name="Slide Number Placeholder 3">
            <a:extLst>
              <a:ext uri="{FF2B5EF4-FFF2-40B4-BE49-F238E27FC236}">
                <a16:creationId xmlns:a16="http://schemas.microsoft.com/office/drawing/2014/main" id="{1BCEE433-B1B7-42DE-B2BF-EBE9998114BD}"/>
              </a:ext>
            </a:extLst>
          </p:cNvPr>
          <p:cNvSpPr>
            <a:spLocks noGrp="1"/>
          </p:cNvSpPr>
          <p:nvPr>
            <p:ph type="sldNum" sz="quarter" idx="16"/>
          </p:nvPr>
        </p:nvSpPr>
        <p:spPr/>
        <p:txBody>
          <a:bodyPr/>
          <a:lstStyle/>
          <a:p>
            <a:fld id="{F7672E7F-8CE2-411A-B858-AB9792D5925B}" type="slidenum">
              <a:rPr lang="en-US" altLang="en-US" smtClean="0"/>
              <a:t>21</a:t>
            </a:fld>
            <a:endParaRPr lang="en-US" altLang="en-US"/>
          </a:p>
        </p:txBody>
      </p:sp>
      <p:sp>
        <p:nvSpPr>
          <p:cNvPr id="9" name="Content Placeholder 1">
            <a:extLst>
              <a:ext uri="{FF2B5EF4-FFF2-40B4-BE49-F238E27FC236}">
                <a16:creationId xmlns:a16="http://schemas.microsoft.com/office/drawing/2014/main" id="{7D542167-F598-44B1-B8D7-C3CD206EE053}"/>
              </a:ext>
            </a:extLst>
          </p:cNvPr>
          <p:cNvSpPr txBox="1"/>
          <p:nvPr/>
        </p:nvSpPr>
        <p:spPr>
          <a:xfrm>
            <a:off x="266699" y="1123951"/>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a:t>Common-Law Privacy Claims</a:t>
            </a:r>
          </a:p>
          <a:p>
            <a:pPr marL="687388" lvl="2" indent="-342900"/>
            <a:r>
              <a:rPr lang="en-US"/>
              <a:t>Intrusion Upon Seclusion, California Constitutional Right to Privacy</a:t>
            </a:r>
          </a:p>
          <a:p>
            <a:pPr marL="342900" indent="-342900">
              <a:buFont typeface="Arial" pitchFamily="34" charset="0"/>
              <a:buChar char="•"/>
            </a:pPr>
            <a:r>
              <a:rPr lang="en-US"/>
              <a:t>Statutory Privacy and Wiretapping Claims</a:t>
            </a:r>
          </a:p>
          <a:p>
            <a:pPr marL="687388" lvl="2" indent="-342900"/>
            <a:r>
              <a:rPr lang="en-US"/>
              <a:t>Wiretap Act, Stored Communications Act, &amp; Computer Fraud and Abuse Act</a:t>
            </a:r>
          </a:p>
          <a:p>
            <a:pPr marL="687388" lvl="2" indent="-342900"/>
            <a:r>
              <a:rPr lang="en-US"/>
              <a:t>California Invasion of Privacy Act (CIPA) and Consumer Privacy Act (CCPA)</a:t>
            </a:r>
          </a:p>
          <a:p>
            <a:pPr marL="342900" indent="-342900">
              <a:buFont typeface="Arial" pitchFamily="34" charset="0"/>
              <a:buChar char="•"/>
            </a:pPr>
            <a:r>
              <a:rPr lang="en-US"/>
              <a:t>Consumer Claims</a:t>
            </a:r>
          </a:p>
          <a:p>
            <a:pPr marL="687388" lvl="2" indent="-342900"/>
            <a:r>
              <a:rPr lang="en-US"/>
              <a:t>Unfair Competition Law, Consumers Legal Remedies Act, Common-Law Fraud, Breach of Contract, Unjust Enrichment</a:t>
            </a:r>
          </a:p>
        </p:txBody>
      </p:sp>
    </p:spTree>
    <p:extLst>
      <p:ext uri="{BB962C8B-B14F-4D97-AF65-F5344CB8AC3E}">
        <p14:creationId xmlns:p14="http://schemas.microsoft.com/office/powerpoint/2010/main" val="26311519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EBC69-6998-4A26-B314-39035B2996B8}"/>
              </a:ext>
            </a:extLst>
          </p:cNvPr>
          <p:cNvSpPr>
            <a:spLocks noGrp="1"/>
          </p:cNvSpPr>
          <p:nvPr>
            <p:ph type="title"/>
          </p:nvPr>
        </p:nvSpPr>
        <p:spPr/>
        <p:txBody>
          <a:bodyPr/>
          <a:lstStyle/>
          <a:p>
            <a:r>
              <a:rPr lang="en-US"/>
              <a:t>Claim Spotlight: California Invasion of Privacy Act</a:t>
            </a:r>
          </a:p>
        </p:txBody>
      </p:sp>
      <p:sp>
        <p:nvSpPr>
          <p:cNvPr id="6" name="Slide Number Placeholder 5">
            <a:extLst>
              <a:ext uri="{FF2B5EF4-FFF2-40B4-BE49-F238E27FC236}">
                <a16:creationId xmlns:a16="http://schemas.microsoft.com/office/drawing/2014/main" id="{F80EEDD8-BFCB-4F96-A1C3-ABCB4B039D3D}"/>
              </a:ext>
            </a:extLst>
          </p:cNvPr>
          <p:cNvSpPr>
            <a:spLocks noGrp="1"/>
          </p:cNvSpPr>
          <p:nvPr>
            <p:ph type="sldNum" sz="quarter" idx="16"/>
          </p:nvPr>
        </p:nvSpPr>
        <p:spPr/>
        <p:txBody>
          <a:bodyPr/>
          <a:lstStyle/>
          <a:p>
            <a:fld id="{C695263A-3C7F-4C94-98B6-81F5E902C8DC}" type="slidenum">
              <a:rPr lang="en-US" altLang="en-US" smtClean="0"/>
              <a:t>22</a:t>
            </a:fld>
            <a:endParaRPr lang="en-US" altLang="en-US"/>
          </a:p>
        </p:txBody>
      </p:sp>
      <p:sp>
        <p:nvSpPr>
          <p:cNvPr id="10" name="Content Placeholder 1">
            <a:extLst>
              <a:ext uri="{FF2B5EF4-FFF2-40B4-BE49-F238E27FC236}">
                <a16:creationId xmlns:a16="http://schemas.microsoft.com/office/drawing/2014/main" id="{8D009F6B-1068-4B3F-BC97-4EE086DF8C1E}"/>
              </a:ext>
            </a:extLst>
          </p:cNvPr>
          <p:cNvSpPr txBox="1"/>
          <p:nvPr/>
        </p:nvSpPr>
        <p:spPr>
          <a:xfrm>
            <a:off x="266699" y="1123951"/>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a:t>CIPA is a criminal statute that provides for civil penalties.</a:t>
            </a:r>
          </a:p>
          <a:p>
            <a:pPr marL="522288" lvl="1" indent="-342900"/>
            <a:r>
              <a:rPr lang="en-US"/>
              <a:t>$5000 statutory damage penalty </a:t>
            </a:r>
            <a:r>
              <a:rPr lang="en-US" i="1"/>
              <a:t>per violation</a:t>
            </a:r>
            <a:r>
              <a:rPr lang="en-US"/>
              <a:t>.</a:t>
            </a:r>
          </a:p>
          <a:p>
            <a:pPr marL="342900" indent="-342900">
              <a:buFont typeface="Arial" pitchFamily="34" charset="0"/>
              <a:buChar char="•"/>
            </a:pPr>
            <a:r>
              <a:rPr lang="en-US"/>
              <a:t>CIPA is decades-old and addressed older wiretapping, eavesdropping, and surveillance technologies.</a:t>
            </a:r>
          </a:p>
          <a:p>
            <a:pPr marL="522288" lvl="1" indent="-342900"/>
            <a:r>
              <a:rPr lang="en-US"/>
              <a:t>The core provisions were enacted in 1967, with additional provisions added over time.   </a:t>
            </a:r>
          </a:p>
          <a:p>
            <a:pPr marL="342900" indent="-342900">
              <a:buFont typeface="Arial" pitchFamily="34" charset="0"/>
              <a:buChar char="•"/>
            </a:pPr>
            <a:r>
              <a:rPr lang="en-US"/>
              <a:t>Plaintiffs have attempted to wield CIPA in privacy litigation addressing new technologies.</a:t>
            </a:r>
          </a:p>
        </p:txBody>
      </p:sp>
    </p:spTree>
    <p:extLst>
      <p:ext uri="{BB962C8B-B14F-4D97-AF65-F5344CB8AC3E}">
        <p14:creationId xmlns:p14="http://schemas.microsoft.com/office/powerpoint/2010/main" val="5496125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EBC69-6998-4A26-B314-39035B2996B8}"/>
              </a:ext>
            </a:extLst>
          </p:cNvPr>
          <p:cNvSpPr>
            <a:spLocks noGrp="1"/>
          </p:cNvSpPr>
          <p:nvPr>
            <p:ph type="title"/>
          </p:nvPr>
        </p:nvSpPr>
        <p:spPr/>
        <p:txBody>
          <a:bodyPr/>
          <a:lstStyle/>
          <a:p>
            <a:r>
              <a:rPr lang="en-US"/>
              <a:t>Claim Spotlight: California Invasion of Privacy Act</a:t>
            </a:r>
          </a:p>
        </p:txBody>
      </p:sp>
      <p:sp>
        <p:nvSpPr>
          <p:cNvPr id="6" name="Slide Number Placeholder 5">
            <a:extLst>
              <a:ext uri="{FF2B5EF4-FFF2-40B4-BE49-F238E27FC236}">
                <a16:creationId xmlns:a16="http://schemas.microsoft.com/office/drawing/2014/main" id="{F80EEDD8-BFCB-4F96-A1C3-ABCB4B039D3D}"/>
              </a:ext>
            </a:extLst>
          </p:cNvPr>
          <p:cNvSpPr>
            <a:spLocks noGrp="1"/>
          </p:cNvSpPr>
          <p:nvPr>
            <p:ph type="sldNum" sz="quarter" idx="16"/>
          </p:nvPr>
        </p:nvSpPr>
        <p:spPr/>
        <p:txBody>
          <a:bodyPr/>
          <a:lstStyle/>
          <a:p>
            <a:fld id="{C695263A-3C7F-4C94-98B6-81F5E902C8DC}" type="slidenum">
              <a:rPr lang="en-US" altLang="en-US" smtClean="0"/>
              <a:t>23</a:t>
            </a:fld>
            <a:endParaRPr lang="en-US" altLang="en-US"/>
          </a:p>
        </p:txBody>
      </p:sp>
      <p:sp>
        <p:nvSpPr>
          <p:cNvPr id="10" name="Content Placeholder 1">
            <a:extLst>
              <a:ext uri="{FF2B5EF4-FFF2-40B4-BE49-F238E27FC236}">
                <a16:creationId xmlns:a16="http://schemas.microsoft.com/office/drawing/2014/main" id="{8D009F6B-1068-4B3F-BC97-4EE086DF8C1E}"/>
              </a:ext>
            </a:extLst>
          </p:cNvPr>
          <p:cNvSpPr txBox="1"/>
          <p:nvPr/>
        </p:nvSpPr>
        <p:spPr>
          <a:xfrm>
            <a:off x="0" y="959919"/>
            <a:ext cx="9019873" cy="3650964"/>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a:t>CIPA claims alleging wiretapping:</a:t>
            </a:r>
          </a:p>
          <a:p>
            <a:pPr marL="522288" lvl="1" indent="-342900"/>
            <a:r>
              <a:rPr lang="en-US"/>
              <a:t>Cal. Penal Code § 631 punishes a person who, “willfully and without the consent of all parties to the communication,” attempts to read or learn “the </a:t>
            </a:r>
            <a:r>
              <a:rPr lang="en-US" b="1"/>
              <a:t>contents</a:t>
            </a:r>
            <a:r>
              <a:rPr lang="en-US"/>
              <a:t> or meaning of any message, report, or communication” in transit over a wire. </a:t>
            </a:r>
          </a:p>
          <a:p>
            <a:pPr marL="342900" indent="-342900">
              <a:buFont typeface="Arial" pitchFamily="34" charset="0"/>
              <a:buChar char="•"/>
            </a:pPr>
            <a:r>
              <a:rPr lang="en-US" i="1"/>
              <a:t>McCoy v. Google </a:t>
            </a:r>
            <a:r>
              <a:rPr lang="en-US"/>
              <a:t>(N.D. Cal.):</a:t>
            </a:r>
          </a:p>
          <a:p>
            <a:pPr marL="522288" lvl="1" indent="-342900"/>
            <a:r>
              <a:rPr lang="en-US"/>
              <a:t>Plaintiff asserted that the defendant violated § 631 by collecting data about how often and for how long he used third-party apps.  </a:t>
            </a:r>
          </a:p>
          <a:p>
            <a:pPr marL="342900" indent="-342900">
              <a:buFont typeface="Arial" pitchFamily="34" charset="0"/>
              <a:buChar char="•"/>
            </a:pPr>
            <a:r>
              <a:rPr lang="en-US"/>
              <a:t>The court dismissed plaintiff’s CIPA claim because it was premised on the alleged collection of “record information.”    </a:t>
            </a:r>
          </a:p>
          <a:p>
            <a:pPr marL="522288" lvl="1" indent="-342900"/>
            <a:endParaRPr lang="en-US"/>
          </a:p>
        </p:txBody>
      </p:sp>
    </p:spTree>
    <p:extLst>
      <p:ext uri="{BB962C8B-B14F-4D97-AF65-F5344CB8AC3E}">
        <p14:creationId xmlns:p14="http://schemas.microsoft.com/office/powerpoint/2010/main" val="7949395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D009F6B-1068-4B3F-BC97-4EE086DF8C1E}"/>
              </a:ext>
            </a:extLst>
          </p:cNvPr>
          <p:cNvSpPr txBox="1"/>
          <p:nvPr/>
        </p:nvSpPr>
        <p:spPr bwMode="auto">
          <a:xfrm>
            <a:off x="266700" y="1123951"/>
            <a:ext cx="4037076" cy="3429000"/>
          </a:xfrm>
          <a:prstGeom prst="rect">
            <a:avLst/>
          </a:prstGeom>
          <a:noFill/>
          <a:ln>
            <a:noFill/>
          </a:ln>
        </p:spPr>
        <p:txBody>
          <a:bodyPr vert="horz" wrap="square" lIns="0" tIns="0" rIns="0" bIns="0" numCol="1" anchor="t" anchorCtr="0" compatLnSpc="1">
            <a:prstTxWarp prst="textNoShape">
              <a:avLst/>
            </a:prstTxWarp>
            <a:normAutofit/>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lnSpc>
                <a:spcPct val="90000"/>
              </a:lnSpc>
              <a:buFont typeface="Arial" pitchFamily="34" charset="0"/>
              <a:buChar char="•"/>
            </a:pPr>
            <a:r>
              <a:rPr lang="en-US" sz="1700"/>
              <a:t>CIPA claims targeting collection of geolocation information:</a:t>
            </a:r>
          </a:p>
          <a:p>
            <a:pPr marL="522288" lvl="1" indent="-342900">
              <a:lnSpc>
                <a:spcPct val="90000"/>
              </a:lnSpc>
            </a:pPr>
            <a:r>
              <a:rPr lang="en-US" sz="1700"/>
              <a:t>California Penal Code § 637.7 prohibits “us[ing] an electronic tracking device to determine the location or movement of a person.”</a:t>
            </a:r>
          </a:p>
          <a:p>
            <a:pPr marL="522288" lvl="1" indent="-342900">
              <a:lnSpc>
                <a:spcPct val="90000"/>
              </a:lnSpc>
            </a:pPr>
            <a:r>
              <a:rPr lang="en-US" sz="1700"/>
              <a:t>An “electronic tracking device” is defined as “any device attached to a vehicle or other movable thing that reveals its location by the transmission of electronic signals.”</a:t>
            </a:r>
          </a:p>
        </p:txBody>
      </p:sp>
      <p:pic>
        <p:nvPicPr>
          <p:cNvPr id="3" name="Picture 2" descr="A picture containing sky, outdoor, transport, car&#10;&#10;Description automatically generated">
            <a:extLst>
              <a:ext uri="{FF2B5EF4-FFF2-40B4-BE49-F238E27FC236}">
                <a16:creationId xmlns:a16="http://schemas.microsoft.com/office/drawing/2014/main" id="{9EBCCC32-3645-4BA2-9882-2DA218C9CAF5}"/>
              </a:ext>
            </a:extLst>
          </p:cNvPr>
          <p:cNvPicPr>
            <a:picLocks noChangeAspect="1"/>
          </p:cNvPicPr>
          <p:nvPr/>
        </p:nvPicPr>
        <p:blipFill>
          <a:blip r:embed="rId3">
            <a:extLst>
              <a:ext uri="{28A0092B-C50C-407E-A947-70E740481C1C}">
                <a14:useLocalDpi xmlns:a14="http://schemas.microsoft.com/office/drawing/2010/main" val="0"/>
              </a:ext>
            </a:extLst>
          </a:blip>
          <a:srcRect t="15062" r="4" b="4"/>
          <a:stretch>
            <a:fillRect/>
          </a:stretch>
        </p:blipFill>
        <p:spPr>
          <a:xfrm>
            <a:off x="4814650" y="1123951"/>
            <a:ext cx="4037076" cy="3429000"/>
          </a:xfrm>
          <a:prstGeom prst="rect">
            <a:avLst/>
          </a:prstGeom>
          <a:ln>
            <a:solidFill>
              <a:schemeClr val="tx1"/>
            </a:solid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B72EBC69-6998-4A26-B314-39035B2996B8}"/>
              </a:ext>
            </a:extLst>
          </p:cNvPr>
          <p:cNvSpPr>
            <a:spLocks noGrp="1"/>
          </p:cNvSpPr>
          <p:nvPr>
            <p:ph type="title"/>
          </p:nvPr>
        </p:nvSpPr>
        <p:spPr>
          <a:xfrm>
            <a:off x="264988" y="214341"/>
            <a:ext cx="8612311" cy="430887"/>
          </a:xfrm>
        </p:spPr>
        <p:txBody>
          <a:bodyPr vert="horz" wrap="square" lIns="0" tIns="0" rIns="0" bIns="0" numCol="1" anchor="ctr" anchorCtr="0" compatLnSpc="1">
            <a:prstTxWarp prst="textNoShape">
              <a:avLst/>
            </a:prstTxWarp>
            <a:normAutofit/>
          </a:bodyPr>
          <a:lstStyle/>
          <a:p>
            <a:r>
              <a:rPr lang="en-US" kern="1200">
                <a:latin typeface="+mj-lt"/>
                <a:ea typeface="+mj-ea"/>
                <a:cs typeface="+mj-cs"/>
              </a:rPr>
              <a:t>Claim Spotlight: California Invasion of Privacy Act</a:t>
            </a:r>
          </a:p>
        </p:txBody>
      </p:sp>
      <p:sp>
        <p:nvSpPr>
          <p:cNvPr id="6" name="Slide Number Placeholder 5">
            <a:extLst>
              <a:ext uri="{FF2B5EF4-FFF2-40B4-BE49-F238E27FC236}">
                <a16:creationId xmlns:a16="http://schemas.microsoft.com/office/drawing/2014/main" id="{F80EEDD8-BFCB-4F96-A1C3-ABCB4B039D3D}"/>
              </a:ext>
            </a:extLst>
          </p:cNvPr>
          <p:cNvSpPr>
            <a:spLocks noGrp="1"/>
          </p:cNvSpPr>
          <p:nvPr>
            <p:ph type="sldNum" sz="quarter" idx="11"/>
          </p:nvPr>
        </p:nvSpPr>
        <p:spPr>
          <a:xfrm>
            <a:off x="8721725" y="4891088"/>
            <a:ext cx="155575" cy="114300"/>
          </a:xfrm>
        </p:spPr>
        <p:txBody>
          <a:bodyPr vert="horz" wrap="square" lIns="0" tIns="0" rIns="0" bIns="0" numCol="1" anchor="ctr" anchorCtr="0" compatLnSpc="1">
            <a:prstTxWarp prst="textNoShape">
              <a:avLst/>
            </a:prstTxWarp>
            <a:normAutofit/>
          </a:bodyPr>
          <a:lstStyle/>
          <a:p>
            <a:pPr>
              <a:spcAft>
                <a:spcPts val="600"/>
              </a:spcAft>
            </a:pPr>
            <a:fld id="{C695263A-3C7F-4C94-98B6-81F5E902C8DC}" type="slidenum">
              <a:rPr lang="en-US" altLang="en-US" kern="1200">
                <a:latin typeface="Arial" pitchFamily="34" charset="0"/>
                <a:ea typeface="+mn-ea"/>
                <a:cs typeface="Arial" pitchFamily="34" charset="0"/>
              </a:rPr>
              <a:pPr>
                <a:spcAft>
                  <a:spcPts val="600"/>
                </a:spcAft>
              </a:pPr>
              <a:t>24</a:t>
            </a:fld>
            <a:endParaRPr lang="en-US" altLang="en-US" kern="1200">
              <a:latin typeface="Arial" pitchFamily="34" charset="0"/>
              <a:ea typeface="+mn-ea"/>
              <a:cs typeface="Arial" pitchFamily="34" charset="0"/>
            </a:endParaRPr>
          </a:p>
        </p:txBody>
      </p:sp>
    </p:spTree>
    <p:extLst>
      <p:ext uri="{BB962C8B-B14F-4D97-AF65-F5344CB8AC3E}">
        <p14:creationId xmlns:p14="http://schemas.microsoft.com/office/powerpoint/2010/main" val="13444777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EBC69-6998-4A26-B314-39035B2996B8}"/>
              </a:ext>
            </a:extLst>
          </p:cNvPr>
          <p:cNvSpPr>
            <a:spLocks noGrp="1"/>
          </p:cNvSpPr>
          <p:nvPr>
            <p:ph type="title"/>
          </p:nvPr>
        </p:nvSpPr>
        <p:spPr/>
        <p:txBody>
          <a:bodyPr/>
          <a:lstStyle/>
          <a:p>
            <a:r>
              <a:rPr lang="en-US"/>
              <a:t>Claim Spotlight: California Invasion of Privacy Act</a:t>
            </a:r>
          </a:p>
        </p:txBody>
      </p:sp>
      <p:sp>
        <p:nvSpPr>
          <p:cNvPr id="6" name="Slide Number Placeholder 5">
            <a:extLst>
              <a:ext uri="{FF2B5EF4-FFF2-40B4-BE49-F238E27FC236}">
                <a16:creationId xmlns:a16="http://schemas.microsoft.com/office/drawing/2014/main" id="{F80EEDD8-BFCB-4F96-A1C3-ABCB4B039D3D}"/>
              </a:ext>
            </a:extLst>
          </p:cNvPr>
          <p:cNvSpPr>
            <a:spLocks noGrp="1"/>
          </p:cNvSpPr>
          <p:nvPr>
            <p:ph type="sldNum" sz="quarter" idx="16"/>
          </p:nvPr>
        </p:nvSpPr>
        <p:spPr/>
        <p:txBody>
          <a:bodyPr/>
          <a:lstStyle/>
          <a:p>
            <a:fld id="{C695263A-3C7F-4C94-98B6-81F5E902C8DC}" type="slidenum">
              <a:rPr lang="en-US" altLang="en-US" smtClean="0"/>
              <a:t>25</a:t>
            </a:fld>
            <a:endParaRPr lang="en-US" altLang="en-US"/>
          </a:p>
        </p:txBody>
      </p:sp>
      <p:sp>
        <p:nvSpPr>
          <p:cNvPr id="10" name="Content Placeholder 1">
            <a:extLst>
              <a:ext uri="{FF2B5EF4-FFF2-40B4-BE49-F238E27FC236}">
                <a16:creationId xmlns:a16="http://schemas.microsoft.com/office/drawing/2014/main" id="{8D009F6B-1068-4B3F-BC97-4EE086DF8C1E}"/>
              </a:ext>
            </a:extLst>
          </p:cNvPr>
          <p:cNvSpPr txBox="1"/>
          <p:nvPr/>
        </p:nvSpPr>
        <p:spPr>
          <a:xfrm>
            <a:off x="264988" y="1006116"/>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i="1"/>
              <a:t>In re Google Location History Litigation </a:t>
            </a:r>
            <a:r>
              <a:rPr lang="en-US"/>
              <a:t>(N.D. Cal.):</a:t>
            </a:r>
          </a:p>
          <a:p>
            <a:pPr marL="522288" lvl="1" indent="-342900"/>
            <a:r>
              <a:rPr lang="en-US"/>
              <a:t>Plaintiffs asserted § 637.7 claim, alleging that the defendant used their mobile devices to determine their location.  </a:t>
            </a:r>
          </a:p>
          <a:p>
            <a:pPr marL="342900" indent="-342900">
              <a:buFont typeface="Arial" pitchFamily="34" charset="0"/>
              <a:buChar char="•"/>
            </a:pPr>
            <a:r>
              <a:rPr lang="en-US"/>
              <a:t>The court dismissed plaintiffs’ CIPA claim under a plain-language reading of the statute.  </a:t>
            </a:r>
          </a:p>
          <a:p>
            <a:pPr marL="522288" lvl="1" indent="-342900"/>
            <a:r>
              <a:rPr lang="en-US"/>
              <a:t>The defendant’s </a:t>
            </a:r>
            <a:r>
              <a:rPr lang="en-US" i="1"/>
              <a:t>software </a:t>
            </a:r>
            <a:r>
              <a:rPr lang="en-US"/>
              <a:t>services did not constitute a “device.”  Nor did the hardware components of plaintiffs’ phones, which could not track location on their own.</a:t>
            </a:r>
          </a:p>
          <a:p>
            <a:pPr marL="522288" lvl="1" indent="-342900"/>
            <a:r>
              <a:rPr lang="en-US"/>
              <a:t>Plaintiffs failed to plead that an “electronic tracking device” was “attached” to a “vehicle or other movable thing.”  </a:t>
            </a:r>
          </a:p>
          <a:p>
            <a:pPr marL="342900" indent="-342900">
              <a:buFont typeface="Arial" pitchFamily="34" charset="0"/>
              <a:buChar char="•"/>
            </a:pPr>
            <a:endParaRPr lang="en-US"/>
          </a:p>
        </p:txBody>
      </p:sp>
    </p:spTree>
    <p:extLst>
      <p:ext uri="{BB962C8B-B14F-4D97-AF65-F5344CB8AC3E}">
        <p14:creationId xmlns:p14="http://schemas.microsoft.com/office/powerpoint/2010/main" val="35181707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8A70669-BB9A-47C8-A2A6-53474F1B4FBD}"/>
              </a:ext>
            </a:extLst>
          </p:cNvPr>
          <p:cNvPicPr>
            <a:picLocks noChangeAspect="1"/>
          </p:cNvPicPr>
          <p:nvPr/>
        </p:nvPicPr>
        <p:blipFill>
          <a:blip r:embed="rId2"/>
          <a:stretch>
            <a:fillRect/>
          </a:stretch>
        </p:blipFill>
        <p:spPr>
          <a:xfrm>
            <a:off x="5528930" y="867054"/>
            <a:ext cx="3615070" cy="4276446"/>
          </a:xfrm>
          <a:prstGeom prst="rect">
            <a:avLst/>
          </a:prstGeom>
        </p:spPr>
      </p:pic>
      <p:sp>
        <p:nvSpPr>
          <p:cNvPr id="6" name="Content Placeholder 5">
            <a:extLst>
              <a:ext uri="{FF2B5EF4-FFF2-40B4-BE49-F238E27FC236}">
                <a16:creationId xmlns:a16="http://schemas.microsoft.com/office/drawing/2014/main" id="{DCF5FFBF-5143-4169-AD44-5BFD9DF11C5D}"/>
              </a:ext>
            </a:extLst>
          </p:cNvPr>
          <p:cNvSpPr>
            <a:spLocks noGrp="1"/>
          </p:cNvSpPr>
          <p:nvPr>
            <p:ph sz="quarter" idx="13"/>
          </p:nvPr>
        </p:nvSpPr>
        <p:spPr>
          <a:xfrm>
            <a:off x="155069" y="1643690"/>
            <a:ext cx="5168298" cy="3492246"/>
          </a:xfrm>
        </p:spPr>
        <p:txBody>
          <a:bodyPr numCol="1"/>
          <a:lstStyle/>
          <a:p>
            <a:pPr lvl="2"/>
            <a:r>
              <a:rPr lang="en-GB" sz="1200"/>
              <a:t>The UK Supreme Court decision in </a:t>
            </a:r>
            <a:r>
              <a:rPr lang="en-GB" sz="1200" i="1"/>
              <a:t>Lloyd v Google </a:t>
            </a:r>
            <a:r>
              <a:rPr lang="en-GB" sz="1200"/>
              <a:t>stopped the sudden surge in representative actions – most have since been discontinued. </a:t>
            </a:r>
          </a:p>
          <a:p>
            <a:pPr marL="168275" lvl="2" indent="0">
              <a:buNone/>
            </a:pPr>
            <a:endParaRPr lang="en-GB" sz="1200"/>
          </a:p>
          <a:p>
            <a:pPr lvl="2"/>
            <a:r>
              <a:rPr lang="en-GB" sz="1200"/>
              <a:t>Created difficulties for claimants in proving ‘</a:t>
            </a:r>
            <a:r>
              <a:rPr lang="en-GB" sz="1200" i="1"/>
              <a:t>same interest’</a:t>
            </a:r>
            <a:r>
              <a:rPr lang="en-GB" sz="1200"/>
              <a:t>, calculating measure of damages and establishing a high de minimus threshold. Data claims are now unlikely to be group actions.</a:t>
            </a:r>
          </a:p>
          <a:p>
            <a:pPr marL="0" lvl="2" indent="0">
              <a:buNone/>
            </a:pPr>
            <a:endParaRPr lang="en-GB" sz="1200"/>
          </a:p>
          <a:p>
            <a:pPr lvl="2"/>
            <a:r>
              <a:rPr lang="en-GB" sz="1200"/>
              <a:t>Also led to challenges to data protection actions brought through other collective mechanisms (particularly group litigation orders, previously used to bring claims against British Airways, Ticketmaster and Marriott). </a:t>
            </a:r>
            <a:br>
              <a:rPr lang="en-GB" sz="1200"/>
            </a:br>
            <a:endParaRPr lang="en-GB"/>
          </a:p>
          <a:p>
            <a:pPr lvl="2"/>
            <a:r>
              <a:rPr lang="en-GB" sz="1200"/>
              <a:t>‘</a:t>
            </a:r>
            <a:r>
              <a:rPr lang="en-GB" sz="1200" i="1"/>
              <a:t>Misuse of private information</a:t>
            </a:r>
            <a:r>
              <a:rPr lang="en-GB" sz="1200"/>
              <a:t>’ tort as an alternative means of redress – </a:t>
            </a:r>
            <a:r>
              <a:rPr lang="en-GB" sz="1200" i="1"/>
              <a:t>Andrew Prismall v Google and DeepMind.</a:t>
            </a:r>
          </a:p>
        </p:txBody>
      </p:sp>
      <p:sp>
        <p:nvSpPr>
          <p:cNvPr id="5" name="Title 4">
            <a:extLst>
              <a:ext uri="{FF2B5EF4-FFF2-40B4-BE49-F238E27FC236}">
                <a16:creationId xmlns:a16="http://schemas.microsoft.com/office/drawing/2014/main" id="{29F1B37D-F008-48F5-BC40-472CDFA7D263}"/>
              </a:ext>
            </a:extLst>
          </p:cNvPr>
          <p:cNvSpPr>
            <a:spLocks noGrp="1"/>
          </p:cNvSpPr>
          <p:nvPr>
            <p:ph type="title"/>
          </p:nvPr>
        </p:nvSpPr>
        <p:spPr/>
        <p:txBody>
          <a:bodyPr/>
          <a:lstStyle/>
          <a:p>
            <a:r>
              <a:rPr lang="en-GB"/>
              <a:t>Privacy class actions – UK </a:t>
            </a:r>
          </a:p>
        </p:txBody>
      </p:sp>
      <p:sp>
        <p:nvSpPr>
          <p:cNvPr id="33" name="Slide Number Placeholder 32">
            <a:extLst>
              <a:ext uri="{FF2B5EF4-FFF2-40B4-BE49-F238E27FC236}">
                <a16:creationId xmlns:a16="http://schemas.microsoft.com/office/drawing/2014/main" id="{DBF559BF-41D0-4379-96CD-72AC34B50662}"/>
              </a:ext>
            </a:extLst>
          </p:cNvPr>
          <p:cNvSpPr>
            <a:spLocks noGrp="1"/>
          </p:cNvSpPr>
          <p:nvPr>
            <p:ph type="sldNum" sz="quarter" idx="15"/>
          </p:nvPr>
        </p:nvSpPr>
        <p:spPr/>
        <p:txBody>
          <a:bodyPr/>
          <a:lstStyle/>
          <a:p>
            <a:fld id="{AE40F04C-0113-48AC-B208-C432829543B5}" type="slidenum">
              <a:rPr lang="en-GB" smtClean="0"/>
              <a:t>26</a:t>
            </a:fld>
            <a:endParaRPr lang="en-GB"/>
          </a:p>
        </p:txBody>
      </p:sp>
      <p:sp>
        <p:nvSpPr>
          <p:cNvPr id="7" name="TextBox 6">
            <a:extLst>
              <a:ext uri="{FF2B5EF4-FFF2-40B4-BE49-F238E27FC236}">
                <a16:creationId xmlns:a16="http://schemas.microsoft.com/office/drawing/2014/main" id="{C98CE71A-D344-4E65-A361-2482C0D21A55}"/>
              </a:ext>
            </a:extLst>
          </p:cNvPr>
          <p:cNvSpPr txBox="1"/>
          <p:nvPr/>
        </p:nvSpPr>
        <p:spPr>
          <a:xfrm>
            <a:off x="155069" y="1088364"/>
            <a:ext cx="4638461" cy="452432"/>
          </a:xfrm>
          <a:prstGeom prst="rect">
            <a:avLst/>
          </a:prstGeom>
          <a:noFill/>
        </p:spPr>
        <p:txBody>
          <a:bodyPr wrap="square">
            <a:spAutoFit/>
          </a:bodyPr>
          <a:lstStyle/>
          <a:p>
            <a:pPr defTabSz="685814" fontAlgn="auto">
              <a:lnSpc>
                <a:spcPct val="90000"/>
              </a:lnSpc>
              <a:spcAft>
                <a:spcPts val="450"/>
              </a:spcAft>
              <a:defRPr/>
            </a:pPr>
            <a:r>
              <a:rPr lang="en-GB" sz="1300" b="1">
                <a:solidFill>
                  <a:srgbClr val="FC515B"/>
                </a:solidFill>
              </a:rPr>
              <a:t>Still n</a:t>
            </a:r>
            <a:r>
              <a:rPr lang="en-GB" sz="1300" b="1">
                <a:solidFill>
                  <a:srgbClr val="FC515B"/>
                </a:solidFill>
                <a:cs typeface="+mn-cs"/>
              </a:rPr>
              <a:t>o direct equivalent in the UK for US-style data privacy class actions</a:t>
            </a:r>
          </a:p>
        </p:txBody>
      </p:sp>
    </p:spTree>
    <p:extLst>
      <p:ext uri="{BB962C8B-B14F-4D97-AF65-F5344CB8AC3E}">
        <p14:creationId xmlns:p14="http://schemas.microsoft.com/office/powerpoint/2010/main" val="17023919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F5FFBF-5143-4169-AD44-5BFD9DF11C5D}"/>
              </a:ext>
            </a:extLst>
          </p:cNvPr>
          <p:cNvSpPr>
            <a:spLocks noGrp="1"/>
          </p:cNvSpPr>
          <p:nvPr>
            <p:ph sz="quarter" idx="13"/>
          </p:nvPr>
        </p:nvSpPr>
        <p:spPr>
          <a:xfrm>
            <a:off x="176360" y="1789956"/>
            <a:ext cx="5078782" cy="3492246"/>
          </a:xfrm>
        </p:spPr>
        <p:txBody>
          <a:bodyPr numCol="1"/>
          <a:lstStyle/>
          <a:p>
            <a:pPr lvl="2"/>
            <a:r>
              <a:rPr lang="en-GB" sz="1200"/>
              <a:t>In April 2022, the Court of Justice of the EU (CJEU) ruled that the GDPR does not preclude national legislation enabling consumer protection associations a right to pursue data protection claims on a representative basis</a:t>
            </a:r>
          </a:p>
          <a:p>
            <a:pPr lvl="2"/>
            <a:endParaRPr lang="en-GB" sz="1200"/>
          </a:p>
          <a:p>
            <a:pPr lvl="2"/>
            <a:r>
              <a:rPr lang="en-GB" sz="1200"/>
              <a:t>An increase in ‘</a:t>
            </a:r>
            <a:r>
              <a:rPr lang="en-GB" sz="1200" i="1"/>
              <a:t>forum shopping</a:t>
            </a:r>
            <a:r>
              <a:rPr lang="en-GB" sz="1200"/>
              <a:t>’ - consumer associations looking to start a lawsuit in the jurisdiction with more favourable consumer protection laws.</a:t>
            </a:r>
          </a:p>
          <a:p>
            <a:pPr marL="0" lvl="2" indent="0">
              <a:buNone/>
            </a:pPr>
            <a:endParaRPr lang="en-GB" sz="1200"/>
          </a:p>
          <a:p>
            <a:pPr lvl="2"/>
            <a:r>
              <a:rPr lang="en-GB" sz="1200"/>
              <a:t>In all member states, qualified entities and consumer organisations will soon be able to use all the instruments that are included in the Representative Actions Directive, including injunctions and collective redress – including the GDPR.</a:t>
            </a:r>
            <a:endParaRPr lang="en-GB"/>
          </a:p>
        </p:txBody>
      </p:sp>
      <p:sp>
        <p:nvSpPr>
          <p:cNvPr id="2" name="Picture Placeholder 1">
            <a:extLst>
              <a:ext uri="{FF2B5EF4-FFF2-40B4-BE49-F238E27FC236}">
                <a16:creationId xmlns:a16="http://schemas.microsoft.com/office/drawing/2014/main" id="{E2D04FD5-58FA-3CE9-3B86-3070C804AC1E}"/>
              </a:ext>
            </a:extLst>
          </p:cNvPr>
          <p:cNvSpPr>
            <a:spLocks noGrp="1"/>
          </p:cNvSpPr>
          <p:nvPr>
            <p:ph type="pic" sz="quarter" idx="14"/>
          </p:nvPr>
        </p:nvSpPr>
        <p:spPr/>
        <p:txBody>
          <a:bodyPr/>
          <a:lstStyle/>
          <a:p>
            <a:endParaRPr/>
          </a:p>
        </p:txBody>
      </p:sp>
      <p:sp>
        <p:nvSpPr>
          <p:cNvPr id="5" name="Title 4">
            <a:extLst>
              <a:ext uri="{FF2B5EF4-FFF2-40B4-BE49-F238E27FC236}">
                <a16:creationId xmlns:a16="http://schemas.microsoft.com/office/drawing/2014/main" id="{29F1B37D-F008-48F5-BC40-472CDFA7D263}"/>
              </a:ext>
            </a:extLst>
          </p:cNvPr>
          <p:cNvSpPr>
            <a:spLocks noGrp="1"/>
          </p:cNvSpPr>
          <p:nvPr>
            <p:ph type="title"/>
          </p:nvPr>
        </p:nvSpPr>
        <p:spPr/>
        <p:txBody>
          <a:bodyPr/>
          <a:lstStyle/>
          <a:p>
            <a:r>
              <a:rPr lang="en-GB"/>
              <a:t>Privacy class actions – EU </a:t>
            </a:r>
          </a:p>
        </p:txBody>
      </p:sp>
      <p:sp>
        <p:nvSpPr>
          <p:cNvPr id="33" name="Slide Number Placeholder 32">
            <a:extLst>
              <a:ext uri="{FF2B5EF4-FFF2-40B4-BE49-F238E27FC236}">
                <a16:creationId xmlns:a16="http://schemas.microsoft.com/office/drawing/2014/main" id="{DBF559BF-41D0-4379-96CD-72AC34B50662}"/>
              </a:ext>
            </a:extLst>
          </p:cNvPr>
          <p:cNvSpPr>
            <a:spLocks noGrp="1"/>
          </p:cNvSpPr>
          <p:nvPr>
            <p:ph type="sldNum" sz="quarter" idx="16"/>
          </p:nvPr>
        </p:nvSpPr>
        <p:spPr/>
        <p:txBody>
          <a:bodyPr/>
          <a:lstStyle/>
          <a:p>
            <a:fld id="{AE40F04C-0113-48AC-B208-C432829543B5}" type="slidenum">
              <a:rPr lang="en-GB" smtClean="0"/>
              <a:t>27</a:t>
            </a:fld>
            <a:endParaRPr lang="en-GB"/>
          </a:p>
        </p:txBody>
      </p:sp>
      <p:pic>
        <p:nvPicPr>
          <p:cNvPr id="17" name="Picture 16">
            <a:extLst>
              <a:ext uri="{FF2B5EF4-FFF2-40B4-BE49-F238E27FC236}">
                <a16:creationId xmlns:a16="http://schemas.microsoft.com/office/drawing/2014/main" id="{D8A70669-BB9A-47C8-A2A6-53474F1B4FBD}"/>
              </a:ext>
            </a:extLst>
          </p:cNvPr>
          <p:cNvPicPr>
            <a:picLocks noChangeAspect="1"/>
          </p:cNvPicPr>
          <p:nvPr/>
        </p:nvPicPr>
        <p:blipFill>
          <a:blip r:embed="rId2"/>
          <a:stretch>
            <a:fillRect/>
          </a:stretch>
        </p:blipFill>
        <p:spPr>
          <a:xfrm>
            <a:off x="5521842" y="861556"/>
            <a:ext cx="3622158" cy="4284831"/>
          </a:xfrm>
          <a:prstGeom prst="rect">
            <a:avLst/>
          </a:prstGeom>
        </p:spPr>
      </p:pic>
      <p:sp>
        <p:nvSpPr>
          <p:cNvPr id="7" name="TextBox 6">
            <a:extLst>
              <a:ext uri="{FF2B5EF4-FFF2-40B4-BE49-F238E27FC236}">
                <a16:creationId xmlns:a16="http://schemas.microsoft.com/office/drawing/2014/main" id="{C98CE71A-D344-4E65-A361-2482C0D21A55}"/>
              </a:ext>
            </a:extLst>
          </p:cNvPr>
          <p:cNvSpPr txBox="1"/>
          <p:nvPr/>
        </p:nvSpPr>
        <p:spPr>
          <a:xfrm>
            <a:off x="155069" y="1109663"/>
            <a:ext cx="4638461" cy="466281"/>
          </a:xfrm>
          <a:prstGeom prst="rect">
            <a:avLst/>
          </a:prstGeom>
          <a:noFill/>
        </p:spPr>
        <p:txBody>
          <a:bodyPr wrap="square">
            <a:spAutoFit/>
          </a:bodyPr>
          <a:lstStyle/>
          <a:p>
            <a:pPr defTabSz="685814" fontAlgn="auto">
              <a:lnSpc>
                <a:spcPct val="90000"/>
              </a:lnSpc>
              <a:spcAft>
                <a:spcPts val="450"/>
              </a:spcAft>
              <a:defRPr/>
            </a:pPr>
            <a:r>
              <a:rPr lang="en-GB" sz="1350" b="1">
                <a:solidFill>
                  <a:srgbClr val="FC515B"/>
                </a:solidFill>
                <a:cs typeface="+mn-cs"/>
              </a:rPr>
              <a:t>Not yet a direct equivalent in the EU for US-style data privacy class actions</a:t>
            </a:r>
          </a:p>
        </p:txBody>
      </p:sp>
    </p:spTree>
    <p:extLst>
      <p:ext uri="{BB962C8B-B14F-4D97-AF65-F5344CB8AC3E}">
        <p14:creationId xmlns:p14="http://schemas.microsoft.com/office/powerpoint/2010/main" val="7921673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4B6468-BD1F-4E38-9365-9D9FEC14557D}"/>
              </a:ext>
            </a:extLst>
          </p:cNvPr>
          <p:cNvSpPr>
            <a:spLocks noGrp="1"/>
          </p:cNvSpPr>
          <p:nvPr>
            <p:ph type="title"/>
          </p:nvPr>
        </p:nvSpPr>
        <p:spPr>
          <a:xfrm>
            <a:off x="266700" y="1282305"/>
            <a:ext cx="6608414" cy="1289446"/>
          </a:xfrm>
        </p:spPr>
        <p:txBody>
          <a:bodyPr/>
          <a:lstStyle/>
          <a:p>
            <a:r>
              <a:rPr lang="en-US"/>
              <a:t>Key Defenses &amp; Practical Takeaways</a:t>
            </a:r>
          </a:p>
        </p:txBody>
      </p:sp>
      <p:sp>
        <p:nvSpPr>
          <p:cNvPr id="8" name="Slide Number Placeholder 7">
            <a:extLst>
              <a:ext uri="{FF2B5EF4-FFF2-40B4-BE49-F238E27FC236}">
                <a16:creationId xmlns:a16="http://schemas.microsoft.com/office/drawing/2014/main" id="{C22BFA9B-1F8B-45EF-83B5-1D4C84CEF1B2}"/>
              </a:ext>
            </a:extLst>
          </p:cNvPr>
          <p:cNvSpPr>
            <a:spLocks noGrp="1"/>
          </p:cNvSpPr>
          <p:nvPr>
            <p:ph type="sldNum" sz="quarter" idx="11"/>
          </p:nvPr>
        </p:nvSpPr>
        <p:spPr/>
        <p:txBody>
          <a:bodyPr/>
          <a:lstStyle/>
          <a:p>
            <a:fld id="{0C23CD4F-4D8B-4309-AB5E-FA5452FC56E0}" type="slidenum">
              <a:rPr lang="en-US" altLang="en-US" smtClean="0"/>
              <a:t>28</a:t>
            </a:fld>
            <a:endParaRPr lang="en-US" altLang="en-US"/>
          </a:p>
        </p:txBody>
      </p:sp>
    </p:spTree>
    <p:extLst>
      <p:ext uri="{BB962C8B-B14F-4D97-AF65-F5344CB8AC3E}">
        <p14:creationId xmlns:p14="http://schemas.microsoft.com/office/powerpoint/2010/main" val="20926848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77776E-723A-4E6A-8664-A17E3EA3EFFB}"/>
              </a:ext>
            </a:extLst>
          </p:cNvPr>
          <p:cNvSpPr>
            <a:spLocks noGrp="1"/>
          </p:cNvSpPr>
          <p:nvPr>
            <p:ph sz="half" idx="1"/>
          </p:nvPr>
        </p:nvSpPr>
        <p:spPr>
          <a:xfrm>
            <a:off x="266699" y="1123951"/>
            <a:ext cx="4949645" cy="3429000"/>
          </a:xfrm>
        </p:spPr>
        <p:txBody>
          <a:bodyPr wrap="square" anchor="t">
            <a:normAutofit fontScale="70000" lnSpcReduction="20000"/>
          </a:bodyPr>
          <a:lstStyle/>
          <a:p>
            <a:r>
              <a:rPr lang="en-US"/>
              <a:t>Front line of defense </a:t>
            </a:r>
          </a:p>
          <a:p>
            <a:pPr marL="342900" indent="-342900">
              <a:buFont typeface="Arial" pitchFamily="34" charset="0"/>
              <a:buChar char="•"/>
            </a:pPr>
            <a:r>
              <a:rPr lang="en-US"/>
              <a:t>Relevant to consent and disclosure-based defenses</a:t>
            </a:r>
          </a:p>
          <a:p>
            <a:pPr marL="342900" indent="-342900">
              <a:buFont typeface="Arial" pitchFamily="34" charset="0"/>
              <a:buChar char="•"/>
            </a:pPr>
            <a:r>
              <a:rPr lang="en-US"/>
              <a:t>Disclosures can be used to defeat elements of common claims (</a:t>
            </a:r>
            <a:r>
              <a:rPr lang="en-US" i="1"/>
              <a:t>e.g.</a:t>
            </a:r>
            <a:r>
              <a:rPr lang="en-US"/>
              <a:t>, expectation of privacy, reliance) at the pleadings stage and at class certification</a:t>
            </a:r>
          </a:p>
          <a:p>
            <a:pPr marL="522288" lvl="1" indent="-342900"/>
            <a:r>
              <a:rPr lang="en-US" i="1"/>
              <a:t>E.g.</a:t>
            </a:r>
            <a:r>
              <a:rPr lang="en-US"/>
              <a:t>, </a:t>
            </a:r>
            <a:r>
              <a:rPr lang="en-US" i="1"/>
              <a:t>In re Google Inc. Gmail Litig.</a:t>
            </a:r>
            <a:r>
              <a:rPr lang="en-US"/>
              <a:t>, No. 13-MD-02430-LHK, 2014 WL 1102660 (N.D. Cal. Mar. 18, 2014) (declining to certify class alleging Wiretap Act violations because of the “panoply of sources from which email users could have learned of,” and thus impliedly consented to, the alleged interceptions)</a:t>
            </a:r>
          </a:p>
          <a:p>
            <a:pPr marL="342900" indent="-342900">
              <a:buFont typeface="Arial" pitchFamily="34" charset="0"/>
              <a:buChar char="•"/>
            </a:pPr>
            <a:r>
              <a:rPr lang="en-US"/>
              <a:t>Online contract formation </a:t>
            </a:r>
          </a:p>
          <a:p>
            <a:pPr marL="342900" indent="-342900">
              <a:buFont typeface="Arial" pitchFamily="34" charset="0"/>
              <a:buChar char="•"/>
            </a:pPr>
            <a:r>
              <a:rPr lang="en-US"/>
              <a:t>Broad and clear disclosures in plain English are the most defensible </a:t>
            </a:r>
          </a:p>
        </p:txBody>
      </p:sp>
      <p:sp>
        <p:nvSpPr>
          <p:cNvPr id="4" name="Title 3">
            <a:extLst>
              <a:ext uri="{FF2B5EF4-FFF2-40B4-BE49-F238E27FC236}">
                <a16:creationId xmlns:a16="http://schemas.microsoft.com/office/drawing/2014/main" id="{921290F6-334E-4B81-83D4-E1A770DE5B66}"/>
              </a:ext>
            </a:extLst>
          </p:cNvPr>
          <p:cNvSpPr>
            <a:spLocks noGrp="1"/>
          </p:cNvSpPr>
          <p:nvPr>
            <p:ph type="title"/>
          </p:nvPr>
        </p:nvSpPr>
        <p:spPr>
          <a:xfrm>
            <a:off x="264988" y="214341"/>
            <a:ext cx="8612311" cy="430887"/>
          </a:xfrm>
        </p:spPr>
        <p:txBody>
          <a:bodyPr wrap="square" anchor="ctr">
            <a:normAutofit/>
          </a:bodyPr>
          <a:lstStyle/>
          <a:p>
            <a:r>
              <a:rPr lang="en-US"/>
              <a:t>Terms of Service &amp; Privacy Policies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1"/>
          </p:nvPr>
        </p:nvSpPr>
        <p:spPr>
          <a:xfrm>
            <a:off x="8721725" y="4891088"/>
            <a:ext cx="155575" cy="114300"/>
          </a:xfrm>
        </p:spPr>
        <p:txBody>
          <a:bodyPr wrap="square" anchor="ctr">
            <a:normAutofit/>
          </a:bodyPr>
          <a:lstStyle/>
          <a:p>
            <a:pPr>
              <a:spcAft>
                <a:spcPts val="600"/>
              </a:spcAft>
            </a:pPr>
            <a:fld id="{0DA0EFD9-859E-4A8C-BA46-EEEA6EE5459C}" type="slidenum">
              <a:rPr lang="en-US" altLang="en-US" smtClean="0"/>
              <a:pPr>
                <a:spcAft>
                  <a:spcPts val="600"/>
                </a:spcAft>
              </a:pPr>
              <a:t>29</a:t>
            </a:fld>
            <a:endParaRPr lang="en-US" altLang="en-US"/>
          </a:p>
        </p:txBody>
      </p:sp>
      <p:pic>
        <p:nvPicPr>
          <p:cNvPr id="5" name="Picture 4" descr="A picture containing indoor, floor, ceiling&#10;&#10;Description automatically generated">
            <a:extLst>
              <a:ext uri="{FF2B5EF4-FFF2-40B4-BE49-F238E27FC236}">
                <a16:creationId xmlns:a16="http://schemas.microsoft.com/office/drawing/2014/main" id="{2E330C64-21AE-670F-095A-C2E3316C8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374" y="985839"/>
            <a:ext cx="2669701" cy="40195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4407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77776E-723A-4E6A-8664-A17E3EA3EFFB}"/>
              </a:ext>
            </a:extLst>
          </p:cNvPr>
          <p:cNvSpPr>
            <a:spLocks noGrp="1"/>
          </p:cNvSpPr>
          <p:nvPr>
            <p:ph sz="half" idx="1"/>
          </p:nvPr>
        </p:nvSpPr>
        <p:spPr>
          <a:xfrm>
            <a:off x="266699" y="1123951"/>
            <a:ext cx="8610599" cy="3429000"/>
          </a:xfrm>
        </p:spPr>
        <p:txBody>
          <a:bodyPr/>
          <a:lstStyle/>
          <a:p>
            <a:pPr marL="342900" indent="-342900">
              <a:buFont typeface="Arial" pitchFamily="34" charset="0"/>
              <a:buChar char="•"/>
            </a:pPr>
            <a:r>
              <a:rPr lang="en-US"/>
              <a:t>U.S. Privacy Litigation Trend:  Big Data in the Crosshairs</a:t>
            </a:r>
          </a:p>
          <a:p>
            <a:pPr marL="342900" indent="-342900">
              <a:buFont typeface="Arial" pitchFamily="34" charset="0"/>
              <a:buChar char="•"/>
            </a:pPr>
            <a:r>
              <a:rPr lang="en-US"/>
              <a:t>UK/EU Enforcement Trends</a:t>
            </a:r>
          </a:p>
          <a:p>
            <a:pPr marL="342900" indent="-342900">
              <a:buFont typeface="Arial" pitchFamily="34" charset="0"/>
              <a:buChar char="•"/>
            </a:pPr>
            <a:r>
              <a:rPr lang="en-US"/>
              <a:t>Cross-border Enforcement Cooperation</a:t>
            </a:r>
          </a:p>
          <a:p>
            <a:pPr marL="342900" indent="-342900">
              <a:buFont typeface="Arial" pitchFamily="34" charset="0"/>
              <a:buChar char="•"/>
            </a:pPr>
            <a:r>
              <a:rPr lang="en-US"/>
              <a:t>Overview of Claims Asserted:  U.S. and California</a:t>
            </a:r>
          </a:p>
          <a:p>
            <a:pPr marL="342900" indent="-342900">
              <a:buFont typeface="Arial" pitchFamily="34" charset="0"/>
              <a:buChar char="•"/>
            </a:pPr>
            <a:r>
              <a:rPr lang="en-US"/>
              <a:t>Status of UK / EU Privacy Class Actions</a:t>
            </a:r>
          </a:p>
          <a:p>
            <a:pPr marL="342900" indent="-342900">
              <a:buFont typeface="Arial" pitchFamily="34" charset="0"/>
              <a:buChar char="•"/>
            </a:pPr>
            <a:r>
              <a:rPr lang="en-US"/>
              <a:t>Key Defenses &amp; Practical Takeaways</a:t>
            </a:r>
          </a:p>
          <a:p>
            <a:endParaRPr lang="en-US"/>
          </a:p>
        </p:txBody>
      </p:sp>
      <p:sp>
        <p:nvSpPr>
          <p:cNvPr id="4" name="Title 3">
            <a:extLst>
              <a:ext uri="{FF2B5EF4-FFF2-40B4-BE49-F238E27FC236}">
                <a16:creationId xmlns:a16="http://schemas.microsoft.com/office/drawing/2014/main" id="{921290F6-334E-4B81-83D4-E1A770DE5B66}"/>
              </a:ext>
            </a:extLst>
          </p:cNvPr>
          <p:cNvSpPr>
            <a:spLocks noGrp="1"/>
          </p:cNvSpPr>
          <p:nvPr>
            <p:ph type="title"/>
          </p:nvPr>
        </p:nvSpPr>
        <p:spPr/>
        <p:txBody>
          <a:bodyPr/>
          <a:lstStyle/>
          <a:p>
            <a:r>
              <a:rPr lang="en-US"/>
              <a:t>Agenda</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1"/>
          </p:nvPr>
        </p:nvSpPr>
        <p:spPr/>
        <p:txBody>
          <a:bodyPr/>
          <a:lstStyle/>
          <a:p>
            <a:fld id="{0DA0EFD9-859E-4A8C-BA46-EEEA6EE5459C}" type="slidenum">
              <a:rPr lang="en-US" altLang="en-US" smtClean="0"/>
              <a:t>3</a:t>
            </a:fld>
            <a:endParaRPr lang="en-US" altLang="en-US"/>
          </a:p>
        </p:txBody>
      </p:sp>
    </p:spTree>
    <p:extLst>
      <p:ext uri="{BB962C8B-B14F-4D97-AF65-F5344CB8AC3E}">
        <p14:creationId xmlns:p14="http://schemas.microsoft.com/office/powerpoint/2010/main" val="16966235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290F6-334E-4B81-83D4-E1A770DE5B66}"/>
              </a:ext>
            </a:extLst>
          </p:cNvPr>
          <p:cNvSpPr>
            <a:spLocks noGrp="1"/>
          </p:cNvSpPr>
          <p:nvPr>
            <p:ph type="title"/>
          </p:nvPr>
        </p:nvSpPr>
        <p:spPr>
          <a:xfrm>
            <a:off x="264988" y="214341"/>
            <a:ext cx="8612311" cy="430887"/>
          </a:xfrm>
        </p:spPr>
        <p:txBody>
          <a:bodyPr wrap="square" anchor="ctr">
            <a:normAutofit/>
          </a:bodyPr>
          <a:lstStyle/>
          <a:p>
            <a:r>
              <a:rPr lang="en-US"/>
              <a:t>Terms of Service &amp; Privacy Policies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1"/>
          </p:nvPr>
        </p:nvSpPr>
        <p:spPr>
          <a:xfrm>
            <a:off x="8721725" y="4891088"/>
            <a:ext cx="155575" cy="114300"/>
          </a:xfrm>
        </p:spPr>
        <p:txBody>
          <a:bodyPr wrap="square" anchor="ctr">
            <a:normAutofit/>
          </a:bodyPr>
          <a:lstStyle/>
          <a:p>
            <a:pPr>
              <a:spcAft>
                <a:spcPts val="600"/>
              </a:spcAft>
            </a:pPr>
            <a:fld id="{0DA0EFD9-859E-4A8C-BA46-EEEA6EE5459C}" type="slidenum">
              <a:rPr lang="en-US" altLang="en-US" smtClean="0"/>
              <a:pPr>
                <a:spcAft>
                  <a:spcPts val="600"/>
                </a:spcAft>
              </a:pPr>
              <a:t>30</a:t>
            </a:fld>
            <a:endParaRPr lang="en-US" altLang="en-US"/>
          </a:p>
        </p:txBody>
      </p:sp>
      <p:pic>
        <p:nvPicPr>
          <p:cNvPr id="3" name="Picture 2" descr="Chart, scatter chart&#10;&#10;Description automatically generated">
            <a:extLst>
              <a:ext uri="{FF2B5EF4-FFF2-40B4-BE49-F238E27FC236}">
                <a16:creationId xmlns:a16="http://schemas.microsoft.com/office/drawing/2014/main" id="{8A770EEB-FBB7-0C5E-C871-574F957BD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6" y="1013378"/>
            <a:ext cx="7243864" cy="3915781"/>
          </a:xfrm>
          <a:prstGeom prst="rect">
            <a:avLst/>
          </a:prstGeom>
        </p:spPr>
      </p:pic>
      <p:sp>
        <p:nvSpPr>
          <p:cNvPr id="5" name="TextBox 4">
            <a:extLst>
              <a:ext uri="{FF2B5EF4-FFF2-40B4-BE49-F238E27FC236}">
                <a16:creationId xmlns:a16="http://schemas.microsoft.com/office/drawing/2014/main" id="{D321DE1A-75FB-291D-52FB-F0DD4A60C80E}"/>
              </a:ext>
            </a:extLst>
          </p:cNvPr>
          <p:cNvSpPr txBox="1"/>
          <p:nvPr/>
        </p:nvSpPr>
        <p:spPr>
          <a:xfrm>
            <a:off x="7140102" y="966281"/>
            <a:ext cx="1919592" cy="2031325"/>
          </a:xfrm>
          <a:prstGeom prst="rect">
            <a:avLst/>
          </a:prstGeom>
          <a:noFill/>
        </p:spPr>
        <p:txBody>
          <a:bodyPr wrap="square" rtlCol="0">
            <a:spAutoFit/>
          </a:bodyPr>
          <a:lstStyle/>
          <a:p>
            <a:pPr algn="ctr"/>
            <a:r>
              <a:rPr lang="en-US" b="1" i="1">
                <a:solidFill>
                  <a:srgbClr val="0070C0"/>
                </a:solidFill>
                <a:effectLst/>
                <a:latin typeface="nyt-cheltenham-cond"/>
              </a:rPr>
              <a:t>“We Read 150 Privacy Policies. They Were an Incomprehensible Disaster</a:t>
            </a:r>
            <a:r>
              <a:rPr lang="en-US" b="1" i="1">
                <a:solidFill>
                  <a:srgbClr val="0070C0"/>
                </a:solidFill>
                <a:effectLst/>
                <a:latin typeface="nyt-imperial"/>
              </a:rPr>
              <a:t>.”</a:t>
            </a:r>
          </a:p>
          <a:p>
            <a:pPr algn="ctr"/>
            <a:br>
              <a:rPr lang="en-US" sz="1200" i="0">
                <a:solidFill>
                  <a:srgbClr val="000000"/>
                </a:solidFill>
                <a:effectLst/>
                <a:latin typeface="nyt-imperial"/>
              </a:rPr>
            </a:br>
            <a:r>
              <a:rPr lang="en-US" sz="1200" i="0">
                <a:solidFill>
                  <a:srgbClr val="000000"/>
                </a:solidFill>
                <a:effectLst/>
                <a:latin typeface="nyt-imperial"/>
              </a:rPr>
              <a:t>--Kevin </a:t>
            </a:r>
            <a:r>
              <a:rPr lang="en-US" sz="1200" i="0" err="1">
                <a:solidFill>
                  <a:srgbClr val="000000"/>
                </a:solidFill>
                <a:effectLst/>
                <a:latin typeface="nyt-franklin"/>
              </a:rPr>
              <a:t>Litman-Navarro</a:t>
            </a:r>
            <a:r>
              <a:rPr lang="en-US" sz="1200">
                <a:solidFill>
                  <a:srgbClr val="000000"/>
                </a:solidFill>
                <a:latin typeface="nyt-imperial"/>
              </a:rPr>
              <a:t>, </a:t>
            </a:r>
            <a:r>
              <a:rPr lang="en-US" sz="1200" i="1">
                <a:solidFill>
                  <a:srgbClr val="000000"/>
                </a:solidFill>
                <a:latin typeface="nyt-imperial"/>
              </a:rPr>
              <a:t>The New York Times</a:t>
            </a:r>
            <a:endParaRPr lang="en-US" sz="1200" i="1">
              <a:solidFill>
                <a:srgbClr val="000000"/>
              </a:solidFill>
              <a:effectLst/>
              <a:latin typeface="nyt-imperial"/>
            </a:endParaRPr>
          </a:p>
        </p:txBody>
      </p:sp>
      <p:sp>
        <p:nvSpPr>
          <p:cNvPr id="8" name="Rectangle 7">
            <a:extLst>
              <a:ext uri="{FF2B5EF4-FFF2-40B4-BE49-F238E27FC236}">
                <a16:creationId xmlns:a16="http://schemas.microsoft.com/office/drawing/2014/main" id="{76025FC4-2652-262D-D5BB-26ED6C88C74D}"/>
              </a:ext>
            </a:extLst>
          </p:cNvPr>
          <p:cNvSpPr/>
          <p:nvPr/>
        </p:nvSpPr>
        <p:spPr>
          <a:xfrm>
            <a:off x="1459149" y="1750979"/>
            <a:ext cx="577174" cy="25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573B4B-C545-DAB3-AE48-AD04249F7EF8}"/>
              </a:ext>
            </a:extLst>
          </p:cNvPr>
          <p:cNvSpPr txBox="1"/>
          <p:nvPr/>
        </p:nvSpPr>
        <p:spPr>
          <a:xfrm>
            <a:off x="1459149" y="1804385"/>
            <a:ext cx="807397" cy="338554"/>
          </a:xfrm>
          <a:prstGeom prst="rect">
            <a:avLst/>
          </a:prstGeom>
          <a:noFill/>
        </p:spPr>
        <p:txBody>
          <a:bodyPr wrap="square" rtlCol="0">
            <a:spAutoFit/>
          </a:bodyPr>
          <a:lstStyle/>
          <a:p>
            <a:r>
              <a:rPr lang="en-US" sz="800">
                <a:solidFill>
                  <a:srgbClr val="0070C0"/>
                </a:solidFill>
              </a:rPr>
              <a:t>Critique of </a:t>
            </a:r>
          </a:p>
          <a:p>
            <a:r>
              <a:rPr lang="en-US" sz="800">
                <a:solidFill>
                  <a:srgbClr val="0070C0"/>
                </a:solidFill>
              </a:rPr>
              <a:t>Pure Reason</a:t>
            </a:r>
          </a:p>
        </p:txBody>
      </p:sp>
      <p:sp>
        <p:nvSpPr>
          <p:cNvPr id="9" name="Circle: Hollow 8">
            <a:extLst>
              <a:ext uri="{FF2B5EF4-FFF2-40B4-BE49-F238E27FC236}">
                <a16:creationId xmlns:a16="http://schemas.microsoft.com/office/drawing/2014/main" id="{AB76FBB0-C0DC-8DE8-EC00-286019D1A07C}"/>
              </a:ext>
            </a:extLst>
          </p:cNvPr>
          <p:cNvSpPr/>
          <p:nvPr/>
        </p:nvSpPr>
        <p:spPr>
          <a:xfrm>
            <a:off x="2321370" y="1903814"/>
            <a:ext cx="97277" cy="97277"/>
          </a:xfrm>
          <a:prstGeom prst="don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B13C968C-4D88-BBCB-272D-EDF9F297CC36}"/>
              </a:ext>
            </a:extLst>
          </p:cNvPr>
          <p:cNvSpPr/>
          <p:nvPr/>
        </p:nvSpPr>
        <p:spPr>
          <a:xfrm>
            <a:off x="1706019" y="3196721"/>
            <a:ext cx="97277" cy="97277"/>
          </a:xfrm>
          <a:prstGeom prst="don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3C928401-2AAA-1CC1-2647-3A3BF801C247}"/>
              </a:ext>
            </a:extLst>
          </p:cNvPr>
          <p:cNvSpPr/>
          <p:nvPr/>
        </p:nvSpPr>
        <p:spPr>
          <a:xfrm>
            <a:off x="1151106" y="3492230"/>
            <a:ext cx="97277" cy="97277"/>
          </a:xfrm>
          <a:prstGeom prst="don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FD3ED751-0166-2D7F-91FB-DE8BACF74244}"/>
              </a:ext>
            </a:extLst>
          </p:cNvPr>
          <p:cNvSpPr/>
          <p:nvPr/>
        </p:nvSpPr>
        <p:spPr>
          <a:xfrm>
            <a:off x="4130279" y="2681591"/>
            <a:ext cx="97277" cy="97277"/>
          </a:xfrm>
          <a:prstGeom prst="don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3C680DC8-0182-91FF-1E0F-2296BF55EFDC}"/>
              </a:ext>
            </a:extLst>
          </p:cNvPr>
          <p:cNvSpPr/>
          <p:nvPr/>
        </p:nvSpPr>
        <p:spPr>
          <a:xfrm>
            <a:off x="4266295" y="4203253"/>
            <a:ext cx="97277" cy="97277"/>
          </a:xfrm>
          <a:prstGeom prst="don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D3E32C6-DA8F-62EB-050F-1014A2A23DAC}"/>
              </a:ext>
            </a:extLst>
          </p:cNvPr>
          <p:cNvSpPr/>
          <p:nvPr/>
        </p:nvSpPr>
        <p:spPr>
          <a:xfrm>
            <a:off x="1475362" y="3304165"/>
            <a:ext cx="577174" cy="25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6D9453D-D6F8-71EA-4260-D74927F8DA6A}"/>
              </a:ext>
            </a:extLst>
          </p:cNvPr>
          <p:cNvSpPr txBox="1"/>
          <p:nvPr/>
        </p:nvSpPr>
        <p:spPr>
          <a:xfrm>
            <a:off x="1360250" y="3272500"/>
            <a:ext cx="807397" cy="338554"/>
          </a:xfrm>
          <a:prstGeom prst="rect">
            <a:avLst/>
          </a:prstGeom>
          <a:noFill/>
        </p:spPr>
        <p:txBody>
          <a:bodyPr wrap="square" rtlCol="0">
            <a:spAutoFit/>
          </a:bodyPr>
          <a:lstStyle/>
          <a:p>
            <a:pPr algn="ctr"/>
            <a:r>
              <a:rPr lang="en-US" sz="800">
                <a:solidFill>
                  <a:srgbClr val="0070C0"/>
                </a:solidFill>
              </a:rPr>
              <a:t>Great</a:t>
            </a:r>
          </a:p>
          <a:p>
            <a:pPr algn="ctr"/>
            <a:r>
              <a:rPr lang="en-US" sz="800">
                <a:solidFill>
                  <a:srgbClr val="0070C0"/>
                </a:solidFill>
              </a:rPr>
              <a:t>Expectations</a:t>
            </a:r>
          </a:p>
        </p:txBody>
      </p:sp>
      <p:sp>
        <p:nvSpPr>
          <p:cNvPr id="17" name="Rectangle 16">
            <a:extLst>
              <a:ext uri="{FF2B5EF4-FFF2-40B4-BE49-F238E27FC236}">
                <a16:creationId xmlns:a16="http://schemas.microsoft.com/office/drawing/2014/main" id="{65BE8A81-3DFD-0A98-1A2E-6AB3A6798570}"/>
              </a:ext>
            </a:extLst>
          </p:cNvPr>
          <p:cNvSpPr/>
          <p:nvPr/>
        </p:nvSpPr>
        <p:spPr>
          <a:xfrm>
            <a:off x="911157" y="3625340"/>
            <a:ext cx="577174" cy="259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C64A6E4-0A63-E177-2468-DE64646F93BD}"/>
              </a:ext>
            </a:extLst>
          </p:cNvPr>
          <p:cNvSpPr txBox="1"/>
          <p:nvPr/>
        </p:nvSpPr>
        <p:spPr>
          <a:xfrm>
            <a:off x="796045" y="3583028"/>
            <a:ext cx="807397" cy="338554"/>
          </a:xfrm>
          <a:prstGeom prst="rect">
            <a:avLst/>
          </a:prstGeom>
          <a:noFill/>
        </p:spPr>
        <p:txBody>
          <a:bodyPr wrap="square" rtlCol="0">
            <a:spAutoFit/>
          </a:bodyPr>
          <a:lstStyle/>
          <a:p>
            <a:pPr algn="ctr"/>
            <a:r>
              <a:rPr lang="en-US" sz="800">
                <a:solidFill>
                  <a:srgbClr val="0070C0"/>
                </a:solidFill>
              </a:rPr>
              <a:t>Pride &amp; </a:t>
            </a:r>
          </a:p>
          <a:p>
            <a:pPr algn="ctr"/>
            <a:r>
              <a:rPr lang="en-US" sz="800">
                <a:solidFill>
                  <a:srgbClr val="0070C0"/>
                </a:solidFill>
              </a:rPr>
              <a:t>Prejudice</a:t>
            </a:r>
          </a:p>
        </p:txBody>
      </p:sp>
      <p:sp>
        <p:nvSpPr>
          <p:cNvPr id="20" name="Rectangle 19">
            <a:extLst>
              <a:ext uri="{FF2B5EF4-FFF2-40B4-BE49-F238E27FC236}">
                <a16:creationId xmlns:a16="http://schemas.microsoft.com/office/drawing/2014/main" id="{5C60A3E2-DC09-54E0-737C-77C43DF25A95}"/>
              </a:ext>
            </a:extLst>
          </p:cNvPr>
          <p:cNvSpPr/>
          <p:nvPr/>
        </p:nvSpPr>
        <p:spPr>
          <a:xfrm>
            <a:off x="3845668" y="2798323"/>
            <a:ext cx="674451" cy="275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7253D0C-E648-BD24-909E-C4CEBEDAEB94}"/>
              </a:ext>
            </a:extLst>
          </p:cNvPr>
          <p:cNvSpPr txBox="1"/>
          <p:nvPr/>
        </p:nvSpPr>
        <p:spPr>
          <a:xfrm>
            <a:off x="3762171" y="2778868"/>
            <a:ext cx="841444" cy="338554"/>
          </a:xfrm>
          <a:prstGeom prst="rect">
            <a:avLst/>
          </a:prstGeom>
          <a:noFill/>
        </p:spPr>
        <p:txBody>
          <a:bodyPr wrap="square" rtlCol="0">
            <a:spAutoFit/>
          </a:bodyPr>
          <a:lstStyle/>
          <a:p>
            <a:pPr algn="ctr"/>
            <a:r>
              <a:rPr lang="en-US" sz="800">
                <a:solidFill>
                  <a:srgbClr val="0070C0"/>
                </a:solidFill>
              </a:rPr>
              <a:t>A Brief History of Time</a:t>
            </a:r>
          </a:p>
        </p:txBody>
      </p:sp>
      <p:sp>
        <p:nvSpPr>
          <p:cNvPr id="22" name="Rectangle 21">
            <a:extLst>
              <a:ext uri="{FF2B5EF4-FFF2-40B4-BE49-F238E27FC236}">
                <a16:creationId xmlns:a16="http://schemas.microsoft.com/office/drawing/2014/main" id="{8BBD1AAE-2CFE-014B-D0CA-ACAC0C5B2939}"/>
              </a:ext>
            </a:extLst>
          </p:cNvPr>
          <p:cNvSpPr/>
          <p:nvPr/>
        </p:nvSpPr>
        <p:spPr>
          <a:xfrm>
            <a:off x="3858590" y="3873177"/>
            <a:ext cx="1063606" cy="292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DB3EA3A-89B5-852E-3EF1-0A5E239901FB}"/>
              </a:ext>
            </a:extLst>
          </p:cNvPr>
          <p:cNvSpPr txBox="1"/>
          <p:nvPr/>
        </p:nvSpPr>
        <p:spPr>
          <a:xfrm>
            <a:off x="3583425" y="3855309"/>
            <a:ext cx="1484280" cy="338554"/>
          </a:xfrm>
          <a:prstGeom prst="rect">
            <a:avLst/>
          </a:prstGeom>
          <a:noFill/>
        </p:spPr>
        <p:txBody>
          <a:bodyPr wrap="square" rtlCol="0">
            <a:spAutoFit/>
          </a:bodyPr>
          <a:lstStyle/>
          <a:p>
            <a:pPr algn="ctr"/>
            <a:r>
              <a:rPr lang="en-US" sz="800">
                <a:solidFill>
                  <a:srgbClr val="0070C0"/>
                </a:solidFill>
              </a:rPr>
              <a:t>Harry Potter and the Sorcerer’s Stone</a:t>
            </a:r>
          </a:p>
        </p:txBody>
      </p:sp>
    </p:spTree>
    <p:extLst>
      <p:ext uri="{BB962C8B-B14F-4D97-AF65-F5344CB8AC3E}">
        <p14:creationId xmlns:p14="http://schemas.microsoft.com/office/powerpoint/2010/main" val="11986522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290F6-334E-4B81-83D4-E1A770DE5B66}"/>
              </a:ext>
            </a:extLst>
          </p:cNvPr>
          <p:cNvSpPr>
            <a:spLocks noGrp="1"/>
          </p:cNvSpPr>
          <p:nvPr>
            <p:ph type="title"/>
          </p:nvPr>
        </p:nvSpPr>
        <p:spPr>
          <a:xfrm>
            <a:off x="264988" y="214341"/>
            <a:ext cx="8612311" cy="430887"/>
          </a:xfrm>
        </p:spPr>
        <p:txBody>
          <a:bodyPr wrap="square" anchor="ctr">
            <a:normAutofit/>
          </a:bodyPr>
          <a:lstStyle/>
          <a:p>
            <a:r>
              <a:rPr lang="en-US"/>
              <a:t>Terms of Service &amp; Privacy Policies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1"/>
          </p:nvPr>
        </p:nvSpPr>
        <p:spPr>
          <a:xfrm>
            <a:off x="8721725" y="4891088"/>
            <a:ext cx="155575" cy="114300"/>
          </a:xfrm>
        </p:spPr>
        <p:txBody>
          <a:bodyPr wrap="square" anchor="ctr">
            <a:normAutofit/>
          </a:bodyPr>
          <a:lstStyle/>
          <a:p>
            <a:pPr>
              <a:spcAft>
                <a:spcPts val="600"/>
              </a:spcAft>
            </a:pPr>
            <a:fld id="{0DA0EFD9-859E-4A8C-BA46-EEEA6EE5459C}" type="slidenum">
              <a:rPr lang="en-US" altLang="en-US" smtClean="0"/>
              <a:pPr>
                <a:spcAft>
                  <a:spcPts val="600"/>
                </a:spcAft>
              </a:pPr>
              <a:t>31</a:t>
            </a:fld>
            <a:endParaRPr lang="en-US" altLang="en-US"/>
          </a:p>
        </p:txBody>
      </p:sp>
      <p:pic>
        <p:nvPicPr>
          <p:cNvPr id="10" name="Picture 9">
            <a:extLst>
              <a:ext uri="{FF2B5EF4-FFF2-40B4-BE49-F238E27FC236}">
                <a16:creationId xmlns:a16="http://schemas.microsoft.com/office/drawing/2014/main" id="{1F8315FC-6111-4DAF-4D23-8A722814046B}"/>
              </a:ext>
            </a:extLst>
          </p:cNvPr>
          <p:cNvPicPr>
            <a:picLocks noChangeAspect="1"/>
          </p:cNvPicPr>
          <p:nvPr/>
        </p:nvPicPr>
        <p:blipFill>
          <a:blip r:embed="rId3"/>
          <a:stretch>
            <a:fillRect/>
          </a:stretch>
        </p:blipFill>
        <p:spPr>
          <a:xfrm>
            <a:off x="383993" y="983590"/>
            <a:ext cx="2955837" cy="4101544"/>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54CD626E-F66F-D8BE-F1FB-F89689ACE002}"/>
              </a:ext>
            </a:extLst>
          </p:cNvPr>
          <p:cNvSpPr/>
          <p:nvPr/>
        </p:nvSpPr>
        <p:spPr>
          <a:xfrm>
            <a:off x="2465644" y="4865785"/>
            <a:ext cx="846495" cy="194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49F7BA-2039-49F2-E8C2-CCEDDFFDDAC9}"/>
              </a:ext>
            </a:extLst>
          </p:cNvPr>
          <p:cNvSpPr txBox="1"/>
          <p:nvPr/>
        </p:nvSpPr>
        <p:spPr>
          <a:xfrm>
            <a:off x="2429724" y="4855086"/>
            <a:ext cx="2424223" cy="215444"/>
          </a:xfrm>
          <a:prstGeom prst="rect">
            <a:avLst/>
          </a:prstGeom>
          <a:noFill/>
        </p:spPr>
        <p:txBody>
          <a:bodyPr wrap="square" rtlCol="0">
            <a:spAutoFit/>
          </a:bodyPr>
          <a:lstStyle/>
          <a:p>
            <a:r>
              <a:rPr lang="en-US" sz="800"/>
              <a:t>Minutes to Read</a:t>
            </a:r>
          </a:p>
        </p:txBody>
      </p:sp>
      <p:sp>
        <p:nvSpPr>
          <p:cNvPr id="15" name="Rectangle 14">
            <a:extLst>
              <a:ext uri="{FF2B5EF4-FFF2-40B4-BE49-F238E27FC236}">
                <a16:creationId xmlns:a16="http://schemas.microsoft.com/office/drawing/2014/main" id="{0AE405C5-7AB9-9E44-F2E1-29784A9A2686}"/>
              </a:ext>
            </a:extLst>
          </p:cNvPr>
          <p:cNvSpPr/>
          <p:nvPr/>
        </p:nvSpPr>
        <p:spPr>
          <a:xfrm>
            <a:off x="618344" y="1488558"/>
            <a:ext cx="540605" cy="69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2FCA45-91B8-3ACC-9663-55F50C2B2B1B}"/>
              </a:ext>
            </a:extLst>
          </p:cNvPr>
          <p:cNvSpPr/>
          <p:nvPr/>
        </p:nvSpPr>
        <p:spPr>
          <a:xfrm>
            <a:off x="680484" y="1674627"/>
            <a:ext cx="409353" cy="69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3C7381-A65E-AF5E-868F-A532EEEBD1DE}"/>
              </a:ext>
            </a:extLst>
          </p:cNvPr>
          <p:cNvSpPr txBox="1"/>
          <p:nvPr/>
        </p:nvSpPr>
        <p:spPr>
          <a:xfrm>
            <a:off x="428424" y="1423086"/>
            <a:ext cx="841991" cy="200055"/>
          </a:xfrm>
          <a:prstGeom prst="rect">
            <a:avLst/>
          </a:prstGeom>
          <a:noFill/>
        </p:spPr>
        <p:txBody>
          <a:bodyPr wrap="square">
            <a:spAutoFit/>
          </a:bodyPr>
          <a:lstStyle/>
          <a:p>
            <a:r>
              <a:rPr lang="en-US" sz="700"/>
              <a:t>Harder to Read</a:t>
            </a:r>
          </a:p>
        </p:txBody>
      </p:sp>
      <p:sp>
        <p:nvSpPr>
          <p:cNvPr id="19" name="TextBox 18">
            <a:extLst>
              <a:ext uri="{FF2B5EF4-FFF2-40B4-BE49-F238E27FC236}">
                <a16:creationId xmlns:a16="http://schemas.microsoft.com/office/drawing/2014/main" id="{9C31A1C3-C5F1-30B7-09D4-654CD9EC5890}"/>
              </a:ext>
            </a:extLst>
          </p:cNvPr>
          <p:cNvSpPr txBox="1"/>
          <p:nvPr/>
        </p:nvSpPr>
        <p:spPr>
          <a:xfrm>
            <a:off x="428425" y="1574599"/>
            <a:ext cx="841991" cy="200055"/>
          </a:xfrm>
          <a:prstGeom prst="rect">
            <a:avLst/>
          </a:prstGeom>
          <a:noFill/>
        </p:spPr>
        <p:txBody>
          <a:bodyPr wrap="square">
            <a:spAutoFit/>
          </a:bodyPr>
          <a:lstStyle/>
          <a:p>
            <a:r>
              <a:rPr lang="en-US" sz="700"/>
              <a:t>Easier to Read</a:t>
            </a:r>
          </a:p>
        </p:txBody>
      </p:sp>
      <p:sp>
        <p:nvSpPr>
          <p:cNvPr id="2" name="Content Placeholder 1">
            <a:extLst>
              <a:ext uri="{FF2B5EF4-FFF2-40B4-BE49-F238E27FC236}">
                <a16:creationId xmlns:a16="http://schemas.microsoft.com/office/drawing/2014/main" id="{26AB51C8-35E4-F1B1-DB85-830004F0C9B2}"/>
              </a:ext>
            </a:extLst>
          </p:cNvPr>
          <p:cNvSpPr txBox="1"/>
          <p:nvPr/>
        </p:nvSpPr>
        <p:spPr bwMode="auto">
          <a:xfrm>
            <a:off x="3529749" y="983590"/>
            <a:ext cx="5614251" cy="34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fr-FR" sz="1600" b="0"/>
              <a:t>2010:</a:t>
            </a:r>
          </a:p>
          <a:p>
            <a:endParaRPr lang="fr-FR" sz="1600" b="0"/>
          </a:p>
          <a:p>
            <a:r>
              <a:rPr lang="fr-FR" sz="1600" b="0"/>
              <a:t>2019:</a:t>
            </a:r>
          </a:p>
        </p:txBody>
      </p:sp>
      <p:pic>
        <p:nvPicPr>
          <p:cNvPr id="8" name="Picture 7">
            <a:extLst>
              <a:ext uri="{FF2B5EF4-FFF2-40B4-BE49-F238E27FC236}">
                <a16:creationId xmlns:a16="http://schemas.microsoft.com/office/drawing/2014/main" id="{974A6C10-4E8D-66E4-7FA1-A551D2787F2D}"/>
              </a:ext>
            </a:extLst>
          </p:cNvPr>
          <p:cNvPicPr>
            <a:picLocks noChangeAspect="1"/>
          </p:cNvPicPr>
          <p:nvPr/>
        </p:nvPicPr>
        <p:blipFill>
          <a:blip r:embed="rId4"/>
          <a:stretch>
            <a:fillRect/>
          </a:stretch>
        </p:blipFill>
        <p:spPr>
          <a:xfrm>
            <a:off x="3730581" y="1212361"/>
            <a:ext cx="5146718" cy="574083"/>
          </a:xfrm>
          <a:prstGeom prst="rect">
            <a:avLst/>
          </a:prstGeom>
        </p:spPr>
      </p:pic>
      <p:pic>
        <p:nvPicPr>
          <p:cNvPr id="13" name="Picture 12">
            <a:extLst>
              <a:ext uri="{FF2B5EF4-FFF2-40B4-BE49-F238E27FC236}">
                <a16:creationId xmlns:a16="http://schemas.microsoft.com/office/drawing/2014/main" id="{09D6DD15-417B-7D0A-12ED-0B471C76E5A3}"/>
              </a:ext>
            </a:extLst>
          </p:cNvPr>
          <p:cNvPicPr>
            <a:picLocks noChangeAspect="1"/>
          </p:cNvPicPr>
          <p:nvPr/>
        </p:nvPicPr>
        <p:blipFill>
          <a:blip r:embed="rId5"/>
          <a:stretch>
            <a:fillRect/>
          </a:stretch>
        </p:blipFill>
        <p:spPr>
          <a:xfrm>
            <a:off x="3948169" y="2164779"/>
            <a:ext cx="4712045" cy="2771073"/>
          </a:xfrm>
          <a:prstGeom prst="rect">
            <a:avLst/>
          </a:prstGeom>
        </p:spPr>
      </p:pic>
    </p:spTree>
    <p:extLst>
      <p:ext uri="{BB962C8B-B14F-4D97-AF65-F5344CB8AC3E}">
        <p14:creationId xmlns:p14="http://schemas.microsoft.com/office/powerpoint/2010/main" val="36519719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77776E-723A-4E6A-8664-A17E3EA3EFFB}"/>
              </a:ext>
            </a:extLst>
          </p:cNvPr>
          <p:cNvSpPr>
            <a:spLocks noGrp="1"/>
          </p:cNvSpPr>
          <p:nvPr>
            <p:ph sz="half" idx="1"/>
          </p:nvPr>
        </p:nvSpPr>
        <p:spPr>
          <a:xfrm>
            <a:off x="266699" y="1123951"/>
            <a:ext cx="7830553" cy="3429000"/>
          </a:xfrm>
        </p:spPr>
        <p:txBody>
          <a:bodyPr/>
          <a:lstStyle/>
          <a:p>
            <a:r>
              <a:rPr lang="en-US"/>
              <a:t>A word of caution:</a:t>
            </a:r>
          </a:p>
          <a:p>
            <a:pPr marL="342900" indent="-342900">
              <a:buFont typeface="Arial" pitchFamily="34" charset="0"/>
              <a:buChar char="•"/>
            </a:pPr>
            <a:r>
              <a:rPr lang="en-US"/>
              <a:t>Courts have increasingly looked at statements made </a:t>
            </a:r>
            <a:r>
              <a:rPr lang="en-US" i="1"/>
              <a:t>outside of </a:t>
            </a:r>
            <a:r>
              <a:rPr lang="en-US"/>
              <a:t>Terms of Service and Privacy Policies that might give rise to a reasonable expectation of privacy </a:t>
            </a:r>
          </a:p>
          <a:p>
            <a:pPr marL="522288" lvl="1" indent="-342900"/>
            <a:r>
              <a:rPr lang="en-US"/>
              <a:t>Ads </a:t>
            </a:r>
          </a:p>
          <a:p>
            <a:pPr marL="522288" lvl="1" indent="-342900"/>
            <a:r>
              <a:rPr lang="en-US"/>
              <a:t>Device pop-ups</a:t>
            </a:r>
          </a:p>
          <a:p>
            <a:pPr marL="522288" lvl="1" indent="-342900"/>
            <a:r>
              <a:rPr lang="en-US"/>
              <a:t>Help center / support pages </a:t>
            </a:r>
          </a:p>
          <a:p>
            <a:pPr marL="687388" lvl="2" indent="-342900"/>
            <a:r>
              <a:rPr lang="en-US" i="1"/>
              <a:t>See, e.g.</a:t>
            </a:r>
            <a:r>
              <a:rPr lang="en-US"/>
              <a:t>, </a:t>
            </a:r>
            <a:r>
              <a:rPr lang="en-US" i="1"/>
              <a:t>In re Facebook</a:t>
            </a:r>
            <a:r>
              <a:rPr lang="en-US"/>
              <a:t>, 956 F.3d at 602</a:t>
            </a:r>
            <a:r>
              <a:rPr lang="en-US" i="1"/>
              <a:t> </a:t>
            </a:r>
            <a:r>
              <a:rPr lang="en-US"/>
              <a:t>(finding that a Help Center page created an expectation of privacy)</a:t>
            </a:r>
            <a:endParaRPr lang="en-US" i="1"/>
          </a:p>
        </p:txBody>
      </p:sp>
      <p:sp>
        <p:nvSpPr>
          <p:cNvPr id="4" name="Title 3">
            <a:extLst>
              <a:ext uri="{FF2B5EF4-FFF2-40B4-BE49-F238E27FC236}">
                <a16:creationId xmlns:a16="http://schemas.microsoft.com/office/drawing/2014/main" id="{921290F6-334E-4B81-83D4-E1A770DE5B66}"/>
              </a:ext>
            </a:extLst>
          </p:cNvPr>
          <p:cNvSpPr>
            <a:spLocks noGrp="1"/>
          </p:cNvSpPr>
          <p:nvPr>
            <p:ph type="title"/>
          </p:nvPr>
        </p:nvSpPr>
        <p:spPr>
          <a:xfrm>
            <a:off x="264988" y="214341"/>
            <a:ext cx="8612311" cy="430887"/>
          </a:xfrm>
        </p:spPr>
        <p:txBody>
          <a:bodyPr/>
          <a:lstStyle/>
          <a:p>
            <a:r>
              <a:rPr lang="en-US"/>
              <a:t>Terms of Service &amp; Privacy Policies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1"/>
          </p:nvPr>
        </p:nvSpPr>
        <p:spPr/>
        <p:txBody>
          <a:bodyPr/>
          <a:lstStyle/>
          <a:p>
            <a:fld id="{0DA0EFD9-859E-4A8C-BA46-EEEA6EE5459C}" type="slidenum">
              <a:rPr lang="en-US" altLang="en-US" smtClean="0"/>
              <a:t>32</a:t>
            </a:fld>
            <a:endParaRPr lang="en-US" altLang="en-US"/>
          </a:p>
        </p:txBody>
      </p:sp>
    </p:spTree>
    <p:extLst>
      <p:ext uri="{BB962C8B-B14F-4D97-AF65-F5344CB8AC3E}">
        <p14:creationId xmlns:p14="http://schemas.microsoft.com/office/powerpoint/2010/main" val="36012007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5E6908-DE7F-4F6A-AAFA-0C013AC2626C}"/>
              </a:ext>
            </a:extLst>
          </p:cNvPr>
          <p:cNvSpPr>
            <a:spLocks noGrp="1"/>
          </p:cNvSpPr>
          <p:nvPr>
            <p:ph type="title"/>
          </p:nvPr>
        </p:nvSpPr>
        <p:spPr/>
        <p:txBody>
          <a:bodyPr/>
          <a:lstStyle/>
          <a:p>
            <a:r>
              <a:rPr lang="en-US"/>
              <a:t>Article III Standing </a:t>
            </a:r>
          </a:p>
        </p:txBody>
      </p:sp>
      <p:sp>
        <p:nvSpPr>
          <p:cNvPr id="6" name="Slide Number Placeholder 5">
            <a:extLst>
              <a:ext uri="{FF2B5EF4-FFF2-40B4-BE49-F238E27FC236}">
                <a16:creationId xmlns:a16="http://schemas.microsoft.com/office/drawing/2014/main" id="{8C6CB8F9-6311-4138-8B27-3B676DDD24E0}"/>
              </a:ext>
            </a:extLst>
          </p:cNvPr>
          <p:cNvSpPr>
            <a:spLocks noGrp="1"/>
          </p:cNvSpPr>
          <p:nvPr>
            <p:ph type="sldNum" sz="quarter" idx="11"/>
          </p:nvPr>
        </p:nvSpPr>
        <p:spPr/>
        <p:txBody>
          <a:bodyPr/>
          <a:lstStyle/>
          <a:p>
            <a:fld id="{0DA0EFD9-859E-4A8C-BA46-EEEA6EE5459C}" type="slidenum">
              <a:rPr lang="en-US" altLang="en-US" smtClean="0"/>
              <a:t>33</a:t>
            </a:fld>
            <a:endParaRPr lang="en-US" altLang="en-US"/>
          </a:p>
        </p:txBody>
      </p:sp>
      <p:sp>
        <p:nvSpPr>
          <p:cNvPr id="7" name="Content Placeholder 1">
            <a:extLst>
              <a:ext uri="{FF2B5EF4-FFF2-40B4-BE49-F238E27FC236}">
                <a16:creationId xmlns:a16="http://schemas.microsoft.com/office/drawing/2014/main" id="{42AB7A60-8969-4373-9AAB-DB428397B76A}"/>
              </a:ext>
            </a:extLst>
          </p:cNvPr>
          <p:cNvSpPr txBox="1"/>
          <p:nvPr/>
        </p:nvSpPr>
        <p:spPr bwMode="auto">
          <a:xfrm>
            <a:off x="139701" y="927100"/>
            <a:ext cx="9004300" cy="35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fr-FR" i="1" err="1"/>
              <a:t>TransUnion LLC v. Ramirez</a:t>
            </a:r>
            <a:r>
              <a:rPr lang="fr-FR"/>
              <a:t>, 141 S. Ct. 2190 (2021)</a:t>
            </a:r>
          </a:p>
          <a:p>
            <a:pPr marL="687388" lvl="2" indent="-342900"/>
            <a:r>
              <a:rPr lang="en-US"/>
              <a:t>Follows </a:t>
            </a:r>
            <a:r>
              <a:rPr lang="en-US" i="1" err="1"/>
              <a:t>Spokeo, Inc. v. Robins</a:t>
            </a:r>
            <a:r>
              <a:rPr lang="en-US"/>
              <a:t>, 578 U.S. 330 (2016), which held that procedural violations of the Fair Credit Reporting Act, without concrete harm, cannot satisfy the injury-in-fact requirement of Article III.</a:t>
            </a:r>
          </a:p>
          <a:p>
            <a:pPr marL="342900" indent="-342900">
              <a:buFont typeface="Arial" pitchFamily="34" charset="0"/>
              <a:buChar char="•"/>
            </a:pPr>
            <a:r>
              <a:rPr lang="en-US" b="0"/>
              <a:t>Courts have been resistant to </a:t>
            </a:r>
            <a:r>
              <a:rPr lang="en-US" b="0" i="1"/>
              <a:t>Spokeo</a:t>
            </a:r>
            <a:r>
              <a:rPr lang="en-US" b="0"/>
              <a:t>-type</a:t>
            </a:r>
            <a:r>
              <a:rPr lang="en-US" b="0" i="1"/>
              <a:t> </a:t>
            </a:r>
            <a:r>
              <a:rPr lang="en-US" b="0"/>
              <a:t>standing arguments in the context of traditional privacy claims.</a:t>
            </a:r>
          </a:p>
          <a:p>
            <a:pPr marL="687388" lvl="2" indent="-342900"/>
            <a:r>
              <a:rPr lang="en-US" i="1"/>
              <a:t>Transunion </a:t>
            </a:r>
            <a:r>
              <a:rPr lang="en-US"/>
              <a:t>recognized “</a:t>
            </a:r>
            <a:r>
              <a:rPr lang="en-US" b="1"/>
              <a:t>disclosure of private information</a:t>
            </a:r>
            <a:r>
              <a:rPr lang="en-US"/>
              <a:t>” and “</a:t>
            </a:r>
            <a:r>
              <a:rPr lang="en-US" b="1"/>
              <a:t>intrusion upon seclusion</a:t>
            </a:r>
            <a:r>
              <a:rPr lang="en-US"/>
              <a:t>” as “intangible harms” that have been “traditionally recognized as providing a basis for lawsuits in American courts.”  </a:t>
            </a:r>
            <a:r>
              <a:rPr lang="it-IT"/>
              <a:t>141 S. Ct. at 2204 (2021).</a:t>
            </a:r>
            <a:endParaRPr lang="en-US"/>
          </a:p>
          <a:p>
            <a:pPr marL="342900" indent="-342900">
              <a:buFont typeface="Arial" pitchFamily="34" charset="0"/>
              <a:buChar char="•"/>
            </a:pPr>
            <a:r>
              <a:rPr lang="en-US" b="0"/>
              <a:t>But under the right circumstances, courts may be receptive.  </a:t>
            </a:r>
          </a:p>
          <a:p>
            <a:pPr marL="687388" lvl="2" indent="-342900"/>
            <a:r>
              <a:rPr lang="en-US" i="1"/>
              <a:t>E.g.</a:t>
            </a:r>
            <a:r>
              <a:rPr lang="en-US"/>
              <a:t>, </a:t>
            </a:r>
            <a:r>
              <a:rPr lang="en-US" i="1" err="1"/>
              <a:t>Abdulaziz v. Twitter, Inc.</a:t>
            </a:r>
            <a:r>
              <a:rPr lang="en-US"/>
              <a:t>, No. 19-CV-06694-LB, 2020 WL 6947929 (N.D. Cal. Aug. 12, 2020)</a:t>
            </a:r>
          </a:p>
        </p:txBody>
      </p:sp>
    </p:spTree>
    <p:extLst>
      <p:ext uri="{BB962C8B-B14F-4D97-AF65-F5344CB8AC3E}">
        <p14:creationId xmlns:p14="http://schemas.microsoft.com/office/powerpoint/2010/main" val="42544205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B16BC-B134-4C1C-B567-297C59A59F2B}"/>
              </a:ext>
            </a:extLst>
          </p:cNvPr>
          <p:cNvSpPr>
            <a:spLocks noGrp="1"/>
          </p:cNvSpPr>
          <p:nvPr>
            <p:ph type="title"/>
          </p:nvPr>
        </p:nvSpPr>
        <p:spPr/>
        <p:txBody>
          <a:bodyPr/>
          <a:lstStyle/>
          <a:p>
            <a:r>
              <a:rPr lang="en-GB"/>
              <a:t>Practical takeaways (1)</a:t>
            </a:r>
          </a:p>
        </p:txBody>
      </p:sp>
      <p:sp>
        <p:nvSpPr>
          <p:cNvPr id="4" name="Slide Number Placeholder 3">
            <a:extLst>
              <a:ext uri="{FF2B5EF4-FFF2-40B4-BE49-F238E27FC236}">
                <a16:creationId xmlns:a16="http://schemas.microsoft.com/office/drawing/2014/main" id="{D133C475-5014-4A8D-B0D5-55674E562D6F}"/>
              </a:ext>
            </a:extLst>
          </p:cNvPr>
          <p:cNvSpPr>
            <a:spLocks noGrp="1"/>
          </p:cNvSpPr>
          <p:nvPr>
            <p:ph type="sldNum" sz="quarter" idx="11"/>
          </p:nvPr>
        </p:nvSpPr>
        <p:spPr/>
        <p:txBody>
          <a:bodyPr/>
          <a:lstStyle/>
          <a:p>
            <a:fld id="{AE40F04C-0113-48AC-B208-C432829543B5}" type="slidenum">
              <a:rPr lang="en-GB" smtClean="0"/>
              <a:t>34</a:t>
            </a:fld>
            <a:endParaRPr lang="en-GB"/>
          </a:p>
        </p:txBody>
      </p:sp>
      <p:sp>
        <p:nvSpPr>
          <p:cNvPr id="8" name="Text Placeholder 7">
            <a:extLst>
              <a:ext uri="{FF2B5EF4-FFF2-40B4-BE49-F238E27FC236}">
                <a16:creationId xmlns:a16="http://schemas.microsoft.com/office/drawing/2014/main" id="{A0D23B79-C8FF-4F0C-A4CE-ACABFA02A8EF}"/>
              </a:ext>
            </a:extLst>
          </p:cNvPr>
          <p:cNvSpPr>
            <a:spLocks noGrp="1"/>
          </p:cNvSpPr>
          <p:nvPr>
            <p:ph sz="quarter" idx="13"/>
          </p:nvPr>
        </p:nvSpPr>
        <p:spPr>
          <a:xfrm>
            <a:off x="264989" y="979014"/>
            <a:ext cx="8612310" cy="3492246"/>
          </a:xfrm>
        </p:spPr>
        <p:txBody>
          <a:bodyPr/>
          <a:lstStyle/>
          <a:p>
            <a:r>
              <a:rPr lang="en-GB"/>
              <a:t>Top tips</a:t>
            </a:r>
          </a:p>
        </p:txBody>
      </p:sp>
      <p:sp>
        <p:nvSpPr>
          <p:cNvPr id="10" name="Rectangle 9">
            <a:extLst>
              <a:ext uri="{FF2B5EF4-FFF2-40B4-BE49-F238E27FC236}">
                <a16:creationId xmlns:a16="http://schemas.microsoft.com/office/drawing/2014/main" id="{B0E3737B-9920-453A-890D-93C7999112A4}"/>
              </a:ext>
            </a:extLst>
          </p:cNvPr>
          <p:cNvSpPr/>
          <p:nvPr/>
        </p:nvSpPr>
        <p:spPr>
          <a:xfrm>
            <a:off x="336947" y="1323975"/>
            <a:ext cx="2286900" cy="3280500"/>
          </a:xfrm>
          <a:prstGeom prst="rect">
            <a:avLst/>
          </a:prstGeom>
          <a:solidFill>
            <a:srgbClr val="FC515B">
              <a:alpha val="2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algn="ctr"/>
            <a:endParaRPr lang="en-GB" sz="1500">
              <a:solidFill>
                <a:srgbClr val="303030"/>
              </a:solidFill>
            </a:endParaRPr>
          </a:p>
        </p:txBody>
      </p:sp>
      <p:sp>
        <p:nvSpPr>
          <p:cNvPr id="14" name="Rectangle 13">
            <a:extLst>
              <a:ext uri="{FF2B5EF4-FFF2-40B4-BE49-F238E27FC236}">
                <a16:creationId xmlns:a16="http://schemas.microsoft.com/office/drawing/2014/main" id="{1155C480-4F36-435C-84BA-714C706C13BE}"/>
              </a:ext>
            </a:extLst>
          </p:cNvPr>
          <p:cNvSpPr/>
          <p:nvPr/>
        </p:nvSpPr>
        <p:spPr>
          <a:xfrm>
            <a:off x="3427949" y="1323975"/>
            <a:ext cx="2286900" cy="3280500"/>
          </a:xfrm>
          <a:prstGeom prst="rect">
            <a:avLst/>
          </a:prstGeom>
          <a:solidFill>
            <a:srgbClr val="FC515B">
              <a:alpha val="4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r>
              <a:rPr lang="en-GB">
                <a:solidFill>
                  <a:srgbClr val="303030"/>
                </a:solidFill>
                <a:latin typeface="Real Text Medium"/>
              </a:rPr>
              <a:t>							</a:t>
            </a:r>
          </a:p>
          <a:p>
            <a:pPr lvl="0" algn="ctr"/>
            <a:endParaRPr lang="en-GB" sz="1500">
              <a:solidFill>
                <a:srgbClr val="303030"/>
              </a:solidFill>
            </a:endParaRPr>
          </a:p>
          <a:p>
            <a:pPr lvl="0" algn="ctr"/>
            <a:endParaRPr lang="en-GB" sz="1500">
              <a:solidFill>
                <a:srgbClr val="303030"/>
              </a:solidFill>
            </a:endParaRPr>
          </a:p>
          <a:p>
            <a:pPr lvl="0" algn="ctr"/>
            <a:endParaRPr lang="en-GB" sz="1500">
              <a:solidFill>
                <a:srgbClr val="303030"/>
              </a:solidFill>
            </a:endParaRPr>
          </a:p>
        </p:txBody>
      </p:sp>
      <p:sp>
        <p:nvSpPr>
          <p:cNvPr id="15" name="Rectangle 14">
            <a:extLst>
              <a:ext uri="{FF2B5EF4-FFF2-40B4-BE49-F238E27FC236}">
                <a16:creationId xmlns:a16="http://schemas.microsoft.com/office/drawing/2014/main" id="{8A6189C1-C315-4AA1-ADED-509720005971}"/>
              </a:ext>
            </a:extLst>
          </p:cNvPr>
          <p:cNvSpPr/>
          <p:nvPr/>
        </p:nvSpPr>
        <p:spPr>
          <a:xfrm>
            <a:off x="6518963" y="1323975"/>
            <a:ext cx="2286900" cy="3280500"/>
          </a:xfrm>
          <a:prstGeom prst="rect">
            <a:avLst/>
          </a:prstGeom>
          <a:solidFill>
            <a:srgbClr val="FC515B">
              <a:alpha val="6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sz="1500">
              <a:solidFill>
                <a:srgbClr val="303030"/>
              </a:solidFill>
            </a:endParaRPr>
          </a:p>
          <a:p>
            <a:pPr lvl="0" algn="ctr"/>
            <a:endParaRPr lang="en-GB" sz="1500">
              <a:solidFill>
                <a:srgbClr val="303030"/>
              </a:solidFill>
            </a:endParaRPr>
          </a:p>
        </p:txBody>
      </p:sp>
      <p:sp>
        <p:nvSpPr>
          <p:cNvPr id="17" name="Freeform 41">
            <a:extLst>
              <a:ext uri="{FF2B5EF4-FFF2-40B4-BE49-F238E27FC236}">
                <a16:creationId xmlns:a16="http://schemas.microsoft.com/office/drawing/2014/main" id="{0ACAC25E-4D94-4DAC-A5DE-F700B4CA0A4B}"/>
              </a:ext>
            </a:extLst>
          </p:cNvPr>
          <p:cNvSpPr>
            <a:spLocks noChangeAspect="1" noEditPoints="1"/>
          </p:cNvSpPr>
          <p:nvPr/>
        </p:nvSpPr>
        <p:spPr>
          <a:xfrm>
            <a:off x="1161797" y="1722283"/>
            <a:ext cx="637200" cy="634394"/>
          </a:xfrm>
          <a:custGeom>
            <a:avLst/>
            <a:gdLst>
              <a:gd name="T0" fmla="*/ 1923 w 1923"/>
              <a:gd name="T1" fmla="*/ 1136 h 1923"/>
              <a:gd name="T2" fmla="*/ 1675 w 1923"/>
              <a:gd name="T3" fmla="*/ 1211 h 1923"/>
              <a:gd name="T4" fmla="*/ 1769 w 1923"/>
              <a:gd name="T5" fmla="*/ 1470 h 1923"/>
              <a:gd name="T6" fmla="*/ 1518 w 1923"/>
              <a:gd name="T7" fmla="*/ 1765 h 1923"/>
              <a:gd name="T8" fmla="*/ 1690 w 1923"/>
              <a:gd name="T9" fmla="*/ 1487 h 1923"/>
              <a:gd name="T10" fmla="*/ 1566 w 1923"/>
              <a:gd name="T11" fmla="*/ 1275 h 1923"/>
              <a:gd name="T12" fmla="*/ 1641 w 1923"/>
              <a:gd name="T13" fmla="*/ 1142 h 1923"/>
              <a:gd name="T14" fmla="*/ 1848 w 1923"/>
              <a:gd name="T15" fmla="*/ 818 h 1923"/>
              <a:gd name="T16" fmla="*/ 1612 w 1923"/>
              <a:gd name="T17" fmla="*/ 756 h 1923"/>
              <a:gd name="T18" fmla="*/ 1569 w 1923"/>
              <a:gd name="T19" fmla="*/ 609 h 1923"/>
              <a:gd name="T20" fmla="*/ 1487 w 1923"/>
              <a:gd name="T21" fmla="*/ 233 h 1923"/>
              <a:gd name="T22" fmla="*/ 1274 w 1923"/>
              <a:gd name="T23" fmla="*/ 357 h 1923"/>
              <a:gd name="T24" fmla="*/ 1142 w 1923"/>
              <a:gd name="T25" fmla="*/ 284 h 1923"/>
              <a:gd name="T26" fmla="*/ 818 w 1923"/>
              <a:gd name="T27" fmla="*/ 74 h 1923"/>
              <a:gd name="T28" fmla="*/ 755 w 1923"/>
              <a:gd name="T29" fmla="*/ 315 h 1923"/>
              <a:gd name="T30" fmla="*/ 612 w 1923"/>
              <a:gd name="T31" fmla="*/ 356 h 1923"/>
              <a:gd name="T32" fmla="*/ 236 w 1923"/>
              <a:gd name="T33" fmla="*/ 432 h 1923"/>
              <a:gd name="T34" fmla="*/ 360 w 1923"/>
              <a:gd name="T35" fmla="*/ 652 h 1923"/>
              <a:gd name="T36" fmla="*/ 288 w 1923"/>
              <a:gd name="T37" fmla="*/ 780 h 1923"/>
              <a:gd name="T38" fmla="*/ 74 w 1923"/>
              <a:gd name="T39" fmla="*/ 1105 h 1923"/>
              <a:gd name="T40" fmla="*/ 317 w 1923"/>
              <a:gd name="T41" fmla="*/ 1168 h 1923"/>
              <a:gd name="T42" fmla="*/ 357 w 1923"/>
              <a:gd name="T43" fmla="*/ 1309 h 1923"/>
              <a:gd name="T44" fmla="*/ 436 w 1923"/>
              <a:gd name="T45" fmla="*/ 1690 h 1923"/>
              <a:gd name="T46" fmla="*/ 651 w 1923"/>
              <a:gd name="T47" fmla="*/ 1564 h 1923"/>
              <a:gd name="T48" fmla="*/ 781 w 1923"/>
              <a:gd name="T49" fmla="*/ 1637 h 1923"/>
              <a:gd name="T50" fmla="*/ 1105 w 1923"/>
              <a:gd name="T51" fmla="*/ 1848 h 1923"/>
              <a:gd name="T52" fmla="*/ 1167 w 1923"/>
              <a:gd name="T53" fmla="*/ 1610 h 1923"/>
              <a:gd name="T54" fmla="*/ 1274 w 1923"/>
              <a:gd name="T55" fmla="*/ 1565 h 1923"/>
              <a:gd name="T56" fmla="*/ 1247 w 1923"/>
              <a:gd name="T57" fmla="*/ 1660 h 1923"/>
              <a:gd name="T58" fmla="*/ 1173 w 1923"/>
              <a:gd name="T59" fmla="*/ 1892 h 1923"/>
              <a:gd name="T60" fmla="*/ 787 w 1923"/>
              <a:gd name="T61" fmla="*/ 1923 h 1923"/>
              <a:gd name="T62" fmla="*/ 711 w 1923"/>
              <a:gd name="T63" fmla="*/ 1672 h 1923"/>
              <a:gd name="T64" fmla="*/ 453 w 1923"/>
              <a:gd name="T65" fmla="*/ 1769 h 1923"/>
              <a:gd name="T66" fmla="*/ 158 w 1923"/>
              <a:gd name="T67" fmla="*/ 1518 h 1923"/>
              <a:gd name="T68" fmla="*/ 283 w 1923"/>
              <a:gd name="T69" fmla="*/ 1285 h 1923"/>
              <a:gd name="T70" fmla="*/ 31 w 1923"/>
              <a:gd name="T71" fmla="*/ 1173 h 1923"/>
              <a:gd name="T72" fmla="*/ 0 w 1923"/>
              <a:gd name="T73" fmla="*/ 787 h 1923"/>
              <a:gd name="T74" fmla="*/ 253 w 1923"/>
              <a:gd name="T75" fmla="*/ 711 h 1923"/>
              <a:gd name="T76" fmla="*/ 157 w 1923"/>
              <a:gd name="T77" fmla="*/ 448 h 1923"/>
              <a:gd name="T78" fmla="*/ 405 w 1923"/>
              <a:gd name="T79" fmla="*/ 158 h 1923"/>
              <a:gd name="T80" fmla="*/ 637 w 1923"/>
              <a:gd name="T81" fmla="*/ 283 h 1923"/>
              <a:gd name="T82" fmla="*/ 750 w 1923"/>
              <a:gd name="T83" fmla="*/ 31 h 1923"/>
              <a:gd name="T84" fmla="*/ 1136 w 1923"/>
              <a:gd name="T85" fmla="*/ 0 h 1923"/>
              <a:gd name="T86" fmla="*/ 1211 w 1923"/>
              <a:gd name="T87" fmla="*/ 249 h 1923"/>
              <a:gd name="T88" fmla="*/ 1470 w 1923"/>
              <a:gd name="T89" fmla="*/ 154 h 1923"/>
              <a:gd name="T90" fmla="*/ 1765 w 1923"/>
              <a:gd name="T91" fmla="*/ 405 h 1923"/>
              <a:gd name="T92" fmla="*/ 1643 w 1923"/>
              <a:gd name="T93" fmla="*/ 633 h 1923"/>
              <a:gd name="T94" fmla="*/ 1892 w 1923"/>
              <a:gd name="T95" fmla="*/ 750 h 1923"/>
              <a:gd name="T96" fmla="*/ 1383 w 1923"/>
              <a:gd name="T97" fmla="*/ 961 h 1923"/>
              <a:gd name="T98" fmla="*/ 540 w 1923"/>
              <a:gd name="T99" fmla="*/ 961 h 1923"/>
              <a:gd name="T100" fmla="*/ 1383 w 1923"/>
              <a:gd name="T101" fmla="*/ 961 h 1923"/>
              <a:gd name="T102" fmla="*/ 961 w 1923"/>
              <a:gd name="T103" fmla="*/ 613 h 1923"/>
              <a:gd name="T104" fmla="*/ 961 w 1923"/>
              <a:gd name="T105" fmla="*/ 131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3" h="1923">
                <a:moveTo>
                  <a:pt x="1923" y="787"/>
                </a:moveTo>
                <a:cubicBezTo>
                  <a:pt x="1923" y="1136"/>
                  <a:pt x="1923" y="1136"/>
                  <a:pt x="1923" y="1136"/>
                </a:cubicBezTo>
                <a:cubicBezTo>
                  <a:pt x="1923" y="1154"/>
                  <a:pt x="1910" y="1170"/>
                  <a:pt x="1892" y="1173"/>
                </a:cubicBezTo>
                <a:cubicBezTo>
                  <a:pt x="1675" y="1211"/>
                  <a:pt x="1675" y="1211"/>
                  <a:pt x="1675" y="1211"/>
                </a:cubicBezTo>
                <a:cubicBezTo>
                  <a:pt x="1666" y="1237"/>
                  <a:pt x="1655" y="1264"/>
                  <a:pt x="1643" y="1289"/>
                </a:cubicBezTo>
                <a:cubicBezTo>
                  <a:pt x="1769" y="1470"/>
                  <a:pt x="1769" y="1470"/>
                  <a:pt x="1769" y="1470"/>
                </a:cubicBezTo>
                <a:cubicBezTo>
                  <a:pt x="1780" y="1485"/>
                  <a:pt x="1778" y="1505"/>
                  <a:pt x="1765" y="1518"/>
                </a:cubicBezTo>
                <a:cubicBezTo>
                  <a:pt x="1518" y="1765"/>
                  <a:pt x="1518" y="1765"/>
                  <a:pt x="1518" y="1765"/>
                </a:cubicBezTo>
                <a:cubicBezTo>
                  <a:pt x="1465" y="1712"/>
                  <a:pt x="1465" y="1712"/>
                  <a:pt x="1465" y="1712"/>
                </a:cubicBezTo>
                <a:cubicBezTo>
                  <a:pt x="1690" y="1487"/>
                  <a:pt x="1690" y="1487"/>
                  <a:pt x="1690" y="1487"/>
                </a:cubicBezTo>
                <a:cubicBezTo>
                  <a:pt x="1569" y="1314"/>
                  <a:pt x="1569" y="1314"/>
                  <a:pt x="1569" y="1314"/>
                </a:cubicBezTo>
                <a:cubicBezTo>
                  <a:pt x="1561" y="1302"/>
                  <a:pt x="1560" y="1288"/>
                  <a:pt x="1566" y="1275"/>
                </a:cubicBezTo>
                <a:cubicBezTo>
                  <a:pt x="1585" y="1240"/>
                  <a:pt x="1600" y="1203"/>
                  <a:pt x="1612" y="1167"/>
                </a:cubicBezTo>
                <a:cubicBezTo>
                  <a:pt x="1616" y="1154"/>
                  <a:pt x="1627" y="1144"/>
                  <a:pt x="1641" y="1142"/>
                </a:cubicBezTo>
                <a:cubicBezTo>
                  <a:pt x="1848" y="1105"/>
                  <a:pt x="1848" y="1105"/>
                  <a:pt x="1848" y="1105"/>
                </a:cubicBezTo>
                <a:cubicBezTo>
                  <a:pt x="1848" y="818"/>
                  <a:pt x="1848" y="818"/>
                  <a:pt x="1848" y="818"/>
                </a:cubicBezTo>
                <a:cubicBezTo>
                  <a:pt x="1641" y="781"/>
                  <a:pt x="1641" y="781"/>
                  <a:pt x="1641" y="781"/>
                </a:cubicBezTo>
                <a:cubicBezTo>
                  <a:pt x="1627" y="779"/>
                  <a:pt x="1616" y="769"/>
                  <a:pt x="1612" y="756"/>
                </a:cubicBezTo>
                <a:cubicBezTo>
                  <a:pt x="1600" y="720"/>
                  <a:pt x="1585" y="683"/>
                  <a:pt x="1566" y="648"/>
                </a:cubicBezTo>
                <a:cubicBezTo>
                  <a:pt x="1560" y="635"/>
                  <a:pt x="1561" y="620"/>
                  <a:pt x="1569" y="609"/>
                </a:cubicBezTo>
                <a:cubicBezTo>
                  <a:pt x="1690" y="436"/>
                  <a:pt x="1690" y="436"/>
                  <a:pt x="1690" y="436"/>
                </a:cubicBezTo>
                <a:cubicBezTo>
                  <a:pt x="1487" y="233"/>
                  <a:pt x="1487" y="233"/>
                  <a:pt x="1487" y="233"/>
                </a:cubicBezTo>
                <a:cubicBezTo>
                  <a:pt x="1313" y="355"/>
                  <a:pt x="1313" y="355"/>
                  <a:pt x="1313" y="355"/>
                </a:cubicBezTo>
                <a:cubicBezTo>
                  <a:pt x="1301" y="363"/>
                  <a:pt x="1287" y="364"/>
                  <a:pt x="1274" y="357"/>
                </a:cubicBezTo>
                <a:cubicBezTo>
                  <a:pt x="1238" y="339"/>
                  <a:pt x="1203" y="324"/>
                  <a:pt x="1167" y="313"/>
                </a:cubicBezTo>
                <a:cubicBezTo>
                  <a:pt x="1154" y="309"/>
                  <a:pt x="1144" y="298"/>
                  <a:pt x="1142" y="284"/>
                </a:cubicBezTo>
                <a:cubicBezTo>
                  <a:pt x="1105" y="74"/>
                  <a:pt x="1105" y="74"/>
                  <a:pt x="1105" y="74"/>
                </a:cubicBezTo>
                <a:cubicBezTo>
                  <a:pt x="818" y="74"/>
                  <a:pt x="818" y="74"/>
                  <a:pt x="818" y="74"/>
                </a:cubicBezTo>
                <a:cubicBezTo>
                  <a:pt x="781" y="286"/>
                  <a:pt x="781" y="286"/>
                  <a:pt x="781" y="286"/>
                </a:cubicBezTo>
                <a:cubicBezTo>
                  <a:pt x="778" y="300"/>
                  <a:pt x="768" y="311"/>
                  <a:pt x="755" y="315"/>
                </a:cubicBezTo>
                <a:cubicBezTo>
                  <a:pt x="720" y="326"/>
                  <a:pt x="685" y="341"/>
                  <a:pt x="651" y="359"/>
                </a:cubicBezTo>
                <a:cubicBezTo>
                  <a:pt x="639" y="365"/>
                  <a:pt x="624" y="364"/>
                  <a:pt x="612" y="356"/>
                </a:cubicBezTo>
                <a:cubicBezTo>
                  <a:pt x="436" y="233"/>
                  <a:pt x="436" y="233"/>
                  <a:pt x="436" y="233"/>
                </a:cubicBezTo>
                <a:cubicBezTo>
                  <a:pt x="236" y="432"/>
                  <a:pt x="236" y="432"/>
                  <a:pt x="236" y="432"/>
                </a:cubicBezTo>
                <a:cubicBezTo>
                  <a:pt x="358" y="614"/>
                  <a:pt x="358" y="614"/>
                  <a:pt x="358" y="614"/>
                </a:cubicBezTo>
                <a:cubicBezTo>
                  <a:pt x="365" y="625"/>
                  <a:pt x="366" y="640"/>
                  <a:pt x="360" y="652"/>
                </a:cubicBezTo>
                <a:cubicBezTo>
                  <a:pt x="342" y="686"/>
                  <a:pt x="328" y="721"/>
                  <a:pt x="317" y="755"/>
                </a:cubicBezTo>
                <a:cubicBezTo>
                  <a:pt x="313" y="768"/>
                  <a:pt x="301" y="778"/>
                  <a:pt x="288" y="780"/>
                </a:cubicBezTo>
                <a:cubicBezTo>
                  <a:pt x="74" y="818"/>
                  <a:pt x="74" y="818"/>
                  <a:pt x="74" y="818"/>
                </a:cubicBezTo>
                <a:cubicBezTo>
                  <a:pt x="74" y="1105"/>
                  <a:pt x="74" y="1105"/>
                  <a:pt x="74" y="1105"/>
                </a:cubicBezTo>
                <a:cubicBezTo>
                  <a:pt x="288" y="1143"/>
                  <a:pt x="288" y="1143"/>
                  <a:pt x="288" y="1143"/>
                </a:cubicBezTo>
                <a:cubicBezTo>
                  <a:pt x="301" y="1145"/>
                  <a:pt x="313" y="1155"/>
                  <a:pt x="317" y="1168"/>
                </a:cubicBezTo>
                <a:cubicBezTo>
                  <a:pt x="328" y="1202"/>
                  <a:pt x="342" y="1236"/>
                  <a:pt x="360" y="1271"/>
                </a:cubicBezTo>
                <a:cubicBezTo>
                  <a:pt x="366" y="1283"/>
                  <a:pt x="365" y="1298"/>
                  <a:pt x="357" y="1309"/>
                </a:cubicBezTo>
                <a:cubicBezTo>
                  <a:pt x="233" y="1487"/>
                  <a:pt x="233" y="1487"/>
                  <a:pt x="233" y="1487"/>
                </a:cubicBezTo>
                <a:cubicBezTo>
                  <a:pt x="436" y="1690"/>
                  <a:pt x="436" y="1690"/>
                  <a:pt x="436" y="1690"/>
                </a:cubicBezTo>
                <a:cubicBezTo>
                  <a:pt x="612" y="1567"/>
                  <a:pt x="612" y="1567"/>
                  <a:pt x="612" y="1567"/>
                </a:cubicBezTo>
                <a:cubicBezTo>
                  <a:pt x="624" y="1559"/>
                  <a:pt x="639" y="1558"/>
                  <a:pt x="651" y="1564"/>
                </a:cubicBezTo>
                <a:cubicBezTo>
                  <a:pt x="685" y="1582"/>
                  <a:pt x="720" y="1596"/>
                  <a:pt x="755" y="1608"/>
                </a:cubicBezTo>
                <a:cubicBezTo>
                  <a:pt x="768" y="1612"/>
                  <a:pt x="778" y="1623"/>
                  <a:pt x="781" y="1637"/>
                </a:cubicBezTo>
                <a:cubicBezTo>
                  <a:pt x="818" y="1848"/>
                  <a:pt x="818" y="1848"/>
                  <a:pt x="818" y="1848"/>
                </a:cubicBezTo>
                <a:cubicBezTo>
                  <a:pt x="1105" y="1848"/>
                  <a:pt x="1105" y="1848"/>
                  <a:pt x="1105" y="1848"/>
                </a:cubicBezTo>
                <a:cubicBezTo>
                  <a:pt x="1142" y="1639"/>
                  <a:pt x="1142" y="1639"/>
                  <a:pt x="1142" y="1639"/>
                </a:cubicBezTo>
                <a:cubicBezTo>
                  <a:pt x="1144" y="1625"/>
                  <a:pt x="1154" y="1614"/>
                  <a:pt x="1167" y="1610"/>
                </a:cubicBezTo>
                <a:cubicBezTo>
                  <a:pt x="1185" y="1604"/>
                  <a:pt x="1202" y="1598"/>
                  <a:pt x="1219" y="1591"/>
                </a:cubicBezTo>
                <a:cubicBezTo>
                  <a:pt x="1237" y="1584"/>
                  <a:pt x="1256" y="1575"/>
                  <a:pt x="1274" y="1565"/>
                </a:cubicBezTo>
                <a:cubicBezTo>
                  <a:pt x="1308" y="1632"/>
                  <a:pt x="1308" y="1632"/>
                  <a:pt x="1308" y="1632"/>
                </a:cubicBezTo>
                <a:cubicBezTo>
                  <a:pt x="1288" y="1642"/>
                  <a:pt x="1267" y="1652"/>
                  <a:pt x="1247" y="1660"/>
                </a:cubicBezTo>
                <a:cubicBezTo>
                  <a:pt x="1235" y="1665"/>
                  <a:pt x="1223" y="1670"/>
                  <a:pt x="1211" y="1674"/>
                </a:cubicBezTo>
                <a:cubicBezTo>
                  <a:pt x="1173" y="1892"/>
                  <a:pt x="1173" y="1892"/>
                  <a:pt x="1173" y="1892"/>
                </a:cubicBezTo>
                <a:cubicBezTo>
                  <a:pt x="1170" y="1910"/>
                  <a:pt x="1154" y="1923"/>
                  <a:pt x="1136" y="1923"/>
                </a:cubicBezTo>
                <a:cubicBezTo>
                  <a:pt x="787" y="1923"/>
                  <a:pt x="787" y="1923"/>
                  <a:pt x="787" y="1923"/>
                </a:cubicBezTo>
                <a:cubicBezTo>
                  <a:pt x="769" y="1923"/>
                  <a:pt x="753" y="1910"/>
                  <a:pt x="750" y="1892"/>
                </a:cubicBezTo>
                <a:cubicBezTo>
                  <a:pt x="711" y="1672"/>
                  <a:pt x="711" y="1672"/>
                  <a:pt x="711" y="1672"/>
                </a:cubicBezTo>
                <a:cubicBezTo>
                  <a:pt x="686" y="1663"/>
                  <a:pt x="661" y="1652"/>
                  <a:pt x="637" y="1640"/>
                </a:cubicBezTo>
                <a:cubicBezTo>
                  <a:pt x="453" y="1769"/>
                  <a:pt x="453" y="1769"/>
                  <a:pt x="453" y="1769"/>
                </a:cubicBezTo>
                <a:cubicBezTo>
                  <a:pt x="438" y="1780"/>
                  <a:pt x="418" y="1778"/>
                  <a:pt x="405" y="1765"/>
                </a:cubicBezTo>
                <a:cubicBezTo>
                  <a:pt x="158" y="1518"/>
                  <a:pt x="158" y="1518"/>
                  <a:pt x="158" y="1518"/>
                </a:cubicBezTo>
                <a:cubicBezTo>
                  <a:pt x="145" y="1505"/>
                  <a:pt x="143" y="1485"/>
                  <a:pt x="154" y="1470"/>
                </a:cubicBezTo>
                <a:cubicBezTo>
                  <a:pt x="283" y="1285"/>
                  <a:pt x="283" y="1285"/>
                  <a:pt x="283" y="1285"/>
                </a:cubicBezTo>
                <a:cubicBezTo>
                  <a:pt x="272" y="1261"/>
                  <a:pt x="262" y="1236"/>
                  <a:pt x="253" y="1212"/>
                </a:cubicBezTo>
                <a:cubicBezTo>
                  <a:pt x="31" y="1173"/>
                  <a:pt x="31" y="1173"/>
                  <a:pt x="31" y="1173"/>
                </a:cubicBezTo>
                <a:cubicBezTo>
                  <a:pt x="13" y="1170"/>
                  <a:pt x="0" y="1154"/>
                  <a:pt x="0" y="1136"/>
                </a:cubicBezTo>
                <a:cubicBezTo>
                  <a:pt x="0" y="787"/>
                  <a:pt x="0" y="787"/>
                  <a:pt x="0" y="787"/>
                </a:cubicBezTo>
                <a:cubicBezTo>
                  <a:pt x="0" y="769"/>
                  <a:pt x="13" y="753"/>
                  <a:pt x="31" y="750"/>
                </a:cubicBezTo>
                <a:cubicBezTo>
                  <a:pt x="253" y="711"/>
                  <a:pt x="253" y="711"/>
                  <a:pt x="253" y="711"/>
                </a:cubicBezTo>
                <a:cubicBezTo>
                  <a:pt x="262" y="686"/>
                  <a:pt x="272" y="662"/>
                  <a:pt x="284" y="638"/>
                </a:cubicBezTo>
                <a:cubicBezTo>
                  <a:pt x="157" y="448"/>
                  <a:pt x="157" y="448"/>
                  <a:pt x="157" y="448"/>
                </a:cubicBezTo>
                <a:cubicBezTo>
                  <a:pt x="147" y="433"/>
                  <a:pt x="149" y="414"/>
                  <a:pt x="162" y="401"/>
                </a:cubicBezTo>
                <a:cubicBezTo>
                  <a:pt x="405" y="158"/>
                  <a:pt x="405" y="158"/>
                  <a:pt x="405" y="158"/>
                </a:cubicBezTo>
                <a:cubicBezTo>
                  <a:pt x="418" y="145"/>
                  <a:pt x="438" y="143"/>
                  <a:pt x="453" y="154"/>
                </a:cubicBezTo>
                <a:cubicBezTo>
                  <a:pt x="637" y="283"/>
                  <a:pt x="637" y="283"/>
                  <a:pt x="637" y="283"/>
                </a:cubicBezTo>
                <a:cubicBezTo>
                  <a:pt x="661" y="271"/>
                  <a:pt x="686" y="260"/>
                  <a:pt x="711" y="251"/>
                </a:cubicBezTo>
                <a:cubicBezTo>
                  <a:pt x="750" y="31"/>
                  <a:pt x="750" y="31"/>
                  <a:pt x="750" y="31"/>
                </a:cubicBezTo>
                <a:cubicBezTo>
                  <a:pt x="753" y="13"/>
                  <a:pt x="769" y="0"/>
                  <a:pt x="787" y="0"/>
                </a:cubicBezTo>
                <a:cubicBezTo>
                  <a:pt x="1136" y="0"/>
                  <a:pt x="1136" y="0"/>
                  <a:pt x="1136" y="0"/>
                </a:cubicBezTo>
                <a:cubicBezTo>
                  <a:pt x="1154" y="0"/>
                  <a:pt x="1170" y="13"/>
                  <a:pt x="1173" y="31"/>
                </a:cubicBezTo>
                <a:cubicBezTo>
                  <a:pt x="1211" y="249"/>
                  <a:pt x="1211" y="249"/>
                  <a:pt x="1211" y="249"/>
                </a:cubicBezTo>
                <a:cubicBezTo>
                  <a:pt x="1237" y="258"/>
                  <a:pt x="1262" y="269"/>
                  <a:pt x="1288" y="281"/>
                </a:cubicBezTo>
                <a:cubicBezTo>
                  <a:pt x="1470" y="154"/>
                  <a:pt x="1470" y="154"/>
                  <a:pt x="1470" y="154"/>
                </a:cubicBezTo>
                <a:cubicBezTo>
                  <a:pt x="1485" y="143"/>
                  <a:pt x="1505" y="145"/>
                  <a:pt x="1518" y="158"/>
                </a:cubicBezTo>
                <a:cubicBezTo>
                  <a:pt x="1765" y="405"/>
                  <a:pt x="1765" y="405"/>
                  <a:pt x="1765" y="405"/>
                </a:cubicBezTo>
                <a:cubicBezTo>
                  <a:pt x="1778" y="418"/>
                  <a:pt x="1780" y="438"/>
                  <a:pt x="1769" y="453"/>
                </a:cubicBezTo>
                <a:cubicBezTo>
                  <a:pt x="1643" y="633"/>
                  <a:pt x="1643" y="633"/>
                  <a:pt x="1643" y="633"/>
                </a:cubicBezTo>
                <a:cubicBezTo>
                  <a:pt x="1655" y="659"/>
                  <a:pt x="1666" y="686"/>
                  <a:pt x="1675" y="712"/>
                </a:cubicBezTo>
                <a:cubicBezTo>
                  <a:pt x="1892" y="750"/>
                  <a:pt x="1892" y="750"/>
                  <a:pt x="1892" y="750"/>
                </a:cubicBezTo>
                <a:cubicBezTo>
                  <a:pt x="1910" y="753"/>
                  <a:pt x="1923" y="769"/>
                  <a:pt x="1923" y="787"/>
                </a:cubicBezTo>
                <a:close/>
                <a:moveTo>
                  <a:pt x="1383" y="961"/>
                </a:moveTo>
                <a:cubicBezTo>
                  <a:pt x="1383" y="1194"/>
                  <a:pt x="1194" y="1383"/>
                  <a:pt x="961" y="1383"/>
                </a:cubicBezTo>
                <a:cubicBezTo>
                  <a:pt x="729" y="1383"/>
                  <a:pt x="540" y="1194"/>
                  <a:pt x="540" y="961"/>
                </a:cubicBezTo>
                <a:cubicBezTo>
                  <a:pt x="540" y="729"/>
                  <a:pt x="729" y="540"/>
                  <a:pt x="961" y="540"/>
                </a:cubicBezTo>
                <a:cubicBezTo>
                  <a:pt x="1194" y="540"/>
                  <a:pt x="1383" y="729"/>
                  <a:pt x="1383" y="961"/>
                </a:cubicBezTo>
                <a:close/>
                <a:moveTo>
                  <a:pt x="1310" y="961"/>
                </a:moveTo>
                <a:cubicBezTo>
                  <a:pt x="1310" y="769"/>
                  <a:pt x="1154" y="613"/>
                  <a:pt x="961" y="613"/>
                </a:cubicBezTo>
                <a:cubicBezTo>
                  <a:pt x="769" y="613"/>
                  <a:pt x="613" y="769"/>
                  <a:pt x="613" y="961"/>
                </a:cubicBezTo>
                <a:cubicBezTo>
                  <a:pt x="613" y="1154"/>
                  <a:pt x="769" y="1310"/>
                  <a:pt x="961" y="1310"/>
                </a:cubicBezTo>
                <a:cubicBezTo>
                  <a:pt x="1154" y="1310"/>
                  <a:pt x="1310" y="1154"/>
                  <a:pt x="1310" y="961"/>
                </a:cubicBezTo>
                <a:close/>
              </a:path>
            </a:pathLst>
          </a:custGeom>
          <a:solidFill>
            <a:srgbClr val="FC515B"/>
          </a:solidFill>
          <a:ln>
            <a:noFill/>
          </a:ln>
        </p:spPr>
        <p:txBody>
          <a:bodyPr vert="horz" wrap="square" lIns="68580" tIns="34290" rIns="68580" bIns="34290" numCol="1" anchor="t" anchorCtr="0" compatLnSpc="1">
            <a:prstTxWarp prst="textNoShape">
              <a:avLst/>
            </a:prstTxWarp>
          </a:bodyPr>
          <a:lstStyle/>
          <a:p>
            <a:endParaRPr lang="en-GB"/>
          </a:p>
        </p:txBody>
      </p:sp>
      <p:sp>
        <p:nvSpPr>
          <p:cNvPr id="18" name="Freeform 53">
            <a:extLst>
              <a:ext uri="{FF2B5EF4-FFF2-40B4-BE49-F238E27FC236}">
                <a16:creationId xmlns:a16="http://schemas.microsoft.com/office/drawing/2014/main" id="{51A473F9-ECBA-4403-A68D-7A30B9B3DF94}"/>
              </a:ext>
            </a:extLst>
          </p:cNvPr>
          <p:cNvSpPr>
            <a:spLocks noChangeAspect="1" noEditPoints="1"/>
          </p:cNvSpPr>
          <p:nvPr/>
        </p:nvSpPr>
        <p:spPr>
          <a:xfrm>
            <a:off x="7344413" y="1722593"/>
            <a:ext cx="636000" cy="687486"/>
          </a:xfrm>
          <a:custGeom>
            <a:avLst/>
            <a:gdLst>
              <a:gd name="T0" fmla="*/ 1489 w 2107"/>
              <a:gd name="T1" fmla="*/ 658 h 2279"/>
              <a:gd name="T2" fmla="*/ 525 w 2107"/>
              <a:gd name="T3" fmla="*/ 658 h 2279"/>
              <a:gd name="T4" fmla="*/ 525 w 2107"/>
              <a:gd name="T5" fmla="*/ 570 h 2279"/>
              <a:gd name="T6" fmla="*/ 1489 w 2107"/>
              <a:gd name="T7" fmla="*/ 570 h 2279"/>
              <a:gd name="T8" fmla="*/ 1489 w 2107"/>
              <a:gd name="T9" fmla="*/ 658 h 2279"/>
              <a:gd name="T10" fmla="*/ 1489 w 2107"/>
              <a:gd name="T11" fmla="*/ 964 h 2279"/>
              <a:gd name="T12" fmla="*/ 525 w 2107"/>
              <a:gd name="T13" fmla="*/ 964 h 2279"/>
              <a:gd name="T14" fmla="*/ 525 w 2107"/>
              <a:gd name="T15" fmla="*/ 1052 h 2279"/>
              <a:gd name="T16" fmla="*/ 1489 w 2107"/>
              <a:gd name="T17" fmla="*/ 1052 h 2279"/>
              <a:gd name="T18" fmla="*/ 1489 w 2107"/>
              <a:gd name="T19" fmla="*/ 964 h 2279"/>
              <a:gd name="T20" fmla="*/ 525 w 2107"/>
              <a:gd name="T21" fmla="*/ 1446 h 2279"/>
              <a:gd name="T22" fmla="*/ 1489 w 2107"/>
              <a:gd name="T23" fmla="*/ 1446 h 2279"/>
              <a:gd name="T24" fmla="*/ 1489 w 2107"/>
              <a:gd name="T25" fmla="*/ 1359 h 2279"/>
              <a:gd name="T26" fmla="*/ 525 w 2107"/>
              <a:gd name="T27" fmla="*/ 1359 h 2279"/>
              <a:gd name="T28" fmla="*/ 525 w 2107"/>
              <a:gd name="T29" fmla="*/ 1446 h 2279"/>
              <a:gd name="T30" fmla="*/ 2099 w 2107"/>
              <a:gd name="T31" fmla="*/ 2218 h 2279"/>
              <a:gd name="T32" fmla="*/ 1826 w 2107"/>
              <a:gd name="T33" fmla="*/ 1561 h 2279"/>
              <a:gd name="T34" fmla="*/ 1745 w 2107"/>
              <a:gd name="T35" fmla="*/ 1595 h 2279"/>
              <a:gd name="T36" fmla="*/ 1963 w 2107"/>
              <a:gd name="T37" fmla="*/ 2118 h 2279"/>
              <a:gd name="T38" fmla="*/ 1505 w 2107"/>
              <a:gd name="T39" fmla="*/ 1812 h 2279"/>
              <a:gd name="T40" fmla="*/ 1459 w 2107"/>
              <a:gd name="T41" fmla="*/ 1810 h 2279"/>
              <a:gd name="T42" fmla="*/ 1453 w 2107"/>
              <a:gd name="T43" fmla="*/ 1814 h 2279"/>
              <a:gd name="T44" fmla="*/ 1007 w 2107"/>
              <a:gd name="T45" fmla="*/ 1928 h 2279"/>
              <a:gd name="T46" fmla="*/ 87 w 2107"/>
              <a:gd name="T47" fmla="*/ 1008 h 2279"/>
              <a:gd name="T48" fmla="*/ 1007 w 2107"/>
              <a:gd name="T49" fmla="*/ 88 h 2279"/>
              <a:gd name="T50" fmla="*/ 1928 w 2107"/>
              <a:gd name="T51" fmla="*/ 1008 h 2279"/>
              <a:gd name="T52" fmla="*/ 1827 w 2107"/>
              <a:gd name="T53" fmla="*/ 1426 h 2279"/>
              <a:gd name="T54" fmla="*/ 1905 w 2107"/>
              <a:gd name="T55" fmla="*/ 1466 h 2279"/>
              <a:gd name="T56" fmla="*/ 2015 w 2107"/>
              <a:gd name="T57" fmla="*/ 1008 h 2279"/>
              <a:gd name="T58" fmla="*/ 1007 w 2107"/>
              <a:gd name="T59" fmla="*/ 0 h 2279"/>
              <a:gd name="T60" fmla="*/ 0 w 2107"/>
              <a:gd name="T61" fmla="*/ 1008 h 2279"/>
              <a:gd name="T62" fmla="*/ 1007 w 2107"/>
              <a:gd name="T63" fmla="*/ 2016 h 2279"/>
              <a:gd name="T64" fmla="*/ 1478 w 2107"/>
              <a:gd name="T65" fmla="*/ 1899 h 2279"/>
              <a:gd name="T66" fmla="*/ 2035 w 2107"/>
              <a:gd name="T67" fmla="*/ 2271 h 2279"/>
              <a:gd name="T68" fmla="*/ 2059 w 2107"/>
              <a:gd name="T69" fmla="*/ 2279 h 2279"/>
              <a:gd name="T70" fmla="*/ 2087 w 2107"/>
              <a:gd name="T71" fmla="*/ 2269 h 2279"/>
              <a:gd name="T72" fmla="*/ 2099 w 2107"/>
              <a:gd name="T73" fmla="*/ 221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7" h="2279">
                <a:moveTo>
                  <a:pt x="1489" y="658"/>
                </a:moveTo>
                <a:cubicBezTo>
                  <a:pt x="525" y="658"/>
                  <a:pt x="525" y="658"/>
                  <a:pt x="525" y="658"/>
                </a:cubicBezTo>
                <a:cubicBezTo>
                  <a:pt x="525" y="570"/>
                  <a:pt x="525" y="570"/>
                  <a:pt x="525" y="570"/>
                </a:cubicBezTo>
                <a:cubicBezTo>
                  <a:pt x="1489" y="570"/>
                  <a:pt x="1489" y="570"/>
                  <a:pt x="1489" y="570"/>
                </a:cubicBezTo>
                <a:lnTo>
                  <a:pt x="1489" y="658"/>
                </a:lnTo>
                <a:close/>
                <a:moveTo>
                  <a:pt x="1489" y="964"/>
                </a:moveTo>
                <a:cubicBezTo>
                  <a:pt x="525" y="964"/>
                  <a:pt x="525" y="964"/>
                  <a:pt x="525" y="964"/>
                </a:cubicBezTo>
                <a:cubicBezTo>
                  <a:pt x="525" y="1052"/>
                  <a:pt x="525" y="1052"/>
                  <a:pt x="525" y="1052"/>
                </a:cubicBezTo>
                <a:cubicBezTo>
                  <a:pt x="1489" y="1052"/>
                  <a:pt x="1489" y="1052"/>
                  <a:pt x="1489" y="1052"/>
                </a:cubicBezTo>
                <a:lnTo>
                  <a:pt x="1489" y="964"/>
                </a:lnTo>
                <a:close/>
                <a:moveTo>
                  <a:pt x="525" y="1446"/>
                </a:moveTo>
                <a:cubicBezTo>
                  <a:pt x="1489" y="1446"/>
                  <a:pt x="1489" y="1446"/>
                  <a:pt x="1489" y="1446"/>
                </a:cubicBezTo>
                <a:cubicBezTo>
                  <a:pt x="1489" y="1359"/>
                  <a:pt x="1489" y="1359"/>
                  <a:pt x="1489" y="1359"/>
                </a:cubicBezTo>
                <a:cubicBezTo>
                  <a:pt x="525" y="1359"/>
                  <a:pt x="525" y="1359"/>
                  <a:pt x="525" y="1359"/>
                </a:cubicBezTo>
                <a:lnTo>
                  <a:pt x="525" y="1446"/>
                </a:lnTo>
                <a:close/>
                <a:moveTo>
                  <a:pt x="2099" y="2218"/>
                </a:moveTo>
                <a:cubicBezTo>
                  <a:pt x="1826" y="1561"/>
                  <a:pt x="1826" y="1561"/>
                  <a:pt x="1826" y="1561"/>
                </a:cubicBezTo>
                <a:cubicBezTo>
                  <a:pt x="1745" y="1595"/>
                  <a:pt x="1745" y="1595"/>
                  <a:pt x="1745" y="1595"/>
                </a:cubicBezTo>
                <a:cubicBezTo>
                  <a:pt x="1963" y="2118"/>
                  <a:pt x="1963" y="2118"/>
                  <a:pt x="1963" y="2118"/>
                </a:cubicBezTo>
                <a:cubicBezTo>
                  <a:pt x="1505" y="1812"/>
                  <a:pt x="1505" y="1812"/>
                  <a:pt x="1505" y="1812"/>
                </a:cubicBezTo>
                <a:cubicBezTo>
                  <a:pt x="1491" y="1803"/>
                  <a:pt x="1473" y="1802"/>
                  <a:pt x="1459" y="1810"/>
                </a:cubicBezTo>
                <a:cubicBezTo>
                  <a:pt x="1453" y="1814"/>
                  <a:pt x="1453" y="1814"/>
                  <a:pt x="1453" y="1814"/>
                </a:cubicBezTo>
                <a:cubicBezTo>
                  <a:pt x="1317" y="1889"/>
                  <a:pt x="1163" y="1928"/>
                  <a:pt x="1007" y="1928"/>
                </a:cubicBezTo>
                <a:cubicBezTo>
                  <a:pt x="500" y="1928"/>
                  <a:pt x="87" y="1516"/>
                  <a:pt x="87" y="1008"/>
                </a:cubicBezTo>
                <a:cubicBezTo>
                  <a:pt x="87" y="501"/>
                  <a:pt x="500" y="88"/>
                  <a:pt x="1007" y="88"/>
                </a:cubicBezTo>
                <a:cubicBezTo>
                  <a:pt x="1515" y="88"/>
                  <a:pt x="1928" y="501"/>
                  <a:pt x="1928" y="1008"/>
                </a:cubicBezTo>
                <a:cubicBezTo>
                  <a:pt x="1928" y="1155"/>
                  <a:pt x="1894" y="1296"/>
                  <a:pt x="1827" y="1426"/>
                </a:cubicBezTo>
                <a:cubicBezTo>
                  <a:pt x="1905" y="1466"/>
                  <a:pt x="1905" y="1466"/>
                  <a:pt x="1905" y="1466"/>
                </a:cubicBezTo>
                <a:cubicBezTo>
                  <a:pt x="1978" y="1324"/>
                  <a:pt x="2015" y="1169"/>
                  <a:pt x="2015" y="1008"/>
                </a:cubicBezTo>
                <a:cubicBezTo>
                  <a:pt x="2015" y="452"/>
                  <a:pt x="1563" y="0"/>
                  <a:pt x="1007" y="0"/>
                </a:cubicBezTo>
                <a:cubicBezTo>
                  <a:pt x="452" y="0"/>
                  <a:pt x="0" y="452"/>
                  <a:pt x="0" y="1008"/>
                </a:cubicBezTo>
                <a:cubicBezTo>
                  <a:pt x="0" y="1564"/>
                  <a:pt x="452" y="2016"/>
                  <a:pt x="1007" y="2016"/>
                </a:cubicBezTo>
                <a:cubicBezTo>
                  <a:pt x="1172" y="2016"/>
                  <a:pt x="1334" y="1976"/>
                  <a:pt x="1478" y="1899"/>
                </a:cubicBezTo>
                <a:cubicBezTo>
                  <a:pt x="2035" y="2271"/>
                  <a:pt x="2035" y="2271"/>
                  <a:pt x="2035" y="2271"/>
                </a:cubicBezTo>
                <a:cubicBezTo>
                  <a:pt x="2042" y="2276"/>
                  <a:pt x="2051" y="2279"/>
                  <a:pt x="2059" y="2279"/>
                </a:cubicBezTo>
                <a:cubicBezTo>
                  <a:pt x="2069" y="2279"/>
                  <a:pt x="2079" y="2276"/>
                  <a:pt x="2087" y="2269"/>
                </a:cubicBezTo>
                <a:cubicBezTo>
                  <a:pt x="2102" y="2257"/>
                  <a:pt x="2107" y="2236"/>
                  <a:pt x="2099" y="221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GB"/>
          </a:p>
        </p:txBody>
      </p:sp>
      <p:sp>
        <p:nvSpPr>
          <p:cNvPr id="19" name="Freeform 53">
            <a:extLst>
              <a:ext uri="{FF2B5EF4-FFF2-40B4-BE49-F238E27FC236}">
                <a16:creationId xmlns:a16="http://schemas.microsoft.com/office/drawing/2014/main" id="{0BE631A6-2A80-4263-91B8-B7FE39E2376B}"/>
              </a:ext>
            </a:extLst>
          </p:cNvPr>
          <p:cNvSpPr>
            <a:spLocks noChangeAspect="1" noEditPoints="1"/>
          </p:cNvSpPr>
          <p:nvPr/>
        </p:nvSpPr>
        <p:spPr>
          <a:xfrm>
            <a:off x="4332828" y="1696723"/>
            <a:ext cx="477143" cy="685514"/>
          </a:xfrm>
          <a:custGeom>
            <a:avLst/>
            <a:gdLst>
              <a:gd name="T0" fmla="*/ 3659 w 3659"/>
              <a:gd name="T1" fmla="*/ 1829 h 5247"/>
              <a:gd name="T2" fmla="*/ 2213 w 3659"/>
              <a:gd name="T3" fmla="*/ 4807 h 5247"/>
              <a:gd name="T4" fmla="*/ 2050 w 3659"/>
              <a:gd name="T5" fmla="*/ 4698 h 5247"/>
              <a:gd name="T6" fmla="*/ 3463 w 3659"/>
              <a:gd name="T7" fmla="*/ 1829 h 5247"/>
              <a:gd name="T8" fmla="*/ 1829 w 3659"/>
              <a:gd name="T9" fmla="*/ 196 h 5247"/>
              <a:gd name="T10" fmla="*/ 196 w 3659"/>
              <a:gd name="T11" fmla="*/ 1829 h 5247"/>
              <a:gd name="T12" fmla="*/ 1909 w 3659"/>
              <a:gd name="T13" fmla="*/ 5133 h 5247"/>
              <a:gd name="T14" fmla="*/ 1750 w 3659"/>
              <a:gd name="T15" fmla="*/ 5247 h 5247"/>
              <a:gd name="T16" fmla="*/ 0 w 3659"/>
              <a:gd name="T17" fmla="*/ 1829 h 5247"/>
              <a:gd name="T18" fmla="*/ 1829 w 3659"/>
              <a:gd name="T19" fmla="*/ 0 h 5247"/>
              <a:gd name="T20" fmla="*/ 3659 w 3659"/>
              <a:gd name="T21" fmla="*/ 1829 h 5247"/>
              <a:gd name="T22" fmla="*/ 2907 w 3659"/>
              <a:gd name="T23" fmla="*/ 1763 h 5247"/>
              <a:gd name="T24" fmla="*/ 1829 w 3659"/>
              <a:gd name="T25" fmla="*/ 2840 h 5247"/>
              <a:gd name="T26" fmla="*/ 752 w 3659"/>
              <a:gd name="T27" fmla="*/ 1763 h 5247"/>
              <a:gd name="T28" fmla="*/ 1829 w 3659"/>
              <a:gd name="T29" fmla="*/ 686 h 5247"/>
              <a:gd name="T30" fmla="*/ 2907 w 3659"/>
              <a:gd name="T31" fmla="*/ 1763 h 5247"/>
              <a:gd name="T32" fmla="*/ 2711 w 3659"/>
              <a:gd name="T33" fmla="*/ 1763 h 5247"/>
              <a:gd name="T34" fmla="*/ 1829 w 3659"/>
              <a:gd name="T35" fmla="*/ 881 h 5247"/>
              <a:gd name="T36" fmla="*/ 948 w 3659"/>
              <a:gd name="T37" fmla="*/ 1763 h 5247"/>
              <a:gd name="T38" fmla="*/ 1829 w 3659"/>
              <a:gd name="T39" fmla="*/ 2644 h 5247"/>
              <a:gd name="T40" fmla="*/ 2711 w 3659"/>
              <a:gd name="T41" fmla="*/ 1763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59" h="5247">
                <a:moveTo>
                  <a:pt x="3659" y="1829"/>
                </a:moveTo>
                <a:cubicBezTo>
                  <a:pt x="3659" y="2547"/>
                  <a:pt x="2753" y="4003"/>
                  <a:pt x="2213" y="4807"/>
                </a:cubicBezTo>
                <a:cubicBezTo>
                  <a:pt x="2050" y="4698"/>
                  <a:pt x="2050" y="4698"/>
                  <a:pt x="2050" y="4698"/>
                </a:cubicBezTo>
                <a:cubicBezTo>
                  <a:pt x="2948" y="3361"/>
                  <a:pt x="3463" y="2316"/>
                  <a:pt x="3463" y="1829"/>
                </a:cubicBezTo>
                <a:cubicBezTo>
                  <a:pt x="3463" y="929"/>
                  <a:pt x="2730" y="196"/>
                  <a:pt x="1829" y="196"/>
                </a:cubicBezTo>
                <a:cubicBezTo>
                  <a:pt x="929" y="196"/>
                  <a:pt x="196" y="929"/>
                  <a:pt x="196" y="1829"/>
                </a:cubicBezTo>
                <a:cubicBezTo>
                  <a:pt x="196" y="2743"/>
                  <a:pt x="1892" y="5109"/>
                  <a:pt x="1909" y="5133"/>
                </a:cubicBezTo>
                <a:cubicBezTo>
                  <a:pt x="1750" y="5247"/>
                  <a:pt x="1750" y="5247"/>
                  <a:pt x="1750" y="5247"/>
                </a:cubicBezTo>
                <a:cubicBezTo>
                  <a:pt x="1678" y="5148"/>
                  <a:pt x="0" y="2806"/>
                  <a:pt x="0" y="1829"/>
                </a:cubicBezTo>
                <a:cubicBezTo>
                  <a:pt x="0" y="821"/>
                  <a:pt x="821" y="0"/>
                  <a:pt x="1829" y="0"/>
                </a:cubicBezTo>
                <a:cubicBezTo>
                  <a:pt x="2838" y="0"/>
                  <a:pt x="3659" y="821"/>
                  <a:pt x="3659" y="1829"/>
                </a:cubicBezTo>
                <a:close/>
                <a:moveTo>
                  <a:pt x="2907" y="1763"/>
                </a:moveTo>
                <a:cubicBezTo>
                  <a:pt x="2907" y="2357"/>
                  <a:pt x="2423" y="2840"/>
                  <a:pt x="1829" y="2840"/>
                </a:cubicBezTo>
                <a:cubicBezTo>
                  <a:pt x="1235" y="2840"/>
                  <a:pt x="752" y="2357"/>
                  <a:pt x="752" y="1763"/>
                </a:cubicBezTo>
                <a:cubicBezTo>
                  <a:pt x="752" y="1169"/>
                  <a:pt x="1235" y="686"/>
                  <a:pt x="1829" y="686"/>
                </a:cubicBezTo>
                <a:cubicBezTo>
                  <a:pt x="2423" y="686"/>
                  <a:pt x="2907" y="1169"/>
                  <a:pt x="2907" y="1763"/>
                </a:cubicBezTo>
                <a:close/>
                <a:moveTo>
                  <a:pt x="2711" y="1763"/>
                </a:moveTo>
                <a:cubicBezTo>
                  <a:pt x="2711" y="1277"/>
                  <a:pt x="2315" y="881"/>
                  <a:pt x="1829" y="881"/>
                </a:cubicBezTo>
                <a:cubicBezTo>
                  <a:pt x="1343" y="881"/>
                  <a:pt x="948" y="1277"/>
                  <a:pt x="948" y="1763"/>
                </a:cubicBezTo>
                <a:cubicBezTo>
                  <a:pt x="948" y="2249"/>
                  <a:pt x="1343" y="2644"/>
                  <a:pt x="1829" y="2644"/>
                </a:cubicBezTo>
                <a:cubicBezTo>
                  <a:pt x="2315" y="2644"/>
                  <a:pt x="2711" y="2249"/>
                  <a:pt x="2711" y="1763"/>
                </a:cubicBezTo>
                <a:close/>
              </a:path>
            </a:pathLst>
          </a:custGeom>
          <a:solidFill>
            <a:srgbClr val="FC515B"/>
          </a:solidFill>
          <a:ln>
            <a:noFill/>
          </a:ln>
        </p:spPr>
        <p:txBody>
          <a:bodyPr vert="horz" wrap="square" lIns="68580" tIns="34290" rIns="68580" bIns="3429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69C83159-78F9-40A0-8203-F04EC657CC22}"/>
              </a:ext>
            </a:extLst>
          </p:cNvPr>
          <p:cNvSpPr txBox="1"/>
          <p:nvPr/>
        </p:nvSpPr>
        <p:spPr>
          <a:xfrm>
            <a:off x="490360" y="2546190"/>
            <a:ext cx="1964114" cy="685800"/>
          </a:xfrm>
          <a:prstGeom prst="rect">
            <a:avLst/>
          </a:prstGeom>
          <a:noFill/>
        </p:spPr>
        <p:txBody>
          <a:bodyPr wrap="square" lIns="0" tIns="0" rIns="0" bIns="0" rtlCol="0">
            <a:noAutofit/>
          </a:bodyPr>
          <a:lstStyle/>
          <a:p>
            <a:pPr algn="ctr"/>
            <a:r>
              <a:rPr lang="en-GB" sz="1500" b="1">
                <a:solidFill>
                  <a:srgbClr val="303030"/>
                </a:solidFill>
              </a:rPr>
              <a:t>Review</a:t>
            </a:r>
          </a:p>
          <a:p>
            <a:pPr algn="ctr"/>
            <a:r>
              <a:rPr lang="en-GB" sz="1500">
                <a:solidFill>
                  <a:srgbClr val="303030"/>
                </a:solidFill>
              </a:rPr>
              <a:t>Ensure to review the latest guidance and enforcement activity – the same principles are being breached for the same reasons time and time again</a:t>
            </a:r>
          </a:p>
          <a:p>
            <a:pPr algn="l"/>
            <a:endParaRPr lang="en-GB" sz="1200"/>
          </a:p>
        </p:txBody>
      </p:sp>
      <p:sp>
        <p:nvSpPr>
          <p:cNvPr id="13" name="TextBox 12">
            <a:extLst>
              <a:ext uri="{FF2B5EF4-FFF2-40B4-BE49-F238E27FC236}">
                <a16:creationId xmlns:a16="http://schemas.microsoft.com/office/drawing/2014/main" id="{DDEB3BA5-6C55-409E-8AC6-5551FC157E21}"/>
              </a:ext>
            </a:extLst>
          </p:cNvPr>
          <p:cNvSpPr txBox="1"/>
          <p:nvPr/>
        </p:nvSpPr>
        <p:spPr>
          <a:xfrm>
            <a:off x="3649702" y="2546190"/>
            <a:ext cx="1842882" cy="685800"/>
          </a:xfrm>
          <a:prstGeom prst="rect">
            <a:avLst/>
          </a:prstGeom>
          <a:noFill/>
        </p:spPr>
        <p:txBody>
          <a:bodyPr wrap="square" lIns="0" tIns="0" rIns="0" bIns="0" rtlCol="0">
            <a:noAutofit/>
          </a:bodyPr>
          <a:lstStyle/>
          <a:p>
            <a:pPr lvl="0" algn="ctr"/>
            <a:r>
              <a:rPr lang="en-GB" sz="1500" b="1">
                <a:solidFill>
                  <a:srgbClr val="303030"/>
                </a:solidFill>
              </a:rPr>
              <a:t>Don’t delay</a:t>
            </a:r>
          </a:p>
          <a:p>
            <a:pPr lvl="0" algn="ctr"/>
            <a:r>
              <a:rPr lang="en-GB" sz="1500">
                <a:solidFill>
                  <a:srgbClr val="303030"/>
                </a:solidFill>
              </a:rPr>
              <a:t>Uncertainty in the regulatory landscape is not a good reason to drag heels</a:t>
            </a:r>
          </a:p>
          <a:p>
            <a:pPr lvl="0" algn="ctr"/>
            <a:endParaRPr lang="en-GB" sz="1400">
              <a:solidFill>
                <a:srgbClr val="303030"/>
              </a:solidFill>
            </a:endParaRPr>
          </a:p>
          <a:p>
            <a:endParaRPr lang="en-GB">
              <a:solidFill>
                <a:srgbClr val="303030"/>
              </a:solidFill>
              <a:latin typeface="+mj-lt"/>
            </a:endParaRPr>
          </a:p>
          <a:p>
            <a:pPr algn="l"/>
            <a:endParaRPr lang="en-GB" sz="1200"/>
          </a:p>
        </p:txBody>
      </p:sp>
      <p:sp>
        <p:nvSpPr>
          <p:cNvPr id="16" name="TextBox 15">
            <a:extLst>
              <a:ext uri="{FF2B5EF4-FFF2-40B4-BE49-F238E27FC236}">
                <a16:creationId xmlns:a16="http://schemas.microsoft.com/office/drawing/2014/main" id="{3A157C3F-A16C-4FF5-A32B-88151F5D4989}"/>
              </a:ext>
            </a:extLst>
          </p:cNvPr>
          <p:cNvSpPr txBox="1"/>
          <p:nvPr/>
        </p:nvSpPr>
        <p:spPr>
          <a:xfrm>
            <a:off x="6740972" y="2571750"/>
            <a:ext cx="1842882" cy="685800"/>
          </a:xfrm>
          <a:prstGeom prst="rect">
            <a:avLst/>
          </a:prstGeom>
          <a:noFill/>
        </p:spPr>
        <p:txBody>
          <a:bodyPr wrap="square" lIns="0" tIns="0" rIns="0" bIns="0" rtlCol="0">
            <a:noAutofit/>
          </a:bodyPr>
          <a:lstStyle/>
          <a:p>
            <a:pPr lvl="0" algn="ctr"/>
            <a:r>
              <a:rPr lang="en-GB" sz="1500" b="1">
                <a:solidFill>
                  <a:srgbClr val="303030"/>
                </a:solidFill>
              </a:rPr>
              <a:t>Educate</a:t>
            </a:r>
          </a:p>
          <a:p>
            <a:pPr lvl="0" algn="ctr"/>
            <a:r>
              <a:rPr lang="en-GB" sz="1500">
                <a:solidFill>
                  <a:srgbClr val="303030"/>
                </a:solidFill>
              </a:rPr>
              <a:t>Ensure that the relevant individuals  know what to do if the worst happens – and have tested the systems and controls in place </a:t>
            </a:r>
          </a:p>
          <a:p>
            <a:endParaRPr lang="en-GB">
              <a:solidFill>
                <a:srgbClr val="303030"/>
              </a:solidFill>
              <a:latin typeface="+mj-lt"/>
            </a:endParaRPr>
          </a:p>
          <a:p>
            <a:pPr algn="l"/>
            <a:endParaRPr lang="en-GB" sz="1200"/>
          </a:p>
        </p:txBody>
      </p:sp>
    </p:spTree>
    <p:extLst>
      <p:ext uri="{BB962C8B-B14F-4D97-AF65-F5344CB8AC3E}">
        <p14:creationId xmlns:p14="http://schemas.microsoft.com/office/powerpoint/2010/main" val="18312609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7B16BC-B134-4C1C-B567-297C59A59F2B}"/>
              </a:ext>
            </a:extLst>
          </p:cNvPr>
          <p:cNvSpPr>
            <a:spLocks noGrp="1"/>
          </p:cNvSpPr>
          <p:nvPr>
            <p:ph type="title"/>
          </p:nvPr>
        </p:nvSpPr>
        <p:spPr/>
        <p:txBody>
          <a:bodyPr/>
          <a:lstStyle/>
          <a:p>
            <a:r>
              <a:rPr lang="en-GB"/>
              <a:t>Practical takeaways (2)</a:t>
            </a:r>
          </a:p>
        </p:txBody>
      </p:sp>
      <p:sp>
        <p:nvSpPr>
          <p:cNvPr id="4" name="Slide Number Placeholder 3">
            <a:extLst>
              <a:ext uri="{FF2B5EF4-FFF2-40B4-BE49-F238E27FC236}">
                <a16:creationId xmlns:a16="http://schemas.microsoft.com/office/drawing/2014/main" id="{D133C475-5014-4A8D-B0D5-55674E562D6F}"/>
              </a:ext>
            </a:extLst>
          </p:cNvPr>
          <p:cNvSpPr>
            <a:spLocks noGrp="1"/>
          </p:cNvSpPr>
          <p:nvPr>
            <p:ph type="sldNum" sz="quarter" idx="11"/>
          </p:nvPr>
        </p:nvSpPr>
        <p:spPr/>
        <p:txBody>
          <a:bodyPr/>
          <a:lstStyle/>
          <a:p>
            <a:fld id="{AE40F04C-0113-48AC-B208-C432829543B5}" type="slidenum">
              <a:rPr lang="en-GB" smtClean="0"/>
              <a:t>35</a:t>
            </a:fld>
            <a:endParaRPr lang="en-GB"/>
          </a:p>
        </p:txBody>
      </p:sp>
      <p:sp>
        <p:nvSpPr>
          <p:cNvPr id="8" name="Text Placeholder 7">
            <a:extLst>
              <a:ext uri="{FF2B5EF4-FFF2-40B4-BE49-F238E27FC236}">
                <a16:creationId xmlns:a16="http://schemas.microsoft.com/office/drawing/2014/main" id="{A0D23B79-C8FF-4F0C-A4CE-ACABFA02A8EF}"/>
              </a:ext>
            </a:extLst>
          </p:cNvPr>
          <p:cNvSpPr>
            <a:spLocks noGrp="1"/>
          </p:cNvSpPr>
          <p:nvPr>
            <p:ph sz="quarter" idx="13"/>
          </p:nvPr>
        </p:nvSpPr>
        <p:spPr>
          <a:xfrm>
            <a:off x="264989" y="979014"/>
            <a:ext cx="8612310" cy="3492246"/>
          </a:xfrm>
        </p:spPr>
        <p:txBody>
          <a:bodyPr/>
          <a:lstStyle/>
          <a:p>
            <a:r>
              <a:rPr lang="en-GB"/>
              <a:t>Top tips</a:t>
            </a:r>
          </a:p>
        </p:txBody>
      </p:sp>
      <p:sp>
        <p:nvSpPr>
          <p:cNvPr id="10" name="Rectangle 9">
            <a:extLst>
              <a:ext uri="{FF2B5EF4-FFF2-40B4-BE49-F238E27FC236}">
                <a16:creationId xmlns:a16="http://schemas.microsoft.com/office/drawing/2014/main" id="{B0E3737B-9920-453A-890D-93C7999112A4}"/>
              </a:ext>
            </a:extLst>
          </p:cNvPr>
          <p:cNvSpPr/>
          <p:nvPr/>
        </p:nvSpPr>
        <p:spPr>
          <a:xfrm>
            <a:off x="336947" y="1323975"/>
            <a:ext cx="2286900" cy="3280500"/>
          </a:xfrm>
          <a:prstGeom prst="rect">
            <a:avLst/>
          </a:prstGeom>
          <a:solidFill>
            <a:srgbClr val="FC515B">
              <a:alpha val="2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algn="ctr"/>
            <a:endParaRPr lang="en-GB" sz="1500">
              <a:solidFill>
                <a:srgbClr val="303030"/>
              </a:solidFill>
            </a:endParaRPr>
          </a:p>
        </p:txBody>
      </p:sp>
      <p:sp>
        <p:nvSpPr>
          <p:cNvPr id="14" name="Rectangle 13">
            <a:extLst>
              <a:ext uri="{FF2B5EF4-FFF2-40B4-BE49-F238E27FC236}">
                <a16:creationId xmlns:a16="http://schemas.microsoft.com/office/drawing/2014/main" id="{1155C480-4F36-435C-84BA-714C706C13BE}"/>
              </a:ext>
            </a:extLst>
          </p:cNvPr>
          <p:cNvSpPr/>
          <p:nvPr/>
        </p:nvSpPr>
        <p:spPr>
          <a:xfrm>
            <a:off x="3427949" y="1323975"/>
            <a:ext cx="2286900" cy="3280500"/>
          </a:xfrm>
          <a:prstGeom prst="rect">
            <a:avLst/>
          </a:prstGeom>
          <a:solidFill>
            <a:srgbClr val="FC515B">
              <a:alpha val="4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r>
              <a:rPr lang="en-GB">
                <a:solidFill>
                  <a:srgbClr val="303030"/>
                </a:solidFill>
                <a:latin typeface="Real Text Medium"/>
              </a:rPr>
              <a:t>							</a:t>
            </a:r>
          </a:p>
          <a:p>
            <a:pPr lvl="0" algn="ctr"/>
            <a:endParaRPr lang="en-GB" sz="1500">
              <a:solidFill>
                <a:srgbClr val="303030"/>
              </a:solidFill>
            </a:endParaRPr>
          </a:p>
          <a:p>
            <a:pPr lvl="0" algn="ctr"/>
            <a:endParaRPr lang="en-GB" sz="1500">
              <a:solidFill>
                <a:srgbClr val="303030"/>
              </a:solidFill>
            </a:endParaRPr>
          </a:p>
          <a:p>
            <a:pPr lvl="0" algn="ctr"/>
            <a:endParaRPr lang="en-GB" sz="1500">
              <a:solidFill>
                <a:srgbClr val="303030"/>
              </a:solidFill>
            </a:endParaRPr>
          </a:p>
        </p:txBody>
      </p:sp>
      <p:sp>
        <p:nvSpPr>
          <p:cNvPr id="15" name="Rectangle 14">
            <a:extLst>
              <a:ext uri="{FF2B5EF4-FFF2-40B4-BE49-F238E27FC236}">
                <a16:creationId xmlns:a16="http://schemas.microsoft.com/office/drawing/2014/main" id="{8A6189C1-C315-4AA1-ADED-509720005971}"/>
              </a:ext>
            </a:extLst>
          </p:cNvPr>
          <p:cNvSpPr/>
          <p:nvPr/>
        </p:nvSpPr>
        <p:spPr>
          <a:xfrm>
            <a:off x="6518963" y="1323975"/>
            <a:ext cx="2286900" cy="3280500"/>
          </a:xfrm>
          <a:prstGeom prst="rect">
            <a:avLst/>
          </a:prstGeom>
          <a:solidFill>
            <a:srgbClr val="FC515B">
              <a:alpha val="6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35000" tIns="270000" rIns="135000" bIns="270000" rtlCol="0" anchor="b"/>
          <a:lstStyle/>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a:solidFill>
                <a:srgbClr val="303030"/>
              </a:solidFill>
              <a:latin typeface="Real Text Medium"/>
            </a:endParaRPr>
          </a:p>
          <a:p>
            <a:pPr lvl="0" algn="ctr"/>
            <a:endParaRPr lang="en-GB" sz="1500">
              <a:solidFill>
                <a:srgbClr val="303030"/>
              </a:solidFill>
            </a:endParaRPr>
          </a:p>
          <a:p>
            <a:pPr lvl="0" algn="ctr"/>
            <a:endParaRPr lang="en-GB" sz="1500">
              <a:solidFill>
                <a:srgbClr val="303030"/>
              </a:solidFill>
            </a:endParaRPr>
          </a:p>
        </p:txBody>
      </p:sp>
      <p:sp>
        <p:nvSpPr>
          <p:cNvPr id="17" name="Freeform 41">
            <a:extLst>
              <a:ext uri="{FF2B5EF4-FFF2-40B4-BE49-F238E27FC236}">
                <a16:creationId xmlns:a16="http://schemas.microsoft.com/office/drawing/2014/main" id="{0ACAC25E-4D94-4DAC-A5DE-F700B4CA0A4B}"/>
              </a:ext>
            </a:extLst>
          </p:cNvPr>
          <p:cNvSpPr>
            <a:spLocks noChangeAspect="1" noEditPoints="1"/>
          </p:cNvSpPr>
          <p:nvPr/>
        </p:nvSpPr>
        <p:spPr>
          <a:xfrm>
            <a:off x="1161797" y="1722283"/>
            <a:ext cx="637200" cy="634394"/>
          </a:xfrm>
          <a:custGeom>
            <a:avLst/>
            <a:gdLst>
              <a:gd name="T0" fmla="*/ 1923 w 1923"/>
              <a:gd name="T1" fmla="*/ 1136 h 1923"/>
              <a:gd name="T2" fmla="*/ 1675 w 1923"/>
              <a:gd name="T3" fmla="*/ 1211 h 1923"/>
              <a:gd name="T4" fmla="*/ 1769 w 1923"/>
              <a:gd name="T5" fmla="*/ 1470 h 1923"/>
              <a:gd name="T6" fmla="*/ 1518 w 1923"/>
              <a:gd name="T7" fmla="*/ 1765 h 1923"/>
              <a:gd name="T8" fmla="*/ 1690 w 1923"/>
              <a:gd name="T9" fmla="*/ 1487 h 1923"/>
              <a:gd name="T10" fmla="*/ 1566 w 1923"/>
              <a:gd name="T11" fmla="*/ 1275 h 1923"/>
              <a:gd name="T12" fmla="*/ 1641 w 1923"/>
              <a:gd name="T13" fmla="*/ 1142 h 1923"/>
              <a:gd name="T14" fmla="*/ 1848 w 1923"/>
              <a:gd name="T15" fmla="*/ 818 h 1923"/>
              <a:gd name="T16" fmla="*/ 1612 w 1923"/>
              <a:gd name="T17" fmla="*/ 756 h 1923"/>
              <a:gd name="T18" fmla="*/ 1569 w 1923"/>
              <a:gd name="T19" fmla="*/ 609 h 1923"/>
              <a:gd name="T20" fmla="*/ 1487 w 1923"/>
              <a:gd name="T21" fmla="*/ 233 h 1923"/>
              <a:gd name="T22" fmla="*/ 1274 w 1923"/>
              <a:gd name="T23" fmla="*/ 357 h 1923"/>
              <a:gd name="T24" fmla="*/ 1142 w 1923"/>
              <a:gd name="T25" fmla="*/ 284 h 1923"/>
              <a:gd name="T26" fmla="*/ 818 w 1923"/>
              <a:gd name="T27" fmla="*/ 74 h 1923"/>
              <a:gd name="T28" fmla="*/ 755 w 1923"/>
              <a:gd name="T29" fmla="*/ 315 h 1923"/>
              <a:gd name="T30" fmla="*/ 612 w 1923"/>
              <a:gd name="T31" fmla="*/ 356 h 1923"/>
              <a:gd name="T32" fmla="*/ 236 w 1923"/>
              <a:gd name="T33" fmla="*/ 432 h 1923"/>
              <a:gd name="T34" fmla="*/ 360 w 1923"/>
              <a:gd name="T35" fmla="*/ 652 h 1923"/>
              <a:gd name="T36" fmla="*/ 288 w 1923"/>
              <a:gd name="T37" fmla="*/ 780 h 1923"/>
              <a:gd name="T38" fmla="*/ 74 w 1923"/>
              <a:gd name="T39" fmla="*/ 1105 h 1923"/>
              <a:gd name="T40" fmla="*/ 317 w 1923"/>
              <a:gd name="T41" fmla="*/ 1168 h 1923"/>
              <a:gd name="T42" fmla="*/ 357 w 1923"/>
              <a:gd name="T43" fmla="*/ 1309 h 1923"/>
              <a:gd name="T44" fmla="*/ 436 w 1923"/>
              <a:gd name="T45" fmla="*/ 1690 h 1923"/>
              <a:gd name="T46" fmla="*/ 651 w 1923"/>
              <a:gd name="T47" fmla="*/ 1564 h 1923"/>
              <a:gd name="T48" fmla="*/ 781 w 1923"/>
              <a:gd name="T49" fmla="*/ 1637 h 1923"/>
              <a:gd name="T50" fmla="*/ 1105 w 1923"/>
              <a:gd name="T51" fmla="*/ 1848 h 1923"/>
              <a:gd name="T52" fmla="*/ 1167 w 1923"/>
              <a:gd name="T53" fmla="*/ 1610 h 1923"/>
              <a:gd name="T54" fmla="*/ 1274 w 1923"/>
              <a:gd name="T55" fmla="*/ 1565 h 1923"/>
              <a:gd name="T56" fmla="*/ 1247 w 1923"/>
              <a:gd name="T57" fmla="*/ 1660 h 1923"/>
              <a:gd name="T58" fmla="*/ 1173 w 1923"/>
              <a:gd name="T59" fmla="*/ 1892 h 1923"/>
              <a:gd name="T60" fmla="*/ 787 w 1923"/>
              <a:gd name="T61" fmla="*/ 1923 h 1923"/>
              <a:gd name="T62" fmla="*/ 711 w 1923"/>
              <a:gd name="T63" fmla="*/ 1672 h 1923"/>
              <a:gd name="T64" fmla="*/ 453 w 1923"/>
              <a:gd name="T65" fmla="*/ 1769 h 1923"/>
              <a:gd name="T66" fmla="*/ 158 w 1923"/>
              <a:gd name="T67" fmla="*/ 1518 h 1923"/>
              <a:gd name="T68" fmla="*/ 283 w 1923"/>
              <a:gd name="T69" fmla="*/ 1285 h 1923"/>
              <a:gd name="T70" fmla="*/ 31 w 1923"/>
              <a:gd name="T71" fmla="*/ 1173 h 1923"/>
              <a:gd name="T72" fmla="*/ 0 w 1923"/>
              <a:gd name="T73" fmla="*/ 787 h 1923"/>
              <a:gd name="T74" fmla="*/ 253 w 1923"/>
              <a:gd name="T75" fmla="*/ 711 h 1923"/>
              <a:gd name="T76" fmla="*/ 157 w 1923"/>
              <a:gd name="T77" fmla="*/ 448 h 1923"/>
              <a:gd name="T78" fmla="*/ 405 w 1923"/>
              <a:gd name="T79" fmla="*/ 158 h 1923"/>
              <a:gd name="T80" fmla="*/ 637 w 1923"/>
              <a:gd name="T81" fmla="*/ 283 h 1923"/>
              <a:gd name="T82" fmla="*/ 750 w 1923"/>
              <a:gd name="T83" fmla="*/ 31 h 1923"/>
              <a:gd name="T84" fmla="*/ 1136 w 1923"/>
              <a:gd name="T85" fmla="*/ 0 h 1923"/>
              <a:gd name="T86" fmla="*/ 1211 w 1923"/>
              <a:gd name="T87" fmla="*/ 249 h 1923"/>
              <a:gd name="T88" fmla="*/ 1470 w 1923"/>
              <a:gd name="T89" fmla="*/ 154 h 1923"/>
              <a:gd name="T90" fmla="*/ 1765 w 1923"/>
              <a:gd name="T91" fmla="*/ 405 h 1923"/>
              <a:gd name="T92" fmla="*/ 1643 w 1923"/>
              <a:gd name="T93" fmla="*/ 633 h 1923"/>
              <a:gd name="T94" fmla="*/ 1892 w 1923"/>
              <a:gd name="T95" fmla="*/ 750 h 1923"/>
              <a:gd name="T96" fmla="*/ 1383 w 1923"/>
              <a:gd name="T97" fmla="*/ 961 h 1923"/>
              <a:gd name="T98" fmla="*/ 540 w 1923"/>
              <a:gd name="T99" fmla="*/ 961 h 1923"/>
              <a:gd name="T100" fmla="*/ 1383 w 1923"/>
              <a:gd name="T101" fmla="*/ 961 h 1923"/>
              <a:gd name="T102" fmla="*/ 961 w 1923"/>
              <a:gd name="T103" fmla="*/ 613 h 1923"/>
              <a:gd name="T104" fmla="*/ 961 w 1923"/>
              <a:gd name="T105" fmla="*/ 131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3" h="1923">
                <a:moveTo>
                  <a:pt x="1923" y="787"/>
                </a:moveTo>
                <a:cubicBezTo>
                  <a:pt x="1923" y="1136"/>
                  <a:pt x="1923" y="1136"/>
                  <a:pt x="1923" y="1136"/>
                </a:cubicBezTo>
                <a:cubicBezTo>
                  <a:pt x="1923" y="1154"/>
                  <a:pt x="1910" y="1170"/>
                  <a:pt x="1892" y="1173"/>
                </a:cubicBezTo>
                <a:cubicBezTo>
                  <a:pt x="1675" y="1211"/>
                  <a:pt x="1675" y="1211"/>
                  <a:pt x="1675" y="1211"/>
                </a:cubicBezTo>
                <a:cubicBezTo>
                  <a:pt x="1666" y="1237"/>
                  <a:pt x="1655" y="1264"/>
                  <a:pt x="1643" y="1289"/>
                </a:cubicBezTo>
                <a:cubicBezTo>
                  <a:pt x="1769" y="1470"/>
                  <a:pt x="1769" y="1470"/>
                  <a:pt x="1769" y="1470"/>
                </a:cubicBezTo>
                <a:cubicBezTo>
                  <a:pt x="1780" y="1485"/>
                  <a:pt x="1778" y="1505"/>
                  <a:pt x="1765" y="1518"/>
                </a:cubicBezTo>
                <a:cubicBezTo>
                  <a:pt x="1518" y="1765"/>
                  <a:pt x="1518" y="1765"/>
                  <a:pt x="1518" y="1765"/>
                </a:cubicBezTo>
                <a:cubicBezTo>
                  <a:pt x="1465" y="1712"/>
                  <a:pt x="1465" y="1712"/>
                  <a:pt x="1465" y="1712"/>
                </a:cubicBezTo>
                <a:cubicBezTo>
                  <a:pt x="1690" y="1487"/>
                  <a:pt x="1690" y="1487"/>
                  <a:pt x="1690" y="1487"/>
                </a:cubicBezTo>
                <a:cubicBezTo>
                  <a:pt x="1569" y="1314"/>
                  <a:pt x="1569" y="1314"/>
                  <a:pt x="1569" y="1314"/>
                </a:cubicBezTo>
                <a:cubicBezTo>
                  <a:pt x="1561" y="1302"/>
                  <a:pt x="1560" y="1288"/>
                  <a:pt x="1566" y="1275"/>
                </a:cubicBezTo>
                <a:cubicBezTo>
                  <a:pt x="1585" y="1240"/>
                  <a:pt x="1600" y="1203"/>
                  <a:pt x="1612" y="1167"/>
                </a:cubicBezTo>
                <a:cubicBezTo>
                  <a:pt x="1616" y="1154"/>
                  <a:pt x="1627" y="1144"/>
                  <a:pt x="1641" y="1142"/>
                </a:cubicBezTo>
                <a:cubicBezTo>
                  <a:pt x="1848" y="1105"/>
                  <a:pt x="1848" y="1105"/>
                  <a:pt x="1848" y="1105"/>
                </a:cubicBezTo>
                <a:cubicBezTo>
                  <a:pt x="1848" y="818"/>
                  <a:pt x="1848" y="818"/>
                  <a:pt x="1848" y="818"/>
                </a:cubicBezTo>
                <a:cubicBezTo>
                  <a:pt x="1641" y="781"/>
                  <a:pt x="1641" y="781"/>
                  <a:pt x="1641" y="781"/>
                </a:cubicBezTo>
                <a:cubicBezTo>
                  <a:pt x="1627" y="779"/>
                  <a:pt x="1616" y="769"/>
                  <a:pt x="1612" y="756"/>
                </a:cubicBezTo>
                <a:cubicBezTo>
                  <a:pt x="1600" y="720"/>
                  <a:pt x="1585" y="683"/>
                  <a:pt x="1566" y="648"/>
                </a:cubicBezTo>
                <a:cubicBezTo>
                  <a:pt x="1560" y="635"/>
                  <a:pt x="1561" y="620"/>
                  <a:pt x="1569" y="609"/>
                </a:cubicBezTo>
                <a:cubicBezTo>
                  <a:pt x="1690" y="436"/>
                  <a:pt x="1690" y="436"/>
                  <a:pt x="1690" y="436"/>
                </a:cubicBezTo>
                <a:cubicBezTo>
                  <a:pt x="1487" y="233"/>
                  <a:pt x="1487" y="233"/>
                  <a:pt x="1487" y="233"/>
                </a:cubicBezTo>
                <a:cubicBezTo>
                  <a:pt x="1313" y="355"/>
                  <a:pt x="1313" y="355"/>
                  <a:pt x="1313" y="355"/>
                </a:cubicBezTo>
                <a:cubicBezTo>
                  <a:pt x="1301" y="363"/>
                  <a:pt x="1287" y="364"/>
                  <a:pt x="1274" y="357"/>
                </a:cubicBezTo>
                <a:cubicBezTo>
                  <a:pt x="1238" y="339"/>
                  <a:pt x="1203" y="324"/>
                  <a:pt x="1167" y="313"/>
                </a:cubicBezTo>
                <a:cubicBezTo>
                  <a:pt x="1154" y="309"/>
                  <a:pt x="1144" y="298"/>
                  <a:pt x="1142" y="284"/>
                </a:cubicBezTo>
                <a:cubicBezTo>
                  <a:pt x="1105" y="74"/>
                  <a:pt x="1105" y="74"/>
                  <a:pt x="1105" y="74"/>
                </a:cubicBezTo>
                <a:cubicBezTo>
                  <a:pt x="818" y="74"/>
                  <a:pt x="818" y="74"/>
                  <a:pt x="818" y="74"/>
                </a:cubicBezTo>
                <a:cubicBezTo>
                  <a:pt x="781" y="286"/>
                  <a:pt x="781" y="286"/>
                  <a:pt x="781" y="286"/>
                </a:cubicBezTo>
                <a:cubicBezTo>
                  <a:pt x="778" y="300"/>
                  <a:pt x="768" y="311"/>
                  <a:pt x="755" y="315"/>
                </a:cubicBezTo>
                <a:cubicBezTo>
                  <a:pt x="720" y="326"/>
                  <a:pt x="685" y="341"/>
                  <a:pt x="651" y="359"/>
                </a:cubicBezTo>
                <a:cubicBezTo>
                  <a:pt x="639" y="365"/>
                  <a:pt x="624" y="364"/>
                  <a:pt x="612" y="356"/>
                </a:cubicBezTo>
                <a:cubicBezTo>
                  <a:pt x="436" y="233"/>
                  <a:pt x="436" y="233"/>
                  <a:pt x="436" y="233"/>
                </a:cubicBezTo>
                <a:cubicBezTo>
                  <a:pt x="236" y="432"/>
                  <a:pt x="236" y="432"/>
                  <a:pt x="236" y="432"/>
                </a:cubicBezTo>
                <a:cubicBezTo>
                  <a:pt x="358" y="614"/>
                  <a:pt x="358" y="614"/>
                  <a:pt x="358" y="614"/>
                </a:cubicBezTo>
                <a:cubicBezTo>
                  <a:pt x="365" y="625"/>
                  <a:pt x="366" y="640"/>
                  <a:pt x="360" y="652"/>
                </a:cubicBezTo>
                <a:cubicBezTo>
                  <a:pt x="342" y="686"/>
                  <a:pt x="328" y="721"/>
                  <a:pt x="317" y="755"/>
                </a:cubicBezTo>
                <a:cubicBezTo>
                  <a:pt x="313" y="768"/>
                  <a:pt x="301" y="778"/>
                  <a:pt x="288" y="780"/>
                </a:cubicBezTo>
                <a:cubicBezTo>
                  <a:pt x="74" y="818"/>
                  <a:pt x="74" y="818"/>
                  <a:pt x="74" y="818"/>
                </a:cubicBezTo>
                <a:cubicBezTo>
                  <a:pt x="74" y="1105"/>
                  <a:pt x="74" y="1105"/>
                  <a:pt x="74" y="1105"/>
                </a:cubicBezTo>
                <a:cubicBezTo>
                  <a:pt x="288" y="1143"/>
                  <a:pt x="288" y="1143"/>
                  <a:pt x="288" y="1143"/>
                </a:cubicBezTo>
                <a:cubicBezTo>
                  <a:pt x="301" y="1145"/>
                  <a:pt x="313" y="1155"/>
                  <a:pt x="317" y="1168"/>
                </a:cubicBezTo>
                <a:cubicBezTo>
                  <a:pt x="328" y="1202"/>
                  <a:pt x="342" y="1236"/>
                  <a:pt x="360" y="1271"/>
                </a:cubicBezTo>
                <a:cubicBezTo>
                  <a:pt x="366" y="1283"/>
                  <a:pt x="365" y="1298"/>
                  <a:pt x="357" y="1309"/>
                </a:cubicBezTo>
                <a:cubicBezTo>
                  <a:pt x="233" y="1487"/>
                  <a:pt x="233" y="1487"/>
                  <a:pt x="233" y="1487"/>
                </a:cubicBezTo>
                <a:cubicBezTo>
                  <a:pt x="436" y="1690"/>
                  <a:pt x="436" y="1690"/>
                  <a:pt x="436" y="1690"/>
                </a:cubicBezTo>
                <a:cubicBezTo>
                  <a:pt x="612" y="1567"/>
                  <a:pt x="612" y="1567"/>
                  <a:pt x="612" y="1567"/>
                </a:cubicBezTo>
                <a:cubicBezTo>
                  <a:pt x="624" y="1559"/>
                  <a:pt x="639" y="1558"/>
                  <a:pt x="651" y="1564"/>
                </a:cubicBezTo>
                <a:cubicBezTo>
                  <a:pt x="685" y="1582"/>
                  <a:pt x="720" y="1596"/>
                  <a:pt x="755" y="1608"/>
                </a:cubicBezTo>
                <a:cubicBezTo>
                  <a:pt x="768" y="1612"/>
                  <a:pt x="778" y="1623"/>
                  <a:pt x="781" y="1637"/>
                </a:cubicBezTo>
                <a:cubicBezTo>
                  <a:pt x="818" y="1848"/>
                  <a:pt x="818" y="1848"/>
                  <a:pt x="818" y="1848"/>
                </a:cubicBezTo>
                <a:cubicBezTo>
                  <a:pt x="1105" y="1848"/>
                  <a:pt x="1105" y="1848"/>
                  <a:pt x="1105" y="1848"/>
                </a:cubicBezTo>
                <a:cubicBezTo>
                  <a:pt x="1142" y="1639"/>
                  <a:pt x="1142" y="1639"/>
                  <a:pt x="1142" y="1639"/>
                </a:cubicBezTo>
                <a:cubicBezTo>
                  <a:pt x="1144" y="1625"/>
                  <a:pt x="1154" y="1614"/>
                  <a:pt x="1167" y="1610"/>
                </a:cubicBezTo>
                <a:cubicBezTo>
                  <a:pt x="1185" y="1604"/>
                  <a:pt x="1202" y="1598"/>
                  <a:pt x="1219" y="1591"/>
                </a:cubicBezTo>
                <a:cubicBezTo>
                  <a:pt x="1237" y="1584"/>
                  <a:pt x="1256" y="1575"/>
                  <a:pt x="1274" y="1565"/>
                </a:cubicBezTo>
                <a:cubicBezTo>
                  <a:pt x="1308" y="1632"/>
                  <a:pt x="1308" y="1632"/>
                  <a:pt x="1308" y="1632"/>
                </a:cubicBezTo>
                <a:cubicBezTo>
                  <a:pt x="1288" y="1642"/>
                  <a:pt x="1267" y="1652"/>
                  <a:pt x="1247" y="1660"/>
                </a:cubicBezTo>
                <a:cubicBezTo>
                  <a:pt x="1235" y="1665"/>
                  <a:pt x="1223" y="1670"/>
                  <a:pt x="1211" y="1674"/>
                </a:cubicBezTo>
                <a:cubicBezTo>
                  <a:pt x="1173" y="1892"/>
                  <a:pt x="1173" y="1892"/>
                  <a:pt x="1173" y="1892"/>
                </a:cubicBezTo>
                <a:cubicBezTo>
                  <a:pt x="1170" y="1910"/>
                  <a:pt x="1154" y="1923"/>
                  <a:pt x="1136" y="1923"/>
                </a:cubicBezTo>
                <a:cubicBezTo>
                  <a:pt x="787" y="1923"/>
                  <a:pt x="787" y="1923"/>
                  <a:pt x="787" y="1923"/>
                </a:cubicBezTo>
                <a:cubicBezTo>
                  <a:pt x="769" y="1923"/>
                  <a:pt x="753" y="1910"/>
                  <a:pt x="750" y="1892"/>
                </a:cubicBezTo>
                <a:cubicBezTo>
                  <a:pt x="711" y="1672"/>
                  <a:pt x="711" y="1672"/>
                  <a:pt x="711" y="1672"/>
                </a:cubicBezTo>
                <a:cubicBezTo>
                  <a:pt x="686" y="1663"/>
                  <a:pt x="661" y="1652"/>
                  <a:pt x="637" y="1640"/>
                </a:cubicBezTo>
                <a:cubicBezTo>
                  <a:pt x="453" y="1769"/>
                  <a:pt x="453" y="1769"/>
                  <a:pt x="453" y="1769"/>
                </a:cubicBezTo>
                <a:cubicBezTo>
                  <a:pt x="438" y="1780"/>
                  <a:pt x="418" y="1778"/>
                  <a:pt x="405" y="1765"/>
                </a:cubicBezTo>
                <a:cubicBezTo>
                  <a:pt x="158" y="1518"/>
                  <a:pt x="158" y="1518"/>
                  <a:pt x="158" y="1518"/>
                </a:cubicBezTo>
                <a:cubicBezTo>
                  <a:pt x="145" y="1505"/>
                  <a:pt x="143" y="1485"/>
                  <a:pt x="154" y="1470"/>
                </a:cubicBezTo>
                <a:cubicBezTo>
                  <a:pt x="283" y="1285"/>
                  <a:pt x="283" y="1285"/>
                  <a:pt x="283" y="1285"/>
                </a:cubicBezTo>
                <a:cubicBezTo>
                  <a:pt x="272" y="1261"/>
                  <a:pt x="262" y="1236"/>
                  <a:pt x="253" y="1212"/>
                </a:cubicBezTo>
                <a:cubicBezTo>
                  <a:pt x="31" y="1173"/>
                  <a:pt x="31" y="1173"/>
                  <a:pt x="31" y="1173"/>
                </a:cubicBezTo>
                <a:cubicBezTo>
                  <a:pt x="13" y="1170"/>
                  <a:pt x="0" y="1154"/>
                  <a:pt x="0" y="1136"/>
                </a:cubicBezTo>
                <a:cubicBezTo>
                  <a:pt x="0" y="787"/>
                  <a:pt x="0" y="787"/>
                  <a:pt x="0" y="787"/>
                </a:cubicBezTo>
                <a:cubicBezTo>
                  <a:pt x="0" y="769"/>
                  <a:pt x="13" y="753"/>
                  <a:pt x="31" y="750"/>
                </a:cubicBezTo>
                <a:cubicBezTo>
                  <a:pt x="253" y="711"/>
                  <a:pt x="253" y="711"/>
                  <a:pt x="253" y="711"/>
                </a:cubicBezTo>
                <a:cubicBezTo>
                  <a:pt x="262" y="686"/>
                  <a:pt x="272" y="662"/>
                  <a:pt x="284" y="638"/>
                </a:cubicBezTo>
                <a:cubicBezTo>
                  <a:pt x="157" y="448"/>
                  <a:pt x="157" y="448"/>
                  <a:pt x="157" y="448"/>
                </a:cubicBezTo>
                <a:cubicBezTo>
                  <a:pt x="147" y="433"/>
                  <a:pt x="149" y="414"/>
                  <a:pt x="162" y="401"/>
                </a:cubicBezTo>
                <a:cubicBezTo>
                  <a:pt x="405" y="158"/>
                  <a:pt x="405" y="158"/>
                  <a:pt x="405" y="158"/>
                </a:cubicBezTo>
                <a:cubicBezTo>
                  <a:pt x="418" y="145"/>
                  <a:pt x="438" y="143"/>
                  <a:pt x="453" y="154"/>
                </a:cubicBezTo>
                <a:cubicBezTo>
                  <a:pt x="637" y="283"/>
                  <a:pt x="637" y="283"/>
                  <a:pt x="637" y="283"/>
                </a:cubicBezTo>
                <a:cubicBezTo>
                  <a:pt x="661" y="271"/>
                  <a:pt x="686" y="260"/>
                  <a:pt x="711" y="251"/>
                </a:cubicBezTo>
                <a:cubicBezTo>
                  <a:pt x="750" y="31"/>
                  <a:pt x="750" y="31"/>
                  <a:pt x="750" y="31"/>
                </a:cubicBezTo>
                <a:cubicBezTo>
                  <a:pt x="753" y="13"/>
                  <a:pt x="769" y="0"/>
                  <a:pt x="787" y="0"/>
                </a:cubicBezTo>
                <a:cubicBezTo>
                  <a:pt x="1136" y="0"/>
                  <a:pt x="1136" y="0"/>
                  <a:pt x="1136" y="0"/>
                </a:cubicBezTo>
                <a:cubicBezTo>
                  <a:pt x="1154" y="0"/>
                  <a:pt x="1170" y="13"/>
                  <a:pt x="1173" y="31"/>
                </a:cubicBezTo>
                <a:cubicBezTo>
                  <a:pt x="1211" y="249"/>
                  <a:pt x="1211" y="249"/>
                  <a:pt x="1211" y="249"/>
                </a:cubicBezTo>
                <a:cubicBezTo>
                  <a:pt x="1237" y="258"/>
                  <a:pt x="1262" y="269"/>
                  <a:pt x="1288" y="281"/>
                </a:cubicBezTo>
                <a:cubicBezTo>
                  <a:pt x="1470" y="154"/>
                  <a:pt x="1470" y="154"/>
                  <a:pt x="1470" y="154"/>
                </a:cubicBezTo>
                <a:cubicBezTo>
                  <a:pt x="1485" y="143"/>
                  <a:pt x="1505" y="145"/>
                  <a:pt x="1518" y="158"/>
                </a:cubicBezTo>
                <a:cubicBezTo>
                  <a:pt x="1765" y="405"/>
                  <a:pt x="1765" y="405"/>
                  <a:pt x="1765" y="405"/>
                </a:cubicBezTo>
                <a:cubicBezTo>
                  <a:pt x="1778" y="418"/>
                  <a:pt x="1780" y="438"/>
                  <a:pt x="1769" y="453"/>
                </a:cubicBezTo>
                <a:cubicBezTo>
                  <a:pt x="1643" y="633"/>
                  <a:pt x="1643" y="633"/>
                  <a:pt x="1643" y="633"/>
                </a:cubicBezTo>
                <a:cubicBezTo>
                  <a:pt x="1655" y="659"/>
                  <a:pt x="1666" y="686"/>
                  <a:pt x="1675" y="712"/>
                </a:cubicBezTo>
                <a:cubicBezTo>
                  <a:pt x="1892" y="750"/>
                  <a:pt x="1892" y="750"/>
                  <a:pt x="1892" y="750"/>
                </a:cubicBezTo>
                <a:cubicBezTo>
                  <a:pt x="1910" y="753"/>
                  <a:pt x="1923" y="769"/>
                  <a:pt x="1923" y="787"/>
                </a:cubicBezTo>
                <a:close/>
                <a:moveTo>
                  <a:pt x="1383" y="961"/>
                </a:moveTo>
                <a:cubicBezTo>
                  <a:pt x="1383" y="1194"/>
                  <a:pt x="1194" y="1383"/>
                  <a:pt x="961" y="1383"/>
                </a:cubicBezTo>
                <a:cubicBezTo>
                  <a:pt x="729" y="1383"/>
                  <a:pt x="540" y="1194"/>
                  <a:pt x="540" y="961"/>
                </a:cubicBezTo>
                <a:cubicBezTo>
                  <a:pt x="540" y="729"/>
                  <a:pt x="729" y="540"/>
                  <a:pt x="961" y="540"/>
                </a:cubicBezTo>
                <a:cubicBezTo>
                  <a:pt x="1194" y="540"/>
                  <a:pt x="1383" y="729"/>
                  <a:pt x="1383" y="961"/>
                </a:cubicBezTo>
                <a:close/>
                <a:moveTo>
                  <a:pt x="1310" y="961"/>
                </a:moveTo>
                <a:cubicBezTo>
                  <a:pt x="1310" y="769"/>
                  <a:pt x="1154" y="613"/>
                  <a:pt x="961" y="613"/>
                </a:cubicBezTo>
                <a:cubicBezTo>
                  <a:pt x="769" y="613"/>
                  <a:pt x="613" y="769"/>
                  <a:pt x="613" y="961"/>
                </a:cubicBezTo>
                <a:cubicBezTo>
                  <a:pt x="613" y="1154"/>
                  <a:pt x="769" y="1310"/>
                  <a:pt x="961" y="1310"/>
                </a:cubicBezTo>
                <a:cubicBezTo>
                  <a:pt x="1154" y="1310"/>
                  <a:pt x="1310" y="1154"/>
                  <a:pt x="1310" y="961"/>
                </a:cubicBezTo>
                <a:close/>
              </a:path>
            </a:pathLst>
          </a:custGeom>
          <a:solidFill>
            <a:srgbClr val="FC515B"/>
          </a:solidFill>
          <a:ln>
            <a:noFill/>
          </a:ln>
        </p:spPr>
        <p:txBody>
          <a:bodyPr vert="horz" wrap="square" lIns="68580" tIns="34290" rIns="68580" bIns="34290" numCol="1" anchor="t" anchorCtr="0" compatLnSpc="1">
            <a:prstTxWarp prst="textNoShape">
              <a:avLst/>
            </a:prstTxWarp>
          </a:bodyPr>
          <a:lstStyle/>
          <a:p>
            <a:endParaRPr lang="en-GB"/>
          </a:p>
        </p:txBody>
      </p:sp>
      <p:sp>
        <p:nvSpPr>
          <p:cNvPr id="18" name="Freeform 53">
            <a:extLst>
              <a:ext uri="{FF2B5EF4-FFF2-40B4-BE49-F238E27FC236}">
                <a16:creationId xmlns:a16="http://schemas.microsoft.com/office/drawing/2014/main" id="{51A473F9-ECBA-4403-A68D-7A30B9B3DF94}"/>
              </a:ext>
            </a:extLst>
          </p:cNvPr>
          <p:cNvSpPr>
            <a:spLocks noChangeAspect="1" noEditPoints="1"/>
          </p:cNvSpPr>
          <p:nvPr/>
        </p:nvSpPr>
        <p:spPr>
          <a:xfrm>
            <a:off x="7344413" y="1722593"/>
            <a:ext cx="636000" cy="687486"/>
          </a:xfrm>
          <a:custGeom>
            <a:avLst/>
            <a:gdLst>
              <a:gd name="T0" fmla="*/ 1489 w 2107"/>
              <a:gd name="T1" fmla="*/ 658 h 2279"/>
              <a:gd name="T2" fmla="*/ 525 w 2107"/>
              <a:gd name="T3" fmla="*/ 658 h 2279"/>
              <a:gd name="T4" fmla="*/ 525 w 2107"/>
              <a:gd name="T5" fmla="*/ 570 h 2279"/>
              <a:gd name="T6" fmla="*/ 1489 w 2107"/>
              <a:gd name="T7" fmla="*/ 570 h 2279"/>
              <a:gd name="T8" fmla="*/ 1489 w 2107"/>
              <a:gd name="T9" fmla="*/ 658 h 2279"/>
              <a:gd name="T10" fmla="*/ 1489 w 2107"/>
              <a:gd name="T11" fmla="*/ 964 h 2279"/>
              <a:gd name="T12" fmla="*/ 525 w 2107"/>
              <a:gd name="T13" fmla="*/ 964 h 2279"/>
              <a:gd name="T14" fmla="*/ 525 w 2107"/>
              <a:gd name="T15" fmla="*/ 1052 h 2279"/>
              <a:gd name="T16" fmla="*/ 1489 w 2107"/>
              <a:gd name="T17" fmla="*/ 1052 h 2279"/>
              <a:gd name="T18" fmla="*/ 1489 w 2107"/>
              <a:gd name="T19" fmla="*/ 964 h 2279"/>
              <a:gd name="T20" fmla="*/ 525 w 2107"/>
              <a:gd name="T21" fmla="*/ 1446 h 2279"/>
              <a:gd name="T22" fmla="*/ 1489 w 2107"/>
              <a:gd name="T23" fmla="*/ 1446 h 2279"/>
              <a:gd name="T24" fmla="*/ 1489 w 2107"/>
              <a:gd name="T25" fmla="*/ 1359 h 2279"/>
              <a:gd name="T26" fmla="*/ 525 w 2107"/>
              <a:gd name="T27" fmla="*/ 1359 h 2279"/>
              <a:gd name="T28" fmla="*/ 525 w 2107"/>
              <a:gd name="T29" fmla="*/ 1446 h 2279"/>
              <a:gd name="T30" fmla="*/ 2099 w 2107"/>
              <a:gd name="T31" fmla="*/ 2218 h 2279"/>
              <a:gd name="T32" fmla="*/ 1826 w 2107"/>
              <a:gd name="T33" fmla="*/ 1561 h 2279"/>
              <a:gd name="T34" fmla="*/ 1745 w 2107"/>
              <a:gd name="T35" fmla="*/ 1595 h 2279"/>
              <a:gd name="T36" fmla="*/ 1963 w 2107"/>
              <a:gd name="T37" fmla="*/ 2118 h 2279"/>
              <a:gd name="T38" fmla="*/ 1505 w 2107"/>
              <a:gd name="T39" fmla="*/ 1812 h 2279"/>
              <a:gd name="T40" fmla="*/ 1459 w 2107"/>
              <a:gd name="T41" fmla="*/ 1810 h 2279"/>
              <a:gd name="T42" fmla="*/ 1453 w 2107"/>
              <a:gd name="T43" fmla="*/ 1814 h 2279"/>
              <a:gd name="T44" fmla="*/ 1007 w 2107"/>
              <a:gd name="T45" fmla="*/ 1928 h 2279"/>
              <a:gd name="T46" fmla="*/ 87 w 2107"/>
              <a:gd name="T47" fmla="*/ 1008 h 2279"/>
              <a:gd name="T48" fmla="*/ 1007 w 2107"/>
              <a:gd name="T49" fmla="*/ 88 h 2279"/>
              <a:gd name="T50" fmla="*/ 1928 w 2107"/>
              <a:gd name="T51" fmla="*/ 1008 h 2279"/>
              <a:gd name="T52" fmla="*/ 1827 w 2107"/>
              <a:gd name="T53" fmla="*/ 1426 h 2279"/>
              <a:gd name="T54" fmla="*/ 1905 w 2107"/>
              <a:gd name="T55" fmla="*/ 1466 h 2279"/>
              <a:gd name="T56" fmla="*/ 2015 w 2107"/>
              <a:gd name="T57" fmla="*/ 1008 h 2279"/>
              <a:gd name="T58" fmla="*/ 1007 w 2107"/>
              <a:gd name="T59" fmla="*/ 0 h 2279"/>
              <a:gd name="T60" fmla="*/ 0 w 2107"/>
              <a:gd name="T61" fmla="*/ 1008 h 2279"/>
              <a:gd name="T62" fmla="*/ 1007 w 2107"/>
              <a:gd name="T63" fmla="*/ 2016 h 2279"/>
              <a:gd name="T64" fmla="*/ 1478 w 2107"/>
              <a:gd name="T65" fmla="*/ 1899 h 2279"/>
              <a:gd name="T66" fmla="*/ 2035 w 2107"/>
              <a:gd name="T67" fmla="*/ 2271 h 2279"/>
              <a:gd name="T68" fmla="*/ 2059 w 2107"/>
              <a:gd name="T69" fmla="*/ 2279 h 2279"/>
              <a:gd name="T70" fmla="*/ 2087 w 2107"/>
              <a:gd name="T71" fmla="*/ 2269 h 2279"/>
              <a:gd name="T72" fmla="*/ 2099 w 2107"/>
              <a:gd name="T73" fmla="*/ 221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7" h="2279">
                <a:moveTo>
                  <a:pt x="1489" y="658"/>
                </a:moveTo>
                <a:cubicBezTo>
                  <a:pt x="525" y="658"/>
                  <a:pt x="525" y="658"/>
                  <a:pt x="525" y="658"/>
                </a:cubicBezTo>
                <a:cubicBezTo>
                  <a:pt x="525" y="570"/>
                  <a:pt x="525" y="570"/>
                  <a:pt x="525" y="570"/>
                </a:cubicBezTo>
                <a:cubicBezTo>
                  <a:pt x="1489" y="570"/>
                  <a:pt x="1489" y="570"/>
                  <a:pt x="1489" y="570"/>
                </a:cubicBezTo>
                <a:lnTo>
                  <a:pt x="1489" y="658"/>
                </a:lnTo>
                <a:close/>
                <a:moveTo>
                  <a:pt x="1489" y="964"/>
                </a:moveTo>
                <a:cubicBezTo>
                  <a:pt x="525" y="964"/>
                  <a:pt x="525" y="964"/>
                  <a:pt x="525" y="964"/>
                </a:cubicBezTo>
                <a:cubicBezTo>
                  <a:pt x="525" y="1052"/>
                  <a:pt x="525" y="1052"/>
                  <a:pt x="525" y="1052"/>
                </a:cubicBezTo>
                <a:cubicBezTo>
                  <a:pt x="1489" y="1052"/>
                  <a:pt x="1489" y="1052"/>
                  <a:pt x="1489" y="1052"/>
                </a:cubicBezTo>
                <a:lnTo>
                  <a:pt x="1489" y="964"/>
                </a:lnTo>
                <a:close/>
                <a:moveTo>
                  <a:pt x="525" y="1446"/>
                </a:moveTo>
                <a:cubicBezTo>
                  <a:pt x="1489" y="1446"/>
                  <a:pt x="1489" y="1446"/>
                  <a:pt x="1489" y="1446"/>
                </a:cubicBezTo>
                <a:cubicBezTo>
                  <a:pt x="1489" y="1359"/>
                  <a:pt x="1489" y="1359"/>
                  <a:pt x="1489" y="1359"/>
                </a:cubicBezTo>
                <a:cubicBezTo>
                  <a:pt x="525" y="1359"/>
                  <a:pt x="525" y="1359"/>
                  <a:pt x="525" y="1359"/>
                </a:cubicBezTo>
                <a:lnTo>
                  <a:pt x="525" y="1446"/>
                </a:lnTo>
                <a:close/>
                <a:moveTo>
                  <a:pt x="2099" y="2218"/>
                </a:moveTo>
                <a:cubicBezTo>
                  <a:pt x="1826" y="1561"/>
                  <a:pt x="1826" y="1561"/>
                  <a:pt x="1826" y="1561"/>
                </a:cubicBezTo>
                <a:cubicBezTo>
                  <a:pt x="1745" y="1595"/>
                  <a:pt x="1745" y="1595"/>
                  <a:pt x="1745" y="1595"/>
                </a:cubicBezTo>
                <a:cubicBezTo>
                  <a:pt x="1963" y="2118"/>
                  <a:pt x="1963" y="2118"/>
                  <a:pt x="1963" y="2118"/>
                </a:cubicBezTo>
                <a:cubicBezTo>
                  <a:pt x="1505" y="1812"/>
                  <a:pt x="1505" y="1812"/>
                  <a:pt x="1505" y="1812"/>
                </a:cubicBezTo>
                <a:cubicBezTo>
                  <a:pt x="1491" y="1803"/>
                  <a:pt x="1473" y="1802"/>
                  <a:pt x="1459" y="1810"/>
                </a:cubicBezTo>
                <a:cubicBezTo>
                  <a:pt x="1453" y="1814"/>
                  <a:pt x="1453" y="1814"/>
                  <a:pt x="1453" y="1814"/>
                </a:cubicBezTo>
                <a:cubicBezTo>
                  <a:pt x="1317" y="1889"/>
                  <a:pt x="1163" y="1928"/>
                  <a:pt x="1007" y="1928"/>
                </a:cubicBezTo>
                <a:cubicBezTo>
                  <a:pt x="500" y="1928"/>
                  <a:pt x="87" y="1516"/>
                  <a:pt x="87" y="1008"/>
                </a:cubicBezTo>
                <a:cubicBezTo>
                  <a:pt x="87" y="501"/>
                  <a:pt x="500" y="88"/>
                  <a:pt x="1007" y="88"/>
                </a:cubicBezTo>
                <a:cubicBezTo>
                  <a:pt x="1515" y="88"/>
                  <a:pt x="1928" y="501"/>
                  <a:pt x="1928" y="1008"/>
                </a:cubicBezTo>
                <a:cubicBezTo>
                  <a:pt x="1928" y="1155"/>
                  <a:pt x="1894" y="1296"/>
                  <a:pt x="1827" y="1426"/>
                </a:cubicBezTo>
                <a:cubicBezTo>
                  <a:pt x="1905" y="1466"/>
                  <a:pt x="1905" y="1466"/>
                  <a:pt x="1905" y="1466"/>
                </a:cubicBezTo>
                <a:cubicBezTo>
                  <a:pt x="1978" y="1324"/>
                  <a:pt x="2015" y="1169"/>
                  <a:pt x="2015" y="1008"/>
                </a:cubicBezTo>
                <a:cubicBezTo>
                  <a:pt x="2015" y="452"/>
                  <a:pt x="1563" y="0"/>
                  <a:pt x="1007" y="0"/>
                </a:cubicBezTo>
                <a:cubicBezTo>
                  <a:pt x="452" y="0"/>
                  <a:pt x="0" y="452"/>
                  <a:pt x="0" y="1008"/>
                </a:cubicBezTo>
                <a:cubicBezTo>
                  <a:pt x="0" y="1564"/>
                  <a:pt x="452" y="2016"/>
                  <a:pt x="1007" y="2016"/>
                </a:cubicBezTo>
                <a:cubicBezTo>
                  <a:pt x="1172" y="2016"/>
                  <a:pt x="1334" y="1976"/>
                  <a:pt x="1478" y="1899"/>
                </a:cubicBezTo>
                <a:cubicBezTo>
                  <a:pt x="2035" y="2271"/>
                  <a:pt x="2035" y="2271"/>
                  <a:pt x="2035" y="2271"/>
                </a:cubicBezTo>
                <a:cubicBezTo>
                  <a:pt x="2042" y="2276"/>
                  <a:pt x="2051" y="2279"/>
                  <a:pt x="2059" y="2279"/>
                </a:cubicBezTo>
                <a:cubicBezTo>
                  <a:pt x="2069" y="2279"/>
                  <a:pt x="2079" y="2276"/>
                  <a:pt x="2087" y="2269"/>
                </a:cubicBezTo>
                <a:cubicBezTo>
                  <a:pt x="2102" y="2257"/>
                  <a:pt x="2107" y="2236"/>
                  <a:pt x="2099" y="221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GB"/>
          </a:p>
        </p:txBody>
      </p:sp>
      <p:sp>
        <p:nvSpPr>
          <p:cNvPr id="19" name="Freeform 53">
            <a:extLst>
              <a:ext uri="{FF2B5EF4-FFF2-40B4-BE49-F238E27FC236}">
                <a16:creationId xmlns:a16="http://schemas.microsoft.com/office/drawing/2014/main" id="{0BE631A6-2A80-4263-91B8-B7FE39E2376B}"/>
              </a:ext>
            </a:extLst>
          </p:cNvPr>
          <p:cNvSpPr>
            <a:spLocks noChangeAspect="1" noEditPoints="1"/>
          </p:cNvSpPr>
          <p:nvPr/>
        </p:nvSpPr>
        <p:spPr>
          <a:xfrm>
            <a:off x="4332828" y="1696723"/>
            <a:ext cx="477143" cy="685514"/>
          </a:xfrm>
          <a:custGeom>
            <a:avLst/>
            <a:gdLst>
              <a:gd name="T0" fmla="*/ 3659 w 3659"/>
              <a:gd name="T1" fmla="*/ 1829 h 5247"/>
              <a:gd name="T2" fmla="*/ 2213 w 3659"/>
              <a:gd name="T3" fmla="*/ 4807 h 5247"/>
              <a:gd name="T4" fmla="*/ 2050 w 3659"/>
              <a:gd name="T5" fmla="*/ 4698 h 5247"/>
              <a:gd name="T6" fmla="*/ 3463 w 3659"/>
              <a:gd name="T7" fmla="*/ 1829 h 5247"/>
              <a:gd name="T8" fmla="*/ 1829 w 3659"/>
              <a:gd name="T9" fmla="*/ 196 h 5247"/>
              <a:gd name="T10" fmla="*/ 196 w 3659"/>
              <a:gd name="T11" fmla="*/ 1829 h 5247"/>
              <a:gd name="T12" fmla="*/ 1909 w 3659"/>
              <a:gd name="T13" fmla="*/ 5133 h 5247"/>
              <a:gd name="T14" fmla="*/ 1750 w 3659"/>
              <a:gd name="T15" fmla="*/ 5247 h 5247"/>
              <a:gd name="T16" fmla="*/ 0 w 3659"/>
              <a:gd name="T17" fmla="*/ 1829 h 5247"/>
              <a:gd name="T18" fmla="*/ 1829 w 3659"/>
              <a:gd name="T19" fmla="*/ 0 h 5247"/>
              <a:gd name="T20" fmla="*/ 3659 w 3659"/>
              <a:gd name="T21" fmla="*/ 1829 h 5247"/>
              <a:gd name="T22" fmla="*/ 2907 w 3659"/>
              <a:gd name="T23" fmla="*/ 1763 h 5247"/>
              <a:gd name="T24" fmla="*/ 1829 w 3659"/>
              <a:gd name="T25" fmla="*/ 2840 h 5247"/>
              <a:gd name="T26" fmla="*/ 752 w 3659"/>
              <a:gd name="T27" fmla="*/ 1763 h 5247"/>
              <a:gd name="T28" fmla="*/ 1829 w 3659"/>
              <a:gd name="T29" fmla="*/ 686 h 5247"/>
              <a:gd name="T30" fmla="*/ 2907 w 3659"/>
              <a:gd name="T31" fmla="*/ 1763 h 5247"/>
              <a:gd name="T32" fmla="*/ 2711 w 3659"/>
              <a:gd name="T33" fmla="*/ 1763 h 5247"/>
              <a:gd name="T34" fmla="*/ 1829 w 3659"/>
              <a:gd name="T35" fmla="*/ 881 h 5247"/>
              <a:gd name="T36" fmla="*/ 948 w 3659"/>
              <a:gd name="T37" fmla="*/ 1763 h 5247"/>
              <a:gd name="T38" fmla="*/ 1829 w 3659"/>
              <a:gd name="T39" fmla="*/ 2644 h 5247"/>
              <a:gd name="T40" fmla="*/ 2711 w 3659"/>
              <a:gd name="T41" fmla="*/ 1763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59" h="5247">
                <a:moveTo>
                  <a:pt x="3659" y="1829"/>
                </a:moveTo>
                <a:cubicBezTo>
                  <a:pt x="3659" y="2547"/>
                  <a:pt x="2753" y="4003"/>
                  <a:pt x="2213" y="4807"/>
                </a:cubicBezTo>
                <a:cubicBezTo>
                  <a:pt x="2050" y="4698"/>
                  <a:pt x="2050" y="4698"/>
                  <a:pt x="2050" y="4698"/>
                </a:cubicBezTo>
                <a:cubicBezTo>
                  <a:pt x="2948" y="3361"/>
                  <a:pt x="3463" y="2316"/>
                  <a:pt x="3463" y="1829"/>
                </a:cubicBezTo>
                <a:cubicBezTo>
                  <a:pt x="3463" y="929"/>
                  <a:pt x="2730" y="196"/>
                  <a:pt x="1829" y="196"/>
                </a:cubicBezTo>
                <a:cubicBezTo>
                  <a:pt x="929" y="196"/>
                  <a:pt x="196" y="929"/>
                  <a:pt x="196" y="1829"/>
                </a:cubicBezTo>
                <a:cubicBezTo>
                  <a:pt x="196" y="2743"/>
                  <a:pt x="1892" y="5109"/>
                  <a:pt x="1909" y="5133"/>
                </a:cubicBezTo>
                <a:cubicBezTo>
                  <a:pt x="1750" y="5247"/>
                  <a:pt x="1750" y="5247"/>
                  <a:pt x="1750" y="5247"/>
                </a:cubicBezTo>
                <a:cubicBezTo>
                  <a:pt x="1678" y="5148"/>
                  <a:pt x="0" y="2806"/>
                  <a:pt x="0" y="1829"/>
                </a:cubicBezTo>
                <a:cubicBezTo>
                  <a:pt x="0" y="821"/>
                  <a:pt x="821" y="0"/>
                  <a:pt x="1829" y="0"/>
                </a:cubicBezTo>
                <a:cubicBezTo>
                  <a:pt x="2838" y="0"/>
                  <a:pt x="3659" y="821"/>
                  <a:pt x="3659" y="1829"/>
                </a:cubicBezTo>
                <a:close/>
                <a:moveTo>
                  <a:pt x="2907" y="1763"/>
                </a:moveTo>
                <a:cubicBezTo>
                  <a:pt x="2907" y="2357"/>
                  <a:pt x="2423" y="2840"/>
                  <a:pt x="1829" y="2840"/>
                </a:cubicBezTo>
                <a:cubicBezTo>
                  <a:pt x="1235" y="2840"/>
                  <a:pt x="752" y="2357"/>
                  <a:pt x="752" y="1763"/>
                </a:cubicBezTo>
                <a:cubicBezTo>
                  <a:pt x="752" y="1169"/>
                  <a:pt x="1235" y="686"/>
                  <a:pt x="1829" y="686"/>
                </a:cubicBezTo>
                <a:cubicBezTo>
                  <a:pt x="2423" y="686"/>
                  <a:pt x="2907" y="1169"/>
                  <a:pt x="2907" y="1763"/>
                </a:cubicBezTo>
                <a:close/>
                <a:moveTo>
                  <a:pt x="2711" y="1763"/>
                </a:moveTo>
                <a:cubicBezTo>
                  <a:pt x="2711" y="1277"/>
                  <a:pt x="2315" y="881"/>
                  <a:pt x="1829" y="881"/>
                </a:cubicBezTo>
                <a:cubicBezTo>
                  <a:pt x="1343" y="881"/>
                  <a:pt x="948" y="1277"/>
                  <a:pt x="948" y="1763"/>
                </a:cubicBezTo>
                <a:cubicBezTo>
                  <a:pt x="948" y="2249"/>
                  <a:pt x="1343" y="2644"/>
                  <a:pt x="1829" y="2644"/>
                </a:cubicBezTo>
                <a:cubicBezTo>
                  <a:pt x="2315" y="2644"/>
                  <a:pt x="2711" y="2249"/>
                  <a:pt x="2711" y="1763"/>
                </a:cubicBezTo>
                <a:close/>
              </a:path>
            </a:pathLst>
          </a:custGeom>
          <a:solidFill>
            <a:srgbClr val="FC515B"/>
          </a:solidFill>
          <a:ln>
            <a:noFill/>
          </a:ln>
        </p:spPr>
        <p:txBody>
          <a:bodyPr vert="horz" wrap="square" lIns="68580" tIns="34290" rIns="68580" bIns="34290" numCol="1" anchor="t" anchorCtr="0" compatLnSpc="1">
            <a:prstTxWarp prst="textNoShape">
              <a:avLst/>
            </a:prstTxWarp>
          </a:bodyPr>
          <a:lstStyle/>
          <a:p>
            <a:endParaRPr lang="en-GB"/>
          </a:p>
        </p:txBody>
      </p:sp>
      <p:sp>
        <p:nvSpPr>
          <p:cNvPr id="2" name="TextBox 1">
            <a:extLst>
              <a:ext uri="{FF2B5EF4-FFF2-40B4-BE49-F238E27FC236}">
                <a16:creationId xmlns:a16="http://schemas.microsoft.com/office/drawing/2014/main" id="{69C83159-78F9-40A0-8203-F04EC657CC22}"/>
              </a:ext>
            </a:extLst>
          </p:cNvPr>
          <p:cNvSpPr txBox="1"/>
          <p:nvPr/>
        </p:nvSpPr>
        <p:spPr>
          <a:xfrm>
            <a:off x="490360" y="2546190"/>
            <a:ext cx="1964114" cy="685800"/>
          </a:xfrm>
          <a:prstGeom prst="rect">
            <a:avLst/>
          </a:prstGeom>
          <a:noFill/>
        </p:spPr>
        <p:txBody>
          <a:bodyPr wrap="square" lIns="0" tIns="0" rIns="0" bIns="0" rtlCol="0">
            <a:noAutofit/>
          </a:bodyPr>
          <a:lstStyle/>
          <a:p>
            <a:pPr algn="ctr"/>
            <a:r>
              <a:rPr lang="en-GB" sz="1500" b="1">
                <a:solidFill>
                  <a:srgbClr val="303030"/>
                </a:solidFill>
                <a:latin typeface="+mn-lt"/>
              </a:rPr>
              <a:t>WFH</a:t>
            </a:r>
          </a:p>
          <a:p>
            <a:pPr algn="ctr"/>
            <a:r>
              <a:rPr lang="en-GB" sz="1500">
                <a:solidFill>
                  <a:srgbClr val="303030"/>
                </a:solidFill>
                <a:latin typeface="+mn-lt"/>
              </a:rPr>
              <a:t>Working remotely requires paying close attention to security – especially if you’re working with personal data</a:t>
            </a:r>
            <a:endParaRPr lang="en-GB" sz="1500">
              <a:latin typeface="+mn-lt"/>
            </a:endParaRPr>
          </a:p>
          <a:p>
            <a:pPr algn="l"/>
            <a:endParaRPr lang="en-GB" sz="1200"/>
          </a:p>
        </p:txBody>
      </p:sp>
      <p:sp>
        <p:nvSpPr>
          <p:cNvPr id="13" name="TextBox 12">
            <a:extLst>
              <a:ext uri="{FF2B5EF4-FFF2-40B4-BE49-F238E27FC236}">
                <a16:creationId xmlns:a16="http://schemas.microsoft.com/office/drawing/2014/main" id="{DDEB3BA5-6C55-409E-8AC6-5551FC157E21}"/>
              </a:ext>
            </a:extLst>
          </p:cNvPr>
          <p:cNvSpPr txBox="1"/>
          <p:nvPr/>
        </p:nvSpPr>
        <p:spPr>
          <a:xfrm>
            <a:off x="3649702" y="2546190"/>
            <a:ext cx="1842882" cy="685800"/>
          </a:xfrm>
          <a:prstGeom prst="rect">
            <a:avLst/>
          </a:prstGeom>
          <a:noFill/>
        </p:spPr>
        <p:txBody>
          <a:bodyPr wrap="square" lIns="0" tIns="0" rIns="0" bIns="0" rtlCol="0">
            <a:noAutofit/>
          </a:bodyPr>
          <a:lstStyle/>
          <a:p>
            <a:pPr lvl="0" algn="ctr"/>
            <a:r>
              <a:rPr lang="en-US" sz="1500" b="1">
                <a:solidFill>
                  <a:srgbClr val="303030"/>
                </a:solidFill>
              </a:rPr>
              <a:t>Management engagement</a:t>
            </a:r>
          </a:p>
          <a:p>
            <a:pPr lvl="0" algn="ctr"/>
            <a:r>
              <a:rPr lang="en-US" sz="1500">
                <a:solidFill>
                  <a:srgbClr val="303030"/>
                </a:solidFill>
              </a:rPr>
              <a:t>GDPR compliance involves commitment and culture change- senior management need to be engaged</a:t>
            </a:r>
          </a:p>
          <a:p>
            <a:pPr lvl="0" algn="ctr"/>
            <a:endParaRPr lang="en-GB" sz="1400">
              <a:solidFill>
                <a:srgbClr val="303030"/>
              </a:solidFill>
            </a:endParaRPr>
          </a:p>
          <a:p>
            <a:endParaRPr lang="en-GB">
              <a:solidFill>
                <a:srgbClr val="303030"/>
              </a:solidFill>
              <a:latin typeface="+mj-lt"/>
            </a:endParaRPr>
          </a:p>
          <a:p>
            <a:pPr algn="l"/>
            <a:endParaRPr lang="en-GB" sz="1200"/>
          </a:p>
        </p:txBody>
      </p:sp>
      <p:sp>
        <p:nvSpPr>
          <p:cNvPr id="16" name="TextBox 15">
            <a:extLst>
              <a:ext uri="{FF2B5EF4-FFF2-40B4-BE49-F238E27FC236}">
                <a16:creationId xmlns:a16="http://schemas.microsoft.com/office/drawing/2014/main" id="{3A157C3F-A16C-4FF5-A32B-88151F5D4989}"/>
              </a:ext>
            </a:extLst>
          </p:cNvPr>
          <p:cNvSpPr txBox="1"/>
          <p:nvPr/>
        </p:nvSpPr>
        <p:spPr>
          <a:xfrm>
            <a:off x="6740972" y="2571750"/>
            <a:ext cx="1842882" cy="685800"/>
          </a:xfrm>
          <a:prstGeom prst="rect">
            <a:avLst/>
          </a:prstGeom>
          <a:noFill/>
        </p:spPr>
        <p:txBody>
          <a:bodyPr wrap="square" lIns="0" tIns="0" rIns="0" bIns="0" rtlCol="0">
            <a:noAutofit/>
          </a:bodyPr>
          <a:lstStyle/>
          <a:p>
            <a:pPr lvl="0" algn="ctr"/>
            <a:r>
              <a:rPr lang="en-GB" sz="1500" b="1">
                <a:solidFill>
                  <a:srgbClr val="303030"/>
                </a:solidFill>
              </a:rPr>
              <a:t>Continuous review</a:t>
            </a:r>
          </a:p>
          <a:p>
            <a:pPr lvl="0" algn="ctr"/>
            <a:r>
              <a:rPr lang="en-GB" sz="1400">
                <a:solidFill>
                  <a:srgbClr val="303030"/>
                </a:solidFill>
              </a:rPr>
              <a:t>Carry out a data protection audit/gap analysis to identify compliance levels and any gaps that need to be addressed – set reminders to repeat the exercise </a:t>
            </a:r>
          </a:p>
          <a:p>
            <a:endParaRPr lang="en-GB" sz="1500">
              <a:solidFill>
                <a:srgbClr val="303030"/>
              </a:solidFill>
            </a:endParaRPr>
          </a:p>
          <a:p>
            <a:pPr algn="l"/>
            <a:endParaRPr lang="en-GB" sz="1500"/>
          </a:p>
        </p:txBody>
      </p:sp>
    </p:spTree>
    <p:extLst>
      <p:ext uri="{BB962C8B-B14F-4D97-AF65-F5344CB8AC3E}">
        <p14:creationId xmlns:p14="http://schemas.microsoft.com/office/powerpoint/2010/main" val="24937953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4B6468-BD1F-4E38-9365-9D9FEC14557D}"/>
              </a:ext>
            </a:extLst>
          </p:cNvPr>
          <p:cNvSpPr>
            <a:spLocks noGrp="1"/>
          </p:cNvSpPr>
          <p:nvPr>
            <p:ph type="title"/>
          </p:nvPr>
        </p:nvSpPr>
        <p:spPr/>
        <p:txBody>
          <a:bodyPr/>
          <a:lstStyle/>
          <a:p>
            <a:r>
              <a:rPr lang="en-US"/>
              <a:t>Questions?</a:t>
            </a:r>
          </a:p>
        </p:txBody>
      </p:sp>
      <p:sp>
        <p:nvSpPr>
          <p:cNvPr id="8" name="Slide Number Placeholder 7">
            <a:extLst>
              <a:ext uri="{FF2B5EF4-FFF2-40B4-BE49-F238E27FC236}">
                <a16:creationId xmlns:a16="http://schemas.microsoft.com/office/drawing/2014/main" id="{C22BFA9B-1F8B-45EF-83B5-1D4C84CEF1B2}"/>
              </a:ext>
            </a:extLst>
          </p:cNvPr>
          <p:cNvSpPr>
            <a:spLocks noGrp="1"/>
          </p:cNvSpPr>
          <p:nvPr>
            <p:ph type="sldNum" sz="quarter" idx="11"/>
          </p:nvPr>
        </p:nvSpPr>
        <p:spPr/>
        <p:txBody>
          <a:bodyPr/>
          <a:lstStyle/>
          <a:p>
            <a:fld id="{0C23CD4F-4D8B-4309-AB5E-FA5452FC56E0}" type="slidenum">
              <a:rPr lang="en-US" altLang="en-US" smtClean="0"/>
              <a:t>36</a:t>
            </a:fld>
            <a:endParaRPr lang="en-US" altLang="en-US"/>
          </a:p>
        </p:txBody>
      </p:sp>
    </p:spTree>
    <p:extLst>
      <p:ext uri="{BB962C8B-B14F-4D97-AF65-F5344CB8AC3E}">
        <p14:creationId xmlns:p14="http://schemas.microsoft.com/office/powerpoint/2010/main" val="2656371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C7ACBD9F-3D25-0ACF-380A-D57B4306441C}"/>
              </a:ext>
            </a:extLst>
          </p:cNvPr>
          <p:cNvGraphicFramePr>
            <a:graphicFrameLocks noGrp="1"/>
          </p:cNvGraphicFramePr>
          <p:nvPr>
            <p:ph sz="quarter" idx="13"/>
          </p:nvPr>
        </p:nvGraphicFramePr>
        <p:xfrm>
          <a:off x="265112" y="1023746"/>
          <a:ext cx="8612187" cy="3981642"/>
        </p:xfrm>
        <a:graphic>
          <a:graphicData uri="http://schemas.openxmlformats.org/drawingml/2006/table">
            <a:tbl>
              <a:tblPr firstRow="1" bandRow="1">
                <a:tableStyleId>{5C22544A-7EE6-4342-B048-85BDC9FD1C3A}</a:tableStyleId>
              </a:tblPr>
              <a:tblGrid>
                <a:gridCol w="2870729">
                  <a:extLst>
                    <a:ext uri="{9D8B030D-6E8A-4147-A177-3AD203B41FA5}">
                      <a16:colId xmlns:a16="http://schemas.microsoft.com/office/drawing/2014/main" val="2355658787"/>
                    </a:ext>
                  </a:extLst>
                </a:gridCol>
                <a:gridCol w="2870729">
                  <a:extLst>
                    <a:ext uri="{9D8B030D-6E8A-4147-A177-3AD203B41FA5}">
                      <a16:colId xmlns:a16="http://schemas.microsoft.com/office/drawing/2014/main" val="4277386328"/>
                    </a:ext>
                  </a:extLst>
                </a:gridCol>
                <a:gridCol w="2870729">
                  <a:extLst>
                    <a:ext uri="{9D8B030D-6E8A-4147-A177-3AD203B41FA5}">
                      <a16:colId xmlns:a16="http://schemas.microsoft.com/office/drawing/2014/main" val="829026396"/>
                    </a:ext>
                  </a:extLst>
                </a:gridCol>
              </a:tblGrid>
              <a:tr h="3981642">
                <a:tc>
                  <a:txBody>
                    <a:bodyPr/>
                    <a:lstStyle/>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a:solidFill>
                          <a:schemeClr val="tx1"/>
                        </a:solidFill>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a:solidFill>
                          <a:schemeClr val="tx1"/>
                        </a:solidFill>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a:solidFill>
                          <a:schemeClr val="tx1"/>
                        </a:solidFill>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a:solidFill>
                          <a:schemeClr val="tx1"/>
                        </a:solidFill>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p>
                      <a:endParaRPr lang="en-US">
                        <a:solidFill>
                          <a:schemeClr val="tx1"/>
                        </a:solidFill>
                      </a:endParaRPr>
                    </a:p>
                    <a:p>
                      <a:endParaRPr lang="en-US">
                        <a:solidFill>
                          <a:schemeClr val="tx1"/>
                        </a:solidFill>
                      </a:endParaRPr>
                    </a:p>
                    <a:p>
                      <a:endParaRPr lang="en-US"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104154"/>
                  </a:ext>
                </a:extLst>
              </a:tr>
            </a:tbl>
          </a:graphicData>
        </a:graphic>
      </p:graphicFrame>
      <p:sp>
        <p:nvSpPr>
          <p:cNvPr id="12" name="Title 11">
            <a:extLst>
              <a:ext uri="{FF2B5EF4-FFF2-40B4-BE49-F238E27FC236}">
                <a16:creationId xmlns:a16="http://schemas.microsoft.com/office/drawing/2014/main" id="{0757FAEF-65B8-4DE9-BA26-25FDD3AFD145}"/>
              </a:ext>
            </a:extLst>
          </p:cNvPr>
          <p:cNvSpPr>
            <a:spLocks noGrp="1"/>
          </p:cNvSpPr>
          <p:nvPr>
            <p:ph type="title"/>
          </p:nvPr>
        </p:nvSpPr>
        <p:spPr/>
        <p:txBody>
          <a:bodyPr/>
          <a:lstStyle/>
          <a:p>
            <a:r>
              <a:rPr lang="en-US"/>
              <a:t>Presenter Bios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5"/>
          </p:nvPr>
        </p:nvSpPr>
        <p:spPr/>
        <p:txBody>
          <a:bodyPr/>
          <a:lstStyle/>
          <a:p>
            <a:fld id="{0DA0EFD9-859E-4A8C-BA46-EEEA6EE5459C}" type="slidenum">
              <a:rPr lang="en-US" altLang="en-US" smtClean="0"/>
              <a:t>37</a:t>
            </a:fld>
            <a:endParaRPr lang="en-US" altLang="en-US"/>
          </a:p>
        </p:txBody>
      </p:sp>
      <p:pic>
        <p:nvPicPr>
          <p:cNvPr id="18" name="Picture 17" descr="A person in a suit and tie&#10;&#10;Description automatically generated with medium confidence">
            <a:extLst>
              <a:ext uri="{FF2B5EF4-FFF2-40B4-BE49-F238E27FC236}">
                <a16:creationId xmlns:a16="http://schemas.microsoft.com/office/drawing/2014/main" id="{5878877D-C9DA-42B1-B4AD-2A13F85B68AE}"/>
              </a:ext>
            </a:extLst>
          </p:cNvPr>
          <p:cNvPicPr>
            <a:picLocks noChangeAspect="1"/>
          </p:cNvPicPr>
          <p:nvPr/>
        </p:nvPicPr>
        <p:blipFill>
          <a:blip r:embed="rId3">
            <a:extLst>
              <a:ext uri="{28A0092B-C50C-407E-A947-70E740481C1C}">
                <a14:useLocalDpi xmlns:a14="http://schemas.microsoft.com/office/drawing/2010/main" val="0"/>
              </a:ext>
            </a:extLst>
          </a:blip>
          <a:srcRect l="18008" r="19459"/>
          <a:stretch>
            <a:fillRect/>
          </a:stretch>
        </p:blipFill>
        <p:spPr>
          <a:xfrm>
            <a:off x="273080" y="1038362"/>
            <a:ext cx="914400" cy="922564"/>
          </a:xfrm>
          <a:prstGeom prst="rect">
            <a:avLst/>
          </a:prstGeom>
        </p:spPr>
      </p:pic>
      <p:pic>
        <p:nvPicPr>
          <p:cNvPr id="20" name="Picture 19" descr="A person smiling for the camera&#10;&#10;Description automatically generated with low confidence">
            <a:extLst>
              <a:ext uri="{FF2B5EF4-FFF2-40B4-BE49-F238E27FC236}">
                <a16:creationId xmlns:a16="http://schemas.microsoft.com/office/drawing/2014/main" id="{51B6A776-C14C-412E-A074-5D03DC9D0762}"/>
              </a:ext>
            </a:extLst>
          </p:cNvPr>
          <p:cNvPicPr>
            <a:picLocks noChangeAspect="1"/>
          </p:cNvPicPr>
          <p:nvPr/>
        </p:nvPicPr>
        <p:blipFill>
          <a:blip r:embed="rId4">
            <a:extLst>
              <a:ext uri="{28A0092B-C50C-407E-A947-70E740481C1C}">
                <a14:useLocalDpi xmlns:a14="http://schemas.microsoft.com/office/drawing/2010/main" val="0"/>
              </a:ext>
            </a:extLst>
          </a:blip>
          <a:srcRect l="17076" r="19832"/>
          <a:stretch>
            <a:fillRect/>
          </a:stretch>
        </p:blipFill>
        <p:spPr>
          <a:xfrm>
            <a:off x="6023844" y="1031838"/>
            <a:ext cx="914400" cy="914400"/>
          </a:xfrm>
          <a:prstGeom prst="rect">
            <a:avLst/>
          </a:prstGeom>
        </p:spPr>
      </p:pic>
      <p:pic>
        <p:nvPicPr>
          <p:cNvPr id="9" name="Picture 8">
            <a:extLst>
              <a:ext uri="{FF2B5EF4-FFF2-40B4-BE49-F238E27FC236}">
                <a16:creationId xmlns:a16="http://schemas.microsoft.com/office/drawing/2014/main" id="{4618B31E-7165-F97C-D8B7-6E987C664B0A}"/>
              </a:ext>
            </a:extLst>
          </p:cNvPr>
          <p:cNvPicPr>
            <a:picLocks noChangeAspect="1"/>
          </p:cNvPicPr>
          <p:nvPr/>
        </p:nvPicPr>
        <p:blipFill>
          <a:blip r:embed="rId5">
            <a:extLst>
              <a:ext uri="{28A0092B-C50C-407E-A947-70E740481C1C}">
                <a14:useLocalDpi xmlns:a14="http://schemas.microsoft.com/office/drawing/2010/main" val="0"/>
              </a:ext>
            </a:extLst>
          </a:blip>
          <a:srcRect l="21334" r="15574"/>
          <a:stretch>
            <a:fillRect/>
          </a:stretch>
        </p:blipFill>
        <p:spPr>
          <a:xfrm>
            <a:off x="3148462" y="1040296"/>
            <a:ext cx="914400" cy="914400"/>
          </a:xfrm>
          <a:prstGeom prst="rect">
            <a:avLst/>
          </a:prstGeom>
        </p:spPr>
      </p:pic>
      <p:sp>
        <p:nvSpPr>
          <p:cNvPr id="7" name="TextBox 6">
            <a:extLst>
              <a:ext uri="{FF2B5EF4-FFF2-40B4-BE49-F238E27FC236}">
                <a16:creationId xmlns:a16="http://schemas.microsoft.com/office/drawing/2014/main" id="{7E250409-66FC-A6C5-FED2-831D9D1132C8}"/>
              </a:ext>
            </a:extLst>
          </p:cNvPr>
          <p:cNvSpPr txBox="1"/>
          <p:nvPr/>
        </p:nvSpPr>
        <p:spPr>
          <a:xfrm>
            <a:off x="6938244" y="1038362"/>
            <a:ext cx="1939055" cy="923330"/>
          </a:xfrm>
          <a:prstGeom prst="rect">
            <a:avLst/>
          </a:prstGeom>
          <a:noFill/>
        </p:spPr>
        <p:txBody>
          <a:bodyPr wrap="square" rtlCol="0">
            <a:spAutoFit/>
          </a:bodyPr>
          <a:lstStyle/>
          <a:p>
            <a:r>
              <a:rPr lang="en-US" sz="1400" b="1">
                <a:solidFill>
                  <a:schemeClr val="tx1"/>
                </a:solidFill>
              </a:rPr>
              <a:t>Christina Lee</a:t>
            </a:r>
            <a:br>
              <a:rPr lang="en-US" sz="1400" b="1">
                <a:solidFill>
                  <a:schemeClr val="tx1"/>
                </a:solidFill>
              </a:rPr>
            </a:br>
            <a:r>
              <a:rPr lang="en-US" sz="1300">
                <a:solidFill>
                  <a:schemeClr val="tx1"/>
                </a:solidFill>
              </a:rPr>
              <a:t>Associate</a:t>
            </a:r>
            <a:br>
              <a:rPr lang="en-US" sz="1400">
                <a:solidFill>
                  <a:schemeClr val="tx1"/>
                </a:solidFill>
              </a:rPr>
            </a:br>
            <a:r>
              <a:rPr lang="en-US" sz="1300" b="0">
                <a:solidFill>
                  <a:schemeClr val="tx1"/>
                </a:solidFill>
              </a:rPr>
              <a:t>clee@keker.com</a:t>
            </a:r>
          </a:p>
          <a:p>
            <a:r>
              <a:rPr lang="en-US" sz="1300"/>
              <a:t>415.962.8844</a:t>
            </a:r>
          </a:p>
        </p:txBody>
      </p:sp>
      <p:sp>
        <p:nvSpPr>
          <p:cNvPr id="15" name="TextBox 14">
            <a:extLst>
              <a:ext uri="{FF2B5EF4-FFF2-40B4-BE49-F238E27FC236}">
                <a16:creationId xmlns:a16="http://schemas.microsoft.com/office/drawing/2014/main" id="{001BAB3D-E052-94E7-6530-B765BFDA4894}"/>
              </a:ext>
            </a:extLst>
          </p:cNvPr>
          <p:cNvSpPr txBox="1"/>
          <p:nvPr/>
        </p:nvSpPr>
        <p:spPr>
          <a:xfrm>
            <a:off x="4062862" y="1039595"/>
            <a:ext cx="1939055"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a:solidFill>
                  <a:schemeClr val="tx1"/>
                </a:solidFill>
              </a:rPr>
              <a:t>Tom Gorman</a:t>
            </a:r>
            <a:br>
              <a:rPr lang="en-US" sz="1400" b="1">
                <a:solidFill>
                  <a:schemeClr val="tx1"/>
                </a:solidFill>
              </a:rPr>
            </a:br>
            <a:r>
              <a:rPr lang="en-US" sz="1300">
                <a:solidFill>
                  <a:schemeClr val="tx1"/>
                </a:solidFill>
              </a:rPr>
              <a:t>Partner</a:t>
            </a:r>
            <a:br>
              <a:rPr lang="en-US" sz="1400">
                <a:solidFill>
                  <a:schemeClr val="tx1"/>
                </a:solidFill>
              </a:rPr>
            </a:br>
            <a:r>
              <a:rPr lang="en-US" sz="1300"/>
              <a:t>tgorman@keker.com</a:t>
            </a:r>
          </a:p>
          <a:p>
            <a:pPr marL="0" marR="0" lvl="0" indent="0" algn="l" defTabSz="685800" rtl="0" eaLnBrk="1" fontAlgn="auto" latinLnBrk="0" hangingPunct="1">
              <a:lnSpc>
                <a:spcPct val="100000"/>
              </a:lnSpc>
              <a:spcBef>
                <a:spcPct val="0"/>
              </a:spcBef>
              <a:spcAft>
                <a:spcPct val="0"/>
              </a:spcAft>
              <a:buClrTx/>
              <a:buSzTx/>
              <a:buFontTx/>
              <a:buNone/>
              <a:defRPr/>
            </a:pPr>
            <a:r>
              <a:rPr lang="en-US" sz="1300"/>
              <a:t>415.676.2292 </a:t>
            </a:r>
            <a:endParaRPr lang="en-US" sz="1300" b="0">
              <a:solidFill>
                <a:schemeClr val="tx1"/>
              </a:solidFill>
            </a:endParaRPr>
          </a:p>
        </p:txBody>
      </p:sp>
      <p:sp>
        <p:nvSpPr>
          <p:cNvPr id="17" name="TextBox 16">
            <a:extLst>
              <a:ext uri="{FF2B5EF4-FFF2-40B4-BE49-F238E27FC236}">
                <a16:creationId xmlns:a16="http://schemas.microsoft.com/office/drawing/2014/main" id="{6D11F8F4-8E7E-75AC-5C57-36C12A333E30}"/>
              </a:ext>
            </a:extLst>
          </p:cNvPr>
          <p:cNvSpPr txBox="1"/>
          <p:nvPr/>
        </p:nvSpPr>
        <p:spPr>
          <a:xfrm>
            <a:off x="1195448" y="1039595"/>
            <a:ext cx="1939055"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400" b="1">
                <a:solidFill>
                  <a:schemeClr val="tx1"/>
                </a:solidFill>
              </a:rPr>
              <a:t>Ben Berkowitz</a:t>
            </a:r>
            <a:br>
              <a:rPr lang="en-US" sz="1400" b="1">
                <a:solidFill>
                  <a:schemeClr val="tx1"/>
                </a:solidFill>
              </a:rPr>
            </a:br>
            <a:r>
              <a:rPr lang="en-US" sz="1300">
                <a:solidFill>
                  <a:schemeClr val="tx1"/>
                </a:solidFill>
              </a:rPr>
              <a:t>Partner</a:t>
            </a:r>
            <a:br>
              <a:rPr lang="en-US" sz="1400" b="1">
                <a:solidFill>
                  <a:schemeClr val="tx1"/>
                </a:solidFill>
              </a:rPr>
            </a:br>
            <a:r>
              <a:rPr lang="en-US" sz="1300"/>
              <a:t>bberkowitz@keker.com</a:t>
            </a:r>
          </a:p>
          <a:p>
            <a:pPr marL="0" marR="0" lvl="0" indent="0" algn="l" defTabSz="685800" rtl="0" eaLnBrk="1" fontAlgn="auto" latinLnBrk="0" hangingPunct="1">
              <a:lnSpc>
                <a:spcPct val="100000"/>
              </a:lnSpc>
              <a:spcBef>
                <a:spcPct val="0"/>
              </a:spcBef>
              <a:spcAft>
                <a:spcPct val="0"/>
              </a:spcAft>
              <a:buClrTx/>
              <a:buSzTx/>
              <a:buFontTx/>
              <a:buNone/>
              <a:defRPr/>
            </a:pPr>
            <a:r>
              <a:rPr lang="en-US" sz="1300"/>
              <a:t>415.773.6689 </a:t>
            </a:r>
            <a:endParaRPr lang="en-US" sz="1300" b="0">
              <a:solidFill>
                <a:schemeClr val="tx1"/>
              </a:solidFill>
            </a:endParaRPr>
          </a:p>
        </p:txBody>
      </p:sp>
      <p:sp>
        <p:nvSpPr>
          <p:cNvPr id="8" name="TextBox 7">
            <a:extLst>
              <a:ext uri="{FF2B5EF4-FFF2-40B4-BE49-F238E27FC236}">
                <a16:creationId xmlns:a16="http://schemas.microsoft.com/office/drawing/2014/main" id="{A7C749D2-A111-9E04-84C8-0B574E534963}"/>
              </a:ext>
            </a:extLst>
          </p:cNvPr>
          <p:cNvSpPr txBox="1"/>
          <p:nvPr/>
        </p:nvSpPr>
        <p:spPr>
          <a:xfrm>
            <a:off x="175805" y="1981634"/>
            <a:ext cx="2861423" cy="2862322"/>
          </a:xfrm>
          <a:prstGeom prst="rect">
            <a:avLst/>
          </a:prstGeom>
          <a:noFill/>
        </p:spPr>
        <p:txBody>
          <a:bodyPr wrap="square" rtlCol="0">
            <a:spAutoFit/>
          </a:bodyPr>
          <a:lstStyle/>
          <a:p>
            <a:pPr rtl="0">
              <a:spcBef>
                <a:spcPct val="0"/>
              </a:spcBef>
              <a:spcAft>
                <a:spcPts val="1000"/>
              </a:spcAft>
            </a:pPr>
            <a:r>
              <a:rPr lang="en-US" sz="1200" b="0" i="0" u="none" strike="noStrike">
                <a:solidFill>
                  <a:srgbClr val="000000"/>
                </a:solidFill>
                <a:effectLst/>
                <a:latin typeface="+mn-lt"/>
              </a:rPr>
              <a:t>Ben is an experienced trial and appellate lawyer who has a track record of successfully defending major technology companies in high-profile privacy, intellectual property, and class action litigation.  He currently serves as lead counsel for Google in multiple nationwide privacy class actions, including </a:t>
            </a:r>
            <a:r>
              <a:rPr lang="en-US" sz="1200" b="0" i="1" u="none" strike="noStrike">
                <a:solidFill>
                  <a:srgbClr val="000000"/>
                </a:solidFill>
                <a:effectLst/>
                <a:latin typeface="+mn-lt"/>
              </a:rPr>
              <a:t>In re Google Location History Litigation</a:t>
            </a:r>
            <a:r>
              <a:rPr lang="en-US" sz="1200" b="0" i="0" u="none" strike="noStrike">
                <a:solidFill>
                  <a:srgbClr val="000000"/>
                </a:solidFill>
                <a:effectLst/>
                <a:latin typeface="+mn-lt"/>
              </a:rPr>
              <a:t> and </a:t>
            </a:r>
            <a:r>
              <a:rPr lang="en-US" sz="1200" b="0" i="1" u="none" strike="noStrike" err="1">
                <a:solidFill>
                  <a:srgbClr val="000000"/>
                </a:solidFill>
                <a:effectLst/>
                <a:latin typeface="+mn-lt"/>
              </a:rPr>
              <a:t>Hammerling et al. v. Google</a:t>
            </a:r>
            <a:r>
              <a:rPr lang="en-US" sz="1200" b="0" i="0" u="none" strike="noStrike">
                <a:solidFill>
                  <a:srgbClr val="000000"/>
                </a:solidFill>
                <a:effectLst/>
                <a:latin typeface="+mn-lt"/>
              </a:rPr>
              <a:t>. He also led Twitter’s successful defense of two recent federal lawsuits involving allegations of foreign espionage by the Kingdom of Saudi Arabia.</a:t>
            </a:r>
            <a:endParaRPr lang="en-US" sz="1200"/>
          </a:p>
        </p:txBody>
      </p:sp>
      <p:sp>
        <p:nvSpPr>
          <p:cNvPr id="19" name="TextBox 18">
            <a:extLst>
              <a:ext uri="{FF2B5EF4-FFF2-40B4-BE49-F238E27FC236}">
                <a16:creationId xmlns:a16="http://schemas.microsoft.com/office/drawing/2014/main" id="{F13C5D18-B7CB-C75E-58A7-894720B3BDD1}"/>
              </a:ext>
            </a:extLst>
          </p:cNvPr>
          <p:cNvSpPr txBox="1"/>
          <p:nvPr/>
        </p:nvSpPr>
        <p:spPr>
          <a:xfrm>
            <a:off x="3071631" y="1978774"/>
            <a:ext cx="2861423" cy="2677656"/>
          </a:xfrm>
          <a:prstGeom prst="rect">
            <a:avLst/>
          </a:prstGeom>
          <a:noFill/>
        </p:spPr>
        <p:txBody>
          <a:bodyPr wrap="square" rtlCol="0">
            <a:spAutoFit/>
          </a:bodyPr>
          <a:lstStyle/>
          <a:p>
            <a:r>
              <a:rPr lang="en-US" sz="1200" b="0" i="0" u="none" strike="noStrike">
                <a:solidFill>
                  <a:srgbClr val="000000"/>
                </a:solidFill>
                <a:effectLst/>
                <a:latin typeface="+mn-lt"/>
              </a:rPr>
              <a:t>Tom’s practice focuses on high-stakes litigation for a variety of technology clients, including Google, Waymo, Lyft, Kitty Hawk, and Taiwan Semiconductor Manufacturing Company. He is representing Google in multiple nationwide privacy class actions regarding its Android operating system, including </a:t>
            </a:r>
            <a:r>
              <a:rPr lang="en-US" sz="1200" b="0" i="1" u="none" strike="noStrike">
                <a:solidFill>
                  <a:srgbClr val="000000"/>
                </a:solidFill>
                <a:effectLst/>
                <a:latin typeface="+mn-lt"/>
              </a:rPr>
              <a:t>In re Google Location History Litigation</a:t>
            </a:r>
            <a:r>
              <a:rPr lang="en-US" sz="1200" b="0" i="0" u="none" strike="noStrike">
                <a:solidFill>
                  <a:srgbClr val="000000"/>
                </a:solidFill>
                <a:effectLst/>
                <a:latin typeface="+mn-lt"/>
              </a:rPr>
              <a:t> and </a:t>
            </a:r>
            <a:r>
              <a:rPr lang="en-US" sz="1200" b="0" i="1" u="none" strike="noStrike">
                <a:solidFill>
                  <a:srgbClr val="000000"/>
                </a:solidFill>
                <a:effectLst/>
                <a:latin typeface="+mn-lt"/>
              </a:rPr>
              <a:t>McCoy v. Google</a:t>
            </a:r>
            <a:r>
              <a:rPr lang="en-US" sz="1200" b="0" i="0" u="none" strike="noStrike">
                <a:solidFill>
                  <a:srgbClr val="000000"/>
                </a:solidFill>
                <a:effectLst/>
                <a:latin typeface="+mn-lt"/>
              </a:rPr>
              <a:t>.  For several years Tom has successfully defended challenges to Major League Baseball’s exemption to U.S. antitrust laws.</a:t>
            </a:r>
            <a:endParaRPr lang="en-US" sz="1200">
              <a:latin typeface="+mn-lt"/>
            </a:endParaRPr>
          </a:p>
        </p:txBody>
      </p:sp>
      <p:sp>
        <p:nvSpPr>
          <p:cNvPr id="21" name="TextBox 20">
            <a:extLst>
              <a:ext uri="{FF2B5EF4-FFF2-40B4-BE49-F238E27FC236}">
                <a16:creationId xmlns:a16="http://schemas.microsoft.com/office/drawing/2014/main" id="{B3072EAC-5F9E-3B3D-EDC6-BDF5189C7C87}"/>
              </a:ext>
            </a:extLst>
          </p:cNvPr>
          <p:cNvSpPr txBox="1"/>
          <p:nvPr/>
        </p:nvSpPr>
        <p:spPr>
          <a:xfrm>
            <a:off x="5951026" y="1978773"/>
            <a:ext cx="2960676" cy="2862322"/>
          </a:xfrm>
          <a:prstGeom prst="rect">
            <a:avLst/>
          </a:prstGeom>
          <a:noFill/>
        </p:spPr>
        <p:txBody>
          <a:bodyPr wrap="square" rtlCol="0">
            <a:spAutoFit/>
          </a:bodyPr>
          <a:lstStyle/>
          <a:p>
            <a:r>
              <a:rPr lang="en-US" sz="1200"/>
              <a:t>Christina represents clients in high-stakes commercial disputes, including in privacy and patent litigation. She is representing Google in several nationwide privacy class actions. She was a member of the firm’s trial team that obtained a judgment of over $80 million in a post-merger dispute that was unanimously affirmed by the Delaware Supreme Court. She previously served as a law clerk to Judge Milan D. Smith, Jr. of the U.S. Court of Appeals for the Ninth Circuit and to Judge Gonzalo P. Curiel of the U.S. District Court for the Southern District of California. </a:t>
            </a:r>
          </a:p>
        </p:txBody>
      </p:sp>
    </p:spTree>
    <p:extLst>
      <p:ext uri="{BB962C8B-B14F-4D97-AF65-F5344CB8AC3E}">
        <p14:creationId xmlns:p14="http://schemas.microsoft.com/office/powerpoint/2010/main" val="30446211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757FAEF-65B8-4DE9-BA26-25FDD3AFD145}"/>
              </a:ext>
            </a:extLst>
          </p:cNvPr>
          <p:cNvSpPr>
            <a:spLocks noGrp="1"/>
          </p:cNvSpPr>
          <p:nvPr>
            <p:ph type="title"/>
          </p:nvPr>
        </p:nvSpPr>
        <p:spPr/>
        <p:txBody>
          <a:bodyPr/>
          <a:lstStyle/>
          <a:p>
            <a:r>
              <a:rPr lang="en-US"/>
              <a:t>Presenter Bios</a:t>
            </a:r>
          </a:p>
        </p:txBody>
      </p:sp>
      <p:sp>
        <p:nvSpPr>
          <p:cNvPr id="6" name="Slide Number Placeholder 5">
            <a:extLst>
              <a:ext uri="{FF2B5EF4-FFF2-40B4-BE49-F238E27FC236}">
                <a16:creationId xmlns:a16="http://schemas.microsoft.com/office/drawing/2014/main" id="{17C0FA20-5140-472E-9277-18561824C538}"/>
              </a:ext>
            </a:extLst>
          </p:cNvPr>
          <p:cNvSpPr>
            <a:spLocks noGrp="1"/>
          </p:cNvSpPr>
          <p:nvPr>
            <p:ph type="sldNum" sz="quarter" idx="14"/>
          </p:nvPr>
        </p:nvSpPr>
        <p:spPr/>
        <p:txBody>
          <a:bodyPr/>
          <a:lstStyle/>
          <a:p>
            <a:fld id="{0DA0EFD9-859E-4A8C-BA46-EEEA6EE5459C}" type="slidenum">
              <a:rPr lang="en-US" altLang="en-US" smtClean="0"/>
              <a:t>38</a:t>
            </a:fld>
            <a:endParaRPr lang="en-US" altLang="en-US"/>
          </a:p>
        </p:txBody>
      </p:sp>
      <p:pic>
        <p:nvPicPr>
          <p:cNvPr id="13" name="Picture Placeholder 12" descr="A person wearing glasses&#10;&#10;Description automatically generated with medium confidence">
            <a:extLst>
              <a:ext uri="{FF2B5EF4-FFF2-40B4-BE49-F238E27FC236}">
                <a16:creationId xmlns:a16="http://schemas.microsoft.com/office/drawing/2014/main" id="{6247904D-4A5A-325B-AF9F-C364301D0EA5}"/>
              </a:ext>
            </a:extLst>
          </p:cNvPr>
          <p:cNvPicPr>
            <a:picLocks noChangeAspect="1"/>
          </p:cNvPicPr>
          <p:nvPr/>
        </p:nvPicPr>
        <p:blipFill>
          <a:blip r:embed="rId3"/>
          <a:stretch>
            <a:fillRect/>
          </a:stretch>
        </p:blipFill>
        <p:spPr>
          <a:xfrm>
            <a:off x="4688463" y="918426"/>
            <a:ext cx="1411695" cy="1411695"/>
          </a:xfrm>
          <a:prstGeom prst="ellipse">
            <a:avLst/>
          </a:prstGeom>
          <a:solidFill>
            <a:srgbClr val="D9D9D9"/>
          </a:solidFill>
        </p:spPr>
      </p:pic>
      <p:sp>
        <p:nvSpPr>
          <p:cNvPr id="15" name="Text Placeholder 5">
            <a:extLst>
              <a:ext uri="{FF2B5EF4-FFF2-40B4-BE49-F238E27FC236}">
                <a16:creationId xmlns:a16="http://schemas.microsoft.com/office/drawing/2014/main" id="{02D9B04B-EE2E-FB9E-A4B7-969F8A085AED}"/>
              </a:ext>
            </a:extLst>
          </p:cNvPr>
          <p:cNvSpPr txBox="1"/>
          <p:nvPr/>
        </p:nvSpPr>
        <p:spPr>
          <a:xfrm>
            <a:off x="6144564" y="1038278"/>
            <a:ext cx="3347261" cy="1289721"/>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buNone/>
            </a:pPr>
            <a:r>
              <a:rPr lang="en-GB" sz="1400" b="1"/>
              <a:t>Raza Rizvi </a:t>
            </a:r>
            <a:br>
              <a:rPr lang="en-GB" sz="1400"/>
            </a:br>
            <a:r>
              <a:rPr lang="en-GB" sz="1400"/>
              <a:t>Partner, Digital Business  </a:t>
            </a:r>
            <a:br>
              <a:rPr lang="en-GB" sz="1400"/>
            </a:br>
            <a:r>
              <a:rPr lang="en-GB" sz="1400"/>
              <a:t>Middle East</a:t>
            </a:r>
            <a:br>
              <a:rPr lang="en-GB" sz="1400"/>
            </a:br>
            <a:r>
              <a:rPr lang="en-GB" sz="1400"/>
              <a:t>+971 4 709 6634</a:t>
            </a:r>
            <a:br>
              <a:rPr lang="en-GB" sz="1400"/>
            </a:br>
            <a:r>
              <a:rPr lang="en-GB" sz="1400">
                <a:solidFill>
                  <a:srgbClr val="0070C0"/>
                </a:solidFill>
              </a:rPr>
              <a:t>raza.rizvi@simmons-simmons.com</a:t>
            </a:r>
          </a:p>
          <a:p>
            <a:endParaRPr lang="en-GB"/>
          </a:p>
        </p:txBody>
      </p:sp>
      <p:sp>
        <p:nvSpPr>
          <p:cNvPr id="17" name="Text Placeholder 6">
            <a:extLst>
              <a:ext uri="{FF2B5EF4-FFF2-40B4-BE49-F238E27FC236}">
                <a16:creationId xmlns:a16="http://schemas.microsoft.com/office/drawing/2014/main" id="{22ECA47B-9A24-3CC3-D509-FA8569A70655}"/>
              </a:ext>
            </a:extLst>
          </p:cNvPr>
          <p:cNvSpPr txBox="1"/>
          <p:nvPr/>
        </p:nvSpPr>
        <p:spPr>
          <a:xfrm>
            <a:off x="4717078" y="2320977"/>
            <a:ext cx="3969296" cy="288913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en-GB" sz="1200" b="0">
                <a:ea typeface="Calibri" panose="020F0502020204030204" pitchFamily="34" charset="0"/>
              </a:rPr>
              <a:t>Raza is a partner at international law firm Simmons &amp; Simmons and co-founded the first technology law focussed practice in the Middle East over 15 years ago. He is an English qualified Dubai-based attorney with over two decades of experience on matters concerning the commercialization, protection and regulation of data, particularly in the context of emerging technology. He has supported a wide range of international businesses on strategic projects in the Middle East and is a CIPP/E certified privacy professional, regularly advising on the policy and regulatory issues underpinning emerging data laws in the Middle East. </a:t>
            </a:r>
          </a:p>
          <a:p>
            <a:endParaRPr lang="en-GB"/>
          </a:p>
        </p:txBody>
      </p:sp>
      <p:sp>
        <p:nvSpPr>
          <p:cNvPr id="19" name="Text Placeholder 8">
            <a:extLst>
              <a:ext uri="{FF2B5EF4-FFF2-40B4-BE49-F238E27FC236}">
                <a16:creationId xmlns:a16="http://schemas.microsoft.com/office/drawing/2014/main" id="{A1BEB3FA-E271-C5A0-34FF-00EA76FBF945}"/>
              </a:ext>
            </a:extLst>
          </p:cNvPr>
          <p:cNvSpPr txBox="1"/>
          <p:nvPr/>
        </p:nvSpPr>
        <p:spPr>
          <a:xfrm>
            <a:off x="1559226" y="1035526"/>
            <a:ext cx="3129732" cy="1357487"/>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buNone/>
            </a:pPr>
            <a:r>
              <a:rPr lang="en-GB" sz="1400" b="1"/>
              <a:t>Emily Jones</a:t>
            </a:r>
            <a:br>
              <a:rPr lang="en-GB" sz="1400"/>
            </a:br>
            <a:r>
              <a:rPr lang="en-GB" sz="1400"/>
              <a:t>Partner, Digital Business</a:t>
            </a:r>
            <a:br>
              <a:rPr lang="en-GB" sz="1400"/>
            </a:br>
            <a:r>
              <a:rPr lang="en-GB" sz="1400"/>
              <a:t>US</a:t>
            </a:r>
            <a:br>
              <a:rPr lang="en-GB" sz="1400"/>
            </a:br>
            <a:r>
              <a:rPr lang="en-GB" sz="1400"/>
              <a:t>+44 7866 949065</a:t>
            </a:r>
            <a:br>
              <a:rPr lang="en-GB" sz="1400"/>
            </a:br>
            <a:r>
              <a:rPr lang="en-GB" sz="1400">
                <a:solidFill>
                  <a:srgbClr val="0070C0"/>
                </a:solidFill>
              </a:rPr>
              <a:t>emily.jones@simmons-simmons.com  </a:t>
            </a:r>
          </a:p>
          <a:p>
            <a:endParaRPr lang="en-GB"/>
          </a:p>
        </p:txBody>
      </p:sp>
      <p:sp>
        <p:nvSpPr>
          <p:cNvPr id="21" name="Text Placeholder 9">
            <a:extLst>
              <a:ext uri="{FF2B5EF4-FFF2-40B4-BE49-F238E27FC236}">
                <a16:creationId xmlns:a16="http://schemas.microsoft.com/office/drawing/2014/main" id="{B33630C2-ED29-3CD5-8EA1-7FF0E9D24F47}"/>
              </a:ext>
            </a:extLst>
          </p:cNvPr>
          <p:cNvSpPr txBox="1"/>
          <p:nvPr/>
        </p:nvSpPr>
        <p:spPr>
          <a:xfrm>
            <a:off x="148026" y="2319861"/>
            <a:ext cx="4423974" cy="2750487"/>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en-GB" sz="1200" b="0">
                <a:solidFill>
                  <a:srgbClr val="000000"/>
                </a:solidFill>
                <a:ea typeface="Calibri" panose="020F0502020204030204" pitchFamily="34" charset="0"/>
              </a:rPr>
              <a:t>Emily is a partner at international law firm Simmons &amp; Simmons. She is an English qualified attorney who has worked in Silicon Valley for over five years advising fast growth technology, fintech and healthcare companies on data privacy, cyber security and technology laws as they grow their businesses globally. Emily has been advising on data privacy and security issues for over 15 years and works with US companies entering new markets and launching new products and services especially involving emerging technologies, such as AI. Emily is an active member of the Simmons global data privacy team which publishes regular guidance on data privacy developments and delivers the firm’s international data transfer assessment solution tool, CtrlTransfer. She is CIPP/E certified and regularly speaks at conferences on data privacy and security matters.</a:t>
            </a:r>
            <a:endParaRPr lang="en-GB" sz="1200" b="0">
              <a:ea typeface="Calibri" panose="020F0502020204030204" pitchFamily="34" charset="0"/>
            </a:endParaRPr>
          </a:p>
        </p:txBody>
      </p:sp>
      <p:pic>
        <p:nvPicPr>
          <p:cNvPr id="22" name="Picture Placeholder 14" descr="A picture containing person, wall, indoor, young&#10;&#10;Description automatically generated">
            <a:extLst>
              <a:ext uri="{FF2B5EF4-FFF2-40B4-BE49-F238E27FC236}">
                <a16:creationId xmlns:a16="http://schemas.microsoft.com/office/drawing/2014/main" id="{E8999020-DFC3-3ED0-A328-AB556279A98B}"/>
              </a:ext>
            </a:extLst>
          </p:cNvPr>
          <p:cNvPicPr>
            <a:picLocks noChangeAspect="1"/>
          </p:cNvPicPr>
          <p:nvPr/>
        </p:nvPicPr>
        <p:blipFill>
          <a:blip r:embed="rId4"/>
          <a:stretch>
            <a:fillRect/>
          </a:stretch>
        </p:blipFill>
        <p:spPr>
          <a:xfrm>
            <a:off x="148025" y="916799"/>
            <a:ext cx="1411200" cy="1411200"/>
          </a:xfrm>
          <a:prstGeom prst="ellipse">
            <a:avLst/>
          </a:prstGeom>
        </p:spPr>
      </p:pic>
    </p:spTree>
    <p:extLst>
      <p:ext uri="{BB962C8B-B14F-4D97-AF65-F5344CB8AC3E}">
        <p14:creationId xmlns:p14="http://schemas.microsoft.com/office/powerpoint/2010/main" val="6221574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a:extLst>
              <a:ext uri="{FF2B5EF4-FFF2-40B4-BE49-F238E27FC236}">
                <a16:creationId xmlns:a16="http://schemas.microsoft.com/office/drawing/2014/main" id="{889A48F9-5992-47B6-A408-4AA1DC22EA4E}"/>
              </a:ext>
            </a:extLst>
          </p:cNvPr>
          <p:cNvSpPr>
            <a:spLocks noGrp="1"/>
          </p:cNvSpPr>
          <p:nvPr>
            <p:ph type="title"/>
          </p:nvPr>
        </p:nvSpPr>
        <p:spPr>
          <a:xfrm>
            <a:off x="266700" y="1282700"/>
            <a:ext cx="5181600" cy="1289050"/>
          </a:xfrm>
        </p:spPr>
        <p:txBody>
          <a:bodyPr/>
          <a:lstStyle/>
          <a:p>
            <a:pPr eaLnBrk="1" hangingPunct="1"/>
            <a:r>
              <a:rPr lang="en-US" altLang="en-US"/>
              <a:t>Thank you</a:t>
            </a:r>
          </a:p>
        </p:txBody>
      </p:sp>
      <p:sp>
        <p:nvSpPr>
          <p:cNvPr id="3" name="Slide Number Placeholder 2">
            <a:extLst>
              <a:ext uri="{FF2B5EF4-FFF2-40B4-BE49-F238E27FC236}">
                <a16:creationId xmlns:a16="http://schemas.microsoft.com/office/drawing/2014/main" id="{2F1C8BC5-33D3-4F28-AEC7-344C59001D67}"/>
              </a:ext>
            </a:extLst>
          </p:cNvPr>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5C8200-8638-4463-B652-82F9820F9F8D}" type="slidenum">
              <a:rPr lang="en-US" altLang="en-US">
                <a:solidFill>
                  <a:schemeClr val="bg1"/>
                </a:solidFill>
              </a:rPr>
              <a:pPr eaLnBrk="1" hangingPunct="1"/>
              <a:t>39</a:t>
            </a:fld>
            <a:endParaRPr lang="en-US" altLang="en-US">
              <a:solidFill>
                <a:schemeClr val="bg1"/>
              </a:solidFill>
            </a:endParaRPr>
          </a:p>
        </p:txBody>
      </p:sp>
    </p:spTree>
    <p:extLst>
      <p:ext uri="{BB962C8B-B14F-4D97-AF65-F5344CB8AC3E}">
        <p14:creationId xmlns:p14="http://schemas.microsoft.com/office/powerpoint/2010/main" val="17508328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4B6468-BD1F-4E38-9365-9D9FEC14557D}"/>
              </a:ext>
            </a:extLst>
          </p:cNvPr>
          <p:cNvSpPr>
            <a:spLocks noGrp="1"/>
          </p:cNvSpPr>
          <p:nvPr>
            <p:ph type="title"/>
          </p:nvPr>
        </p:nvSpPr>
        <p:spPr/>
        <p:txBody>
          <a:bodyPr/>
          <a:lstStyle/>
          <a:p>
            <a:r>
              <a:rPr lang="en-US"/>
              <a:t>U.S. Privacy Litigation Trends</a:t>
            </a:r>
          </a:p>
        </p:txBody>
      </p:sp>
      <p:sp>
        <p:nvSpPr>
          <p:cNvPr id="8" name="Slide Number Placeholder 7">
            <a:extLst>
              <a:ext uri="{FF2B5EF4-FFF2-40B4-BE49-F238E27FC236}">
                <a16:creationId xmlns:a16="http://schemas.microsoft.com/office/drawing/2014/main" id="{C22BFA9B-1F8B-45EF-83B5-1D4C84CEF1B2}"/>
              </a:ext>
            </a:extLst>
          </p:cNvPr>
          <p:cNvSpPr>
            <a:spLocks noGrp="1"/>
          </p:cNvSpPr>
          <p:nvPr>
            <p:ph type="sldNum" sz="quarter" idx="11"/>
          </p:nvPr>
        </p:nvSpPr>
        <p:spPr/>
        <p:txBody>
          <a:bodyPr/>
          <a:lstStyle/>
          <a:p>
            <a:fld id="{0C23CD4F-4D8B-4309-AB5E-FA5452FC56E0}" type="slidenum">
              <a:rPr lang="en-US" altLang="en-US" smtClean="0"/>
              <a:t>4</a:t>
            </a:fld>
            <a:endParaRPr lang="en-US" altLang="en-US"/>
          </a:p>
        </p:txBody>
      </p:sp>
    </p:spTree>
    <p:extLst>
      <p:ext uri="{BB962C8B-B14F-4D97-AF65-F5344CB8AC3E}">
        <p14:creationId xmlns:p14="http://schemas.microsoft.com/office/powerpoint/2010/main" val="196212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D9EAB-A831-4097-8F42-37D447099CFE}"/>
              </a:ext>
            </a:extLst>
          </p:cNvPr>
          <p:cNvSpPr>
            <a:spLocks noGrp="1"/>
          </p:cNvSpPr>
          <p:nvPr>
            <p:ph type="title"/>
          </p:nvPr>
        </p:nvSpPr>
        <p:spPr>
          <a:xfrm>
            <a:off x="264988" y="214341"/>
            <a:ext cx="8612311" cy="430887"/>
          </a:xfrm>
        </p:spPr>
        <p:txBody>
          <a:bodyPr/>
          <a:lstStyle/>
          <a:p>
            <a:r>
              <a:rPr lang="en-US"/>
              <a:t>U.S. Litigation Trend:  Increasing Enforcement</a:t>
            </a:r>
          </a:p>
        </p:txBody>
      </p:sp>
      <p:sp>
        <p:nvSpPr>
          <p:cNvPr id="6" name="Slide Number Placeholder 5">
            <a:extLst>
              <a:ext uri="{FF2B5EF4-FFF2-40B4-BE49-F238E27FC236}">
                <a16:creationId xmlns:a16="http://schemas.microsoft.com/office/drawing/2014/main" id="{BFB3FC0B-7408-4AFA-ABC1-95D6312DBAB3}"/>
              </a:ext>
            </a:extLst>
          </p:cNvPr>
          <p:cNvSpPr>
            <a:spLocks noGrp="1"/>
          </p:cNvSpPr>
          <p:nvPr>
            <p:ph type="sldNum" sz="quarter" idx="11"/>
          </p:nvPr>
        </p:nvSpPr>
        <p:spPr/>
        <p:txBody>
          <a:bodyPr/>
          <a:lstStyle/>
          <a:p>
            <a:fld id="{0DA0EFD9-859E-4A8C-BA46-EEEA6EE5459C}" type="slidenum">
              <a:rPr lang="en-US" altLang="en-US" smtClean="0"/>
              <a:t>5</a:t>
            </a:fld>
            <a:endParaRPr lang="en-US" altLang="en-US"/>
          </a:p>
        </p:txBody>
      </p:sp>
      <p:pic>
        <p:nvPicPr>
          <p:cNvPr id="8" name="Picture 7">
            <a:extLst>
              <a:ext uri="{FF2B5EF4-FFF2-40B4-BE49-F238E27FC236}">
                <a16:creationId xmlns:a16="http://schemas.microsoft.com/office/drawing/2014/main" id="{2AED012B-AEB7-4CF4-A2ED-57903E9B61C9}"/>
              </a:ext>
            </a:extLst>
          </p:cNvPr>
          <p:cNvPicPr>
            <a:picLocks noChangeAspect="1"/>
          </p:cNvPicPr>
          <p:nvPr/>
        </p:nvPicPr>
        <p:blipFill>
          <a:blip r:embed="rId3"/>
          <a:stretch>
            <a:fillRect/>
          </a:stretch>
        </p:blipFill>
        <p:spPr>
          <a:xfrm>
            <a:off x="1451705" y="1187115"/>
            <a:ext cx="6238875" cy="3467100"/>
          </a:xfrm>
          <a:prstGeom prst="rect">
            <a:avLst/>
          </a:prstGeom>
        </p:spPr>
      </p:pic>
      <p:sp>
        <p:nvSpPr>
          <p:cNvPr id="12" name="TextBox 11">
            <a:extLst>
              <a:ext uri="{FF2B5EF4-FFF2-40B4-BE49-F238E27FC236}">
                <a16:creationId xmlns:a16="http://schemas.microsoft.com/office/drawing/2014/main" id="{77DBF322-0D0F-4FEA-9802-F378FA3EA10A}"/>
              </a:ext>
            </a:extLst>
          </p:cNvPr>
          <p:cNvSpPr txBox="1"/>
          <p:nvPr/>
        </p:nvSpPr>
        <p:spPr>
          <a:xfrm>
            <a:off x="1075765" y="4654215"/>
            <a:ext cx="8571379" cy="215444"/>
          </a:xfrm>
          <a:prstGeom prst="rect">
            <a:avLst/>
          </a:prstGeom>
          <a:noFill/>
        </p:spPr>
        <p:txBody>
          <a:bodyPr wrap="square">
            <a:spAutoFit/>
          </a:bodyPr>
          <a:lstStyle/>
          <a:p>
            <a:r>
              <a:rPr lang="en-US" sz="800"/>
              <a:t>Source: https://www.pwc.com/us/en/services/consulting/cybersecurity-risk-regulatory/library/seven-privacy-megatrends/rise-privacy-enforcement.html</a:t>
            </a:r>
          </a:p>
        </p:txBody>
      </p:sp>
    </p:spTree>
    <p:extLst>
      <p:ext uri="{BB962C8B-B14F-4D97-AF65-F5344CB8AC3E}">
        <p14:creationId xmlns:p14="http://schemas.microsoft.com/office/powerpoint/2010/main" val="24857298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3B230-76D0-4869-8968-0D275E663646}"/>
              </a:ext>
            </a:extLst>
          </p:cNvPr>
          <p:cNvSpPr>
            <a:spLocks noGrp="1"/>
          </p:cNvSpPr>
          <p:nvPr>
            <p:ph type="title"/>
          </p:nvPr>
        </p:nvSpPr>
        <p:spPr/>
        <p:txBody>
          <a:bodyPr/>
          <a:lstStyle/>
          <a:p>
            <a:r>
              <a:rPr lang="en-US"/>
              <a:t>Bipartisan Scrutiny of “Big Tech”</a:t>
            </a:r>
          </a:p>
        </p:txBody>
      </p:sp>
      <p:sp>
        <p:nvSpPr>
          <p:cNvPr id="6" name="Slide Number Placeholder 5">
            <a:extLst>
              <a:ext uri="{FF2B5EF4-FFF2-40B4-BE49-F238E27FC236}">
                <a16:creationId xmlns:a16="http://schemas.microsoft.com/office/drawing/2014/main" id="{96A65A04-9A14-4C10-9082-02B6CEF526DB}"/>
              </a:ext>
            </a:extLst>
          </p:cNvPr>
          <p:cNvSpPr>
            <a:spLocks noGrp="1"/>
          </p:cNvSpPr>
          <p:nvPr>
            <p:ph type="sldNum" sz="quarter" idx="11"/>
          </p:nvPr>
        </p:nvSpPr>
        <p:spPr/>
        <p:txBody>
          <a:bodyPr/>
          <a:lstStyle/>
          <a:p>
            <a:fld id="{0DA0EFD9-859E-4A8C-BA46-EEEA6EE5459C}" type="slidenum">
              <a:rPr lang="en-US" altLang="en-US" smtClean="0"/>
              <a:t>6</a:t>
            </a:fld>
            <a:endParaRPr lang="en-US" altLang="en-US"/>
          </a:p>
        </p:txBody>
      </p:sp>
      <p:sp>
        <p:nvSpPr>
          <p:cNvPr id="12" name="Content Placeholder 1">
            <a:extLst>
              <a:ext uri="{FF2B5EF4-FFF2-40B4-BE49-F238E27FC236}">
                <a16:creationId xmlns:a16="http://schemas.microsoft.com/office/drawing/2014/main" id="{DF42562B-32F0-41B2-B99B-32E2B30332EC}"/>
              </a:ext>
            </a:extLst>
          </p:cNvPr>
          <p:cNvSpPr txBox="1"/>
          <p:nvPr/>
        </p:nvSpPr>
        <p:spPr>
          <a:xfrm>
            <a:off x="0" y="3181838"/>
            <a:ext cx="4743689" cy="1899639"/>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lvl="1" indent="0">
              <a:buNone/>
            </a:pPr>
            <a:r>
              <a:rPr lang="en-US"/>
              <a:t>“[T]ech firms collect and exploit sensitive personal information -- often threatening national security, harming our emotional health, and discriminating against vulnerable groups.”</a:t>
            </a:r>
          </a:p>
        </p:txBody>
      </p:sp>
      <p:sp>
        <p:nvSpPr>
          <p:cNvPr id="9" name="TextBox 8">
            <a:extLst>
              <a:ext uri="{FF2B5EF4-FFF2-40B4-BE49-F238E27FC236}">
                <a16:creationId xmlns:a16="http://schemas.microsoft.com/office/drawing/2014/main" id="{E54B0C6E-D956-4F43-AA30-3CFFD400384D}"/>
              </a:ext>
            </a:extLst>
          </p:cNvPr>
          <p:cNvSpPr txBox="1"/>
          <p:nvPr/>
        </p:nvSpPr>
        <p:spPr>
          <a:xfrm>
            <a:off x="4571143" y="3086071"/>
            <a:ext cx="4478216" cy="1754326"/>
          </a:xfrm>
          <a:prstGeom prst="rect">
            <a:avLst/>
          </a:prstGeom>
          <a:noFill/>
        </p:spPr>
        <p:txBody>
          <a:bodyPr wrap="square">
            <a:spAutoFit/>
          </a:bodyPr>
          <a:lstStyle/>
          <a:p>
            <a:pPr lvl="1" indent="0">
              <a:buNone/>
            </a:pPr>
            <a:r>
              <a:rPr lang="en-US"/>
              <a:t>“We should have a conversation about what data is appropriate to collect, what limits should be placed on the groups that data is collected on, and restrictions on how that data is sold or transferred to other parties.”</a:t>
            </a:r>
          </a:p>
        </p:txBody>
      </p:sp>
      <p:pic>
        <p:nvPicPr>
          <p:cNvPr id="1026" name="Picture 2">
            <a:extLst>
              <a:ext uri="{FF2B5EF4-FFF2-40B4-BE49-F238E27FC236}">
                <a16:creationId xmlns:a16="http://schemas.microsoft.com/office/drawing/2014/main" id="{EA11ECD1-AC15-4E42-860D-AA4AC8D69D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2718" y="906585"/>
            <a:ext cx="1764346" cy="217948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1391D4F-35A6-423E-BBE4-536A74B2EC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56426" y="914400"/>
            <a:ext cx="1713877" cy="217167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311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DA4FB4-B220-4820-AB66-1AF92099562C}"/>
              </a:ext>
            </a:extLst>
          </p:cNvPr>
          <p:cNvSpPr>
            <a:spLocks noGrp="1"/>
          </p:cNvSpPr>
          <p:nvPr>
            <p:ph type="title"/>
          </p:nvPr>
        </p:nvSpPr>
        <p:spPr/>
        <p:txBody>
          <a:bodyPr/>
          <a:lstStyle/>
          <a:p>
            <a:r>
              <a:rPr lang="en-US"/>
              <a:t>Big Data in the Crosshairs</a:t>
            </a:r>
          </a:p>
        </p:txBody>
      </p:sp>
      <p:sp>
        <p:nvSpPr>
          <p:cNvPr id="4" name="Slide Number Placeholder 3">
            <a:extLst>
              <a:ext uri="{FF2B5EF4-FFF2-40B4-BE49-F238E27FC236}">
                <a16:creationId xmlns:a16="http://schemas.microsoft.com/office/drawing/2014/main" id="{1BCEE433-B1B7-42DE-B2BF-EBE9998114BD}"/>
              </a:ext>
            </a:extLst>
          </p:cNvPr>
          <p:cNvSpPr>
            <a:spLocks noGrp="1"/>
          </p:cNvSpPr>
          <p:nvPr>
            <p:ph type="sldNum" sz="quarter" idx="16"/>
          </p:nvPr>
        </p:nvSpPr>
        <p:spPr/>
        <p:txBody>
          <a:bodyPr/>
          <a:lstStyle/>
          <a:p>
            <a:fld id="{F7672E7F-8CE2-411A-B858-AB9792D5925B}" type="slidenum">
              <a:rPr lang="en-US" altLang="en-US" smtClean="0"/>
              <a:t>7</a:t>
            </a:fld>
            <a:endParaRPr lang="en-US" altLang="en-US"/>
          </a:p>
        </p:txBody>
      </p:sp>
      <p:sp>
        <p:nvSpPr>
          <p:cNvPr id="11" name="Content Placeholder 1">
            <a:extLst>
              <a:ext uri="{FF2B5EF4-FFF2-40B4-BE49-F238E27FC236}">
                <a16:creationId xmlns:a16="http://schemas.microsoft.com/office/drawing/2014/main" id="{51A4B851-5D9A-4816-91A3-026FC05D7093}"/>
              </a:ext>
            </a:extLst>
          </p:cNvPr>
          <p:cNvSpPr txBox="1"/>
          <p:nvPr/>
        </p:nvSpPr>
        <p:spPr>
          <a:xfrm>
            <a:off x="264988" y="1053658"/>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r>
              <a:rPr lang="en-US"/>
              <a:t>Rise in suits targeting Big Tech</a:t>
            </a:r>
          </a:p>
          <a:p>
            <a:pPr marL="342900" indent="-342900">
              <a:buFont typeface="Arial" pitchFamily="34" charset="0"/>
              <a:buChar char="•"/>
            </a:pPr>
            <a:r>
              <a:rPr lang="en-US"/>
              <a:t>Increased litigation targeting not only data </a:t>
            </a:r>
            <a:r>
              <a:rPr lang="en-US" i="1"/>
              <a:t>breaches</a:t>
            </a:r>
            <a:r>
              <a:rPr lang="en-US"/>
              <a:t>, but also </a:t>
            </a:r>
            <a:r>
              <a:rPr lang="en-US" i="1"/>
              <a:t>collection</a:t>
            </a:r>
            <a:r>
              <a:rPr lang="en-US"/>
              <a:t> and </a:t>
            </a:r>
            <a:r>
              <a:rPr lang="en-US" i="1"/>
              <a:t>use </a:t>
            </a:r>
            <a:r>
              <a:rPr lang="en-US"/>
              <a:t>of personally identifying information </a:t>
            </a:r>
            <a:endParaRPr lang="en-US" i="1"/>
          </a:p>
          <a:p>
            <a:endParaRPr lang="en-US"/>
          </a:p>
          <a:p>
            <a:pPr marL="522288" lvl="1" indent="-342900"/>
            <a:endParaRPr lang="en-US"/>
          </a:p>
          <a:p>
            <a:endParaRPr lang="en-US"/>
          </a:p>
        </p:txBody>
      </p:sp>
      <p:pic>
        <p:nvPicPr>
          <p:cNvPr id="5" name="Picture 4" descr="A large crowd of people in a concert&#10;&#10;Description automatically generated with low confidence">
            <a:extLst>
              <a:ext uri="{FF2B5EF4-FFF2-40B4-BE49-F238E27FC236}">
                <a16:creationId xmlns:a16="http://schemas.microsoft.com/office/drawing/2014/main" id="{BEFAA83C-B06A-4860-AFFF-3E6EADD4E8C0}"/>
              </a:ext>
            </a:extLst>
          </p:cNvPr>
          <p:cNvPicPr>
            <a:picLocks noChangeAspect="1"/>
          </p:cNvPicPr>
          <p:nvPr/>
        </p:nvPicPr>
        <p:blipFill>
          <a:blip r:embed="rId3">
            <a:extLst>
              <a:ext uri="{28A0092B-C50C-407E-A947-70E740481C1C}">
                <a14:useLocalDpi xmlns:a14="http://schemas.microsoft.com/office/drawing/2010/main" val="0"/>
              </a:ext>
            </a:extLst>
          </a:blip>
          <a:srcRect l="9332" t="11352"/>
          <a:stretch>
            <a:fillRect/>
          </a:stretch>
        </p:blipFill>
        <p:spPr>
          <a:xfrm>
            <a:off x="946859" y="2291754"/>
            <a:ext cx="6864350" cy="2516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9581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DA4FB4-B220-4820-AB66-1AF92099562C}"/>
              </a:ext>
            </a:extLst>
          </p:cNvPr>
          <p:cNvSpPr>
            <a:spLocks noGrp="1"/>
          </p:cNvSpPr>
          <p:nvPr>
            <p:ph type="title"/>
          </p:nvPr>
        </p:nvSpPr>
        <p:spPr/>
        <p:txBody>
          <a:bodyPr/>
          <a:lstStyle/>
          <a:p>
            <a:r>
              <a:rPr lang="en-US"/>
              <a:t>Notable Recent Settlements</a:t>
            </a:r>
          </a:p>
        </p:txBody>
      </p:sp>
      <p:sp>
        <p:nvSpPr>
          <p:cNvPr id="4" name="Slide Number Placeholder 3">
            <a:extLst>
              <a:ext uri="{FF2B5EF4-FFF2-40B4-BE49-F238E27FC236}">
                <a16:creationId xmlns:a16="http://schemas.microsoft.com/office/drawing/2014/main" id="{1BCEE433-B1B7-42DE-B2BF-EBE9998114BD}"/>
              </a:ext>
            </a:extLst>
          </p:cNvPr>
          <p:cNvSpPr>
            <a:spLocks noGrp="1"/>
          </p:cNvSpPr>
          <p:nvPr>
            <p:ph type="sldNum" sz="quarter" idx="16"/>
          </p:nvPr>
        </p:nvSpPr>
        <p:spPr/>
        <p:txBody>
          <a:bodyPr/>
          <a:lstStyle/>
          <a:p>
            <a:fld id="{F7672E7F-8CE2-411A-B858-AB9792D5925B}" type="slidenum">
              <a:rPr lang="en-US" altLang="en-US" smtClean="0"/>
              <a:t>8</a:t>
            </a:fld>
            <a:endParaRPr lang="en-US" altLang="en-US"/>
          </a:p>
        </p:txBody>
      </p:sp>
      <p:sp>
        <p:nvSpPr>
          <p:cNvPr id="11" name="Content Placeholder 1">
            <a:extLst>
              <a:ext uri="{FF2B5EF4-FFF2-40B4-BE49-F238E27FC236}">
                <a16:creationId xmlns:a16="http://schemas.microsoft.com/office/drawing/2014/main" id="{51A4B851-5D9A-4816-91A3-026FC05D7093}"/>
              </a:ext>
            </a:extLst>
          </p:cNvPr>
          <p:cNvSpPr txBox="1"/>
          <p:nvPr/>
        </p:nvSpPr>
        <p:spPr>
          <a:xfrm>
            <a:off x="266699" y="1123951"/>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b="0" i="1"/>
              <a:t>In re: Tiktok Consumer Privacy Litigation </a:t>
            </a:r>
            <a:r>
              <a:rPr lang="en-US" b="0"/>
              <a:t>(N.D. Ill.) - $92m</a:t>
            </a:r>
          </a:p>
          <a:p>
            <a:pPr marL="687388" lvl="2" indent="-342900"/>
            <a:r>
              <a:rPr lang="en-US" b="0"/>
              <a:t>Allegations of surreptitious harvesting and profiting from biometric data, geolocation information, other PII, and unpublished digital recordings</a:t>
            </a:r>
            <a:endParaRPr lang="en-US" b="0" i="1"/>
          </a:p>
          <a:p>
            <a:pPr marL="342900" indent="-342900">
              <a:buFont typeface="Arial" pitchFamily="34" charset="0"/>
              <a:buChar char="•"/>
            </a:pPr>
            <a:r>
              <a:rPr lang="en-US" b="0" i="1"/>
              <a:t>In re: Zoom Privacy Litigation </a:t>
            </a:r>
            <a:r>
              <a:rPr lang="en-US" b="0"/>
              <a:t>(N.D. Cal.) - $85m</a:t>
            </a:r>
          </a:p>
          <a:p>
            <a:pPr marL="687388" lvl="2" indent="-342900"/>
            <a:r>
              <a:rPr lang="en-US" b="0"/>
              <a:t>Allegations of sharing PII with third parties without permission, misrepresenting encryption protocol, failure to prevent “Zoombombing”</a:t>
            </a:r>
          </a:p>
          <a:p>
            <a:pPr marL="342900" indent="-342900">
              <a:buFont typeface="Arial" pitchFamily="34" charset="0"/>
              <a:buChar char="•"/>
            </a:pPr>
            <a:r>
              <a:rPr lang="en-US" b="0" i="1"/>
              <a:t>In re Plaid Inc. Privacy Litigation </a:t>
            </a:r>
            <a:r>
              <a:rPr lang="en-US" b="0"/>
              <a:t>(N.D. Cal.) - $58m</a:t>
            </a:r>
          </a:p>
          <a:p>
            <a:pPr marL="687388" lvl="2" indent="-342900"/>
            <a:r>
              <a:rPr lang="en-US" b="0"/>
              <a:t>Allegations of obtaining consumer banking data, including log-in information, and selling information to third parties </a:t>
            </a:r>
          </a:p>
          <a:p>
            <a:pPr marL="342900" indent="-342900">
              <a:buFont typeface="Arial" pitchFamily="34" charset="0"/>
              <a:buChar char="•"/>
            </a:pPr>
            <a:endParaRPr lang="en-US" b="0" i="1"/>
          </a:p>
          <a:p>
            <a:pPr marL="522288" lvl="1" indent="-342900"/>
            <a:endParaRPr lang="en-US"/>
          </a:p>
          <a:p>
            <a:endParaRPr lang="en-US"/>
          </a:p>
        </p:txBody>
      </p:sp>
    </p:spTree>
    <p:extLst>
      <p:ext uri="{BB962C8B-B14F-4D97-AF65-F5344CB8AC3E}">
        <p14:creationId xmlns:p14="http://schemas.microsoft.com/office/powerpoint/2010/main" val="418583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83F0-FD90-4829-AFBD-8386F2866CA0}"/>
              </a:ext>
            </a:extLst>
          </p:cNvPr>
          <p:cNvSpPr>
            <a:spLocks noGrp="1"/>
          </p:cNvSpPr>
          <p:nvPr>
            <p:ph type="title"/>
          </p:nvPr>
        </p:nvSpPr>
        <p:spPr>
          <a:xfrm>
            <a:off x="264988" y="29676"/>
            <a:ext cx="8612311" cy="800219"/>
          </a:xfrm>
        </p:spPr>
        <p:txBody>
          <a:bodyPr/>
          <a:lstStyle/>
          <a:p>
            <a:r>
              <a:rPr lang="en-US" sz="2600" i="1"/>
              <a:t>In re Facebook, Inc. Internet Tracking Litig.,</a:t>
            </a:r>
            <a:br>
              <a:rPr lang="en-US" sz="2600" i="1"/>
            </a:br>
            <a:r>
              <a:rPr lang="en-US" sz="2600"/>
              <a:t>956 F.3d 589 (9th Cir. 2020)</a:t>
            </a:r>
          </a:p>
        </p:txBody>
      </p:sp>
      <p:sp>
        <p:nvSpPr>
          <p:cNvPr id="5" name="Footer Placeholder 4">
            <a:extLst>
              <a:ext uri="{FF2B5EF4-FFF2-40B4-BE49-F238E27FC236}">
                <a16:creationId xmlns:a16="http://schemas.microsoft.com/office/drawing/2014/main" id="{E79EAAA6-A09C-4E98-88FD-FF2311A3A7B3}"/>
              </a:ext>
            </a:extLst>
          </p:cNvPr>
          <p:cNvSpPr>
            <a:spLocks noGrp="1"/>
          </p:cNvSpPr>
          <p:nvPr>
            <p:ph type="ftr" sz="quarter" idx="10"/>
          </p:nvPr>
        </p:nvSpPr>
        <p:spPr>
          <a:xfrm>
            <a:off x="5619750" y="4891088"/>
            <a:ext cx="3086100" cy="114300"/>
          </a:xfrm>
          <a:prstGeom prst="rect">
            <a:avLst/>
          </a:prstGeom>
        </p:spPr>
        <p:txBody>
          <a:bodyPr vert="horz" lIns="0" tIns="0" rIns="0" bIns="0" rtlCol="0" anchor="ctr">
            <a:noAutofit/>
          </a:bodyPr>
          <a:lstStyle>
            <a:defPPr>
              <a:defRPr lang="en-US"/>
            </a:defPPr>
            <a:lvl1pPr algn="r" defTabSz="457200" rtl="0" fontAlgn="auto">
              <a:spcBef>
                <a:spcPct val="0"/>
              </a:spcBef>
              <a:spcAft>
                <a:spcPct val="0"/>
              </a:spcAft>
              <a:defRPr sz="75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a:t>Keker Van Nest &amp; Peters  |</a:t>
            </a:r>
          </a:p>
        </p:txBody>
      </p:sp>
      <p:sp>
        <p:nvSpPr>
          <p:cNvPr id="6" name="Slide Number Placeholder 5">
            <a:extLst>
              <a:ext uri="{FF2B5EF4-FFF2-40B4-BE49-F238E27FC236}">
                <a16:creationId xmlns:a16="http://schemas.microsoft.com/office/drawing/2014/main" id="{4FB139BB-8A8E-4799-9C6E-8D0D47704BC1}"/>
              </a:ext>
            </a:extLst>
          </p:cNvPr>
          <p:cNvSpPr>
            <a:spLocks noGrp="1"/>
          </p:cNvSpPr>
          <p:nvPr>
            <p:ph type="sldNum" sz="quarter" idx="11"/>
          </p:nvPr>
        </p:nvSpPr>
        <p:spPr/>
        <p:txBody>
          <a:bodyPr/>
          <a:lstStyle/>
          <a:p>
            <a:fld id="{0DA0EFD9-859E-4A8C-BA46-EEEA6EE5459C}" type="slidenum">
              <a:rPr lang="en-US" altLang="en-US" smtClean="0"/>
              <a:t>9</a:t>
            </a:fld>
            <a:endParaRPr lang="en-US" altLang="en-US"/>
          </a:p>
        </p:txBody>
      </p:sp>
      <p:sp>
        <p:nvSpPr>
          <p:cNvPr id="11" name="Content Placeholder 1">
            <a:extLst>
              <a:ext uri="{FF2B5EF4-FFF2-40B4-BE49-F238E27FC236}">
                <a16:creationId xmlns:a16="http://schemas.microsoft.com/office/drawing/2014/main" id="{DE9F07A8-1D1A-4BF0-A283-1D36D8DB79DD}"/>
              </a:ext>
            </a:extLst>
          </p:cNvPr>
          <p:cNvSpPr txBox="1"/>
          <p:nvPr/>
        </p:nvSpPr>
        <p:spPr>
          <a:xfrm>
            <a:off x="266699" y="1123951"/>
            <a:ext cx="7830553" cy="3429000"/>
          </a:xfrm>
          <a:prstGeom prst="rect">
            <a:avLst/>
          </a:prstGeom>
        </p:spPr>
        <p:txBody>
          <a:bodyPr/>
          <a:lstStyle>
            <a:lvl1pPr algn="l" defTabSz="685800" rtl="0" eaLnBrk="1" fontAlgn="base" hangingPunct="1">
              <a:spcBef>
                <a:spcPts val="1200"/>
              </a:spcBef>
              <a:spcAft>
                <a:spcPts val="300"/>
              </a:spcAft>
              <a:buFont typeface="Arial" pitchFamily="34" charset="0"/>
              <a:defRPr sz="2000" b="1" kern="1200">
                <a:solidFill>
                  <a:schemeClr val="tx1"/>
                </a:solidFill>
                <a:latin typeface="+mn-lt"/>
                <a:ea typeface="+mn-ea"/>
                <a:cs typeface="+mn-cs"/>
              </a:defRPr>
            </a:lvl1pPr>
            <a:lvl2pPr marL="179388" indent="-179388" algn="l" defTabSz="685800" rtl="0" eaLnBrk="1" fontAlgn="base" hangingPunct="1">
              <a:lnSpc>
                <a:spcPct val="110000"/>
              </a:lnSpc>
              <a:spcBef>
                <a:spcPts val="600"/>
              </a:spcBef>
              <a:spcAft>
                <a:spcPct val="0"/>
              </a:spcAft>
              <a:buClr>
                <a:schemeClr val="tx1"/>
              </a:buClr>
              <a:buFont typeface="Arial" pitchFamily="34" charset="0"/>
              <a:buChar char="•"/>
              <a:defRPr kern="1200">
                <a:solidFill>
                  <a:schemeClr val="tx1"/>
                </a:solidFill>
                <a:latin typeface="+mn-lt"/>
                <a:ea typeface="+mn-ea"/>
                <a:cs typeface="+mn-cs"/>
              </a:defRPr>
            </a:lvl2pPr>
            <a:lvl3pPr marL="344488" indent="-176213" algn="l" defTabSz="685800" rtl="0" eaLnBrk="1" fontAlgn="base" hangingPunct="1">
              <a:lnSpc>
                <a:spcPct val="110000"/>
              </a:lnSpc>
              <a:spcBef>
                <a:spcPts val="600"/>
              </a:spcBef>
              <a:spcAft>
                <a:spcPct val="0"/>
              </a:spcAft>
              <a:buClr>
                <a:schemeClr val="tx1"/>
              </a:buClr>
              <a:buFont typeface="Arial" pitchFamily="34" charset="0"/>
              <a:buChar char="–"/>
              <a:defRPr sz="1600" kern="1200">
                <a:solidFill>
                  <a:schemeClr val="tx1"/>
                </a:solidFill>
                <a:latin typeface="+mn-lt"/>
                <a:ea typeface="+mn-ea"/>
                <a:cs typeface="+mn-cs"/>
              </a:defRPr>
            </a:lvl3pPr>
            <a:lvl4pPr marL="512763" indent="-168275" algn="l" defTabSz="685800" rtl="0" eaLnBrk="1" fontAlgn="base" hangingPunct="1">
              <a:lnSpc>
                <a:spcPct val="110000"/>
              </a:lnSpc>
              <a:spcBef>
                <a:spcPts val="600"/>
              </a:spcBef>
              <a:spcAft>
                <a:spcPct val="0"/>
              </a:spcAft>
              <a:buClr>
                <a:schemeClr val="tx1"/>
              </a:buClr>
              <a:buFont typeface="Arial" pitchFamily="34" charset="0"/>
              <a:buChar char="•"/>
              <a:defRPr sz="1400" kern="1200">
                <a:solidFill>
                  <a:schemeClr val="tx1"/>
                </a:solidFill>
                <a:latin typeface="+mn-lt"/>
                <a:ea typeface="+mn-ea"/>
                <a:cs typeface="+mn-cs"/>
              </a:defRPr>
            </a:lvl4pPr>
            <a:lvl5pPr marL="688975" indent="-176213" algn="l" defTabSz="685800" rtl="0" eaLnBrk="1" fontAlgn="base" hangingPunct="1">
              <a:lnSpc>
                <a:spcPct val="110000"/>
              </a:lnSpc>
              <a:spcBef>
                <a:spcPts val="600"/>
              </a:spcBef>
              <a:spcAft>
                <a:spcPct val="0"/>
              </a:spcAft>
              <a:buClr>
                <a:schemeClr val="tx1"/>
              </a:buClr>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a:t>Privacy class action alleging:</a:t>
            </a:r>
          </a:p>
          <a:p>
            <a:pPr marL="522288" lvl="1" indent="-342900"/>
            <a:r>
              <a:rPr lang="en-US" i="1"/>
              <a:t>Collection</a:t>
            </a:r>
            <a:r>
              <a:rPr lang="en-US"/>
              <a:t>: using cookies to track users’ browsing histories when they visited third-party sites after they had logged out of the platform</a:t>
            </a:r>
          </a:p>
          <a:p>
            <a:pPr marL="522288" lvl="1" indent="-342900"/>
            <a:r>
              <a:rPr lang="en-US" i="1"/>
              <a:t>Use</a:t>
            </a:r>
            <a:r>
              <a:rPr lang="en-US"/>
              <a:t>: compiling information into personal profiles sold to advertisers </a:t>
            </a:r>
          </a:p>
          <a:p>
            <a:pPr marL="342900" indent="-342900">
              <a:buFont typeface="Arial" pitchFamily="34" charset="0"/>
              <a:buChar char="•"/>
            </a:pPr>
            <a:r>
              <a:rPr lang="en-US"/>
              <a:t>Asserted claims: </a:t>
            </a:r>
          </a:p>
          <a:p>
            <a:pPr marL="522288" lvl="1" indent="-342900"/>
            <a:r>
              <a:rPr lang="en-US"/>
              <a:t>Wiretap Act, Stored Communications Act (SCA), California statutes (California Invasion of Privacy Act; Computer Data Access and Fraud Act), and California common-law claims</a:t>
            </a:r>
          </a:p>
        </p:txBody>
      </p:sp>
    </p:spTree>
    <p:extLst>
      <p:ext uri="{BB962C8B-B14F-4D97-AF65-F5344CB8AC3E}">
        <p14:creationId xmlns:p14="http://schemas.microsoft.com/office/powerpoint/2010/main" val="8806100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1.0"/>
  <p:tag name="AS_RELEASE_DATE" val="2018.09.12"/>
  <p:tag name="AS_TITLE" val="Aspose.Slides for .NET 4.0"/>
  <p:tag name="AS_VERSION" val="18.9"/>
</p:tagLst>
</file>

<file path=ppt/theme/theme1.xml><?xml version="1.0" encoding="utf-8"?>
<a:theme xmlns:a="http://schemas.openxmlformats.org/drawingml/2006/main" name="KVP Comprehensive PPT Template">
  <a:themeElements>
    <a:clrScheme name="Keker Van Nest &amp; Peters Office Colors">
      <a:dk1>
        <a:srgbClr val="181E18"/>
      </a:dk1>
      <a:lt1>
        <a:sysClr val="window" lastClr="FFFFFF"/>
      </a:lt1>
      <a:dk2>
        <a:srgbClr val="F5BD00"/>
      </a:dk2>
      <a:lt2>
        <a:srgbClr val="D9D9D9"/>
      </a:lt2>
      <a:accent1>
        <a:srgbClr val="658D1B"/>
      </a:accent1>
      <a:accent2>
        <a:srgbClr val="1C5B1A"/>
      </a:accent2>
      <a:accent3>
        <a:srgbClr val="1C1F60"/>
      </a:accent3>
      <a:accent4>
        <a:srgbClr val="00B0F0"/>
      </a:accent4>
      <a:accent5>
        <a:srgbClr val="F5BD00"/>
      </a:accent5>
      <a:accent6>
        <a:srgbClr val="8B8B8B"/>
      </a:accent6>
      <a:hlink>
        <a:srgbClr val="0563C1"/>
      </a:hlink>
      <a:folHlink>
        <a:srgbClr val="954F72"/>
      </a:folHlink>
    </a:clrScheme>
    <a:fontScheme name="Keker Van Nest &amp; Peters Office Fonts">
      <a:majorFont>
        <a:latin typeface="Arial"/>
        <a:ea typeface="Arial"/>
        <a:cs typeface="Arial"/>
      </a:majorFont>
      <a:minorFont>
        <a:latin typeface="Arial"/>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VP Comprehensive PPT Template.ppt  -  Compatibility Mode" id="{22930835-1D10-4D5B-8E83-A4D7CF647D17}" vid="{4917A0AA-E3CB-4D7C-A52B-AE8A9BAC94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 K E K E R ! 1 9 1 4 6 5 7 . 3 < / d o c u m e n t i d >  
     < s e n d e r i d > C L E E < / s e n d e r i d >  
     < s e n d e r e m a i l > C L E E @ K E K E R . C O M < / s e n d e r e m a i l >  
     < l a s t m o d i f i e d > 2 0 2 2 - 0 9 - 2 7 T 1 1 : 1 6 : 3 2 . 0 0 0 0 0 0 0 - 0 7 : 0 0 < / l a s t m o d i f i e d >  
     < d a t a b a s e > K E K E R < / d a t a b a s e >  
 < / p r o p e r t i e s > 
</file>

<file path=customXml/itemProps1.xml><?xml version="1.0" encoding="utf-8"?>
<ds:datastoreItem xmlns:ds="http://schemas.openxmlformats.org/officeDocument/2006/customXml" ds:itemID="{D0B0571C-9889-4769-B3FA-808129E0B2D2}">
  <ds:schemaRefs/>
</ds:datastoreItem>
</file>

<file path=docProps/app.xml><?xml version="1.0" encoding="utf-8"?>
<Properties xmlns="http://schemas.openxmlformats.org/officeDocument/2006/extended-properties" xmlns:vt="http://schemas.openxmlformats.org/officeDocument/2006/docPropsVTypes">
  <Template>KVPComprehensivePPTTemplate</Template>
  <TotalTime>12</TotalTime>
  <Words>3363</Words>
  <Application>Microsoft Macintosh PowerPoint</Application>
  <PresentationFormat>On-screen Show (16:9)</PresentationFormat>
  <Paragraphs>433</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nyt-cheltenham-cond</vt:lpstr>
      <vt:lpstr>nyt-franklin</vt:lpstr>
      <vt:lpstr>nyt-imperial</vt:lpstr>
      <vt:lpstr>Real Text Medium</vt:lpstr>
      <vt:lpstr>KVP Comprehensive PPT Template</vt:lpstr>
      <vt:lpstr>Navigating the Privacy Minefield: Litigation Trends and Case Strategy</vt:lpstr>
      <vt:lpstr>Presenters</vt:lpstr>
      <vt:lpstr>Agenda</vt:lpstr>
      <vt:lpstr>U.S. Privacy Litigation Trends</vt:lpstr>
      <vt:lpstr>U.S. Litigation Trend:  Increasing Enforcement</vt:lpstr>
      <vt:lpstr>Bipartisan Scrutiny of “Big Tech”</vt:lpstr>
      <vt:lpstr>Big Data in the Crosshairs</vt:lpstr>
      <vt:lpstr>Notable Recent Settlements</vt:lpstr>
      <vt:lpstr>In re Facebook, Inc. Internet Tracking Litig., 956 F.3d 589 (9th Cir. 2020)</vt:lpstr>
      <vt:lpstr>In re Facebook, Inc. Internet Tracking Litig., 956 F.3d 589 (9th Cir. 2020)</vt:lpstr>
      <vt:lpstr>Emerging Trend:  Enforcement Targeting Dark Patterns</vt:lpstr>
      <vt:lpstr>Emerging Trend:  Enforcement Targeting Dark Patterns</vt:lpstr>
      <vt:lpstr>Emerging Trend:  State Laws Targeting Dark Patterns</vt:lpstr>
      <vt:lpstr>Enforcement trends – UK / EU (1)</vt:lpstr>
      <vt:lpstr>Enforcement trends – UK / EU (2)</vt:lpstr>
      <vt:lpstr>Enforcement trends – UK / EU (3)</vt:lpstr>
      <vt:lpstr>Enforcement trends – UK / EU (4)</vt:lpstr>
      <vt:lpstr>Enforcement trends – UK / EU (5)</vt:lpstr>
      <vt:lpstr>Cross-border enforcement cooperation</vt:lpstr>
      <vt:lpstr>Common Causes of Action:  U.S. and California</vt:lpstr>
      <vt:lpstr>Common Causes of Action:  U.S. and California</vt:lpstr>
      <vt:lpstr>Claim Spotlight: California Invasion of Privacy Act</vt:lpstr>
      <vt:lpstr>Claim Spotlight: California Invasion of Privacy Act</vt:lpstr>
      <vt:lpstr>Claim Spotlight: California Invasion of Privacy Act</vt:lpstr>
      <vt:lpstr>Claim Spotlight: California Invasion of Privacy Act</vt:lpstr>
      <vt:lpstr>Privacy class actions – UK </vt:lpstr>
      <vt:lpstr>Privacy class actions – EU </vt:lpstr>
      <vt:lpstr>Key Defenses &amp; Practical Takeaways</vt:lpstr>
      <vt:lpstr>Terms of Service &amp; Privacy Policies</vt:lpstr>
      <vt:lpstr>Terms of Service &amp; Privacy Policies</vt:lpstr>
      <vt:lpstr>Terms of Service &amp; Privacy Policies</vt:lpstr>
      <vt:lpstr>Terms of Service &amp; Privacy Policies</vt:lpstr>
      <vt:lpstr>Article III Standing </vt:lpstr>
      <vt:lpstr>Practical takeaways (1)</vt:lpstr>
      <vt:lpstr>Practical takeaways (2)</vt:lpstr>
      <vt:lpstr>Questions?</vt:lpstr>
      <vt:lpstr>Presenter Bios</vt:lpstr>
      <vt:lpstr>Presenter Bios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Privacy Minefield: Litigation Trends and Case Strategy</dc:title>
  <cp:lastModifiedBy>Maria Gutierrez</cp:lastModifiedBy>
  <cp:revision>1</cp:revision>
  <dcterms:created xsi:type="dcterms:W3CDTF">2022-09-27T18:26:32Z</dcterms:created>
  <dcterms:modified xsi:type="dcterms:W3CDTF">2022-09-28T17:23:51Z</dcterms:modified>
</cp:coreProperties>
</file>