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06" r:id="rId3"/>
    <p:sldId id="261" r:id="rId4"/>
    <p:sldId id="262" r:id="rId5"/>
    <p:sldId id="408" r:id="rId6"/>
    <p:sldId id="409" r:id="rId7"/>
    <p:sldId id="41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7"/>
    <p:restoredTop sz="94668"/>
  </p:normalViewPr>
  <p:slideViewPr>
    <p:cSldViewPr snapToGrid="0" snapToObjects="1">
      <p:cViewPr varScale="1">
        <p:scale>
          <a:sx n="105" d="100"/>
          <a:sy n="105" d="100"/>
        </p:scale>
        <p:origin x="1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584D-0D8A-9841-B330-EB2637F44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67F46-DE6C-6C4A-A776-2D477EB7E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EBE26-6801-5F44-9AAA-98421306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C53F-3069-1749-90B3-D8E69C1A8EF3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15DF8-7C05-8040-A845-C7F3DC808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A5776-938D-6F40-9F1C-6F9EEB65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19B-D481-064C-B9E4-FF1193F1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4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EAA24-B4AD-4342-999C-6FAE143BD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709821-AA30-5C41-997C-4D139D0A8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DBD22-860F-BB40-B63F-E3F960E13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C53F-3069-1749-90B3-D8E69C1A8EF3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B9444-6A10-9E4A-A7C8-E1A66345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ADD55-2BDB-E945-893F-1F46264BE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19B-D481-064C-B9E4-FF1193F1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5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2AD4B9-6D03-A04F-AAB4-200D787C5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DBBE5-813C-5B45-B366-A68D4A637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59814-9646-AF49-9A99-BA3EF3D0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C53F-3069-1749-90B3-D8E69C1A8EF3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42ADE-3D7C-E04D-8379-83AE07D7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7D174-59FD-B746-ACE4-4F10864A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19B-D481-064C-B9E4-FF1193F1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32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ue_bkgd.jpg" descr="blue_bkg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80843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BB958-74D2-0648-931C-CCD9449A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36A5-0DB0-BD41-BD4C-9AB4B0307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F0BB1-4375-7A4D-8C78-4E78C983C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C53F-3069-1749-90B3-D8E69C1A8EF3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FAC30-3A0B-5B41-A918-205108322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40E5F-B5F8-2849-97F2-8DB803AC8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19B-D481-064C-B9E4-FF1193F1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4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1D18-DEC5-C846-B14F-74A6D2564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302BC-CBAF-5F49-B721-8FDE1D952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995DB-46C7-674A-9B00-80BDBCF9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C53F-3069-1749-90B3-D8E69C1A8EF3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DC98D-D15C-B148-A6E7-E2DD3A28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0E1C3-91BF-3849-9266-EC51241B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19B-D481-064C-B9E4-FF1193F1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0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C3CA3-C821-8C4E-9997-4EC4ED37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03A26-F082-514C-A881-5E5C1D63D3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D56A03-D0CE-0749-ACFE-9A4B9FE87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46C03-2E74-1648-9113-AE002B2A8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C53F-3069-1749-90B3-D8E69C1A8EF3}" type="datetimeFigureOut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E41BD-205A-0C48-9AEC-DD168B82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B8D99-B416-4D43-8B99-2E4B9C19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19B-D481-064C-B9E4-FF1193F1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1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C2696-B2D0-4745-B730-09CEA8D82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480D6-9CBC-3643-80A1-C303D1A8E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270BA-72D9-C94E-8B72-23FFB3E1D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FEF86-B472-5241-BDB6-6EE2DF245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16944-9F36-F047-B626-6E62DB454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CE8F2-73FE-7A40-A025-2B0172F1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C53F-3069-1749-90B3-D8E69C1A8EF3}" type="datetimeFigureOut">
              <a:rPr lang="en-US" smtClean="0"/>
              <a:t>10/3/19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AB6E47-3F32-F94A-9266-55C154504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FBC9E-FE86-5A4B-8C29-A9DD3B4A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19B-D481-064C-B9E4-FF1193F1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2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1C9F8-499C-6143-B957-7909EC33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A3FA94-E53F-814D-951D-04F4D55B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C53F-3069-1749-90B3-D8E69C1A8EF3}" type="datetimeFigureOut">
              <a:rPr lang="en-US" smtClean="0"/>
              <a:t>10/3/19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6F7FCD-CEFF-8849-89E2-58446E28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6F869-5100-774E-AD5F-97CDE19F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19B-D481-064C-B9E4-FF1193F1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2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264863-6A79-394B-ABC5-CE7B253A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C53F-3069-1749-90B3-D8E69C1A8EF3}" type="datetimeFigureOut">
              <a:rPr lang="en-US" smtClean="0"/>
              <a:t>10/3/19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CB947-DAD0-CA40-AC6D-C8F52AED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051FA-D65D-9F45-A730-86E7D00B6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19B-D481-064C-B9E4-FF1193F1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2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3845B-B8B4-E94D-89F9-BC5B66FC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8BABA-6FBB-C545-BDF9-615111CCC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4E767-ABC3-784B-89F5-FF5D5044C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AD836-A244-6B4A-92F5-8EA7CC672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C53F-3069-1749-90B3-D8E69C1A8EF3}" type="datetimeFigureOut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24682-0D93-6F42-B0B9-2EBF4BD7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4B740-E1F1-A249-81C0-3EAA5DD59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19B-D481-064C-B9E4-FF1193F1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6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565E-21D6-F442-B4AB-B0C9343C5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4447E8-73EC-1A4E-85C5-F924890AC1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2F800-71D3-1342-93FB-17EE99468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5C538-4C2E-5840-8108-023E3ED0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EC53F-3069-1749-90B3-D8E69C1A8EF3}" type="datetimeFigureOut">
              <a:rPr lang="en-US" smtClean="0"/>
              <a:t>10/3/19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68F71-19D9-F444-AFD3-E087AC592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2076-7ED9-A245-87B1-B2E74BA50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C19B-D481-064C-B9E4-FF1193F1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0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53636-B3B3-BC47-A777-DB130509C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53CC2C-6D87-0D4D-865A-ACD1D450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16F57-96CB-414A-86CB-EB35569DC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EC53F-3069-1749-90B3-D8E69C1A8EF3}" type="datetimeFigureOut">
              <a:rPr lang="en-US" smtClean="0"/>
              <a:t>10/3/19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69A76-8862-664E-8CFA-A69506D39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4C0E3-42A4-6749-81A5-1AA279E1F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CC19B-D481-064C-B9E4-FF1193F1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4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title.jpg" descr="title.jpg"/>
          <p:cNvPicPr>
            <a:picLocks noChangeAspect="1"/>
          </p:cNvPicPr>
          <p:nvPr/>
        </p:nvPicPr>
        <p:blipFill>
          <a:blip r:embed="rId2"/>
          <a:srcRect t="1670" r="9642" b="11802"/>
          <a:stretch>
            <a:fillRect/>
          </a:stretch>
        </p:blipFill>
        <p:spPr>
          <a:xfrm>
            <a:off x="-15291" y="-9306"/>
            <a:ext cx="12222582" cy="689137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Presenter’s name…"/>
          <p:cNvSpPr txBox="1"/>
          <p:nvPr/>
        </p:nvSpPr>
        <p:spPr>
          <a:xfrm>
            <a:off x="5260929" y="2816140"/>
            <a:ext cx="6739003" cy="3605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l">
              <a:lnSpc>
                <a:spcPct val="80000"/>
              </a:lnSpc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400" b="1" dirty="0"/>
              <a:t>Creating and Sustaining </a:t>
            </a:r>
          </a:p>
          <a:p>
            <a:pPr algn="l">
              <a:lnSpc>
                <a:spcPct val="80000"/>
              </a:lnSpc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400" b="1" dirty="0"/>
              <a:t>The Drama-Free Workplace</a:t>
            </a:r>
          </a:p>
          <a:p>
            <a:pPr algn="l">
              <a:lnSpc>
                <a:spcPct val="80000"/>
              </a:lnSpc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400" dirty="0"/>
          </a:p>
          <a:p>
            <a:pPr algn="l">
              <a:lnSpc>
                <a:spcPct val="80000"/>
              </a:lnSpc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400" dirty="0"/>
          </a:p>
          <a:p>
            <a:pPr algn="l">
              <a:lnSpc>
                <a:spcPct val="80000"/>
              </a:lnSpc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dirty="0"/>
              <a:t>P</a:t>
            </a:r>
            <a:r>
              <a:rPr lang="en-US" sz="3600" dirty="0"/>
              <a:t>atti Perez</a:t>
            </a:r>
            <a:endParaRPr sz="3600" dirty="0"/>
          </a:p>
          <a:p>
            <a:pPr algn="l">
              <a:lnSpc>
                <a:spcPct val="80000"/>
              </a:lnSpc>
              <a:defRPr sz="4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400" dirty="0"/>
          </a:p>
          <a:p>
            <a:pPr algn="l">
              <a:lnSpc>
                <a:spcPct val="80000"/>
              </a:lnSpc>
              <a:defRPr sz="5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900" dirty="0"/>
          </a:p>
          <a:p>
            <a:pPr algn="l">
              <a:lnSpc>
                <a:spcPct val="80000"/>
              </a:lnSpc>
              <a:defRPr sz="3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900" dirty="0"/>
              <a:t>October 2, 2019</a:t>
            </a:r>
            <a:endParaRPr sz="1900" dirty="0"/>
          </a:p>
        </p:txBody>
      </p:sp>
    </p:spTree>
    <p:extLst>
      <p:ext uri="{BB962C8B-B14F-4D97-AF65-F5344CB8AC3E}">
        <p14:creationId xmlns:p14="http://schemas.microsoft.com/office/powerpoint/2010/main" val="375174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CC5D735-5796-B540-A679-0B8AA62868EE}"/>
              </a:ext>
            </a:extLst>
          </p:cNvPr>
          <p:cNvSpPr txBox="1">
            <a:spLocks/>
          </p:cNvSpPr>
          <p:nvPr/>
        </p:nvSpPr>
        <p:spPr>
          <a:xfrm>
            <a:off x="409903" y="1048406"/>
            <a:ext cx="11561379" cy="4761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THE HIGH COST OF DRAMA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Turnover</a:t>
            </a:r>
          </a:p>
          <a:p>
            <a:r>
              <a:rPr lang="en-US" dirty="0">
                <a:solidFill>
                  <a:schemeClr val="bg1"/>
                </a:solidFill>
              </a:rPr>
              <a:t>Lower productivity and morale (poisoning of well, constant talk)</a:t>
            </a:r>
          </a:p>
          <a:p>
            <a:r>
              <a:rPr lang="en-US" dirty="0">
                <a:solidFill>
                  <a:schemeClr val="bg1"/>
                </a:solidFill>
              </a:rPr>
              <a:t>Loss of opportunity to resolve conflicts early (more cheaply)</a:t>
            </a:r>
          </a:p>
          <a:p>
            <a:r>
              <a:rPr lang="en-US" dirty="0">
                <a:solidFill>
                  <a:schemeClr val="bg1"/>
                </a:solidFill>
              </a:rPr>
              <a:t>Legal costs</a:t>
            </a:r>
          </a:p>
          <a:p>
            <a:r>
              <a:rPr lang="en-US" dirty="0">
                <a:solidFill>
                  <a:schemeClr val="bg1"/>
                </a:solidFill>
              </a:rPr>
              <a:t>Talent acquisition/management disruption (especially bad for D&amp;I efforts)</a:t>
            </a:r>
          </a:p>
          <a:p>
            <a:r>
              <a:rPr lang="en-US" dirty="0">
                <a:solidFill>
                  <a:schemeClr val="bg1"/>
                </a:solidFill>
              </a:rPr>
              <a:t>Reputational damage</a:t>
            </a:r>
          </a:p>
        </p:txBody>
      </p:sp>
    </p:spTree>
    <p:extLst>
      <p:ext uri="{BB962C8B-B14F-4D97-AF65-F5344CB8AC3E}">
        <p14:creationId xmlns:p14="http://schemas.microsoft.com/office/powerpoint/2010/main" val="22945630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B76E7F-1CA8-8848-8FDF-CDA2D45C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565" y="1886"/>
            <a:ext cx="9154870" cy="68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975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71D8B7-D867-D94A-B198-6498923FC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12" y="32724"/>
            <a:ext cx="10719775" cy="682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030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57F5B4-5A55-9D4C-B23D-ABDE8DA7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627" y="0"/>
            <a:ext cx="9928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6664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9CE2BC-3BC1-324E-BF52-1A4D991C0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600"/>
            <a:ext cx="12192000" cy="603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171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832FC6-A89F-8649-9174-F9687661B889}"/>
              </a:ext>
            </a:extLst>
          </p:cNvPr>
          <p:cNvSpPr txBox="1"/>
          <p:nvPr/>
        </p:nvSpPr>
        <p:spPr>
          <a:xfrm>
            <a:off x="384048" y="987552"/>
            <a:ext cx="11423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SO WHAT?</a:t>
            </a:r>
          </a:p>
          <a:p>
            <a:pPr algn="ctr"/>
            <a:endParaRPr lang="en-US" sz="4800" dirty="0">
              <a:solidFill>
                <a:schemeClr val="bg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Bias/Diversity/Inclusion/Belonging/Equity: Authenticity and Fairness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Forward-looking/innovative problem-solving: GenZ, Accommodations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891945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84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Patti Perez</dc:creator>
  <cp:lastModifiedBy>Patti Perez</cp:lastModifiedBy>
  <cp:revision>6</cp:revision>
  <dcterms:created xsi:type="dcterms:W3CDTF">2019-09-12T16:43:56Z</dcterms:created>
  <dcterms:modified xsi:type="dcterms:W3CDTF">2019-10-03T19:55:21Z</dcterms:modified>
</cp:coreProperties>
</file>