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ink/ink3.xml" ContentType="application/inkml+xml"/>
  <Override PartName="/ppt/notesSlides/notesSlide4.xml" ContentType="application/vnd.openxmlformats-officedocument.presentationml.notesSlide+xml"/>
  <Override PartName="/ppt/ink/ink4.xml" ContentType="application/inkml+xml"/>
  <Override PartName="/ppt/notesSlides/notesSlide5.xml" ContentType="application/vnd.openxmlformats-officedocument.presentationml.notesSlide+xml"/>
  <Override PartName="/ppt/ink/ink5.xml" ContentType="application/inkml+xml"/>
  <Override PartName="/ppt/notesSlides/notesSlide6.xml" ContentType="application/vnd.openxmlformats-officedocument.presentationml.notesSlide+xml"/>
  <Override PartName="/ppt/ink/ink6.xml" ContentType="application/inkml+xml"/>
  <Override PartName="/ppt/notesSlides/notesSlide7.xml" ContentType="application/vnd.openxmlformats-officedocument.presentationml.notesSlide+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8.xml" ContentType="application/inkml+xml"/>
  <Override PartName="/ppt/notesSlides/notesSlide11.xml" ContentType="application/vnd.openxmlformats-officedocument.presentationml.notesSlide+xml"/>
  <Override PartName="/ppt/ink/ink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ink/ink12.xml" ContentType="application/inkml+xml"/>
  <Override PartName="/ppt/theme/themeOverride1.xml" ContentType="application/vnd.openxmlformats-officedocument.themeOverride+xml"/>
  <Override PartName="/ppt/notesSlides/notesSlide17.xml" ContentType="application/vnd.openxmlformats-officedocument.presentationml.notesSlide+xml"/>
  <Override PartName="/ppt/ink/ink1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4.xml" ContentType="application/inkml+xml"/>
  <Override PartName="/ppt/notesSlides/notesSlide20.xml" ContentType="application/vnd.openxmlformats-officedocument.presentationml.notesSlide+xml"/>
  <Override PartName="/ppt/ink/ink1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6.xml" ContentType="application/inkml+xml"/>
  <Override PartName="/ppt/notesSlides/notesSlide25.xml" ContentType="application/vnd.openxmlformats-officedocument.presentationml.notesSlide+xml"/>
  <Override PartName="/ppt/ink/ink17.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9.xml" ContentType="application/inkml+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47" r:id="rId2"/>
    <p:sldId id="258" r:id="rId3"/>
    <p:sldId id="732" r:id="rId4"/>
    <p:sldId id="257" r:id="rId5"/>
    <p:sldId id="703" r:id="rId6"/>
    <p:sldId id="733" r:id="rId7"/>
    <p:sldId id="704" r:id="rId8"/>
    <p:sldId id="705" r:id="rId9"/>
    <p:sldId id="706" r:id="rId10"/>
    <p:sldId id="707" r:id="rId11"/>
    <p:sldId id="708" r:id="rId12"/>
    <p:sldId id="709" r:id="rId13"/>
    <p:sldId id="710" r:id="rId14"/>
    <p:sldId id="711" r:id="rId15"/>
    <p:sldId id="712" r:id="rId16"/>
    <p:sldId id="713" r:id="rId17"/>
    <p:sldId id="714" r:id="rId18"/>
    <p:sldId id="715" r:id="rId19"/>
    <p:sldId id="716" r:id="rId20"/>
    <p:sldId id="717" r:id="rId21"/>
    <p:sldId id="718" r:id="rId22"/>
    <p:sldId id="719" r:id="rId23"/>
    <p:sldId id="720" r:id="rId24"/>
    <p:sldId id="721" r:id="rId25"/>
    <p:sldId id="722" r:id="rId26"/>
    <p:sldId id="723" r:id="rId27"/>
    <p:sldId id="724" r:id="rId28"/>
    <p:sldId id="725" r:id="rId29"/>
    <p:sldId id="726" r:id="rId30"/>
    <p:sldId id="727" r:id="rId31"/>
    <p:sldId id="735" r:id="rId32"/>
    <p:sldId id="737" r:id="rId33"/>
    <p:sldId id="728" r:id="rId34"/>
    <p:sldId id="729" r:id="rId35"/>
    <p:sldId id="730" r:id="rId36"/>
    <p:sldId id="731" r:id="rId37"/>
    <p:sldId id="73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6449" autoAdjust="0"/>
  </p:normalViewPr>
  <p:slideViewPr>
    <p:cSldViewPr snapToGrid="0">
      <p:cViewPr varScale="1">
        <p:scale>
          <a:sx n="105" d="100"/>
          <a:sy n="105"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7T05:32:55.145"/>
    </inkml:context>
    <inkml:brush xml:id="br0">
      <inkml:brushProperty name="width" value="0.06" units="cm"/>
      <inkml:brushProperty name="height" value="0.06" units="cm"/>
      <inkml:brushProperty name="color" value="#E71224"/>
    </inkml:brush>
  </inkml:definitions>
  <inkml:trace contextRef="#ctx0" brushRef="#br0">0 1 8027,'0'0'0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A5499-6DA3-4C65-BCB4-875F5C37B8AB}"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6F371-0B1E-494C-A5CB-3E0237FF4E33}" type="slidenum">
              <a:rPr lang="en-US" smtClean="0"/>
              <a:t>‹#›</a:t>
            </a:fld>
            <a:endParaRPr lang="en-US"/>
          </a:p>
        </p:txBody>
      </p:sp>
    </p:spTree>
    <p:extLst>
      <p:ext uri="{BB962C8B-B14F-4D97-AF65-F5344CB8AC3E}">
        <p14:creationId xmlns:p14="http://schemas.microsoft.com/office/powerpoint/2010/main" val="312535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5</a:t>
            </a:fld>
            <a:endParaRPr lang="en-US"/>
          </a:p>
        </p:txBody>
      </p:sp>
    </p:spTree>
    <p:extLst>
      <p:ext uri="{BB962C8B-B14F-4D97-AF65-F5344CB8AC3E}">
        <p14:creationId xmlns:p14="http://schemas.microsoft.com/office/powerpoint/2010/main" val="3003521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14</a:t>
            </a:fld>
            <a:endParaRPr lang="en-US"/>
          </a:p>
        </p:txBody>
      </p:sp>
    </p:spTree>
    <p:extLst>
      <p:ext uri="{BB962C8B-B14F-4D97-AF65-F5344CB8AC3E}">
        <p14:creationId xmlns:p14="http://schemas.microsoft.com/office/powerpoint/2010/main" val="62997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15</a:t>
            </a:fld>
            <a:endParaRPr lang="en-US"/>
          </a:p>
        </p:txBody>
      </p:sp>
    </p:spTree>
    <p:extLst>
      <p:ext uri="{BB962C8B-B14F-4D97-AF65-F5344CB8AC3E}">
        <p14:creationId xmlns:p14="http://schemas.microsoft.com/office/powerpoint/2010/main" val="38318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16</a:t>
            </a:fld>
            <a:endParaRPr lang="en-US"/>
          </a:p>
        </p:txBody>
      </p:sp>
    </p:spTree>
    <p:extLst>
      <p:ext uri="{BB962C8B-B14F-4D97-AF65-F5344CB8AC3E}">
        <p14:creationId xmlns:p14="http://schemas.microsoft.com/office/powerpoint/2010/main" val="1439036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17</a:t>
            </a:fld>
            <a:endParaRPr lang="en-US"/>
          </a:p>
        </p:txBody>
      </p:sp>
    </p:spTree>
    <p:extLst>
      <p:ext uri="{BB962C8B-B14F-4D97-AF65-F5344CB8AC3E}">
        <p14:creationId xmlns:p14="http://schemas.microsoft.com/office/powerpoint/2010/main" val="928020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18</a:t>
            </a:fld>
            <a:endParaRPr lang="en-US"/>
          </a:p>
        </p:txBody>
      </p:sp>
    </p:spTree>
    <p:extLst>
      <p:ext uri="{BB962C8B-B14F-4D97-AF65-F5344CB8AC3E}">
        <p14:creationId xmlns:p14="http://schemas.microsoft.com/office/powerpoint/2010/main" val="1965678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19</a:t>
            </a:fld>
            <a:endParaRPr lang="en-US"/>
          </a:p>
        </p:txBody>
      </p:sp>
    </p:spTree>
    <p:extLst>
      <p:ext uri="{BB962C8B-B14F-4D97-AF65-F5344CB8AC3E}">
        <p14:creationId xmlns:p14="http://schemas.microsoft.com/office/powerpoint/2010/main" val="23430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20</a:t>
            </a:fld>
            <a:endParaRPr lang="en-US"/>
          </a:p>
        </p:txBody>
      </p:sp>
    </p:spTree>
    <p:extLst>
      <p:ext uri="{BB962C8B-B14F-4D97-AF65-F5344CB8AC3E}">
        <p14:creationId xmlns:p14="http://schemas.microsoft.com/office/powerpoint/2010/main" val="289117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21</a:t>
            </a:fld>
            <a:endParaRPr lang="en-US"/>
          </a:p>
        </p:txBody>
      </p:sp>
    </p:spTree>
    <p:extLst>
      <p:ext uri="{BB962C8B-B14F-4D97-AF65-F5344CB8AC3E}">
        <p14:creationId xmlns:p14="http://schemas.microsoft.com/office/powerpoint/2010/main" val="889409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22</a:t>
            </a:fld>
            <a:endParaRPr lang="en-US"/>
          </a:p>
        </p:txBody>
      </p:sp>
    </p:spTree>
    <p:extLst>
      <p:ext uri="{BB962C8B-B14F-4D97-AF65-F5344CB8AC3E}">
        <p14:creationId xmlns:p14="http://schemas.microsoft.com/office/powerpoint/2010/main" val="909969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23</a:t>
            </a:fld>
            <a:endParaRPr lang="en-US"/>
          </a:p>
        </p:txBody>
      </p:sp>
    </p:spTree>
    <p:extLst>
      <p:ext uri="{BB962C8B-B14F-4D97-AF65-F5344CB8AC3E}">
        <p14:creationId xmlns:p14="http://schemas.microsoft.com/office/powerpoint/2010/main" val="43636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6</a:t>
            </a:fld>
            <a:endParaRPr lang="en-US"/>
          </a:p>
        </p:txBody>
      </p:sp>
    </p:spTree>
    <p:extLst>
      <p:ext uri="{BB962C8B-B14F-4D97-AF65-F5344CB8AC3E}">
        <p14:creationId xmlns:p14="http://schemas.microsoft.com/office/powerpoint/2010/main" val="1621757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24</a:t>
            </a:fld>
            <a:endParaRPr lang="en-US"/>
          </a:p>
        </p:txBody>
      </p:sp>
    </p:spTree>
    <p:extLst>
      <p:ext uri="{BB962C8B-B14F-4D97-AF65-F5344CB8AC3E}">
        <p14:creationId xmlns:p14="http://schemas.microsoft.com/office/powerpoint/2010/main" val="1993022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25</a:t>
            </a:fld>
            <a:endParaRPr lang="en-US"/>
          </a:p>
        </p:txBody>
      </p:sp>
    </p:spTree>
    <p:extLst>
      <p:ext uri="{BB962C8B-B14F-4D97-AF65-F5344CB8AC3E}">
        <p14:creationId xmlns:p14="http://schemas.microsoft.com/office/powerpoint/2010/main" val="3691777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26</a:t>
            </a:fld>
            <a:endParaRPr lang="en-US"/>
          </a:p>
        </p:txBody>
      </p:sp>
    </p:spTree>
    <p:extLst>
      <p:ext uri="{BB962C8B-B14F-4D97-AF65-F5344CB8AC3E}">
        <p14:creationId xmlns:p14="http://schemas.microsoft.com/office/powerpoint/2010/main" val="3686997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27</a:t>
            </a:fld>
            <a:endParaRPr lang="en-US"/>
          </a:p>
        </p:txBody>
      </p:sp>
    </p:spTree>
    <p:extLst>
      <p:ext uri="{BB962C8B-B14F-4D97-AF65-F5344CB8AC3E}">
        <p14:creationId xmlns:p14="http://schemas.microsoft.com/office/powerpoint/2010/main" val="503076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28</a:t>
            </a:fld>
            <a:endParaRPr lang="en-US"/>
          </a:p>
        </p:txBody>
      </p:sp>
    </p:spTree>
    <p:extLst>
      <p:ext uri="{BB962C8B-B14F-4D97-AF65-F5344CB8AC3E}">
        <p14:creationId xmlns:p14="http://schemas.microsoft.com/office/powerpoint/2010/main" val="3540729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29</a:t>
            </a:fld>
            <a:endParaRPr lang="en-US"/>
          </a:p>
        </p:txBody>
      </p:sp>
    </p:spTree>
    <p:extLst>
      <p:ext uri="{BB962C8B-B14F-4D97-AF65-F5344CB8AC3E}">
        <p14:creationId xmlns:p14="http://schemas.microsoft.com/office/powerpoint/2010/main" val="1481529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30</a:t>
            </a:fld>
            <a:endParaRPr lang="en-US"/>
          </a:p>
        </p:txBody>
      </p:sp>
    </p:spTree>
    <p:extLst>
      <p:ext uri="{BB962C8B-B14F-4D97-AF65-F5344CB8AC3E}">
        <p14:creationId xmlns:p14="http://schemas.microsoft.com/office/powerpoint/2010/main" val="1768179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31</a:t>
            </a:fld>
            <a:endParaRPr lang="en-US"/>
          </a:p>
        </p:txBody>
      </p:sp>
    </p:spTree>
    <p:extLst>
      <p:ext uri="{BB962C8B-B14F-4D97-AF65-F5344CB8AC3E}">
        <p14:creationId xmlns:p14="http://schemas.microsoft.com/office/powerpoint/2010/main" val="1184115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32</a:t>
            </a:fld>
            <a:endParaRPr lang="en-US"/>
          </a:p>
        </p:txBody>
      </p:sp>
    </p:spTree>
    <p:extLst>
      <p:ext uri="{BB962C8B-B14F-4D97-AF65-F5344CB8AC3E}">
        <p14:creationId xmlns:p14="http://schemas.microsoft.com/office/powerpoint/2010/main" val="1542651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33</a:t>
            </a:fld>
            <a:endParaRPr lang="en-US"/>
          </a:p>
        </p:txBody>
      </p:sp>
    </p:spTree>
    <p:extLst>
      <p:ext uri="{BB962C8B-B14F-4D97-AF65-F5344CB8AC3E}">
        <p14:creationId xmlns:p14="http://schemas.microsoft.com/office/powerpoint/2010/main" val="114142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7</a:t>
            </a:fld>
            <a:endParaRPr lang="en-US"/>
          </a:p>
        </p:txBody>
      </p:sp>
    </p:spTree>
    <p:extLst>
      <p:ext uri="{BB962C8B-B14F-4D97-AF65-F5344CB8AC3E}">
        <p14:creationId xmlns:p14="http://schemas.microsoft.com/office/powerpoint/2010/main" val="3909974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34</a:t>
            </a:fld>
            <a:endParaRPr lang="en-US"/>
          </a:p>
        </p:txBody>
      </p:sp>
    </p:spTree>
    <p:extLst>
      <p:ext uri="{BB962C8B-B14F-4D97-AF65-F5344CB8AC3E}">
        <p14:creationId xmlns:p14="http://schemas.microsoft.com/office/powerpoint/2010/main" val="3502930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35</a:t>
            </a:fld>
            <a:endParaRPr lang="en-US"/>
          </a:p>
        </p:txBody>
      </p:sp>
    </p:spTree>
    <p:extLst>
      <p:ext uri="{BB962C8B-B14F-4D97-AF65-F5344CB8AC3E}">
        <p14:creationId xmlns:p14="http://schemas.microsoft.com/office/powerpoint/2010/main" val="740661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36</a:t>
            </a:fld>
            <a:endParaRPr lang="en-US"/>
          </a:p>
        </p:txBody>
      </p:sp>
    </p:spTree>
    <p:extLst>
      <p:ext uri="{BB962C8B-B14F-4D97-AF65-F5344CB8AC3E}">
        <p14:creationId xmlns:p14="http://schemas.microsoft.com/office/powerpoint/2010/main" val="120697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8</a:t>
            </a:fld>
            <a:endParaRPr lang="en-US"/>
          </a:p>
        </p:txBody>
      </p:sp>
    </p:spTree>
    <p:extLst>
      <p:ext uri="{BB962C8B-B14F-4D97-AF65-F5344CB8AC3E}">
        <p14:creationId xmlns:p14="http://schemas.microsoft.com/office/powerpoint/2010/main" val="132172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9</a:t>
            </a:fld>
            <a:endParaRPr lang="en-US"/>
          </a:p>
        </p:txBody>
      </p:sp>
    </p:spTree>
    <p:extLst>
      <p:ext uri="{BB962C8B-B14F-4D97-AF65-F5344CB8AC3E}">
        <p14:creationId xmlns:p14="http://schemas.microsoft.com/office/powerpoint/2010/main" val="225725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10</a:t>
            </a:fld>
            <a:endParaRPr lang="en-US"/>
          </a:p>
        </p:txBody>
      </p:sp>
    </p:spTree>
    <p:extLst>
      <p:ext uri="{BB962C8B-B14F-4D97-AF65-F5344CB8AC3E}">
        <p14:creationId xmlns:p14="http://schemas.microsoft.com/office/powerpoint/2010/main" val="97584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11</a:t>
            </a:fld>
            <a:endParaRPr lang="en-US"/>
          </a:p>
        </p:txBody>
      </p:sp>
    </p:spTree>
    <p:extLst>
      <p:ext uri="{BB962C8B-B14F-4D97-AF65-F5344CB8AC3E}">
        <p14:creationId xmlns:p14="http://schemas.microsoft.com/office/powerpoint/2010/main" val="2267085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12</a:t>
            </a:fld>
            <a:endParaRPr lang="en-US"/>
          </a:p>
        </p:txBody>
      </p:sp>
    </p:spTree>
    <p:extLst>
      <p:ext uri="{BB962C8B-B14F-4D97-AF65-F5344CB8AC3E}">
        <p14:creationId xmlns:p14="http://schemas.microsoft.com/office/powerpoint/2010/main" val="255875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AD35C-5984-4F99-9C7A-104CD4D7921D}" type="slidenum">
              <a:rPr lang="en-US" smtClean="0"/>
              <a:t>13</a:t>
            </a:fld>
            <a:endParaRPr lang="en-US"/>
          </a:p>
        </p:txBody>
      </p:sp>
    </p:spTree>
    <p:extLst>
      <p:ext uri="{BB962C8B-B14F-4D97-AF65-F5344CB8AC3E}">
        <p14:creationId xmlns:p14="http://schemas.microsoft.com/office/powerpoint/2010/main" val="175660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64F5-FCEF-F5B2-A161-43E9C9A155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CD38C4-8511-A2D0-C14D-3B4BDE4ED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EAE971-4A90-A3F6-E553-87A71BECFEA2}"/>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5" name="Footer Placeholder 4">
            <a:extLst>
              <a:ext uri="{FF2B5EF4-FFF2-40B4-BE49-F238E27FC236}">
                <a16:creationId xmlns:a16="http://schemas.microsoft.com/office/drawing/2014/main" id="{A3DBDD03-4992-EF6B-4F3A-1BAF92744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0177E-DD6D-A9AF-D0D0-9877E8865025}"/>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3494893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04D5-2088-EC3F-665B-0E309C3FAB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C14F3-8944-34AB-6649-80DE7D56DA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24666-DDE0-9297-390D-7728B3CE9B5E}"/>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5" name="Footer Placeholder 4">
            <a:extLst>
              <a:ext uri="{FF2B5EF4-FFF2-40B4-BE49-F238E27FC236}">
                <a16:creationId xmlns:a16="http://schemas.microsoft.com/office/drawing/2014/main" id="{2626ED07-45F7-15B9-AE52-A71E54175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4930A-EF65-144B-6C80-8322D549A193}"/>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48269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37D78D-FCF4-956C-A11B-86A2B992E1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505969-21AD-C19D-7AE1-5C7B9A5FD0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345D1-C4FB-4003-B729-4F8D170BC577}"/>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5" name="Footer Placeholder 4">
            <a:extLst>
              <a:ext uri="{FF2B5EF4-FFF2-40B4-BE49-F238E27FC236}">
                <a16:creationId xmlns:a16="http://schemas.microsoft.com/office/drawing/2014/main" id="{64652BCC-0896-EA10-1714-4E40095DB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8F92D-E3D8-1BB4-B9D1-9A31DB79D9C9}"/>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212971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EEE4-B37A-24C0-3069-3B1EC8A5AD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6FC22-AEC7-5C2B-049D-6EE0B8A0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902B7-3068-51F9-E854-A5FF3ABBB9C4}"/>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5" name="Footer Placeholder 4">
            <a:extLst>
              <a:ext uri="{FF2B5EF4-FFF2-40B4-BE49-F238E27FC236}">
                <a16:creationId xmlns:a16="http://schemas.microsoft.com/office/drawing/2014/main" id="{6EDB7276-65C9-F5F7-E96C-CEDE54BB1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DF47A-1265-D9BF-603B-833D6AFDBA88}"/>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149070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843A-AD7D-E654-6419-5E84A566E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A28D61-A681-B4B5-DFDE-EFDBF3EB63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FF5243-7C85-B48D-EE1C-77CE2F84B34E}"/>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5" name="Footer Placeholder 4">
            <a:extLst>
              <a:ext uri="{FF2B5EF4-FFF2-40B4-BE49-F238E27FC236}">
                <a16:creationId xmlns:a16="http://schemas.microsoft.com/office/drawing/2014/main" id="{1158B706-E591-581B-A414-71F7B0FF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5A8D0-FC4A-2D89-B4EC-863C3391ABA8}"/>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61830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FE5D-80FA-C331-ACB1-AC658D3F8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E1EF1-0AC7-4BCB-29C4-0B7F198FC2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DAFE4D-2F78-154B-2750-A3CEEAC77C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588089-615A-8DF9-B911-8F2E831E3758}"/>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6" name="Footer Placeholder 5">
            <a:extLst>
              <a:ext uri="{FF2B5EF4-FFF2-40B4-BE49-F238E27FC236}">
                <a16:creationId xmlns:a16="http://schemas.microsoft.com/office/drawing/2014/main" id="{3650BCF9-4ED8-35B3-3364-3B666CFF0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2056F-463B-4542-3473-9123E78BEC87}"/>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66354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E2F1-F659-206D-8B55-AB3852AF1B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2712A2-5B90-9E1D-5474-2CC90607B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12EE6-F567-81C7-C93C-8539C9782C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50E1E-D215-9B7D-F6A0-52ABBD90ED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FBEE20-A561-2591-E929-02AA1AE682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958787-1266-68A2-F898-A787AC4EDDA5}"/>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8" name="Footer Placeholder 7">
            <a:extLst>
              <a:ext uri="{FF2B5EF4-FFF2-40B4-BE49-F238E27FC236}">
                <a16:creationId xmlns:a16="http://schemas.microsoft.com/office/drawing/2014/main" id="{7AAE3E06-82EF-FAF5-E01A-860C28C0E5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CA5148-F9D8-8389-2BD1-F7A93F1EE8C4}"/>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4127620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0156-4644-4C48-BEBD-D542DCE7C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ED85D6-5E79-DE9F-B3B7-25FAB69A6368}"/>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4" name="Footer Placeholder 3">
            <a:extLst>
              <a:ext uri="{FF2B5EF4-FFF2-40B4-BE49-F238E27FC236}">
                <a16:creationId xmlns:a16="http://schemas.microsoft.com/office/drawing/2014/main" id="{0530DFA4-CF56-032E-7FF5-27B9FFA8A7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544433-02B3-D95A-E475-186DE45CD2D1}"/>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213810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70B18-7C58-375E-C7D1-BCAA43DBCAD3}"/>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3" name="Footer Placeholder 2">
            <a:extLst>
              <a:ext uri="{FF2B5EF4-FFF2-40B4-BE49-F238E27FC236}">
                <a16:creationId xmlns:a16="http://schemas.microsoft.com/office/drawing/2014/main" id="{54A0E739-FD31-04A9-14AF-A9EF213DE0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DFC6B-86B5-E0CC-796C-0B6B8FDDEDAA}"/>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197688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80C3-1BEF-7084-F550-975EB10F6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E86344-1C1D-D39E-E634-84F48DAD0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3EA7CA-9451-D680-0690-B95EFD2E6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562CA6-EB53-29E7-D23E-9A96328C86A4}"/>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6" name="Footer Placeholder 5">
            <a:extLst>
              <a:ext uri="{FF2B5EF4-FFF2-40B4-BE49-F238E27FC236}">
                <a16:creationId xmlns:a16="http://schemas.microsoft.com/office/drawing/2014/main" id="{21D6E44A-06E7-C079-B190-27B57A12A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3E3EE-C19B-7F97-21CA-CBDA47063A95}"/>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250725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14F4-43DA-8216-DA8C-685980BF9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38EA3-BB6F-87DF-D414-B4A3BE77B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373593-4F31-2475-BB05-E8E655773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ECB51E-A52F-2683-ECFD-ECB557949A39}"/>
              </a:ext>
            </a:extLst>
          </p:cNvPr>
          <p:cNvSpPr>
            <a:spLocks noGrp="1"/>
          </p:cNvSpPr>
          <p:nvPr>
            <p:ph type="dt" sz="half" idx="10"/>
          </p:nvPr>
        </p:nvSpPr>
        <p:spPr/>
        <p:txBody>
          <a:bodyPr/>
          <a:lstStyle/>
          <a:p>
            <a:fld id="{91B69437-B08F-4C26-837C-17BD21B5BDF7}" type="datetimeFigureOut">
              <a:rPr lang="en-US" smtClean="0"/>
              <a:t>12/2/2024</a:t>
            </a:fld>
            <a:endParaRPr lang="en-US"/>
          </a:p>
        </p:txBody>
      </p:sp>
      <p:sp>
        <p:nvSpPr>
          <p:cNvPr id="6" name="Footer Placeholder 5">
            <a:extLst>
              <a:ext uri="{FF2B5EF4-FFF2-40B4-BE49-F238E27FC236}">
                <a16:creationId xmlns:a16="http://schemas.microsoft.com/office/drawing/2014/main" id="{3357D917-9966-2D58-4CE3-D24A9AD33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74C05-94EA-B1FD-1212-46EAD7AB7471}"/>
              </a:ext>
            </a:extLst>
          </p:cNvPr>
          <p:cNvSpPr>
            <a:spLocks noGrp="1"/>
          </p:cNvSpPr>
          <p:nvPr>
            <p:ph type="sldNum" sz="quarter" idx="12"/>
          </p:nvPr>
        </p:nvSpPr>
        <p:spPr/>
        <p:txBody>
          <a:bodyPr/>
          <a:lstStyle/>
          <a:p>
            <a:fld id="{46026321-E204-4283-AACE-010AC88B55AF}" type="slidenum">
              <a:rPr lang="en-US" smtClean="0"/>
              <a:t>‹#›</a:t>
            </a:fld>
            <a:endParaRPr lang="en-US"/>
          </a:p>
        </p:txBody>
      </p:sp>
    </p:spTree>
    <p:extLst>
      <p:ext uri="{BB962C8B-B14F-4D97-AF65-F5344CB8AC3E}">
        <p14:creationId xmlns:p14="http://schemas.microsoft.com/office/powerpoint/2010/main" val="2426771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99741-5479-A8A2-D007-32396EF52E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341E64-58AE-B7EB-F781-B6A717036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804B1-E2EF-0FEE-434D-E8071D914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B69437-B08F-4C26-837C-17BD21B5BDF7}" type="datetimeFigureOut">
              <a:rPr lang="en-US" smtClean="0"/>
              <a:t>12/2/2024</a:t>
            </a:fld>
            <a:endParaRPr lang="en-US"/>
          </a:p>
        </p:txBody>
      </p:sp>
      <p:sp>
        <p:nvSpPr>
          <p:cNvPr id="5" name="Footer Placeholder 4">
            <a:extLst>
              <a:ext uri="{FF2B5EF4-FFF2-40B4-BE49-F238E27FC236}">
                <a16:creationId xmlns:a16="http://schemas.microsoft.com/office/drawing/2014/main" id="{E4B3B1DC-C430-D0FB-1686-6F2C46AED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214CF3-78E2-9648-A006-92CC4B6E5A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026321-E204-4283-AACE-010AC88B55AF}" type="slidenum">
              <a:rPr lang="en-US" smtClean="0"/>
              <a:t>‹#›</a:t>
            </a:fld>
            <a:endParaRPr lang="en-US"/>
          </a:p>
        </p:txBody>
      </p:sp>
    </p:spTree>
    <p:extLst>
      <p:ext uri="{BB962C8B-B14F-4D97-AF65-F5344CB8AC3E}">
        <p14:creationId xmlns:p14="http://schemas.microsoft.com/office/powerpoint/2010/main" val="1805664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customXml" Target="../ink/ink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customXml" Target="../ink/ink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customXml" Target="../ink/ink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1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customXml" Target="../ink/ink13.xml"/><Relationship Id="rId5" Type="http://schemas.openxmlformats.org/officeDocument/2006/relationships/image" Target="../media/image19.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customXml" Target="../ink/ink1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customXml" Target="../ink/ink1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6.png"/><Relationship Id="rId4" Type="http://schemas.openxmlformats.org/officeDocument/2006/relationships/customXml" Target="../ink/ink1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1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customXml" Target="../ink/ink1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customXml" Target="../ink/ink19.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 glass building">
            <a:extLst>
              <a:ext uri="{FF2B5EF4-FFF2-40B4-BE49-F238E27FC236}">
                <a16:creationId xmlns:a16="http://schemas.microsoft.com/office/drawing/2014/main" id="{819C3CA5-7672-FF74-1D7E-5AC27237D4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1" t="-215" b="1495"/>
          <a:stretch/>
        </p:blipFill>
        <p:spPr>
          <a:xfrm>
            <a:off x="-152399" y="-235509"/>
            <a:ext cx="10434912" cy="7141407"/>
          </a:xfrm>
          <a:prstGeom prst="rect">
            <a:avLst/>
          </a:prstGeom>
        </p:spPr>
      </p:pic>
      <p:sp>
        <p:nvSpPr>
          <p:cNvPr id="4" name="Isosceles Triangle 3">
            <a:extLst>
              <a:ext uri="{FF2B5EF4-FFF2-40B4-BE49-F238E27FC236}">
                <a16:creationId xmlns:a16="http://schemas.microsoft.com/office/drawing/2014/main" id="{C6289A1C-CCD1-2628-137D-300E66876779}"/>
              </a:ext>
            </a:extLst>
          </p:cNvPr>
          <p:cNvSpPr/>
          <p:nvPr/>
        </p:nvSpPr>
        <p:spPr>
          <a:xfrm flipH="1">
            <a:off x="5291412" y="0"/>
            <a:ext cx="4991101" cy="685800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BD32BA4C-C33D-680F-8BA9-AC238DCE5870}"/>
              </a:ext>
            </a:extLst>
          </p:cNvPr>
          <p:cNvSpPr/>
          <p:nvPr/>
        </p:nvSpPr>
        <p:spPr>
          <a:xfrm>
            <a:off x="-3435058" y="919205"/>
            <a:ext cx="12833057" cy="2254731"/>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32514D2-0F39-5A51-4A12-F9B29A6A8111}"/>
              </a:ext>
            </a:extLst>
          </p:cNvPr>
          <p:cNvCxnSpPr>
            <a:cxnSpLocks/>
          </p:cNvCxnSpPr>
          <p:nvPr/>
        </p:nvCxnSpPr>
        <p:spPr>
          <a:xfrm rot="2160000" flipV="1">
            <a:off x="7637133" y="-868679"/>
            <a:ext cx="0" cy="8595360"/>
          </a:xfrm>
          <a:prstGeom prst="line">
            <a:avLst/>
          </a:prstGeom>
          <a:ln w="76200">
            <a:solidFill>
              <a:schemeClr val="bg1"/>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Parallelogram 4">
            <a:extLst>
              <a:ext uri="{FF2B5EF4-FFF2-40B4-BE49-F238E27FC236}">
                <a16:creationId xmlns:a16="http://schemas.microsoft.com/office/drawing/2014/main" id="{3D2A2DFA-54E5-D59A-7879-79AB482412A0}"/>
              </a:ext>
            </a:extLst>
          </p:cNvPr>
          <p:cNvSpPr/>
          <p:nvPr/>
        </p:nvSpPr>
        <p:spPr>
          <a:xfrm>
            <a:off x="3215380" y="2903277"/>
            <a:ext cx="9637522" cy="923330"/>
          </a:xfrm>
          <a:prstGeom prst="parallelogram">
            <a:avLst>
              <a:gd name="adj" fmla="val 68321"/>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
        <p:nvSpPr>
          <p:cNvPr id="6" name="Text Placeholder 2">
            <a:extLst>
              <a:ext uri="{FF2B5EF4-FFF2-40B4-BE49-F238E27FC236}">
                <a16:creationId xmlns:a16="http://schemas.microsoft.com/office/drawing/2014/main" id="{4DE24102-9A38-61C2-7005-34BB00FB23B0}"/>
              </a:ext>
            </a:extLst>
          </p:cNvPr>
          <p:cNvSpPr txBox="1">
            <a:spLocks/>
          </p:cNvSpPr>
          <p:nvPr/>
        </p:nvSpPr>
        <p:spPr>
          <a:xfrm>
            <a:off x="162175" y="1077532"/>
            <a:ext cx="9416216" cy="1733550"/>
          </a:xfrm>
          <a:prstGeom prst="rect">
            <a:avLst/>
          </a:prstGeom>
        </p:spPr>
        <p:txBody>
          <a:bodyPr vert="horz" lIns="91440" tIns="45720" rIns="91440" bIns="45720" rtlCol="0" anchor="ctr"/>
          <a:lstStyle>
            <a:defPPr>
              <a:defRPr lang="en-US"/>
            </a:defPPr>
            <a:lvl1pPr marL="0" indent="0" algn="l" defTabSz="914400" rtl="0" eaLnBrk="1" latinLnBrk="0" hangingPunct="1">
              <a:buNone/>
              <a:defRPr sz="5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t>AM I COVERED FOR . . .?</a:t>
            </a:r>
          </a:p>
          <a:p>
            <a:r>
              <a:rPr lang="en-US" sz="4400" dirty="0"/>
              <a:t>A DISCUSSION OF </a:t>
            </a:r>
          </a:p>
          <a:p>
            <a:r>
              <a:rPr lang="en-US" sz="4400" dirty="0"/>
              <a:t>INSURANCE COVERAGE ISSUES </a:t>
            </a:r>
          </a:p>
        </p:txBody>
      </p:sp>
      <p:sp>
        <p:nvSpPr>
          <p:cNvPr id="8" name="Text Placeholder 2">
            <a:extLst>
              <a:ext uri="{FF2B5EF4-FFF2-40B4-BE49-F238E27FC236}">
                <a16:creationId xmlns:a16="http://schemas.microsoft.com/office/drawing/2014/main" id="{AA71ABA1-7817-1DC8-6C1A-BA55B79A247F}"/>
              </a:ext>
            </a:extLst>
          </p:cNvPr>
          <p:cNvSpPr txBox="1">
            <a:spLocks/>
          </p:cNvSpPr>
          <p:nvPr/>
        </p:nvSpPr>
        <p:spPr>
          <a:xfrm>
            <a:off x="6096000" y="5851411"/>
            <a:ext cx="5791814" cy="721658"/>
          </a:xfrm>
          <a:prstGeom prst="rect">
            <a:avLst/>
          </a:prstGeom>
        </p:spPr>
        <p:txBody>
          <a:bodyPr vert="horz" lIns="91440" tIns="45720" rIns="91440" bIns="45720" rtlCol="0" anchor="ctr"/>
          <a:lstStyle>
            <a:defPPr>
              <a:defRPr lang="en-US"/>
            </a:defPPr>
            <a:lvl1pPr marL="0" indent="0" algn="r" defTabSz="914400" rtl="0" eaLnBrk="1" latinLnBrk="0" hangingPunct="1">
              <a:buNone/>
              <a:defRPr sz="2400" b="0" kern="1200">
                <a:solidFill>
                  <a:srgbClr val="012169"/>
                </a:solidFill>
                <a:latin typeface="Arial" panose="020B0604020202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Steven J. Pudell, Luma S. Al-Shibib</a:t>
            </a:r>
          </a:p>
        </p:txBody>
      </p:sp>
      <p:pic>
        <p:nvPicPr>
          <p:cNvPr id="9" name="Picture 8" descr="A blue text on a white background&#10;&#10;Description automatically generated">
            <a:extLst>
              <a:ext uri="{FF2B5EF4-FFF2-40B4-BE49-F238E27FC236}">
                <a16:creationId xmlns:a16="http://schemas.microsoft.com/office/drawing/2014/main" id="{5DA83C07-1088-CD61-5C05-0EC0C4719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525" y="5103962"/>
            <a:ext cx="3800477" cy="539137"/>
          </a:xfrm>
          <a:prstGeom prst="rect">
            <a:avLst/>
          </a:prstGeom>
        </p:spPr>
      </p:pic>
      <p:sp>
        <p:nvSpPr>
          <p:cNvPr id="7" name="Text Placeholder 2">
            <a:extLst>
              <a:ext uri="{FF2B5EF4-FFF2-40B4-BE49-F238E27FC236}">
                <a16:creationId xmlns:a16="http://schemas.microsoft.com/office/drawing/2014/main" id="{78E8B4D6-D120-D963-76AC-38D8AE7E19BD}"/>
              </a:ext>
            </a:extLst>
          </p:cNvPr>
          <p:cNvSpPr txBox="1">
            <a:spLocks/>
          </p:cNvSpPr>
          <p:nvPr/>
        </p:nvSpPr>
        <p:spPr>
          <a:xfrm>
            <a:off x="3215380" y="3239667"/>
            <a:ext cx="8067897" cy="92333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t>December 6, 2024</a:t>
            </a:r>
          </a:p>
          <a:p>
            <a:endParaRPr lang="en-US" dirty="0">
              <a:solidFill>
                <a:schemeClr val="tx1"/>
              </a:solidFill>
              <a:highlight>
                <a:srgbClr val="FFFF00"/>
              </a:highlight>
            </a:endParaRPr>
          </a:p>
        </p:txBody>
      </p:sp>
    </p:spTree>
    <p:extLst>
      <p:ext uri="{BB962C8B-B14F-4D97-AF65-F5344CB8AC3E}">
        <p14:creationId xmlns:p14="http://schemas.microsoft.com/office/powerpoint/2010/main" val="3440805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Theft of Company’s Money or Property</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Involving an Employee (as a Perp or Victim)</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Theft on Insured Premises or In Transit</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Computer Fraud</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Fraudulent Wire Transfers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Forgery/Counterfeit Currency/Check Fraud</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Embezzlement</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pt-BR" dirty="0"/>
              <a:t>Commercial Crime/Fidelity Policies:</a:t>
            </a:r>
            <a:br>
              <a:rPr lang="en-US" dirty="0"/>
            </a:br>
            <a:r>
              <a:rPr lang="en-US" dirty="0">
                <a:solidFill>
                  <a:srgbClr val="002060"/>
                </a:solidFill>
              </a:rPr>
              <a:t>What is Covered?</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10</a:t>
            </a:fld>
            <a:endParaRPr lang="en-US" dirty="0">
              <a:solidFill>
                <a:srgbClr val="002060"/>
              </a:solidFill>
              <a:latin typeface="Myriad Pro" panose="020B0503030403020204" pitchFamily="34" charset="0"/>
            </a:endParaRPr>
          </a:p>
        </p:txBody>
      </p:sp>
      <p:pic>
        <p:nvPicPr>
          <p:cNvPr id="4" name="Picture 3" descr="A cartoon of a person in a black suit and a mask carrying a large sack of money&#10;&#10;Description automatically generated">
            <a:extLst>
              <a:ext uri="{FF2B5EF4-FFF2-40B4-BE49-F238E27FC236}">
                <a16:creationId xmlns:a16="http://schemas.microsoft.com/office/drawing/2014/main" id="{BFFDCE17-E37D-5D8B-8CFC-812DF42F513A}"/>
              </a:ext>
            </a:extLst>
          </p:cNvPr>
          <p:cNvPicPr>
            <a:picLocks noChangeAspect="1"/>
          </p:cNvPicPr>
          <p:nvPr/>
        </p:nvPicPr>
        <p:blipFill>
          <a:blip r:embed="rId7">
            <a:extLst>
              <a:ext uri="{28A0092B-C50C-407E-A947-70E740481C1C}">
                <a14:useLocalDpi xmlns:a14="http://schemas.microsoft.com/office/drawing/2010/main" val="0"/>
              </a:ext>
            </a:extLst>
          </a:blip>
          <a:srcRect l="22620" t="12083" r="29845" b="8190"/>
          <a:stretch/>
        </p:blipFill>
        <p:spPr>
          <a:xfrm>
            <a:off x="7435529" y="2514645"/>
            <a:ext cx="4231863" cy="3992777"/>
          </a:xfrm>
          <a:prstGeom prst="rect">
            <a:avLst/>
          </a:prstGeom>
        </p:spPr>
      </p:pic>
    </p:spTree>
    <p:extLst>
      <p:ext uri="{BB962C8B-B14F-4D97-AF65-F5344CB8AC3E}">
        <p14:creationId xmlns:p14="http://schemas.microsoft.com/office/powerpoint/2010/main" val="24284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eople in a room with computers and a large screen&#10;&#10;Description automatically generated">
            <a:extLst>
              <a:ext uri="{FF2B5EF4-FFF2-40B4-BE49-F238E27FC236}">
                <a16:creationId xmlns:a16="http://schemas.microsoft.com/office/drawing/2014/main" id="{5EA8D6C2-DD85-8F4B-D545-FDEF1B9745DF}"/>
              </a:ext>
            </a:extLst>
          </p:cNvPr>
          <p:cNvPicPr>
            <a:picLocks noChangeAspect="1"/>
          </p:cNvPicPr>
          <p:nvPr/>
        </p:nvPicPr>
        <p:blipFill>
          <a:blip r:embed="rId3">
            <a:extLst>
              <a:ext uri="{28A0092B-C50C-407E-A947-70E740481C1C}">
                <a14:useLocalDpi xmlns:a14="http://schemas.microsoft.com/office/drawing/2010/main" val="0"/>
              </a:ext>
            </a:extLst>
          </a:blip>
          <a:srcRect r="59076"/>
          <a:stretch/>
        </p:blipFill>
        <p:spPr>
          <a:xfrm>
            <a:off x="7174852" y="0"/>
            <a:ext cx="5016788" cy="6876786"/>
          </a:xfrm>
          <a:prstGeom prst="rect">
            <a:avLst/>
          </a:prstGeom>
        </p:spPr>
      </p:pic>
      <p:sp>
        <p:nvSpPr>
          <p:cNvPr id="4" name="Freeform: Shape 3">
            <a:extLst>
              <a:ext uri="{FF2B5EF4-FFF2-40B4-BE49-F238E27FC236}">
                <a16:creationId xmlns:a16="http://schemas.microsoft.com/office/drawing/2014/main" id="{3D692DFA-7572-85A7-9BF1-6FAED42F8D4C}"/>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Hybrid – Covers Both First-Party and Third-Party Losses</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Forensic Investigatory Costs</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Costs to Restore Digital Assets/Rebuild the System</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Incident Response Professional Fees (Public Relations and Lawyers)</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Credit Monitoring for Affected Individuals</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Business Interruption</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Ransom and Extortion Costs </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Fines and Penalties (State Privacy Laws, State and                                                       Federal Cybersecurity Regulations)</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Lawsuits/Third Party Claims</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pt-BR" dirty="0"/>
              <a:t>Cyber Liability Policies:</a:t>
            </a:r>
            <a:br>
              <a:rPr lang="en-US" dirty="0"/>
            </a:br>
            <a:r>
              <a:rPr lang="en-US" dirty="0">
                <a:solidFill>
                  <a:srgbClr val="002060"/>
                </a:solidFill>
              </a:rPr>
              <a:t>What is Covered?</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11</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3406592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store&#10;&#10;Description automatically generated">
            <a:extLst>
              <a:ext uri="{FF2B5EF4-FFF2-40B4-BE49-F238E27FC236}">
                <a16:creationId xmlns:a16="http://schemas.microsoft.com/office/drawing/2014/main" id="{1B6CDA16-2490-5425-883E-D55A27A99825}"/>
              </a:ext>
            </a:extLst>
          </p:cNvPr>
          <p:cNvPicPr>
            <a:picLocks noChangeAspect="1"/>
          </p:cNvPicPr>
          <p:nvPr/>
        </p:nvPicPr>
        <p:blipFill>
          <a:blip r:embed="rId3">
            <a:extLst>
              <a:ext uri="{28A0092B-C50C-407E-A947-70E740481C1C}">
                <a14:useLocalDpi xmlns:a14="http://schemas.microsoft.com/office/drawing/2010/main" val="0"/>
              </a:ext>
            </a:extLst>
          </a:blip>
          <a:srcRect l="870" t="835"/>
          <a:stretch/>
        </p:blipFill>
        <p:spPr>
          <a:xfrm rot="19526042">
            <a:off x="6758697" y="1468131"/>
            <a:ext cx="7640299" cy="5871919"/>
          </a:xfrm>
          <a:prstGeom prst="rect">
            <a:avLst/>
          </a:prstGeom>
        </p:spPr>
      </p:pic>
      <p:sp>
        <p:nvSpPr>
          <p:cNvPr id="15" name="Rectangle 14">
            <a:extLst>
              <a:ext uri="{FF2B5EF4-FFF2-40B4-BE49-F238E27FC236}">
                <a16:creationId xmlns:a16="http://schemas.microsoft.com/office/drawing/2014/main" id="{CA68507B-EC26-3460-3FB1-5F8874350888}"/>
              </a:ext>
            </a:extLst>
          </p:cNvPr>
          <p:cNvSpPr/>
          <p:nvPr/>
        </p:nvSpPr>
        <p:spPr>
          <a:xfrm>
            <a:off x="3981450" y="3428999"/>
            <a:ext cx="3571749" cy="33914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Freeform: Shape 12">
            <a:extLst>
              <a:ext uri="{FF2B5EF4-FFF2-40B4-BE49-F238E27FC236}">
                <a16:creationId xmlns:a16="http://schemas.microsoft.com/office/drawing/2014/main" id="{9D6AC6F3-8E0A-86AD-3E98-7CD30D02F56C}"/>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622888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Recall – Communication and logistics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Destruction and Replacement Expenses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Lost Profits due to loss of demand or inability to produce product</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Brand and Sales Rehabilitation costs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Third Party Recall Liability – 3rd Party consequential damages</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pt-BR" dirty="0"/>
              <a:t>Contamination and Recall Policies: </a:t>
            </a:r>
            <a:br>
              <a:rPr lang="en-US" dirty="0"/>
            </a:br>
            <a:r>
              <a:rPr lang="en-US" dirty="0">
                <a:solidFill>
                  <a:srgbClr val="002060"/>
                </a:solidFill>
              </a:rPr>
              <a:t>What is Covered?</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12</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333108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8E9793F-A6E4-285D-934D-F7D4829BE1A6}"/>
              </a:ext>
            </a:extLst>
          </p:cNvPr>
          <p:cNvPicPr>
            <a:picLocks noChangeAspect="1"/>
          </p:cNvPicPr>
          <p:nvPr/>
        </p:nvPicPr>
        <p:blipFill>
          <a:blip r:embed="rId3"/>
          <a:srcRect t="26531"/>
          <a:stretch/>
        </p:blipFill>
        <p:spPr>
          <a:xfrm>
            <a:off x="-228601" y="0"/>
            <a:ext cx="14015518" cy="6858000"/>
          </a:xfrm>
          <a:prstGeom prst="rect">
            <a:avLst/>
          </a:prstGeom>
        </p:spPr>
      </p:pic>
      <p:sp>
        <p:nvSpPr>
          <p:cNvPr id="21" name="TextBox 20">
            <a:extLst>
              <a:ext uri="{FF2B5EF4-FFF2-40B4-BE49-F238E27FC236}">
                <a16:creationId xmlns:a16="http://schemas.microsoft.com/office/drawing/2014/main" id="{05A80C58-6241-AD6C-3F2B-B6B235C84934}"/>
              </a:ext>
            </a:extLst>
          </p:cNvPr>
          <p:cNvSpPr txBox="1"/>
          <p:nvPr/>
        </p:nvSpPr>
        <p:spPr>
          <a:xfrm>
            <a:off x="8096250" y="5665432"/>
            <a:ext cx="2667000" cy="230832"/>
          </a:xfrm>
          <a:prstGeom prst="rect">
            <a:avLst/>
          </a:prstGeom>
          <a:noFill/>
        </p:spPr>
        <p:txBody>
          <a:bodyPr wrap="square" rtlCol="0">
            <a:spAutoFit/>
          </a:bodyPr>
          <a:lstStyle/>
          <a:p>
            <a:pPr algn="ctr"/>
            <a:r>
              <a:rPr lang="en-US" sz="900" dirty="0">
                <a:solidFill>
                  <a:srgbClr val="003366"/>
                </a:solidFill>
                <a:latin typeface="Calibri" panose="020F0502020204030204" pitchFamily="34" charset="0"/>
                <a:cs typeface="Calibri" panose="020F0502020204030204" pitchFamily="34" charset="0"/>
              </a:rPr>
              <a:t>Source:  istock.com</a:t>
            </a:r>
          </a:p>
        </p:txBody>
      </p:sp>
      <p:sp>
        <p:nvSpPr>
          <p:cNvPr id="22" name="Parallelogram 21">
            <a:extLst>
              <a:ext uri="{FF2B5EF4-FFF2-40B4-BE49-F238E27FC236}">
                <a16:creationId xmlns:a16="http://schemas.microsoft.com/office/drawing/2014/main" id="{C1E79AA1-FEE7-E340-35C6-B4529FFB173D}"/>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873BC2B8-3EC7-EDFE-4749-6F5133720153}"/>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ARE YOU COVERED FOR…?</a:t>
            </a:r>
          </a:p>
        </p:txBody>
      </p:sp>
    </p:spTree>
    <p:extLst>
      <p:ext uri="{BB962C8B-B14F-4D97-AF65-F5344CB8AC3E}">
        <p14:creationId xmlns:p14="http://schemas.microsoft.com/office/powerpoint/2010/main" val="305865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Nestle Tollhouse Cookies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August 10, 2023</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Recall resulting from wood-fragments in “break and bake” products.</a:t>
            </a:r>
          </a:p>
          <a:p>
            <a:pPr marL="342900" lvl="0" indent="-342900">
              <a:buClr>
                <a:srgbClr val="002060"/>
              </a:buClr>
              <a:buFont typeface="Myriad Pro" panose="020B0503030403020204" pitchFamily="34" charset="0"/>
              <a:buChar char=""/>
            </a:pPr>
            <a:r>
              <a:rPr lang="en-US" sz="2400" i="1" dirty="0">
                <a:solidFill>
                  <a:srgbClr val="00B0F0"/>
                </a:solidFill>
                <a:latin typeface="Myriad Pro" panose="020B0503030403020204" pitchFamily="34" charset="0"/>
              </a:rPr>
              <a:t>Shade Foods, Inc. v. Innovative Prod, Sales and Mktg.</a:t>
            </a:r>
            <a:r>
              <a:rPr lang="en-US" sz="2400" dirty="0">
                <a:solidFill>
                  <a:srgbClr val="002060"/>
                </a:solidFill>
                <a:latin typeface="Myriad Pro" panose="020B0503030403020204" pitchFamily="34" charset="0"/>
              </a:rPr>
              <a:t>, 93 Cal. </a:t>
            </a:r>
            <a:r>
              <a:rPr lang="en-US" sz="2400" dirty="0" err="1">
                <a:solidFill>
                  <a:srgbClr val="002060"/>
                </a:solidFill>
                <a:latin typeface="Myriad Pro" panose="020B0503030403020204" pitchFamily="34" charset="0"/>
              </a:rPr>
              <a:t>Rptr</a:t>
            </a:r>
            <a:r>
              <a:rPr lang="en-US" sz="2400" dirty="0">
                <a:solidFill>
                  <a:srgbClr val="002060"/>
                </a:solidFill>
                <a:latin typeface="Myriad Pro" panose="020B0503030403020204" pitchFamily="34" charset="0"/>
              </a:rPr>
              <a:t>. </a:t>
            </a:r>
            <a:r>
              <a:rPr lang="en-US" sz="2400">
                <a:solidFill>
                  <a:srgbClr val="002060"/>
                </a:solidFill>
                <a:latin typeface="Myriad Pro" panose="020B0503030403020204" pitchFamily="34" charset="0"/>
              </a:rPr>
              <a:t>2d 364 (</a:t>
            </a:r>
            <a:r>
              <a:rPr lang="en-US" sz="2400" dirty="0">
                <a:solidFill>
                  <a:srgbClr val="002060"/>
                </a:solidFill>
                <a:latin typeface="Myriad Pro" panose="020B0503030403020204" pitchFamily="34" charset="0"/>
              </a:rPr>
              <a:t>Ct. App. 2000) </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Recall resulting from contaminated almonds being incorporated into nut clusters and cereal products</a:t>
            </a:r>
          </a:p>
          <a:p>
            <a:pPr marL="2286000" lvl="2" indent="-457200">
              <a:buClr>
                <a:srgbClr val="002060"/>
              </a:buClr>
              <a:buFont typeface="Myriad Pro" panose="020B0503030403020204" pitchFamily="34" charset="0"/>
              <a:buChar char=""/>
            </a:pPr>
            <a:r>
              <a:rPr lang="en-US" sz="2000" dirty="0">
                <a:solidFill>
                  <a:srgbClr val="002060"/>
                </a:solidFill>
                <a:latin typeface="Myriad Pro" panose="020B0503030403020204" pitchFamily="34" charset="0"/>
              </a:rPr>
              <a:t>Your Product </a:t>
            </a:r>
          </a:p>
          <a:p>
            <a:pPr marL="2286000" lvl="2" indent="-457200">
              <a:buClr>
                <a:srgbClr val="002060"/>
              </a:buClr>
              <a:buFont typeface="Myriad Pro" panose="020B0503030403020204" pitchFamily="34" charset="0"/>
              <a:buChar char=""/>
            </a:pPr>
            <a:r>
              <a:rPr lang="en-US" sz="2000" dirty="0">
                <a:solidFill>
                  <a:srgbClr val="002060"/>
                </a:solidFill>
                <a:latin typeface="Myriad Pro" panose="020B0503030403020204" pitchFamily="34" charset="0"/>
              </a:rPr>
              <a:t>Other People’s Product </a:t>
            </a:r>
          </a:p>
          <a:p>
            <a:pPr marL="2286000" lvl="2" indent="-457200">
              <a:buClr>
                <a:srgbClr val="002060"/>
              </a:buClr>
              <a:buFont typeface="Myriad Pro" panose="020B0503030403020204" pitchFamily="34" charset="0"/>
              <a:buChar char=""/>
            </a:pPr>
            <a:r>
              <a:rPr lang="en-US" sz="2000" dirty="0">
                <a:solidFill>
                  <a:srgbClr val="002060"/>
                </a:solidFill>
                <a:latin typeface="Myriad Pro" panose="020B0503030403020204" pitchFamily="34" charset="0"/>
              </a:rPr>
              <a:t>Incorporation Doctrine </a:t>
            </a:r>
          </a:p>
          <a:p>
            <a:pPr marL="2286000" lvl="2" indent="-457200">
              <a:buClr>
                <a:srgbClr val="002060"/>
              </a:buClr>
              <a:buFont typeface="Myriad Pro" panose="020B0503030403020204" pitchFamily="34" charset="0"/>
              <a:buChar char=""/>
            </a:pPr>
            <a:r>
              <a:rPr lang="en-US" sz="2000" dirty="0">
                <a:solidFill>
                  <a:srgbClr val="002060"/>
                </a:solidFill>
                <a:latin typeface="Myriad Pro" panose="020B0503030403020204" pitchFamily="34" charset="0"/>
              </a:rPr>
              <a:t>Impaired Property</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“Foreign Objects” In Your Product </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14</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8926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in a suit and tie holding up his hand&#10;&#10;Description automatically generated">
            <a:extLst>
              <a:ext uri="{FF2B5EF4-FFF2-40B4-BE49-F238E27FC236}">
                <a16:creationId xmlns:a16="http://schemas.microsoft.com/office/drawing/2014/main" id="{A4562368-4561-E21A-2C1E-0DA3F7317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01802" y="0"/>
            <a:ext cx="10289056" cy="6858000"/>
          </a:xfrm>
          <a:prstGeom prst="rect">
            <a:avLst/>
          </a:prstGeom>
        </p:spPr>
      </p:pic>
      <p:sp>
        <p:nvSpPr>
          <p:cNvPr id="16" name="Freeform: Shape 15">
            <a:extLst>
              <a:ext uri="{FF2B5EF4-FFF2-40B4-BE49-F238E27FC236}">
                <a16:creationId xmlns:a16="http://schemas.microsoft.com/office/drawing/2014/main" id="{94F041FA-D4AC-7281-A493-A92E1407C19C}"/>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8759373"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i="1" dirty="0">
                <a:solidFill>
                  <a:srgbClr val="00B0F0"/>
                </a:solidFill>
                <a:latin typeface="Myriad Pro" panose="020B0503030403020204" pitchFamily="34" charset="0"/>
              </a:rPr>
              <a:t>Phibro Animal Health Corp. v. National Union Ins. Co.,</a:t>
            </a:r>
            <a:br>
              <a:rPr lang="en-US" sz="2400" dirty="0">
                <a:solidFill>
                  <a:srgbClr val="002060"/>
                </a:solidFill>
                <a:latin typeface="Myriad Pro" panose="020B0503030403020204" pitchFamily="34" charset="0"/>
              </a:rPr>
            </a:br>
            <a:r>
              <a:rPr lang="en-US" sz="2400" dirty="0">
                <a:solidFill>
                  <a:srgbClr val="002060"/>
                </a:solidFill>
                <a:latin typeface="Myriad Pro" panose="020B0503030403020204" pitchFamily="34" charset="0"/>
              </a:rPr>
              <a:t>142 A.3d 761 (N.J. App. Div. 2016)</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Manufacturer of animal health feed additive sought coverage for adverse effects on its customers’ commercial poultry</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7" y="361703"/>
            <a:ext cx="9841303"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 Word About “Your                                            </a:t>
            </a:r>
            <a:r>
              <a:rPr lang="en-US" dirty="0">
                <a:solidFill>
                  <a:srgbClr val="002060"/>
                </a:solidFill>
              </a:rPr>
              <a:t>Work/ Your Product” Exclusions</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15</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94289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a:extLst>
              <a:ext uri="{FF2B5EF4-FFF2-40B4-BE49-F238E27FC236}">
                <a16:creationId xmlns:a16="http://schemas.microsoft.com/office/drawing/2014/main" id="{64E3D3E6-C7A4-2C06-DDC0-8EB79C0D8921}"/>
              </a:ext>
            </a:extLst>
          </p:cNvPr>
          <p:cNvPicPr>
            <a:picLocks noChangeAspect="1"/>
          </p:cNvPicPr>
          <p:nvPr/>
        </p:nvPicPr>
        <p:blipFill>
          <a:blip r:embed="rId3"/>
          <a:srcRect t="25361" b="1839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5A616688-139B-9AA4-8071-C9CD2FB06575}"/>
              </a:ext>
            </a:extLst>
          </p:cNvPr>
          <p:cNvSpPr txBox="1"/>
          <p:nvPr/>
        </p:nvSpPr>
        <p:spPr>
          <a:xfrm>
            <a:off x="5105400" y="6627168"/>
            <a:ext cx="1981200" cy="230832"/>
          </a:xfrm>
          <a:prstGeom prst="rect">
            <a:avLst/>
          </a:prstGeom>
          <a:noFill/>
        </p:spPr>
        <p:txBody>
          <a:bodyPr wrap="square" rtlCol="0">
            <a:spAutoFit/>
          </a:bodyPr>
          <a:lstStyle/>
          <a:p>
            <a:pPr algn="ctr"/>
            <a:r>
              <a:rPr lang="en-US" sz="900" dirty="0">
                <a:solidFill>
                  <a:srgbClr val="003366"/>
                </a:solidFill>
                <a:latin typeface="Calibri" panose="020F0502020204030204" pitchFamily="34" charset="0"/>
                <a:cs typeface="Calibri" panose="020F0502020204030204" pitchFamily="34" charset="0"/>
              </a:rPr>
              <a:t>Source:  istockphoto.com</a:t>
            </a:r>
          </a:p>
        </p:txBody>
      </p:sp>
      <p:sp>
        <p:nvSpPr>
          <p:cNvPr id="23" name="Parallelogram 22">
            <a:extLst>
              <a:ext uri="{FF2B5EF4-FFF2-40B4-BE49-F238E27FC236}">
                <a16:creationId xmlns:a16="http://schemas.microsoft.com/office/drawing/2014/main" id="{98574ED9-0B47-44E9-3088-24276E3D4B9D}"/>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DEB51FF2-E9AB-C195-9912-31FB10E9E7F8}"/>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ARE YOU COVERED FOR…?</a:t>
            </a:r>
          </a:p>
        </p:txBody>
      </p:sp>
    </p:spTree>
    <p:extLst>
      <p:ext uri="{BB962C8B-B14F-4D97-AF65-F5344CB8AC3E}">
        <p14:creationId xmlns:p14="http://schemas.microsoft.com/office/powerpoint/2010/main" val="103197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i="1" dirty="0">
                <a:solidFill>
                  <a:srgbClr val="00B0F0"/>
                </a:solidFill>
                <a:latin typeface="Myriad Pro" panose="020B0503030403020204" pitchFamily="34" charset="0"/>
              </a:rPr>
              <a:t>PBM </a:t>
            </a:r>
            <a:r>
              <a:rPr lang="en-US" sz="2400" i="1" dirty="0" err="1">
                <a:solidFill>
                  <a:srgbClr val="00B0F0"/>
                </a:solidFill>
                <a:latin typeface="Myriad Pro" panose="020B0503030403020204" pitchFamily="34" charset="0"/>
              </a:rPr>
              <a:t>Nutritionals</a:t>
            </a:r>
            <a:r>
              <a:rPr lang="en-US" sz="2400" i="1" dirty="0">
                <a:solidFill>
                  <a:srgbClr val="00B0F0"/>
                </a:solidFill>
                <a:latin typeface="Myriad Pro" panose="020B0503030403020204" pitchFamily="34" charset="0"/>
              </a:rPr>
              <a:t> v. Lexington Ins. Co</a:t>
            </a:r>
            <a:r>
              <a:rPr lang="en-US" sz="2400" i="1">
                <a:solidFill>
                  <a:srgbClr val="00B0F0"/>
                </a:solidFill>
                <a:latin typeface="Myriad Pro" panose="020B0503030403020204" pitchFamily="34" charset="0"/>
              </a:rPr>
              <a:t>.</a:t>
            </a:r>
            <a:r>
              <a:rPr lang="en-US" sz="2400">
                <a:solidFill>
                  <a:srgbClr val="002060"/>
                </a:solidFill>
                <a:latin typeface="Myriad Pro" panose="020B0503030403020204" pitchFamily="34" charset="0"/>
              </a:rPr>
              <a:t>, 724 </a:t>
            </a:r>
            <a:r>
              <a:rPr lang="en-US" sz="2400" dirty="0">
                <a:solidFill>
                  <a:srgbClr val="002060"/>
                </a:solidFill>
                <a:latin typeface="Myriad Pro" panose="020B0503030403020204" pitchFamily="34" charset="0"/>
              </a:rPr>
              <a:t>S.E.2d 707 (Va. Supreme. Ct. 2012)</a:t>
            </a:r>
          </a:p>
          <a:p>
            <a:pPr marL="1371600" lvl="1" indent="-457200">
              <a:lnSpc>
                <a:spcPts val="2100"/>
              </a:lnSpc>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No coverage for product contamination</a:t>
            </a:r>
          </a:p>
          <a:p>
            <a:pPr marL="1371600" lvl="1" indent="-457200">
              <a:lnSpc>
                <a:spcPts val="2100"/>
              </a:lnSpc>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Leaking valve sent contaminated water to infant formula ingredients</a:t>
            </a:r>
          </a:p>
          <a:p>
            <a:pPr marL="1371600" lvl="1" indent="-457200">
              <a:lnSpc>
                <a:spcPts val="2100"/>
              </a:lnSpc>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No coverage — very broad pollution exclusion</a:t>
            </a:r>
          </a:p>
          <a:p>
            <a:pPr marL="1371600" lvl="1" indent="-457200">
              <a:lnSpc>
                <a:spcPts val="2100"/>
              </a:lnSpc>
              <a:buClr>
                <a:srgbClr val="002060"/>
              </a:buClr>
              <a:buFont typeface="Myriad Pro" panose="020B0503030403020204" pitchFamily="34" charset="0"/>
              <a:buChar char=""/>
            </a:pPr>
            <a:r>
              <a:rPr lang="en-US" sz="2200" u="sng" dirty="0">
                <a:solidFill>
                  <a:srgbClr val="002060"/>
                </a:solidFill>
                <a:latin typeface="Myriad Pro" panose="020B0503030403020204" pitchFamily="34" charset="0"/>
              </a:rPr>
              <a:t>Original policy would have provided coverage, but a total pollution exclusion added by endorsement negated it</a:t>
            </a:r>
            <a:endParaRPr lang="en-US" sz="2400" dirty="0">
              <a:solidFill>
                <a:srgbClr val="002060"/>
              </a:solidFill>
              <a:latin typeface="Myriad Pro" panose="020B0503030403020204" pitchFamily="34" charset="0"/>
            </a:endParaRPr>
          </a:p>
          <a:p>
            <a:pPr marL="342900" lvl="0" indent="-342900">
              <a:buClr>
                <a:srgbClr val="002060"/>
              </a:buClr>
              <a:buFont typeface="Myriad Pro" panose="020B0503030403020204" pitchFamily="34" charset="0"/>
              <a:buChar char=""/>
            </a:pPr>
            <a:r>
              <a:rPr lang="en-US" sz="2400" i="1" dirty="0">
                <a:solidFill>
                  <a:srgbClr val="00B0F0"/>
                </a:solidFill>
                <a:latin typeface="Myriad Pro" panose="020B0503030403020204" pitchFamily="34" charset="0"/>
              </a:rPr>
              <a:t>Leprino Foods Co. v. Factory Mut. Ins. Co.</a:t>
            </a:r>
            <a:r>
              <a:rPr lang="en-US" sz="2400" i="1" dirty="0">
                <a:solidFill>
                  <a:srgbClr val="002060"/>
                </a:solidFill>
                <a:latin typeface="Myriad Pro" panose="020B0503030403020204" pitchFamily="34" charset="0"/>
              </a:rPr>
              <a:t>,</a:t>
            </a:r>
            <a:r>
              <a:rPr lang="en-US" sz="2400" i="1" dirty="0">
                <a:solidFill>
                  <a:srgbClr val="00B0F0"/>
                </a:solidFill>
                <a:latin typeface="Myriad Pro" panose="020B0503030403020204" pitchFamily="34" charset="0"/>
              </a:rPr>
              <a:t> </a:t>
            </a:r>
            <a:r>
              <a:rPr lang="en-US" sz="2400" dirty="0">
                <a:solidFill>
                  <a:srgbClr val="002060"/>
                </a:solidFill>
                <a:latin typeface="Myriad Pro" panose="020B0503030403020204" pitchFamily="34" charset="0"/>
              </a:rPr>
              <a:t>453 F.3d 1281 (10th Cir. 2011): Contamination Exclusion — was there third party damage to trigger property damage coverage?</a:t>
            </a:r>
          </a:p>
          <a:p>
            <a:pPr marL="1371600" lvl="1" indent="-457200">
              <a:lnSpc>
                <a:spcPts val="2100"/>
              </a:lnSpc>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Contamination of cheese in warehouse</a:t>
            </a:r>
          </a:p>
          <a:p>
            <a:pPr marL="1371600" lvl="1" indent="-457200">
              <a:lnSpc>
                <a:spcPts val="2100"/>
              </a:lnSpc>
              <a:buClr>
                <a:srgbClr val="002060"/>
              </a:buClr>
              <a:buFont typeface="Myriad Pro" panose="020B0503030403020204" pitchFamily="34" charset="0"/>
              <a:buChar char=""/>
            </a:pPr>
            <a:r>
              <a:rPr lang="en-US" sz="2200" u="sng" dirty="0">
                <a:solidFill>
                  <a:srgbClr val="002060"/>
                </a:solidFill>
                <a:latin typeface="Myriad Pro" panose="020B0503030403020204" pitchFamily="34" charset="0"/>
              </a:rPr>
              <a:t>Only covered if caused by 'other physical damage'</a:t>
            </a:r>
          </a:p>
          <a:p>
            <a:pPr marL="1371600" lvl="1" indent="-457200">
              <a:lnSpc>
                <a:spcPts val="2100"/>
              </a:lnSpc>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Damaged fruit in warehouse contaminated cheese</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“Problems” in Your Facility </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17</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576053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795B5E-82DA-9C5F-0DF3-8B2BEB5613E9}"/>
              </a:ext>
            </a:extLst>
          </p:cNvPr>
          <p:cNvPicPr>
            <a:picLocks noChangeAspect="1"/>
          </p:cNvPicPr>
          <p:nvPr/>
        </p:nvPicPr>
        <p:blipFill>
          <a:blip r:embed="rId3"/>
          <a:srcRect t="8341" b="708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43506B54-5B38-EAEC-5984-E8FCDF34ECB3}"/>
              </a:ext>
            </a:extLst>
          </p:cNvPr>
          <p:cNvSpPr txBox="1"/>
          <p:nvPr/>
        </p:nvSpPr>
        <p:spPr>
          <a:xfrm>
            <a:off x="3352798" y="5170463"/>
            <a:ext cx="2438400" cy="230832"/>
          </a:xfrm>
          <a:prstGeom prst="rect">
            <a:avLst/>
          </a:prstGeom>
          <a:noFill/>
        </p:spPr>
        <p:txBody>
          <a:bodyPr wrap="square" rtlCol="0">
            <a:spAutoFit/>
          </a:bodyPr>
          <a:lstStyle/>
          <a:p>
            <a:pPr algn="ctr"/>
            <a:r>
              <a:rPr lang="en-US" sz="900" dirty="0">
                <a:solidFill>
                  <a:srgbClr val="003366"/>
                </a:solidFill>
                <a:latin typeface="Calibri" panose="020F0502020204030204" pitchFamily="34" charset="0"/>
                <a:cs typeface="Calibri" panose="020F0502020204030204" pitchFamily="34" charset="0"/>
              </a:rPr>
              <a:t>Source:   petersoninsuranceservices.com</a:t>
            </a:r>
          </a:p>
        </p:txBody>
      </p:sp>
      <p:sp>
        <p:nvSpPr>
          <p:cNvPr id="6" name="Parallelogram 5">
            <a:extLst>
              <a:ext uri="{FF2B5EF4-FFF2-40B4-BE49-F238E27FC236}">
                <a16:creationId xmlns:a16="http://schemas.microsoft.com/office/drawing/2014/main" id="{BF00C7A5-35FC-4AE7-D345-147E2BDCD020}"/>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4F04AD4E-D294-F234-F320-F3125F3CF5FE}"/>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ARE YOU COVERED FOR…?</a:t>
            </a:r>
          </a:p>
        </p:txBody>
      </p:sp>
    </p:spTree>
    <p:extLst>
      <p:ext uri="{BB962C8B-B14F-4D97-AF65-F5344CB8AC3E}">
        <p14:creationId xmlns:p14="http://schemas.microsoft.com/office/powerpoint/2010/main" val="3325525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7" y="1828800"/>
            <a:ext cx="11277606"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lnSpc>
                <a:spcPts val="2400"/>
              </a:lnSpc>
              <a:buClr>
                <a:srgbClr val="002060"/>
              </a:buClr>
              <a:buFont typeface="Myriad Pro" panose="020B0503030403020204" pitchFamily="34" charset="0"/>
              <a:buChar char=""/>
            </a:pPr>
            <a:r>
              <a:rPr lang="en-US" sz="2400" i="1" dirty="0">
                <a:solidFill>
                  <a:srgbClr val="00B0F0"/>
                </a:solidFill>
                <a:latin typeface="Myriad Pro" panose="020B0503030403020204" pitchFamily="34" charset="0"/>
              </a:rPr>
              <a:t>Patriarch Partners v. AXIS Insurance Company</a:t>
            </a:r>
            <a:r>
              <a:rPr lang="en-US" sz="2400" dirty="0">
                <a:solidFill>
                  <a:srgbClr val="002060"/>
                </a:solidFill>
                <a:latin typeface="Myriad Pro" panose="020B0503030403020204" pitchFamily="34" charset="0"/>
              </a:rPr>
              <a:t>, 758 Fed. Appx. 14  (2d Cir. 2018)</a:t>
            </a:r>
          </a:p>
          <a:p>
            <a:pPr marL="1371600" lvl="1" indent="-457200">
              <a:lnSpc>
                <a:spcPts val="2400"/>
              </a:lnSpc>
              <a:buClr>
                <a:srgbClr val="002060"/>
              </a:buClr>
              <a:buFont typeface="Myriad Pro" panose="020B0503030403020204" pitchFamily="34" charset="0"/>
              <a:buChar char=""/>
            </a:pPr>
            <a:r>
              <a:rPr lang="en-US" dirty="0">
                <a:solidFill>
                  <a:srgbClr val="002060"/>
                </a:solidFill>
                <a:latin typeface="Myriad Pro" panose="020B0503030403020204" pitchFamily="34" charset="0"/>
              </a:rPr>
              <a:t>Held – SEC’s confidential investigation of company constituted a pre-policy claim that barred coverage even though company was not served with subpoena until                       after policy inception</a:t>
            </a:r>
          </a:p>
          <a:p>
            <a:pPr marL="1371600" lvl="1" indent="-457200">
              <a:lnSpc>
                <a:spcPts val="2400"/>
              </a:lnSpc>
              <a:buClr>
                <a:srgbClr val="002060"/>
              </a:buClr>
              <a:buFont typeface="Myriad Pro" panose="020B0503030403020204" pitchFamily="34" charset="0"/>
              <a:buChar char=""/>
            </a:pPr>
            <a:r>
              <a:rPr lang="en-US" dirty="0">
                <a:solidFill>
                  <a:srgbClr val="002060"/>
                </a:solidFill>
                <a:latin typeface="Myriad Pro" panose="020B0503030403020204" pitchFamily="34" charset="0"/>
              </a:rPr>
              <a:t>What is a “claim”?</a:t>
            </a:r>
          </a:p>
          <a:p>
            <a:pPr marL="1371600" lvl="1" indent="-457200">
              <a:lnSpc>
                <a:spcPts val="2400"/>
              </a:lnSpc>
              <a:buClr>
                <a:srgbClr val="002060"/>
              </a:buClr>
              <a:buFont typeface="Myriad Pro" panose="020B0503030403020204" pitchFamily="34" charset="0"/>
              <a:buChar char=""/>
            </a:pPr>
            <a:r>
              <a:rPr lang="en-US" dirty="0">
                <a:solidFill>
                  <a:srgbClr val="002060"/>
                </a:solidFill>
                <a:latin typeface="Myriad Pro" panose="020B0503030403020204" pitchFamily="34" charset="0"/>
              </a:rPr>
              <a:t>Prior Claim Exclusions </a:t>
            </a:r>
          </a:p>
          <a:p>
            <a:pPr marL="1371600" lvl="1" indent="-457200">
              <a:lnSpc>
                <a:spcPts val="2400"/>
              </a:lnSpc>
              <a:buClr>
                <a:srgbClr val="002060"/>
              </a:buClr>
              <a:buFont typeface="Myriad Pro" panose="020B0503030403020204" pitchFamily="34" charset="0"/>
              <a:buChar char=""/>
            </a:pPr>
            <a:r>
              <a:rPr lang="en-US" dirty="0">
                <a:solidFill>
                  <a:srgbClr val="002060"/>
                </a:solidFill>
                <a:latin typeface="Myriad Pro" panose="020B0503030403020204" pitchFamily="34" charset="0"/>
              </a:rPr>
              <a:t>Warranties – Facts or circumstances that insured did or should                                                   have reasonably expected to result in a claim</a:t>
            </a:r>
          </a:p>
          <a:p>
            <a:pPr marL="342900" lvl="0" indent="-342900">
              <a:lnSpc>
                <a:spcPts val="2400"/>
              </a:lnSpc>
              <a:buClr>
                <a:srgbClr val="002060"/>
              </a:buClr>
              <a:buFont typeface="Myriad Pro" panose="020B0503030403020204" pitchFamily="34" charset="0"/>
              <a:buChar char=""/>
            </a:pPr>
            <a:r>
              <a:rPr lang="en-US" sz="2400" i="1" dirty="0">
                <a:solidFill>
                  <a:srgbClr val="00B0F0"/>
                </a:solidFill>
                <a:latin typeface="Myriad Pro" panose="020B0503030403020204" pitchFamily="34" charset="0"/>
              </a:rPr>
              <a:t>Compare Treasure Valley Transit v. Philadelphia </a:t>
            </a:r>
            <a:r>
              <a:rPr lang="en-US" sz="2400" i="1" dirty="0" err="1">
                <a:solidFill>
                  <a:srgbClr val="00B0F0"/>
                </a:solidFill>
                <a:latin typeface="Myriad Pro" panose="020B0503030403020204" pitchFamily="34" charset="0"/>
              </a:rPr>
              <a:t>Indem</a:t>
            </a:r>
            <a:r>
              <a:rPr lang="en-US" sz="2400" i="1" dirty="0">
                <a:solidFill>
                  <a:srgbClr val="00B0F0"/>
                </a:solidFill>
                <a:latin typeface="Myriad Pro" panose="020B0503030403020204" pitchFamily="34" charset="0"/>
              </a:rPr>
              <a:t>. Co.</a:t>
            </a:r>
            <a:r>
              <a:rPr lang="en-US" sz="2400" dirty="0">
                <a:solidFill>
                  <a:srgbClr val="002060"/>
                </a:solidFill>
                <a:latin typeface="Myriad Pro" panose="020B0503030403020204" pitchFamily="34" charset="0"/>
              </a:rPr>
              <a:t>,</a:t>
            </a:r>
            <a:br>
              <a:rPr lang="en-US" sz="2400" dirty="0">
                <a:solidFill>
                  <a:srgbClr val="002060"/>
                </a:solidFill>
                <a:latin typeface="Myriad Pro" panose="020B0503030403020204" pitchFamily="34" charset="0"/>
              </a:rPr>
            </a:br>
            <a:r>
              <a:rPr lang="en-US" sz="2400" dirty="0">
                <a:solidFill>
                  <a:srgbClr val="002060"/>
                </a:solidFill>
                <a:latin typeface="Myriad Pro" panose="020B0503030403020204" pitchFamily="34" charset="0"/>
              </a:rPr>
              <a:t>139 Idaho 925 (2004)</a:t>
            </a:r>
          </a:p>
          <a:p>
            <a:pPr marL="1371600" lvl="1" indent="-457200">
              <a:lnSpc>
                <a:spcPts val="2200"/>
              </a:lnSpc>
              <a:spcBef>
                <a:spcPts val="0"/>
              </a:spcBef>
              <a:buClr>
                <a:srgbClr val="002060"/>
              </a:buClr>
              <a:buFont typeface="Myriad Pro" panose="020B0503030403020204" pitchFamily="34" charset="0"/>
              <a:buChar char=""/>
            </a:pPr>
            <a:r>
              <a:rPr lang="en-US" sz="1900" dirty="0">
                <a:solidFill>
                  <a:srgbClr val="002060"/>
                </a:solidFill>
                <a:latin typeface="Myriad Pro" panose="020B0503030403020204" pitchFamily="34" charset="0"/>
              </a:rPr>
              <a:t>Held – Investigation of Medicaid Fraud by Dept. of Health coupled with suspension of payments was </a:t>
            </a:r>
            <a:r>
              <a:rPr lang="en-US" sz="1900" u="sng" dirty="0">
                <a:solidFill>
                  <a:srgbClr val="002060"/>
                </a:solidFill>
                <a:latin typeface="Myriad Pro" panose="020B0503030403020204" pitchFamily="34" charset="0"/>
              </a:rPr>
              <a:t>Not</a:t>
            </a:r>
            <a:r>
              <a:rPr lang="en-US" sz="1900" dirty="0">
                <a:solidFill>
                  <a:srgbClr val="002060"/>
                </a:solidFill>
                <a:latin typeface="Myriad Pro" panose="020B0503030403020204" pitchFamily="34" charset="0"/>
              </a:rPr>
              <a:t> </a:t>
            </a:r>
            <a:r>
              <a:rPr lang="en-US" sz="1900">
                <a:solidFill>
                  <a:srgbClr val="002060"/>
                </a:solidFill>
                <a:latin typeface="Myriad Pro" panose="020B0503030403020204" pitchFamily="34" charset="0"/>
              </a:rPr>
              <a:t>a “Claim”;  </a:t>
            </a:r>
            <a:r>
              <a:rPr lang="en-US" sz="1900" dirty="0">
                <a:solidFill>
                  <a:srgbClr val="002060"/>
                </a:solidFill>
                <a:latin typeface="Myriad Pro" panose="020B0503030403020204" pitchFamily="34" charset="0"/>
              </a:rPr>
              <a:t>“Claim” defined as any proceeding before administrative agency once it has concluded its investigation; because investigation was still ongoing there was </a:t>
            </a:r>
            <a:r>
              <a:rPr lang="en-US" sz="1900">
                <a:solidFill>
                  <a:srgbClr val="002060"/>
                </a:solidFill>
                <a:latin typeface="Myriad Pro" panose="020B0503030403020204" pitchFamily="34" charset="0"/>
              </a:rPr>
              <a:t>no “Claim”</a:t>
            </a:r>
            <a:endParaRPr lang="en-US" sz="19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4" y="361703"/>
            <a:ext cx="9661580"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Claims You May </a:t>
            </a:r>
          </a:p>
          <a:p>
            <a:pPr>
              <a:lnSpc>
                <a:spcPct val="100000"/>
              </a:lnSpc>
            </a:pPr>
            <a:r>
              <a:rPr lang="en-US" dirty="0">
                <a:solidFill>
                  <a:srgbClr val="002060"/>
                </a:solidFill>
              </a:rPr>
              <a:t>(Or May Not) Have Known About</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19</a:t>
            </a:fld>
            <a:endParaRPr lang="en-US" dirty="0">
              <a:solidFill>
                <a:srgbClr val="002060"/>
              </a:solidFill>
              <a:latin typeface="Myriad Pro" panose="020B0503030403020204" pitchFamily="34" charset="0"/>
            </a:endParaRPr>
          </a:p>
        </p:txBody>
      </p:sp>
      <p:pic>
        <p:nvPicPr>
          <p:cNvPr id="27" name="Picture 26">
            <a:extLst>
              <a:ext uri="{FF2B5EF4-FFF2-40B4-BE49-F238E27FC236}">
                <a16:creationId xmlns:a16="http://schemas.microsoft.com/office/drawing/2014/main" id="{A047405F-09E7-A4CB-1E2C-A4B55FC6677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95" b="89980" l="9995" r="89978">
                        <a14:foregroundMark x1="54391" y1="87879" x2="41191" y2="89414"/>
                        <a14:foregroundMark x1="41191" y1="89414" x2="29445" y2="80364"/>
                        <a14:foregroundMark x1="29445" y1="80364" x2="25997" y2="68444"/>
                        <a14:foregroundMark x1="25781" y1="68121" x2="25108" y2="52582"/>
                        <a14:foregroundMark x1="25817" y1="47984" x2="31142" y2="34182"/>
                        <a14:foregroundMark x1="76401" y1="24323" x2="67053" y2="12323"/>
                        <a14:foregroundMark x1="67053" y1="12323" x2="55199" y2="9980"/>
                        <a14:foregroundMark x1="55199" y1="9980" x2="45016" y2="15354"/>
                        <a14:foregroundMark x1="45016" y1="15354" x2="36045" y2="24808"/>
                        <a14:foregroundMark x1="36045" y1="24808" x2="30119" y2="38182"/>
                        <a14:foregroundMark x1="30119" y1="38182" x2="30119" y2="38505"/>
                        <a14:foregroundMark x1="64574" y1="11192" x2="57462" y2="9495"/>
                        <a14:foregroundMark x1="34025" y1="27394" x2="30819" y2="35111"/>
                        <a14:foregroundMark x1="30415" y1="34667" x2="29176" y2="37576"/>
                        <a14:backgroundMark x1="25162" y1="47758" x2="24461" y2="50990"/>
                        <a14:backgroundMark x1="25269" y1="47313" x2="24138" y2="50707"/>
                        <a14:backgroundMark x1="25081" y1="48364" x2="24353" y2="50909"/>
                        <a14:backgroundMark x1="24596" y1="51838" x2="24865" y2="48687"/>
                        <a14:backgroundMark x1="24704" y1="52364" x2="25081" y2="47717"/>
                        <a14:backgroundMark x1="25512" y1="46909" x2="24596" y2="52848"/>
                      </a14:backgroundRemoval>
                    </a14:imgEffect>
                  </a14:imgLayer>
                </a14:imgProps>
              </a:ext>
              <a:ext uri="{28A0092B-C50C-407E-A947-70E740481C1C}">
                <a14:useLocalDpi xmlns:a14="http://schemas.microsoft.com/office/drawing/2010/main" val="0"/>
              </a:ext>
            </a:extLst>
          </a:blip>
          <a:stretch>
            <a:fillRect/>
          </a:stretch>
        </p:blipFill>
        <p:spPr>
          <a:xfrm>
            <a:off x="8011198" y="2459573"/>
            <a:ext cx="4634689" cy="3089791"/>
          </a:xfrm>
          <a:prstGeom prst="rect">
            <a:avLst/>
          </a:prstGeom>
        </p:spPr>
      </p:pic>
    </p:spTree>
    <p:extLst>
      <p:ext uri="{BB962C8B-B14F-4D97-AF65-F5344CB8AC3E}">
        <p14:creationId xmlns:p14="http://schemas.microsoft.com/office/powerpoint/2010/main" val="223971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 glass building">
            <a:extLst>
              <a:ext uri="{FF2B5EF4-FFF2-40B4-BE49-F238E27FC236}">
                <a16:creationId xmlns:a16="http://schemas.microsoft.com/office/drawing/2014/main" id="{C371EC41-E551-B082-0B2B-CB3485FE15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21" t="3041" b="1494"/>
          <a:stretch/>
        </p:blipFill>
        <p:spPr>
          <a:xfrm>
            <a:off x="-1" y="0"/>
            <a:ext cx="10282513" cy="6905898"/>
          </a:xfrm>
          <a:prstGeom prst="rect">
            <a:avLst/>
          </a:prstGeom>
        </p:spPr>
      </p:pic>
      <p:cxnSp>
        <p:nvCxnSpPr>
          <p:cNvPr id="3" name="Straight Connector 2">
            <a:extLst>
              <a:ext uri="{FF2B5EF4-FFF2-40B4-BE49-F238E27FC236}">
                <a16:creationId xmlns:a16="http://schemas.microsoft.com/office/drawing/2014/main" id="{CCC2E89A-0D5F-79A4-0964-AE0ABC4FBF8C}"/>
              </a:ext>
            </a:extLst>
          </p:cNvPr>
          <p:cNvCxnSpPr>
            <a:cxnSpLocks/>
          </p:cNvCxnSpPr>
          <p:nvPr/>
        </p:nvCxnSpPr>
        <p:spPr>
          <a:xfrm rot="2160000" flipV="1">
            <a:off x="7637133" y="-868679"/>
            <a:ext cx="0" cy="8595360"/>
          </a:xfrm>
          <a:prstGeom prst="line">
            <a:avLst/>
          </a:prstGeom>
          <a:ln w="76200">
            <a:solidFill>
              <a:schemeClr val="bg1"/>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E6CF8D-3378-08F5-3C3F-CB58CFD9FD51}"/>
              </a:ext>
            </a:extLst>
          </p:cNvPr>
          <p:cNvSpPr txBox="1">
            <a:spLocks/>
          </p:cNvSpPr>
          <p:nvPr/>
        </p:nvSpPr>
        <p:spPr>
          <a:xfrm>
            <a:off x="387350" y="1019175"/>
            <a:ext cx="7623175" cy="1733550"/>
          </a:xfrm>
          <a:prstGeom prst="rect">
            <a:avLst/>
          </a:prstGeom>
        </p:spPr>
        <p:txBody>
          <a:bodyPr vert="horz" lIns="91440" tIns="45720" rIns="91440" bIns="45720" rtlCol="0" anchor="ctr"/>
          <a:lstStyle>
            <a:defPPr>
              <a:defRPr lang="en-US"/>
            </a:defPPr>
            <a:lvl1pPr marL="0" indent="0" algn="l" defTabSz="914400" rtl="0" eaLnBrk="1" latinLnBrk="0" hangingPunct="1">
              <a:buNone/>
              <a:defRPr sz="5400" b="0"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Disclaimer</a:t>
            </a:r>
          </a:p>
        </p:txBody>
      </p:sp>
      <p:sp>
        <p:nvSpPr>
          <p:cNvPr id="5" name="TextBox 4">
            <a:extLst>
              <a:ext uri="{FF2B5EF4-FFF2-40B4-BE49-F238E27FC236}">
                <a16:creationId xmlns:a16="http://schemas.microsoft.com/office/drawing/2014/main" id="{B06D17EC-991B-414E-E19B-D066D75134D6}"/>
              </a:ext>
            </a:extLst>
          </p:cNvPr>
          <p:cNvSpPr txBox="1">
            <a:spLocks noChangeArrowheads="1"/>
          </p:cNvSpPr>
          <p:nvPr/>
        </p:nvSpPr>
        <p:spPr bwMode="auto">
          <a:xfrm>
            <a:off x="387350" y="3263900"/>
            <a:ext cx="6704013" cy="17541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solidFill>
                  <a:schemeClr val="bg1"/>
                </a:solidFill>
                <a:latin typeface="Myriad Pro" panose="020B0503030403020204" pitchFamily="34" charset="0"/>
              </a:rPr>
              <a:t>The views expressed by the participants in this program are not those of the participants’ employers, their clients, or any other organization.  The opinions expressed do not constitute </a:t>
            </a:r>
          </a:p>
          <a:p>
            <a:pPr eaLnBrk="1" hangingPunct="1">
              <a:defRPr/>
            </a:pPr>
            <a:r>
              <a:rPr lang="en-US" altLang="en-US" dirty="0">
                <a:solidFill>
                  <a:schemeClr val="bg1"/>
                </a:solidFill>
                <a:latin typeface="Myriad Pro" panose="020B0503030403020204" pitchFamily="34" charset="0"/>
              </a:rPr>
              <a:t>legal advice, or risk management advice.  The views </a:t>
            </a:r>
          </a:p>
          <a:p>
            <a:pPr eaLnBrk="1" hangingPunct="1">
              <a:defRPr/>
            </a:pPr>
            <a:r>
              <a:rPr lang="en-US" altLang="en-US" dirty="0">
                <a:solidFill>
                  <a:schemeClr val="bg1"/>
                </a:solidFill>
                <a:latin typeface="Myriad Pro" panose="020B0503030403020204" pitchFamily="34" charset="0"/>
              </a:rPr>
              <a:t>discussed are for educational purposes only and </a:t>
            </a:r>
          </a:p>
          <a:p>
            <a:pPr eaLnBrk="1" hangingPunct="1">
              <a:defRPr/>
            </a:pPr>
            <a:r>
              <a:rPr lang="en-US" altLang="en-US" dirty="0">
                <a:solidFill>
                  <a:schemeClr val="bg1"/>
                </a:solidFill>
                <a:latin typeface="Myriad Pro" panose="020B0503030403020204" pitchFamily="34" charset="0"/>
              </a:rPr>
              <a:t>provided only for use during this session.</a:t>
            </a:r>
          </a:p>
        </p:txBody>
      </p:sp>
      <p:sp>
        <p:nvSpPr>
          <p:cNvPr id="6" name="Isosceles Triangle 5">
            <a:extLst>
              <a:ext uri="{FF2B5EF4-FFF2-40B4-BE49-F238E27FC236}">
                <a16:creationId xmlns:a16="http://schemas.microsoft.com/office/drawing/2014/main" id="{70C32011-9BA5-82AC-0E4D-A05C0AA49D2B}"/>
              </a:ext>
            </a:extLst>
          </p:cNvPr>
          <p:cNvSpPr/>
          <p:nvPr/>
        </p:nvSpPr>
        <p:spPr>
          <a:xfrm flipH="1">
            <a:off x="5291412" y="0"/>
            <a:ext cx="4991101" cy="685800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text on a white background&#10;&#10;Description automatically generated">
            <a:extLst>
              <a:ext uri="{FF2B5EF4-FFF2-40B4-BE49-F238E27FC236}">
                <a16:creationId xmlns:a16="http://schemas.microsoft.com/office/drawing/2014/main" id="{DF2D5ED9-7EC9-7BFE-98C3-ADE670EE7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525" y="5103962"/>
            <a:ext cx="3800477" cy="539137"/>
          </a:xfrm>
          <a:prstGeom prst="rect">
            <a:avLst/>
          </a:prstGeom>
        </p:spPr>
      </p:pic>
    </p:spTree>
    <p:extLst>
      <p:ext uri="{BB962C8B-B14F-4D97-AF65-F5344CB8AC3E}">
        <p14:creationId xmlns:p14="http://schemas.microsoft.com/office/powerpoint/2010/main" val="1761053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ow of filing cabinets&#10;&#10;Description automatically generated">
            <a:extLst>
              <a:ext uri="{FF2B5EF4-FFF2-40B4-BE49-F238E27FC236}">
                <a16:creationId xmlns:a16="http://schemas.microsoft.com/office/drawing/2014/main" id="{F7A45402-80CE-2126-5484-13982A296595}"/>
              </a:ext>
            </a:extLst>
          </p:cNvPr>
          <p:cNvPicPr>
            <a:picLocks noChangeAspect="1"/>
          </p:cNvPicPr>
          <p:nvPr/>
        </p:nvPicPr>
        <p:blipFill>
          <a:blip r:embed="rId3">
            <a:extLst>
              <a:ext uri="{28A0092B-C50C-407E-A947-70E740481C1C}">
                <a14:useLocalDpi xmlns:a14="http://schemas.microsoft.com/office/drawing/2010/main" val="0"/>
              </a:ext>
            </a:extLst>
          </a:blip>
          <a:srcRect r="48317"/>
          <a:stretch/>
        </p:blipFill>
        <p:spPr>
          <a:xfrm>
            <a:off x="6226747" y="0"/>
            <a:ext cx="5965253" cy="6872417"/>
          </a:xfrm>
          <a:prstGeom prst="rect">
            <a:avLst/>
          </a:prstGeom>
        </p:spPr>
      </p:pic>
      <p:sp>
        <p:nvSpPr>
          <p:cNvPr id="13" name="Freeform: Shape 12">
            <a:extLst>
              <a:ext uri="{FF2B5EF4-FFF2-40B4-BE49-F238E27FC236}">
                <a16:creationId xmlns:a16="http://schemas.microsoft.com/office/drawing/2014/main" id="{2F6AB248-97C5-33E0-C18F-C5C62769B3F0}"/>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8064502"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A Claim could be…</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Subpoena</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Government Investigations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Requests for Information </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Civil Investigative Demands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Lawsuits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Letters Demanding Money to Redress a Wrong (Written Demands for Monetary or Non-Monetary Relief)</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20</a:t>
            </a:fld>
            <a:endParaRPr lang="en-US"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6604615"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What is a Claim?</a:t>
            </a:r>
            <a:endParaRPr lang="en-US" dirty="0">
              <a:solidFill>
                <a:srgbClr val="002060"/>
              </a:solidFill>
            </a:endParaRPr>
          </a:p>
        </p:txBody>
      </p:sp>
    </p:spTree>
    <p:extLst>
      <p:ext uri="{BB962C8B-B14F-4D97-AF65-F5344CB8AC3E}">
        <p14:creationId xmlns:p14="http://schemas.microsoft.com/office/powerpoint/2010/main" val="1095996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pic>
        <p:nvPicPr>
          <p:cNvPr id="12" name="Picture 11" descr="A clock with a light circle&#10;&#10;Description automatically generated with medium confidence">
            <a:extLst>
              <a:ext uri="{FF2B5EF4-FFF2-40B4-BE49-F238E27FC236}">
                <a16:creationId xmlns:a16="http://schemas.microsoft.com/office/drawing/2014/main" id="{27DBE18E-1C5F-E27B-2B1E-EA857287FACA}"/>
              </a:ext>
            </a:extLst>
          </p:cNvPr>
          <p:cNvPicPr>
            <a:picLocks noChangeAspect="1"/>
          </p:cNvPicPr>
          <p:nvPr/>
        </p:nvPicPr>
        <p:blipFill>
          <a:blip r:embed="rId5">
            <a:extLst>
              <a:ext uri="{28A0092B-C50C-407E-A947-70E740481C1C}">
                <a14:useLocalDpi xmlns:a14="http://schemas.microsoft.com/office/drawing/2010/main" val="0"/>
              </a:ext>
            </a:extLst>
          </a:blip>
          <a:srcRect r="28512" b="9999"/>
          <a:stretch/>
        </p:blipFill>
        <p:spPr>
          <a:xfrm>
            <a:off x="6744684" y="0"/>
            <a:ext cx="5447316" cy="6858000"/>
          </a:xfrm>
          <a:prstGeom prst="rect">
            <a:avLst/>
          </a:prstGeom>
        </p:spPr>
      </p:pic>
      <p:sp>
        <p:nvSpPr>
          <p:cNvPr id="13" name="Freeform: Shape 12">
            <a:extLst>
              <a:ext uri="{FF2B5EF4-FFF2-40B4-BE49-F238E27FC236}">
                <a16:creationId xmlns:a16="http://schemas.microsoft.com/office/drawing/2014/main" id="{E9B81D45-1B7E-4FA4-2F9D-9B1D1626F3B0}"/>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7"/>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dirty="0">
                <a:solidFill>
                  <a:srgbClr val="002060"/>
                </a:solidFill>
                <a:latin typeface="Myriad Pro" panose="020B0503030403020204" pitchFamily="34" charset="0"/>
              </a:rPr>
              <a:t>Was Notice Timely Given</a:t>
            </a:r>
          </a:p>
          <a:p>
            <a:pPr marL="342900" lvl="0" indent="-342900">
              <a:buClr>
                <a:srgbClr val="002060"/>
              </a:buClr>
              <a:buFont typeface="Myriad Pro" panose="020B0503030403020204" pitchFamily="34" charset="0"/>
              <a:buChar char=""/>
            </a:pPr>
            <a:r>
              <a:rPr lang="en-US" dirty="0">
                <a:solidFill>
                  <a:srgbClr val="002060"/>
                </a:solidFill>
                <a:latin typeface="Myriad Pro" panose="020B0503030403020204" pitchFamily="34" charset="0"/>
              </a:rPr>
              <a:t>Was Notice Adequate?</a:t>
            </a:r>
          </a:p>
          <a:p>
            <a:pPr marL="1371600" lvl="1" indent="-457200">
              <a:buClr>
                <a:srgbClr val="002060"/>
              </a:buClr>
              <a:buFont typeface="Myriad Pro" panose="020B0503030403020204" pitchFamily="34" charset="0"/>
              <a:buChar char=""/>
            </a:pPr>
            <a:r>
              <a:rPr lang="en-US" i="1" dirty="0">
                <a:solidFill>
                  <a:srgbClr val="00B0F0"/>
                </a:solidFill>
                <a:latin typeface="Myriad Pro" panose="020B0503030403020204" pitchFamily="34" charset="0"/>
              </a:rPr>
              <a:t>F.D.I.C. v. St. Paul Fire &amp; Marine Ins. Co.,</a:t>
            </a:r>
            <a:r>
              <a:rPr lang="en-US" dirty="0">
                <a:solidFill>
                  <a:srgbClr val="002060"/>
                </a:solidFill>
                <a:latin typeface="Myriad Pro" panose="020B0503030403020204" pitchFamily="34" charset="0"/>
              </a:rPr>
              <a:t> 993 F.2d 155 (8th Cir. 1993)</a:t>
            </a:r>
          </a:p>
          <a:p>
            <a:pPr marL="1371600" lvl="1" indent="-457200">
              <a:buClr>
                <a:srgbClr val="002060"/>
              </a:buClr>
              <a:buFont typeface="Myriad Pro" panose="020B0503030403020204" pitchFamily="34" charset="0"/>
              <a:buChar char=""/>
            </a:pPr>
            <a:r>
              <a:rPr lang="en-US" dirty="0">
                <a:solidFill>
                  <a:srgbClr val="002060"/>
                </a:solidFill>
                <a:latin typeface="Myriad Pro" panose="020B0503030403020204" pitchFamily="34" charset="0"/>
              </a:rPr>
              <a:t>Notice of Circumstances</a:t>
            </a:r>
          </a:p>
          <a:p>
            <a:pPr marL="342900" lvl="0" indent="-342900">
              <a:buClr>
                <a:srgbClr val="002060"/>
              </a:buClr>
              <a:buFont typeface="Myriad Pro" panose="020B0503030403020204" pitchFamily="34" charset="0"/>
              <a:buChar char=""/>
            </a:pPr>
            <a:r>
              <a:rPr lang="en-US" dirty="0">
                <a:solidFill>
                  <a:srgbClr val="002060"/>
                </a:solidFill>
                <a:latin typeface="Myriad Pro" panose="020B0503030403020204" pitchFamily="34" charset="0"/>
              </a:rPr>
              <a:t>Prior and Related Claims</a:t>
            </a:r>
          </a:p>
          <a:p>
            <a:pPr marL="1371600" lvl="1" indent="-457200">
              <a:buClr>
                <a:srgbClr val="002060"/>
              </a:buClr>
              <a:buFont typeface="Myriad Pro" panose="020B0503030403020204" pitchFamily="34" charset="0"/>
              <a:buChar char=""/>
            </a:pPr>
            <a:r>
              <a:rPr lang="en-US" dirty="0">
                <a:solidFill>
                  <a:srgbClr val="002060"/>
                </a:solidFill>
                <a:latin typeface="Myriad Pro" panose="020B0503030403020204" pitchFamily="34" charset="0"/>
              </a:rPr>
              <a:t>Interrelated Wrongful Acts</a:t>
            </a:r>
          </a:p>
          <a:p>
            <a:pPr marL="1371600" lvl="1" indent="-457200">
              <a:buClr>
                <a:srgbClr val="002060"/>
              </a:buClr>
              <a:buFont typeface="Myriad Pro" panose="020B0503030403020204" pitchFamily="34" charset="0"/>
              <a:buChar char=""/>
            </a:pPr>
            <a:r>
              <a:rPr lang="en-US" dirty="0">
                <a:solidFill>
                  <a:srgbClr val="002060"/>
                </a:solidFill>
                <a:latin typeface="Myriad Pro" panose="020B0503030403020204" pitchFamily="34" charset="0"/>
              </a:rPr>
              <a:t>Prior and Pending Litigation Exclusion</a:t>
            </a:r>
          </a:p>
          <a:p>
            <a:pPr marL="1371600" lvl="1" indent="-457200">
              <a:buClr>
                <a:srgbClr val="002060"/>
              </a:buClr>
              <a:buFont typeface="Myriad Pro" panose="020B0503030403020204" pitchFamily="34" charset="0"/>
              <a:buChar char=""/>
            </a:pPr>
            <a:r>
              <a:rPr lang="en-US" dirty="0">
                <a:solidFill>
                  <a:srgbClr val="002060"/>
                </a:solidFill>
                <a:latin typeface="Myriad Pro" panose="020B0503030403020204" pitchFamily="34" charset="0"/>
              </a:rPr>
              <a:t>Prior Notice Exclusion</a:t>
            </a:r>
          </a:p>
          <a:p>
            <a:pPr marL="342900" lvl="0" indent="-342900">
              <a:lnSpc>
                <a:spcPts val="2280"/>
              </a:lnSpc>
              <a:buClr>
                <a:srgbClr val="002060"/>
              </a:buClr>
              <a:buFont typeface="Myriad Pro" panose="020B0503030403020204" pitchFamily="34" charset="0"/>
              <a:buChar char=""/>
            </a:pPr>
            <a:r>
              <a:rPr lang="en-US" dirty="0">
                <a:solidFill>
                  <a:srgbClr val="002060"/>
                </a:solidFill>
                <a:latin typeface="Myriad Pro" panose="020B0503030403020204" pitchFamily="34" charset="0"/>
              </a:rPr>
              <a:t>Warranties </a:t>
            </a:r>
          </a:p>
          <a:p>
            <a:pPr marL="342900" lvl="0" indent="-342900">
              <a:lnSpc>
                <a:spcPts val="2280"/>
              </a:lnSpc>
              <a:buClr>
                <a:srgbClr val="002060"/>
              </a:buClr>
              <a:buFont typeface="Myriad Pro" panose="020B0503030403020204" pitchFamily="34" charset="0"/>
              <a:buChar char=""/>
            </a:pPr>
            <a:r>
              <a:rPr lang="en-US" dirty="0">
                <a:solidFill>
                  <a:srgbClr val="002060"/>
                </a:solidFill>
                <a:latin typeface="Myriad Pro" panose="020B0503030403020204" pitchFamily="34" charset="0"/>
              </a:rPr>
              <a:t>Policy Applications</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94544"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Issues that Commonly Arise with </a:t>
            </a:r>
          </a:p>
          <a:p>
            <a:pPr>
              <a:lnSpc>
                <a:spcPct val="100000"/>
              </a:lnSpc>
            </a:pPr>
            <a:r>
              <a:rPr lang="en-US" dirty="0">
                <a:solidFill>
                  <a:srgbClr val="002060"/>
                </a:solidFill>
              </a:rPr>
              <a:t>Claims-Made Policies </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21</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290600298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n umbrella&#10;&#10;Description automatically generated">
            <a:extLst>
              <a:ext uri="{FF2B5EF4-FFF2-40B4-BE49-F238E27FC236}">
                <a16:creationId xmlns:a16="http://schemas.microsoft.com/office/drawing/2014/main" id="{73D8A1CA-DE1C-4ED9-5F69-2FF9E4A655AE}"/>
              </a:ext>
            </a:extLst>
          </p:cNvPr>
          <p:cNvPicPr>
            <a:picLocks noChangeAspect="1"/>
          </p:cNvPicPr>
          <p:nvPr/>
        </p:nvPicPr>
        <p:blipFill>
          <a:blip r:embed="rId3">
            <a:extLst>
              <a:ext uri="{28A0092B-C50C-407E-A947-70E740481C1C}">
                <a14:useLocalDpi xmlns:a14="http://schemas.microsoft.com/office/drawing/2010/main" val="0"/>
              </a:ext>
            </a:extLst>
          </a:blip>
          <a:srcRect t="8084" b="10410"/>
          <a:stretch/>
        </p:blipFill>
        <p:spPr>
          <a:xfrm>
            <a:off x="20" y="1282"/>
            <a:ext cx="12191980" cy="6856718"/>
          </a:xfrm>
          <a:prstGeom prst="rect">
            <a:avLst/>
          </a:prstGeom>
        </p:spPr>
      </p:pic>
      <p:sp>
        <p:nvSpPr>
          <p:cNvPr id="6" name="Parallelogram 5">
            <a:extLst>
              <a:ext uri="{FF2B5EF4-FFF2-40B4-BE49-F238E27FC236}">
                <a16:creationId xmlns:a16="http://schemas.microsoft.com/office/drawing/2014/main" id="{C4213C5F-F510-6BC7-BDC5-108F41A268D2}"/>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9791FF01-D1BE-DCF4-B5B9-DA5FA38408F3}"/>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ARE YOU COVERED FOR…?</a:t>
            </a:r>
          </a:p>
        </p:txBody>
      </p:sp>
    </p:spTree>
    <p:extLst>
      <p:ext uri="{BB962C8B-B14F-4D97-AF65-F5344CB8AC3E}">
        <p14:creationId xmlns:p14="http://schemas.microsoft.com/office/powerpoint/2010/main" val="2335136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734801"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Which Policy – Crime, Cyber, Other?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Coverages: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Computer Fraud Coverage</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Social Engineering Coverage</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Fraudulent Wire Transfer Instructions Coverage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Cases Offer Mixed Results</a:t>
            </a:r>
          </a:p>
          <a:p>
            <a:pPr marL="1371600" lvl="1" indent="-457200">
              <a:buClr>
                <a:srgbClr val="002060"/>
              </a:buClr>
              <a:buFont typeface="Myriad Pro" panose="020B0503030403020204" pitchFamily="34" charset="0"/>
              <a:buChar char=""/>
            </a:pPr>
            <a:r>
              <a:rPr lang="en-US" sz="2200" i="1" dirty="0">
                <a:solidFill>
                  <a:srgbClr val="00B0F0"/>
                </a:solidFill>
                <a:latin typeface="Myriad Pro" panose="020B0503030403020204" pitchFamily="34" charset="0"/>
              </a:rPr>
              <a:t>Ernst and Haas Mgmt. Co. v. </a:t>
            </a:r>
            <a:r>
              <a:rPr lang="en-US" sz="2200" i="1" dirty="0" err="1">
                <a:solidFill>
                  <a:srgbClr val="00B0F0"/>
                </a:solidFill>
                <a:latin typeface="Myriad Pro" panose="020B0503030403020204" pitchFamily="34" charset="0"/>
              </a:rPr>
              <a:t>Hiscox</a:t>
            </a:r>
            <a:r>
              <a:rPr lang="en-US" sz="2200" i="1" dirty="0">
                <a:solidFill>
                  <a:srgbClr val="00B0F0"/>
                </a:solidFill>
                <a:latin typeface="Myriad Pro" panose="020B0503030403020204" pitchFamily="34" charset="0"/>
              </a:rPr>
              <a:t> Inc.</a:t>
            </a:r>
            <a:r>
              <a:rPr lang="en-US" sz="2200" dirty="0">
                <a:solidFill>
                  <a:srgbClr val="002060"/>
                </a:solidFill>
                <a:latin typeface="Myriad Pro" panose="020B0503030403020204" pitchFamily="34" charset="0"/>
              </a:rPr>
              <a:t>, 23 F.4th 1195 (9th Cir. Jan. 2022)</a:t>
            </a:r>
          </a:p>
          <a:p>
            <a:pPr marL="1371600" lvl="1" indent="-457200">
              <a:buClr>
                <a:srgbClr val="002060"/>
              </a:buClr>
              <a:buFont typeface="Myriad Pro" panose="020B0503030403020204" pitchFamily="34" charset="0"/>
              <a:buChar char=""/>
            </a:pPr>
            <a:r>
              <a:rPr lang="en-US" sz="2200" i="1" dirty="0">
                <a:solidFill>
                  <a:srgbClr val="00B0F0"/>
                </a:solidFill>
                <a:latin typeface="Myriad Pro" panose="020B0503030403020204" pitchFamily="34" charset="0"/>
              </a:rPr>
              <a:t>SJ Computers, LLC v. Travelers Cas. &amp; Sur. Co. of Am., </a:t>
            </a:r>
            <a:r>
              <a:rPr lang="en-US" sz="2200" dirty="0">
                <a:solidFill>
                  <a:srgbClr val="002060"/>
                </a:solidFill>
                <a:latin typeface="Myriad Pro" panose="020B0503030403020204" pitchFamily="34" charset="0"/>
              </a:rPr>
              <a:t>621 F. Supp. 3d 962 (D. Minn. 2022)</a:t>
            </a:r>
          </a:p>
          <a:p>
            <a:pPr marL="1371600" lvl="1" indent="-457200">
              <a:buClr>
                <a:srgbClr val="002060"/>
              </a:buClr>
              <a:buFont typeface="Myriad Pro" panose="020B0503030403020204" pitchFamily="34" charset="0"/>
              <a:buChar char=""/>
            </a:pPr>
            <a:r>
              <a:rPr lang="en-US" sz="2200" i="1" dirty="0">
                <a:solidFill>
                  <a:srgbClr val="00B0F0"/>
                </a:solidFill>
                <a:latin typeface="Myriad Pro" panose="020B0503030403020204" pitchFamily="34" charset="0"/>
              </a:rPr>
              <a:t>G&amp;G Oil Co. of Indiana v. Cont'l W. Ins. Co., </a:t>
            </a:r>
            <a:r>
              <a:rPr lang="en-US" sz="2200" dirty="0">
                <a:solidFill>
                  <a:srgbClr val="002060"/>
                </a:solidFill>
                <a:latin typeface="Myriad Pro" panose="020B0503030403020204" pitchFamily="34" charset="0"/>
              </a:rPr>
              <a:t>65 N.E.3d 82 (Ind. 2021) </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0198715"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Wiring Money To A Fraudster  </a:t>
            </a:r>
          </a:p>
          <a:p>
            <a:pPr>
              <a:lnSpc>
                <a:spcPct val="100000"/>
              </a:lnSpc>
            </a:pPr>
            <a:r>
              <a:rPr lang="en-US" dirty="0">
                <a:solidFill>
                  <a:srgbClr val="002060"/>
                </a:solidFill>
              </a:rPr>
              <a:t>Impersonating A Service Provider</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23</a:t>
            </a:fld>
            <a:endParaRPr lang="en-US" dirty="0">
              <a:solidFill>
                <a:srgbClr val="002060"/>
              </a:solidFill>
              <a:latin typeface="Myriad Pro" panose="020B0503030403020204" pitchFamily="34" charset="0"/>
            </a:endParaRPr>
          </a:p>
        </p:txBody>
      </p:sp>
      <p:pic>
        <p:nvPicPr>
          <p:cNvPr id="1026" name="Picture 2" descr="Stealing Phone Stock Illustrations – 1,089 Stealing Phone Stock  Illustrations, Vectors &amp; Clipart - Dreamstime">
            <a:extLst>
              <a:ext uri="{FF2B5EF4-FFF2-40B4-BE49-F238E27FC236}">
                <a16:creationId xmlns:a16="http://schemas.microsoft.com/office/drawing/2014/main" id="{8857231F-DFDB-4049-3766-DAADC25694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6500" y1="32988" x2="35125" y2="24450"/>
                        <a14:foregroundMark x1="35125" y1="24450" x2="27000" y2="28978"/>
                        <a14:foregroundMark x1="27000" y1="28978" x2="31250" y2="30660"/>
                        <a14:foregroundMark x1="67000" y1="47348" x2="51625" y2="54334"/>
                        <a14:foregroundMark x1="51625" y1="54334" x2="53625" y2="63131"/>
                        <a14:foregroundMark x1="53625" y1="63131" x2="53750" y2="63260"/>
                        <a14:foregroundMark x1="80125" y1="84864" x2="41875" y2="87581"/>
                        <a14:foregroundMark x1="41875" y1="87581" x2="37125" y2="83571"/>
                        <a14:foregroundMark x1="60250" y1="88486" x2="80750" y2="85511"/>
                        <a14:foregroundMark x1="80750" y1="85511" x2="80750" y2="84994"/>
                        <a14:foregroundMark x1="81375" y1="84864" x2="72125" y2="88616"/>
                        <a14:foregroundMark x1="72125" y1="88616" x2="68500" y2="88616"/>
                        <a14:foregroundMark x1="76250" y1="88228" x2="81125" y2="84994"/>
                        <a14:foregroundMark x1="81125" y1="86934" x2="76875" y2="88228"/>
                        <a14:foregroundMark x1="81500" y1="87322" x2="77625" y2="88486"/>
                      </a14:backgroundRemoval>
                    </a14:imgEffect>
                  </a14:imgLayer>
                </a14:imgProps>
              </a:ext>
              <a:ext uri="{28A0092B-C50C-407E-A947-70E740481C1C}">
                <a14:useLocalDpi xmlns:a14="http://schemas.microsoft.com/office/drawing/2010/main" val="0"/>
              </a:ext>
            </a:extLst>
          </a:blip>
          <a:srcRect/>
          <a:stretch>
            <a:fillRect/>
          </a:stretch>
        </p:blipFill>
        <p:spPr bwMode="auto">
          <a:xfrm>
            <a:off x="7983601" y="533489"/>
            <a:ext cx="4503435" cy="43513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BA08F6-5B8D-5757-206A-1988359B1D2B}"/>
              </a:ext>
            </a:extLst>
          </p:cNvPr>
          <p:cNvSpPr txBox="1"/>
          <p:nvPr/>
        </p:nvSpPr>
        <p:spPr>
          <a:xfrm>
            <a:off x="9492897" y="4258660"/>
            <a:ext cx="3170559" cy="276999"/>
          </a:xfrm>
          <a:prstGeom prst="rect">
            <a:avLst/>
          </a:prstGeom>
          <a:noFill/>
        </p:spPr>
        <p:txBody>
          <a:bodyPr wrap="square">
            <a:spAutoFit/>
          </a:bodyPr>
          <a:lstStyle/>
          <a:p>
            <a:r>
              <a:rPr lang="en-US" sz="1200" dirty="0">
                <a:solidFill>
                  <a:schemeClr val="tx2"/>
                </a:solidFill>
                <a:latin typeface="Myriad Pro" panose="020B0503030403020204" pitchFamily="34" charset="0"/>
              </a:rPr>
              <a:t>https://www.dreamstime.com/</a:t>
            </a:r>
          </a:p>
        </p:txBody>
      </p:sp>
    </p:spTree>
    <p:extLst>
      <p:ext uri="{BB962C8B-B14F-4D97-AF65-F5344CB8AC3E}">
        <p14:creationId xmlns:p14="http://schemas.microsoft.com/office/powerpoint/2010/main" val="1456107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2534902"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Other Insurance Provisions </a:t>
            </a:r>
          </a:p>
          <a:p>
            <a:pPr marL="342900" lvl="0" indent="-342900">
              <a:buClr>
                <a:srgbClr val="002060"/>
              </a:buClr>
              <a:buFont typeface="Myriad Pro" panose="020B0503030403020204" pitchFamily="34" charset="0"/>
              <a:buChar char=""/>
            </a:pPr>
            <a:r>
              <a:rPr lang="en-US" sz="2200" dirty="0" err="1">
                <a:solidFill>
                  <a:srgbClr val="002060"/>
                </a:solidFill>
                <a:latin typeface="Myriad Pro" panose="020B0503030403020204" pitchFamily="34" charset="0"/>
              </a:rPr>
              <a:t>Sublimits</a:t>
            </a:r>
            <a:endParaRPr lang="en-US" sz="2200" dirty="0">
              <a:solidFill>
                <a:srgbClr val="002060"/>
              </a:solidFill>
              <a:latin typeface="Myriad Pro" panose="020B0503030403020204" pitchFamily="34" charset="0"/>
            </a:endParaRPr>
          </a:p>
          <a:p>
            <a:pPr marL="342900" lvl="0" indent="-3429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Be Mindful of Policy Requirements and Incorporate them into your Business Operations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Customer verification through pin or security code to make wire request?</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Call back verification to a pre-determined telephone number?</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Contemporaneous record of the call back verification?</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Common Coverage Issues Arising from </a:t>
            </a:r>
            <a:r>
              <a:rPr lang="en-US" dirty="0">
                <a:solidFill>
                  <a:srgbClr val="002060"/>
                </a:solidFill>
              </a:rPr>
              <a:t>Business Email Compromise Claims</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24</a:t>
            </a:fld>
            <a:endParaRPr lang="en-US" dirty="0">
              <a:solidFill>
                <a:srgbClr val="002060"/>
              </a:solidFill>
              <a:latin typeface="Myriad Pro" panose="020B0503030403020204" pitchFamily="34" charset="0"/>
            </a:endParaRPr>
          </a:p>
        </p:txBody>
      </p:sp>
      <p:pic>
        <p:nvPicPr>
          <p:cNvPr id="4" name="Picture 3" descr="A red circle with a triangle in it&#10;&#10;Description automatically generated">
            <a:extLst>
              <a:ext uri="{FF2B5EF4-FFF2-40B4-BE49-F238E27FC236}">
                <a16:creationId xmlns:a16="http://schemas.microsoft.com/office/drawing/2014/main" id="{D9DE3E88-02BC-5693-BC14-43558A1A7B4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8783" y1="52584" x2="75290" y2="30346"/>
                        <a14:foregroundMark x1="75290" y1="30346" x2="87986" y2="70413"/>
                        <a14:foregroundMark x1="87986" y1="70413" x2="67554" y2="71693"/>
                        <a14:foregroundMark x1="67554" y1="71693" x2="63891" y2="68563"/>
                        <a14:foregroundMark x1="63891" y1="68563" x2="69647" y2="48554"/>
                        <a14:foregroundMark x1="75427" y1="38739" x2="76064" y2="64628"/>
                        <a14:foregroundMark x1="76064" y1="64628" x2="75859" y2="65529"/>
                        <a14:foregroundMark x1="82503" y1="49881" x2="77793" y2="31674"/>
                        <a14:foregroundMark x1="77793" y1="31674" x2="75222" y2="30251"/>
                      </a14:backgroundRemoval>
                    </a14:imgEffect>
                  </a14:imgLayer>
                </a14:imgProps>
              </a:ext>
              <a:ext uri="{28A0092B-C50C-407E-A947-70E740481C1C}">
                <a14:useLocalDpi xmlns:a14="http://schemas.microsoft.com/office/drawing/2010/main" val="0"/>
              </a:ext>
            </a:extLst>
          </a:blip>
          <a:stretch>
            <a:fillRect/>
          </a:stretch>
        </p:blipFill>
        <p:spPr>
          <a:xfrm>
            <a:off x="2983756" y="2986269"/>
            <a:ext cx="9538606" cy="4578531"/>
          </a:xfrm>
          <a:prstGeom prst="rect">
            <a:avLst/>
          </a:prstGeom>
        </p:spPr>
      </p:pic>
    </p:spTree>
    <p:extLst>
      <p:ext uri="{BB962C8B-B14F-4D97-AF65-F5344CB8AC3E}">
        <p14:creationId xmlns:p14="http://schemas.microsoft.com/office/powerpoint/2010/main" val="1425103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holding a sign&#10;&#10;Description automatically generated">
            <a:extLst>
              <a:ext uri="{FF2B5EF4-FFF2-40B4-BE49-F238E27FC236}">
                <a16:creationId xmlns:a16="http://schemas.microsoft.com/office/drawing/2014/main" id="{E009E52E-E3CA-642E-3B43-9C319D28896F}"/>
              </a:ext>
            </a:extLst>
          </p:cNvPr>
          <p:cNvPicPr>
            <a:picLocks noChangeAspect="1"/>
          </p:cNvPicPr>
          <p:nvPr/>
        </p:nvPicPr>
        <p:blipFill>
          <a:blip r:embed="rId3">
            <a:extLst>
              <a:ext uri="{28A0092B-C50C-407E-A947-70E740481C1C}">
                <a14:useLocalDpi xmlns:a14="http://schemas.microsoft.com/office/drawing/2010/main" val="0"/>
              </a:ext>
            </a:extLst>
          </a:blip>
          <a:srcRect t="6267"/>
          <a:stretch/>
        </p:blipFill>
        <p:spPr>
          <a:xfrm>
            <a:off x="20" y="1282"/>
            <a:ext cx="12191980" cy="6856718"/>
          </a:xfrm>
          <a:prstGeom prst="rect">
            <a:avLst/>
          </a:prstGeom>
        </p:spPr>
      </p:pic>
      <p:sp>
        <p:nvSpPr>
          <p:cNvPr id="6" name="Parallelogram 5">
            <a:extLst>
              <a:ext uri="{FF2B5EF4-FFF2-40B4-BE49-F238E27FC236}">
                <a16:creationId xmlns:a16="http://schemas.microsoft.com/office/drawing/2014/main" id="{11A6CA28-D73B-18C3-F2A3-A8BCB628027F}"/>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513C24E9-05B7-7231-90B6-CFB05C80B44E}"/>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ARE YOU COVERED FOR…?</a:t>
            </a:r>
          </a:p>
        </p:txBody>
      </p:sp>
    </p:spTree>
    <p:extLst>
      <p:ext uri="{BB962C8B-B14F-4D97-AF65-F5344CB8AC3E}">
        <p14:creationId xmlns:p14="http://schemas.microsoft.com/office/powerpoint/2010/main" val="3551338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10194"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Cyber Policy:  Does Coverage Include Negligent/ Accidental System Failure?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Many Cyber Policies Require Intentional Breach</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Contingent Business Interruption Coverage</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Be Aware of Temporal Limitations to Coverage</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Waiting Periods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Period of Restoration </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Computer System Failure Due to Non-</a:t>
            </a:r>
            <a:r>
              <a:rPr lang="en-US" dirty="0">
                <a:solidFill>
                  <a:srgbClr val="002060"/>
                </a:solidFill>
              </a:rPr>
              <a:t>Malicious Human Error By Service Provider</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26</a:t>
            </a:fld>
            <a:endParaRPr lang="en-US" dirty="0">
              <a:solidFill>
                <a:srgbClr val="002060"/>
              </a:solidFill>
              <a:latin typeface="Myriad Pro" panose="020B0503030403020204" pitchFamily="34" charset="0"/>
            </a:endParaRPr>
          </a:p>
        </p:txBody>
      </p:sp>
      <p:pic>
        <p:nvPicPr>
          <p:cNvPr id="4" name="Picture 3" descr="A computer with a blue screen and alarm clock&#10;&#10;Description automatically generated">
            <a:extLst>
              <a:ext uri="{FF2B5EF4-FFF2-40B4-BE49-F238E27FC236}">
                <a16:creationId xmlns:a16="http://schemas.microsoft.com/office/drawing/2014/main" id="{58AC0B1E-5454-DC99-6FE0-59684BFDFF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2" b="99758" l="4361" r="89987">
                        <a14:foregroundMark x1="11521" y1="30319" x2="8291" y2="56681"/>
                        <a14:foregroundMark x1="8291" y1="56681" x2="8829" y2="77957"/>
                        <a14:foregroundMark x1="8829" y1="77957" x2="16043" y2="92451"/>
                        <a14:foregroundMark x1="16043" y1="92451" x2="22799" y2="96770"/>
                        <a14:foregroundMark x1="22799" y1="96770" x2="56501" y2="93662"/>
                        <a14:foregroundMark x1="56501" y1="93662" x2="56420" y2="78442"/>
                        <a14:foregroundMark x1="56420" y1="78442" x2="55612" y2="74445"/>
                        <a14:foregroundMark x1="7699" y1="78805" x2="8183" y2="94873"/>
                        <a14:foregroundMark x1="7833" y1="91078" x2="4361" y2="99556"/>
                        <a14:foregroundMark x1="63365" y1="79128" x2="71440" y2="95761"/>
                        <a14:foregroundMark x1="70040" y1="91764" x2="73163" y2="99758"/>
                        <a14:foregroundMark x1="73163" y1="99758" x2="73163" y2="99758"/>
                        <a14:foregroundMark x1="68775" y1="84336" x2="68210" y2="46589"/>
                        <a14:foregroundMark x1="68883" y1="27695" x2="18412" y2="27654"/>
                        <a14:foregroundMark x1="18412" y1="27654" x2="23607" y2="27049"/>
                        <a14:foregroundMark x1="23607" y1="27049" x2="35532" y2="27170"/>
                        <a14:foregroundMark x1="73082" y1="96649" x2="74563" y2="99637"/>
                        <a14:foregroundMark x1="69206" y1="83528" x2="69448" y2="89261"/>
                        <a14:foregroundMark x1="69637" y1="87687" x2="70498" y2="92410"/>
                        <a14:backgroundMark x1="39219" y1="23375" x2="88856" y2="17158"/>
                        <a14:backgroundMark x1="88856" y1="17158" x2="88291" y2="16795"/>
                        <a14:backgroundMark x1="70283" y1="34114" x2="70740" y2="62172"/>
                        <a14:backgroundMark x1="55155" y1="26686" x2="70094" y2="25273"/>
                        <a14:backgroundMark x1="70094" y1="25273" x2="72705" y2="25273"/>
                        <a14:backgroundMark x1="76555" y1="99637" x2="69394" y2="84255"/>
                      </a14:backgroundRemoval>
                    </a14:imgEffect>
                  </a14:imgLayer>
                </a14:imgProps>
              </a:ext>
              <a:ext uri="{28A0092B-C50C-407E-A947-70E740481C1C}">
                <a14:useLocalDpi xmlns:a14="http://schemas.microsoft.com/office/drawing/2010/main" val="0"/>
              </a:ext>
            </a:extLst>
          </a:blip>
          <a:stretch>
            <a:fillRect/>
          </a:stretch>
        </p:blipFill>
        <p:spPr>
          <a:xfrm>
            <a:off x="7255722" y="2533771"/>
            <a:ext cx="6429985" cy="4286656"/>
          </a:xfrm>
          <a:prstGeom prst="rect">
            <a:avLst/>
          </a:prstGeom>
        </p:spPr>
      </p:pic>
    </p:spTree>
    <p:extLst>
      <p:ext uri="{BB962C8B-B14F-4D97-AF65-F5344CB8AC3E}">
        <p14:creationId xmlns:p14="http://schemas.microsoft.com/office/powerpoint/2010/main" val="3028789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C34C1B-3140-EEAF-6F8D-92ECBC109055}"/>
              </a:ext>
            </a:extLst>
          </p:cNvPr>
          <p:cNvPicPr>
            <a:picLocks noChangeAspect="1"/>
          </p:cNvPicPr>
          <p:nvPr/>
        </p:nvPicPr>
        <p:blipFill>
          <a:blip r:embed="rId3"/>
          <a:srcRect t="8294" b="7452"/>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AE360FA-9FE9-1CED-4BE4-2D30CB8103D0}"/>
              </a:ext>
            </a:extLst>
          </p:cNvPr>
          <p:cNvSpPr txBox="1"/>
          <p:nvPr/>
        </p:nvSpPr>
        <p:spPr>
          <a:xfrm>
            <a:off x="2209800" y="5615089"/>
            <a:ext cx="1409700" cy="276999"/>
          </a:xfrm>
          <a:prstGeom prst="rect">
            <a:avLst/>
          </a:prstGeom>
          <a:noFill/>
        </p:spPr>
        <p:txBody>
          <a:bodyPr wrap="square" rtlCol="0">
            <a:spAutoFit/>
          </a:bodyPr>
          <a:lstStyle/>
          <a:p>
            <a:pPr algn="ctr"/>
            <a:r>
              <a:rPr lang="en-US" sz="600" dirty="0">
                <a:solidFill>
                  <a:srgbClr val="003366"/>
                </a:solidFill>
                <a:latin typeface="Calibri" panose="020F0502020204030204" pitchFamily="34" charset="0"/>
                <a:cs typeface="Calibri" panose="020F0502020204030204" pitchFamily="34" charset="0"/>
              </a:rPr>
              <a:t>Source:  condominiuminsurancelaw.com</a:t>
            </a:r>
          </a:p>
        </p:txBody>
      </p:sp>
      <p:sp>
        <p:nvSpPr>
          <p:cNvPr id="6" name="Parallelogram 5">
            <a:extLst>
              <a:ext uri="{FF2B5EF4-FFF2-40B4-BE49-F238E27FC236}">
                <a16:creationId xmlns:a16="http://schemas.microsoft.com/office/drawing/2014/main" id="{809B4FCD-2D4D-EF6D-6429-DD2B123FFFC1}"/>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4AC36D5F-DD52-CE80-1BEF-6FACFC117CDA}"/>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ARE YOU COVERED FOR…?</a:t>
            </a:r>
          </a:p>
        </p:txBody>
      </p:sp>
    </p:spTree>
    <p:extLst>
      <p:ext uri="{BB962C8B-B14F-4D97-AF65-F5344CB8AC3E}">
        <p14:creationId xmlns:p14="http://schemas.microsoft.com/office/powerpoint/2010/main" val="200337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6" name="Parallelogram 5">
            <a:extLst>
              <a:ext uri="{FF2B5EF4-FFF2-40B4-BE49-F238E27FC236}">
                <a16:creationId xmlns:a16="http://schemas.microsoft.com/office/drawing/2014/main" id="{395C47A8-23C8-3695-69E3-DAA98493335C}"/>
              </a:ext>
            </a:extLst>
          </p:cNvPr>
          <p:cNvSpPr/>
          <p:nvPr/>
        </p:nvSpPr>
        <p:spPr>
          <a:xfrm>
            <a:off x="-508615" y="361703"/>
            <a:ext cx="8997740"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Recall of Your Product</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28</a:t>
            </a:fld>
            <a:endParaRPr lang="en-US" dirty="0">
              <a:solidFill>
                <a:srgbClr val="002060"/>
              </a:solidFill>
              <a:latin typeface="Myriad Pro" panose="020B0503030403020204" pitchFamily="34" charset="0"/>
            </a:endParaRPr>
          </a:p>
        </p:txBody>
      </p:sp>
      <p:pic>
        <p:nvPicPr>
          <p:cNvPr id="4" name="Picture 3" descr="A red stamp with text&#10;&#10;Description automatically generated">
            <a:extLst>
              <a:ext uri="{FF2B5EF4-FFF2-40B4-BE49-F238E27FC236}">
                <a16:creationId xmlns:a16="http://schemas.microsoft.com/office/drawing/2014/main" id="{6A00CB59-8981-211F-564C-0F8EDDFB3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786" y="4578091"/>
            <a:ext cx="3310584" cy="2143732"/>
          </a:xfrm>
          <a:prstGeom prst="rect">
            <a:avLst/>
          </a:prstGeom>
        </p:spPr>
      </p:pic>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0858502"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2060"/>
              </a:buClr>
              <a:buFont typeface="Myriad Pro" panose="020B0503030403020204" pitchFamily="34" charset="0"/>
              <a:buChar char=""/>
            </a:pPr>
            <a:r>
              <a:rPr lang="en-US" sz="2400" i="1" dirty="0" err="1">
                <a:solidFill>
                  <a:srgbClr val="00B0F0"/>
                </a:solidFill>
                <a:latin typeface="Myriad Pro" panose="020B0503030403020204" pitchFamily="34" charset="0"/>
              </a:rPr>
              <a:t>Wornick</a:t>
            </a:r>
            <a:r>
              <a:rPr lang="en-US" sz="2400" i="1" dirty="0">
                <a:solidFill>
                  <a:srgbClr val="00B0F0"/>
                </a:solidFill>
                <a:latin typeface="Myriad Pro" panose="020B0503030403020204" pitchFamily="34" charset="0"/>
              </a:rPr>
              <a:t> Company v. Houston Casualty Co.,</a:t>
            </a:r>
            <a:br>
              <a:rPr lang="en-US" sz="2400" i="1" dirty="0">
                <a:solidFill>
                  <a:srgbClr val="00B0F0"/>
                </a:solidFill>
                <a:latin typeface="Myriad Pro" panose="020B0503030403020204" pitchFamily="34" charset="0"/>
              </a:rPr>
            </a:br>
            <a:r>
              <a:rPr lang="en-US" sz="2400" i="1" dirty="0">
                <a:solidFill>
                  <a:srgbClr val="00B0F0"/>
                </a:solidFill>
                <a:latin typeface="Myriad Pro" panose="020B0503030403020204" pitchFamily="34" charset="0"/>
              </a:rPr>
              <a:t> 2013 WL 1832671</a:t>
            </a:r>
            <a:r>
              <a:rPr lang="en-US" sz="2400" dirty="0">
                <a:solidFill>
                  <a:srgbClr val="002060"/>
                </a:solidFill>
                <a:latin typeface="Myriad Pro" panose="020B0503030403020204" pitchFamily="34" charset="0"/>
              </a:rPr>
              <a:t>(S.D. Ohio 2013) </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A recall of your product does not always trigger “contamination coverage”</a:t>
            </a:r>
          </a:p>
          <a:p>
            <a:pPr marL="914400" lvl="1" indent="0">
              <a:buClr>
                <a:srgbClr val="002060"/>
              </a:buClr>
              <a:buNone/>
            </a:pPr>
            <a:endParaRPr lang="en-US" sz="2200" dirty="0">
              <a:solidFill>
                <a:srgbClr val="002060"/>
              </a:solidFill>
              <a:latin typeface="Myriad Pro" panose="020B0503030403020204" pitchFamily="34" charset="0"/>
            </a:endParaRPr>
          </a:p>
          <a:p>
            <a:pPr marL="342900" lvl="0" indent="-342900">
              <a:buClr>
                <a:srgbClr val="002060"/>
              </a:buClr>
              <a:buFont typeface="Myriad Pro" panose="020B0503030403020204" pitchFamily="34" charset="0"/>
              <a:buChar char=""/>
            </a:pPr>
            <a:r>
              <a:rPr lang="en-US" sz="2400" i="1" dirty="0">
                <a:solidFill>
                  <a:srgbClr val="00B0F0"/>
                </a:solidFill>
                <a:latin typeface="Myriad Pro" panose="020B0503030403020204" pitchFamily="34" charset="0"/>
              </a:rPr>
              <a:t>Compare Netherlands Ins. Co. v. Main Street Ingredients, LLC                                      2013 WL 101876 </a:t>
            </a:r>
            <a:r>
              <a:rPr lang="en-US" sz="2400" dirty="0">
                <a:solidFill>
                  <a:srgbClr val="002060"/>
                </a:solidFill>
                <a:latin typeface="Myriad Pro" panose="020B0503030403020204" pitchFamily="34" charset="0"/>
              </a:rPr>
              <a:t>(D. Minn. 2013)</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Claim may be covered even when contamination is not shown</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2209053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using a tablet and a pen&#10;&#10;Description automatically generated">
            <a:extLst>
              <a:ext uri="{FF2B5EF4-FFF2-40B4-BE49-F238E27FC236}">
                <a16:creationId xmlns:a16="http://schemas.microsoft.com/office/drawing/2014/main" id="{9CC9A4FB-5DC7-3DA1-A600-E61429FA2FF2}"/>
              </a:ext>
            </a:extLst>
          </p:cNvPr>
          <p:cNvPicPr>
            <a:picLocks noChangeAspect="1"/>
          </p:cNvPicPr>
          <p:nvPr/>
        </p:nvPicPr>
        <p:blipFill>
          <a:blip r:embed="rId3">
            <a:extLst>
              <a:ext uri="{28A0092B-C50C-407E-A947-70E740481C1C}">
                <a14:useLocalDpi xmlns:a14="http://schemas.microsoft.com/office/drawing/2010/main" val="0"/>
              </a:ext>
            </a:extLst>
          </a:blip>
          <a:srcRect l="38413" r="14441" b="545"/>
          <a:stretch/>
        </p:blipFill>
        <p:spPr>
          <a:xfrm>
            <a:off x="7315559" y="1"/>
            <a:ext cx="4876441" cy="6858000"/>
          </a:xfrm>
          <a:prstGeom prst="rect">
            <a:avLst/>
          </a:prstGeom>
        </p:spPr>
      </p:pic>
      <p:sp>
        <p:nvSpPr>
          <p:cNvPr id="12" name="Freeform: Shape 11">
            <a:extLst>
              <a:ext uri="{FF2B5EF4-FFF2-40B4-BE49-F238E27FC236}">
                <a16:creationId xmlns:a16="http://schemas.microsoft.com/office/drawing/2014/main" id="{0CE6CA4A-84FE-9C29-E2A3-76B610206931}"/>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Accidental Contamination</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Malicious Product Tampering</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Government Recall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Adverse Publicity</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4" y="361703"/>
            <a:ext cx="9292220"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What Events Trigger Coverage?</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29</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303037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suit and tie&#10;&#10;Description automatically generated">
            <a:extLst>
              <a:ext uri="{FF2B5EF4-FFF2-40B4-BE49-F238E27FC236}">
                <a16:creationId xmlns:a16="http://schemas.microsoft.com/office/drawing/2014/main" id="{2A02B7D5-69B0-F6B7-59ED-58BF5C25A40A}"/>
              </a:ext>
            </a:extLst>
          </p:cNvPr>
          <p:cNvPicPr>
            <a:picLocks noChangeAspect="1"/>
          </p:cNvPicPr>
          <p:nvPr/>
        </p:nvPicPr>
        <p:blipFill rotWithShape="1">
          <a:blip r:embed="rId2">
            <a:extLst>
              <a:ext uri="{28A0092B-C50C-407E-A947-70E740481C1C}">
                <a14:useLocalDpi xmlns:a14="http://schemas.microsoft.com/office/drawing/2010/main" val="0"/>
              </a:ext>
            </a:extLst>
          </a:blip>
          <a:srcRect l="33113" b="8985"/>
          <a:stretch/>
        </p:blipFill>
        <p:spPr>
          <a:xfrm>
            <a:off x="0" y="0"/>
            <a:ext cx="7559920" cy="6858000"/>
          </a:xfrm>
          <a:prstGeom prst="rect">
            <a:avLst/>
          </a:prstGeom>
        </p:spPr>
      </p:pic>
      <p:sp>
        <p:nvSpPr>
          <p:cNvPr id="3" name="Parallelogram 2">
            <a:extLst>
              <a:ext uri="{FF2B5EF4-FFF2-40B4-BE49-F238E27FC236}">
                <a16:creationId xmlns:a16="http://schemas.microsoft.com/office/drawing/2014/main" id="{0B1BB250-FBDD-3322-81D5-59E626AB8944}"/>
              </a:ext>
            </a:extLst>
          </p:cNvPr>
          <p:cNvSpPr/>
          <p:nvPr/>
        </p:nvSpPr>
        <p:spPr>
          <a:xfrm>
            <a:off x="940793" y="-243038"/>
            <a:ext cx="16750441" cy="7344076"/>
          </a:xfrm>
          <a:prstGeom prst="parallelogram">
            <a:avLst>
              <a:gd name="adj" fmla="val 72445"/>
            </a:avLst>
          </a:prstGeom>
          <a:solidFill>
            <a:schemeClr val="bg1"/>
          </a:solidFill>
          <a:ln w="76200">
            <a:solidFill>
              <a:srgbClr val="0121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Parallelogram 17">
            <a:extLst>
              <a:ext uri="{FF2B5EF4-FFF2-40B4-BE49-F238E27FC236}">
                <a16:creationId xmlns:a16="http://schemas.microsoft.com/office/drawing/2014/main" id="{55BB36A0-7AE9-72AD-8ECD-33DCF8833726}"/>
              </a:ext>
            </a:extLst>
          </p:cNvPr>
          <p:cNvSpPr/>
          <p:nvPr/>
        </p:nvSpPr>
        <p:spPr>
          <a:xfrm>
            <a:off x="4863423" y="227966"/>
            <a:ext cx="8562231" cy="869925"/>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TextBox 11">
            <a:extLst>
              <a:ext uri="{FF2B5EF4-FFF2-40B4-BE49-F238E27FC236}">
                <a16:creationId xmlns:a16="http://schemas.microsoft.com/office/drawing/2014/main" id="{E1C1CDA8-6A93-C91F-F2E6-97417DB54205}"/>
              </a:ext>
            </a:extLst>
          </p:cNvPr>
          <p:cNvSpPr txBox="1"/>
          <p:nvPr/>
        </p:nvSpPr>
        <p:spPr>
          <a:xfrm>
            <a:off x="5760720" y="243489"/>
            <a:ext cx="6816058"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800" b="1" dirty="0">
                <a:solidFill>
                  <a:schemeClr val="bg1"/>
                </a:solidFill>
                <a:latin typeface="Arial" panose="020B0604020202020204" pitchFamily="34" charset="0"/>
                <a:cs typeface="Arial" panose="020B0604020202020204" pitchFamily="34" charset="0"/>
              </a:rPr>
              <a:t>Steven Pudell</a:t>
            </a:r>
          </a:p>
        </p:txBody>
      </p:sp>
      <p:sp>
        <p:nvSpPr>
          <p:cNvPr id="20" name="TextBox 22">
            <a:extLst>
              <a:ext uri="{FF2B5EF4-FFF2-40B4-BE49-F238E27FC236}">
                <a16:creationId xmlns:a16="http://schemas.microsoft.com/office/drawing/2014/main" id="{9DD78107-F1FC-4AE0-62A4-3AB0FF2FA9E1}"/>
              </a:ext>
            </a:extLst>
          </p:cNvPr>
          <p:cNvSpPr txBox="1"/>
          <p:nvPr/>
        </p:nvSpPr>
        <p:spPr>
          <a:xfrm>
            <a:off x="5191125" y="1105471"/>
            <a:ext cx="70008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tabLst>
                <a:tab pos="228600" algn="l"/>
              </a:tabLst>
            </a:pPr>
            <a:r>
              <a:rPr lang="en-US" sz="2400" b="0" dirty="0">
                <a:solidFill>
                  <a:srgbClr val="00B0F0"/>
                </a:solidFill>
                <a:latin typeface="Myriad Pro" panose="020B0503030403020204" pitchFamily="34" charset="0"/>
                <a:cs typeface="Calibri" panose="020F0502020204030204" pitchFamily="34" charset="0"/>
              </a:rPr>
              <a:t>	</a:t>
            </a:r>
            <a:r>
              <a:rPr lang="en-US" sz="2400" b="1" dirty="0">
                <a:solidFill>
                  <a:srgbClr val="00B0F0"/>
                </a:solidFill>
                <a:latin typeface="Myriad Pro" panose="020B0503030403020204" pitchFamily="34" charset="0"/>
                <a:cs typeface="Calibri" panose="020F0502020204030204" pitchFamily="34" charset="0"/>
              </a:rPr>
              <a:t>973.642.5877 / spudell@andersonkill.com</a:t>
            </a:r>
          </a:p>
        </p:txBody>
      </p:sp>
      <p:sp>
        <p:nvSpPr>
          <p:cNvPr id="21" name="TextBox 20">
            <a:extLst>
              <a:ext uri="{FF2B5EF4-FFF2-40B4-BE49-F238E27FC236}">
                <a16:creationId xmlns:a16="http://schemas.microsoft.com/office/drawing/2014/main" id="{87AA20FA-EE51-8A62-0E92-ED4903357FF0}"/>
              </a:ext>
            </a:extLst>
          </p:cNvPr>
          <p:cNvSpPr txBox="1">
            <a:spLocks noChangeArrowheads="1"/>
          </p:cNvSpPr>
          <p:nvPr/>
        </p:nvSpPr>
        <p:spPr bwMode="auto">
          <a:xfrm>
            <a:off x="4846638" y="1692275"/>
            <a:ext cx="7173912" cy="954088"/>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Steven J. Pudell has been the managing shareholder in Anderson Kill's Newark office since 2008. Steve's practice concentrates on insurance recovery, exclusively on behalf of policyholders, as well as on commercial litigation.  He is also a member of the firm's COVID Task Group.</a:t>
            </a:r>
          </a:p>
        </p:txBody>
      </p:sp>
      <p:sp>
        <p:nvSpPr>
          <p:cNvPr id="22" name="TextBox 21">
            <a:extLst>
              <a:ext uri="{FF2B5EF4-FFF2-40B4-BE49-F238E27FC236}">
                <a16:creationId xmlns:a16="http://schemas.microsoft.com/office/drawing/2014/main" id="{7A405FFF-B32D-B4BE-77EB-989C77A3D469}"/>
              </a:ext>
            </a:extLst>
          </p:cNvPr>
          <p:cNvSpPr txBox="1">
            <a:spLocks noChangeArrowheads="1"/>
          </p:cNvSpPr>
          <p:nvPr/>
        </p:nvSpPr>
        <p:spPr bwMode="auto">
          <a:xfrm>
            <a:off x="4117975" y="2701925"/>
            <a:ext cx="7929563" cy="523875"/>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Steve has represented food industry companies, chemical manufacturers, pharmaceutical companies and real estate developers in insurance recovery matters.</a:t>
            </a:r>
          </a:p>
        </p:txBody>
      </p:sp>
      <p:sp>
        <p:nvSpPr>
          <p:cNvPr id="23" name="TextBox 22">
            <a:extLst>
              <a:ext uri="{FF2B5EF4-FFF2-40B4-BE49-F238E27FC236}">
                <a16:creationId xmlns:a16="http://schemas.microsoft.com/office/drawing/2014/main" id="{B2F512B5-C6C2-6B02-2483-31A17B59858D}"/>
              </a:ext>
            </a:extLst>
          </p:cNvPr>
          <p:cNvSpPr txBox="1">
            <a:spLocks noChangeArrowheads="1"/>
          </p:cNvSpPr>
          <p:nvPr/>
        </p:nvSpPr>
        <p:spPr bwMode="auto">
          <a:xfrm>
            <a:off x="3683000" y="3290888"/>
            <a:ext cx="8364538" cy="738187"/>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Since 2011, Steve has been recognized by </a:t>
            </a:r>
            <a:r>
              <a:rPr lang="en-US" altLang="en-US" sz="1400" b="1" i="1" dirty="0">
                <a:solidFill>
                  <a:srgbClr val="00B0F0"/>
                </a:solidFill>
              </a:rPr>
              <a:t>Chambers USA </a:t>
            </a:r>
            <a:r>
              <a:rPr lang="en-US" altLang="en-US" sz="1400" dirty="0">
                <a:solidFill>
                  <a:srgbClr val="012169"/>
                </a:solidFill>
              </a:rPr>
              <a:t>as one of New Jersey's top insurance recovery lawyers, which cited a client's assessment that "he is an expert in the field of insurance litigation" who "quickly analyzed the case" and was "a pleasure" to work with. </a:t>
            </a:r>
          </a:p>
        </p:txBody>
      </p:sp>
      <p:sp>
        <p:nvSpPr>
          <p:cNvPr id="24" name="TextBox 23">
            <a:extLst>
              <a:ext uri="{FF2B5EF4-FFF2-40B4-BE49-F238E27FC236}">
                <a16:creationId xmlns:a16="http://schemas.microsoft.com/office/drawing/2014/main" id="{6751C73B-506C-E4BD-BFAB-9EAB229E9BB5}"/>
              </a:ext>
            </a:extLst>
          </p:cNvPr>
          <p:cNvSpPr txBox="1">
            <a:spLocks noChangeArrowheads="1"/>
          </p:cNvSpPr>
          <p:nvPr/>
        </p:nvSpPr>
        <p:spPr bwMode="auto">
          <a:xfrm>
            <a:off x="2678113" y="4691063"/>
            <a:ext cx="9369425" cy="523875"/>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Steve often writes and speaks about insurance coverage matters. In 2018, he was selected as a member of Law360’s insurance editorial advisory board.</a:t>
            </a:r>
          </a:p>
        </p:txBody>
      </p:sp>
      <p:sp>
        <p:nvSpPr>
          <p:cNvPr id="25" name="TextBox 24">
            <a:extLst>
              <a:ext uri="{FF2B5EF4-FFF2-40B4-BE49-F238E27FC236}">
                <a16:creationId xmlns:a16="http://schemas.microsoft.com/office/drawing/2014/main" id="{3088EEEC-3F71-A378-EAA6-26C129B1E63E}"/>
              </a:ext>
            </a:extLst>
          </p:cNvPr>
          <p:cNvSpPr txBox="1">
            <a:spLocks noChangeArrowheads="1"/>
          </p:cNvSpPr>
          <p:nvPr/>
        </p:nvSpPr>
        <p:spPr bwMode="auto">
          <a:xfrm>
            <a:off x="2233613" y="5283200"/>
            <a:ext cx="9813925" cy="523875"/>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After graduating from the University of Pennsylvania Law School in 1995, he clerked for the Honorable David Landau in the New Jersey Superior Court, Appellate Division.</a:t>
            </a:r>
          </a:p>
        </p:txBody>
      </p:sp>
      <p:sp>
        <p:nvSpPr>
          <p:cNvPr id="26" name="TextBox 25">
            <a:extLst>
              <a:ext uri="{FF2B5EF4-FFF2-40B4-BE49-F238E27FC236}">
                <a16:creationId xmlns:a16="http://schemas.microsoft.com/office/drawing/2014/main" id="{86E58694-BAE2-8E87-BB60-21D9BEDCB7DB}"/>
              </a:ext>
            </a:extLst>
          </p:cNvPr>
          <p:cNvSpPr txBox="1">
            <a:spLocks noChangeArrowheads="1"/>
          </p:cNvSpPr>
          <p:nvPr/>
        </p:nvSpPr>
        <p:spPr bwMode="auto">
          <a:xfrm>
            <a:off x="3111500" y="4098925"/>
            <a:ext cx="8936038" cy="522288"/>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Since 2013, he has been selected by his peers for inclusion in </a:t>
            </a:r>
            <a:r>
              <a:rPr lang="en-US" altLang="en-US" sz="1400" b="1" i="1" dirty="0">
                <a:solidFill>
                  <a:srgbClr val="00B0F0"/>
                </a:solidFill>
              </a:rPr>
              <a:t>Best Lawyers in America </a:t>
            </a:r>
            <a:r>
              <a:rPr lang="en-US" altLang="en-US" sz="1400" dirty="0">
                <a:solidFill>
                  <a:srgbClr val="012169"/>
                </a:solidFill>
              </a:rPr>
              <a:t>for Insurance Law. Since 2017, Steve has been recognized by </a:t>
            </a:r>
            <a:r>
              <a:rPr lang="en-US" altLang="en-US" sz="1400" b="1" i="1" dirty="0">
                <a:solidFill>
                  <a:srgbClr val="00B0F0"/>
                </a:solidFill>
              </a:rPr>
              <a:t>The Legal 500 United States </a:t>
            </a:r>
            <a:r>
              <a:rPr lang="en-US" altLang="en-US" sz="1400" dirty="0">
                <a:solidFill>
                  <a:srgbClr val="012169"/>
                </a:solidFill>
              </a:rPr>
              <a:t>for Insurance - Advice to Policyholders.</a:t>
            </a:r>
            <a:endParaRPr lang="en-US" altLang="en-US" sz="1400" dirty="0"/>
          </a:p>
        </p:txBody>
      </p:sp>
      <p:sp>
        <p:nvSpPr>
          <p:cNvPr id="27" name="TextBox 26">
            <a:extLst>
              <a:ext uri="{FF2B5EF4-FFF2-40B4-BE49-F238E27FC236}">
                <a16:creationId xmlns:a16="http://schemas.microsoft.com/office/drawing/2014/main" id="{6FB2EDE2-B775-4313-06A9-405FFB754614}"/>
              </a:ext>
            </a:extLst>
          </p:cNvPr>
          <p:cNvSpPr txBox="1">
            <a:spLocks noChangeArrowheads="1"/>
          </p:cNvSpPr>
          <p:nvPr/>
        </p:nvSpPr>
        <p:spPr bwMode="auto">
          <a:xfrm>
            <a:off x="1828800" y="5872163"/>
            <a:ext cx="10218738" cy="739775"/>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He was the co-chair of the ADR/Settlement Subcommittee of the American Bar Association, Litigation Committee (2012-2016).  He has also served on the New Jersey Supreme Court Model Civil Jury Charge Committee (2009-2014) and was a member of the Risk/Safety Commission of the Associated General Contractors of America (2009-2013).</a:t>
            </a:r>
          </a:p>
        </p:txBody>
      </p:sp>
      <p:sp>
        <p:nvSpPr>
          <p:cNvPr id="28" name="Slide Number Placeholder 2">
            <a:extLst>
              <a:ext uri="{FF2B5EF4-FFF2-40B4-BE49-F238E27FC236}">
                <a16:creationId xmlns:a16="http://schemas.microsoft.com/office/drawing/2014/main" id="{DED3B813-8CDC-599C-8027-860141DA3810}"/>
              </a:ext>
            </a:extLst>
          </p:cNvPr>
          <p:cNvSpPr txBox="1">
            <a:spLocks/>
          </p:cNvSpPr>
          <p:nvPr/>
        </p:nvSpPr>
        <p:spPr>
          <a:xfrm>
            <a:off x="0" y="6375400"/>
            <a:ext cx="1205706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216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pPr/>
              <a:t>3</a:t>
            </a:fld>
            <a:endParaRPr lang="en-US" dirty="0"/>
          </a:p>
        </p:txBody>
      </p:sp>
      <p:sp>
        <p:nvSpPr>
          <p:cNvPr id="29" name="Rectangle 28">
            <a:extLst>
              <a:ext uri="{FF2B5EF4-FFF2-40B4-BE49-F238E27FC236}">
                <a16:creationId xmlns:a16="http://schemas.microsoft.com/office/drawing/2014/main" id="{5302BD74-F486-DE9D-5449-7C7A0D5917B8}"/>
              </a:ext>
            </a:extLst>
          </p:cNvPr>
          <p:cNvSpPr/>
          <p:nvPr/>
        </p:nvSpPr>
        <p:spPr>
          <a:xfrm>
            <a:off x="12191998" y="-384048"/>
            <a:ext cx="5620513" cy="7242048"/>
          </a:xfrm>
          <a:prstGeom prst="rect">
            <a:avLst/>
          </a:prstGeom>
          <a:solidFill>
            <a:srgbClr val="E8EF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977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torn cardboard with a piece of paper&#10;&#10;Description automatically generated">
            <a:extLst>
              <a:ext uri="{FF2B5EF4-FFF2-40B4-BE49-F238E27FC236}">
                <a16:creationId xmlns:a16="http://schemas.microsoft.com/office/drawing/2014/main" id="{8726E6A2-8213-F50C-1B70-336F1ED5A4AD}"/>
              </a:ext>
            </a:extLst>
          </p:cNvPr>
          <p:cNvPicPr>
            <a:picLocks noChangeAspect="1"/>
          </p:cNvPicPr>
          <p:nvPr/>
        </p:nvPicPr>
        <p:blipFill>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6" name="Parallelogram 5">
            <a:extLst>
              <a:ext uri="{FF2B5EF4-FFF2-40B4-BE49-F238E27FC236}">
                <a16:creationId xmlns:a16="http://schemas.microsoft.com/office/drawing/2014/main" id="{8F458EE0-9263-CB90-05AF-9D08B09DE327}"/>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0BEAA850-4B43-185A-D9F4-D5F66FB6B235}"/>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ARE YOU COVERED FOR…?</a:t>
            </a:r>
          </a:p>
        </p:txBody>
      </p:sp>
    </p:spTree>
    <p:extLst>
      <p:ext uri="{BB962C8B-B14F-4D97-AF65-F5344CB8AC3E}">
        <p14:creationId xmlns:p14="http://schemas.microsoft.com/office/powerpoint/2010/main" val="1003091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10194"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An “inside job”</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Crime Policy Coverage for Employee Theft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Who is an Employee?</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Full time and Part time Employees only?</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What about Temps?</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What about Leased Employees?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What do you have to Prove and How do you Prove it? </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Arrest? </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Confession?</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Circumstantial Evidence?  </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0281265"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Theft from Your Office or Facility by </a:t>
            </a:r>
            <a:br>
              <a:rPr lang="en-US" dirty="0"/>
            </a:br>
            <a:r>
              <a:rPr lang="en-US" dirty="0">
                <a:solidFill>
                  <a:srgbClr val="002060"/>
                </a:solidFill>
              </a:rPr>
              <a:t>Security Guards </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31</a:t>
            </a:fld>
            <a:endParaRPr lang="en-US" dirty="0">
              <a:solidFill>
                <a:srgbClr val="002060"/>
              </a:solidFill>
              <a:latin typeface="Myriad Pro" panose="020B0503030403020204" pitchFamily="34" charset="0"/>
            </a:endParaRPr>
          </a:p>
        </p:txBody>
      </p:sp>
      <p:pic>
        <p:nvPicPr>
          <p:cNvPr id="4" name="Picture 3" descr="A cartoon of a person holding a flashlight&#10;&#10;Description automatically generated">
            <a:extLst>
              <a:ext uri="{FF2B5EF4-FFF2-40B4-BE49-F238E27FC236}">
                <a16:creationId xmlns:a16="http://schemas.microsoft.com/office/drawing/2014/main" id="{03B3A3E4-C44E-3D36-ADF6-E8439CF2853F}"/>
              </a:ext>
            </a:extLst>
          </p:cNvPr>
          <p:cNvPicPr>
            <a:picLocks noChangeAspect="1"/>
          </p:cNvPicPr>
          <p:nvPr/>
        </p:nvPicPr>
        <p:blipFill>
          <a:blip r:embed="rId4">
            <a:extLst>
              <a:ext uri="{28A0092B-C50C-407E-A947-70E740481C1C}">
                <a14:useLocalDpi xmlns:a14="http://schemas.microsoft.com/office/drawing/2010/main" val="0"/>
              </a:ext>
            </a:extLst>
          </a:blip>
          <a:srcRect l="6845" r="6165" b="8674"/>
          <a:stretch/>
        </p:blipFill>
        <p:spPr>
          <a:xfrm flipH="1">
            <a:off x="8047269" y="2506661"/>
            <a:ext cx="4144729" cy="4351339"/>
          </a:xfrm>
          <a:prstGeom prst="rect">
            <a:avLst/>
          </a:prstGeom>
        </p:spPr>
      </p:pic>
    </p:spTree>
    <p:extLst>
      <p:ext uri="{BB962C8B-B14F-4D97-AF65-F5344CB8AC3E}">
        <p14:creationId xmlns:p14="http://schemas.microsoft.com/office/powerpoint/2010/main" val="858386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up of a typewriter and a text&#10;&#10;Description automatically generated">
            <a:extLst>
              <a:ext uri="{FF2B5EF4-FFF2-40B4-BE49-F238E27FC236}">
                <a16:creationId xmlns:a16="http://schemas.microsoft.com/office/drawing/2014/main" id="{1AC8FBFE-7357-04F0-E5A0-F813412B4F35}"/>
              </a:ext>
            </a:extLst>
          </p:cNvPr>
          <p:cNvPicPr>
            <a:picLocks noChangeAspect="1"/>
          </p:cNvPicPr>
          <p:nvPr/>
        </p:nvPicPr>
        <p:blipFill>
          <a:blip r:embed="rId3">
            <a:extLst>
              <a:ext uri="{28A0092B-C50C-407E-A947-70E740481C1C}">
                <a14:useLocalDpi xmlns:a14="http://schemas.microsoft.com/office/drawing/2010/main" val="0"/>
              </a:ext>
            </a:extLst>
          </a:blip>
          <a:srcRect t="3594" b="12031"/>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Parallelogram 5">
            <a:extLst>
              <a:ext uri="{FF2B5EF4-FFF2-40B4-BE49-F238E27FC236}">
                <a16:creationId xmlns:a16="http://schemas.microsoft.com/office/drawing/2014/main" id="{8F458EE0-9263-CB90-05AF-9D08B09DE327}"/>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0BEAA850-4B43-185A-D9F4-D5F66FB6B235}"/>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Some Final Thoughts…</a:t>
            </a:r>
          </a:p>
        </p:txBody>
      </p:sp>
    </p:spTree>
    <p:extLst>
      <p:ext uri="{BB962C8B-B14F-4D97-AF65-F5344CB8AC3E}">
        <p14:creationId xmlns:p14="http://schemas.microsoft.com/office/powerpoint/2010/main" val="3851555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318B20-3683-9137-4320-5D5E67D6D3A9}"/>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0477502"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Give notice early and broadly</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Give notice of anything that even smells like it might be a claim</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Late notice can be fatal!</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General liability (occurrence) vs. specialty policies (claims-made)</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4813915"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 Word About   “Notice”</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33</a:t>
            </a:fld>
            <a:endParaRPr lang="en-US" dirty="0">
              <a:solidFill>
                <a:srgbClr val="002060"/>
              </a:solidFill>
              <a:latin typeface="Myriad Pro" panose="020B0503030403020204" pitchFamily="34" charset="0"/>
            </a:endParaRPr>
          </a:p>
        </p:txBody>
      </p:sp>
      <p:pic>
        <p:nvPicPr>
          <p:cNvPr id="12" name="Picture 11" descr="A red sign with white text&#10;&#10;Description automatically generated">
            <a:extLst>
              <a:ext uri="{FF2B5EF4-FFF2-40B4-BE49-F238E27FC236}">
                <a16:creationId xmlns:a16="http://schemas.microsoft.com/office/drawing/2014/main" id="{C341AD89-7A02-809F-805F-0D243CF925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4061" y1="38052" x2="55782" y2="38789"/>
                        <a14:foregroundMark x1="55782" y1="38789" x2="69875" y2="38052"/>
                        <a14:foregroundMark x1="69875" y1="38052" x2="75129" y2="38052"/>
                        <a14:foregroundMark x1="34176" y1="44394" x2="45151" y2="43003"/>
                        <a14:foregroundMark x1="45151" y1="43003" x2="59416" y2="44681"/>
                        <a14:foregroundMark x1="59416" y1="44681" x2="72919" y2="43126"/>
                        <a14:foregroundMark x1="72919" y1="43126" x2="59072" y2="33715"/>
                        <a14:foregroundMark x1="59072" y1="33715" x2="38326" y2="47913"/>
                        <a14:foregroundMark x1="38326" y1="47913" x2="27940" y2="41858"/>
                        <a14:foregroundMark x1="27940" y1="41858" x2="40511" y2="34124"/>
                        <a14:foregroundMark x1="40511" y1="34124" x2="59588" y2="38339"/>
                        <a14:foregroundMark x1="59588" y1="38339" x2="70734" y2="48036"/>
                        <a14:foregroundMark x1="70734" y1="48036" x2="66118" y2="31956"/>
                        <a14:foregroundMark x1="66118" y1="31956" x2="58237" y2="31015"/>
                        <a14:foregroundMark x1="43899" y1="33838" x2="32507" y2="36375"/>
                        <a14:foregroundMark x1="32507" y1="36375" x2="80678" y2="43699"/>
                        <a14:foregroundMark x1="80678" y1="43699" x2="70464" y2="36661"/>
                        <a14:foregroundMark x1="78075" y1="47218" x2="71323" y2="36661"/>
                        <a14:foregroundMark x1="78910" y1="34534" x2="71741" y2="38052"/>
                        <a14:foregroundMark x1="78910" y1="31751" x2="70047" y2="28928"/>
                        <a14:foregroundMark x1="71323" y1="30319" x2="75129" y2="38052"/>
                        <a14:foregroundMark x1="73435" y1="33142" x2="32924" y2="35270"/>
                        <a14:foregroundMark x1="50651" y1="28232" x2="50209" y2="40876"/>
                        <a14:foregroundMark x1="24478" y1="29624" x2="31647" y2="42267"/>
                      </a14:backgroundRemoval>
                    </a14:imgEffect>
                  </a14:imgLayer>
                </a14:imgProps>
              </a:ext>
              <a:ext uri="{28A0092B-C50C-407E-A947-70E740481C1C}">
                <a14:useLocalDpi xmlns:a14="http://schemas.microsoft.com/office/drawing/2010/main" val="0"/>
              </a:ext>
            </a:extLst>
          </a:blip>
          <a:stretch>
            <a:fillRect/>
          </a:stretch>
        </p:blipFill>
        <p:spPr>
          <a:xfrm>
            <a:off x="3334460" y="-389342"/>
            <a:ext cx="4514142" cy="2708706"/>
          </a:xfrm>
          <a:prstGeom prst="rect">
            <a:avLst/>
          </a:prstGeom>
        </p:spPr>
      </p:pic>
    </p:spTree>
    <p:extLst>
      <p:ext uri="{BB962C8B-B14F-4D97-AF65-F5344CB8AC3E}">
        <p14:creationId xmlns:p14="http://schemas.microsoft.com/office/powerpoint/2010/main" val="190300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Are they high enough?</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Be aware of </a:t>
            </a:r>
            <a:r>
              <a:rPr lang="en-US" sz="2400" dirty="0" err="1">
                <a:solidFill>
                  <a:srgbClr val="002060"/>
                </a:solidFill>
                <a:latin typeface="Myriad Pro" panose="020B0503030403020204" pitchFamily="34" charset="0"/>
              </a:rPr>
              <a:t>sublimits</a:t>
            </a:r>
            <a:endParaRPr lang="en-US" sz="2400" dirty="0">
              <a:solidFill>
                <a:srgbClr val="002060"/>
              </a:solidFill>
              <a:latin typeface="Myriad Pro" panose="020B0503030403020204" pitchFamily="34" charset="0"/>
            </a:endParaRP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Do defense costs erode your limits?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Are you sharing your policy with additional insureds?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Be mindful of high deductibles/SIRs</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 Word About  “Limits of Liability”</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34</a:t>
            </a:fld>
            <a:endParaRPr lang="en-US" dirty="0">
              <a:solidFill>
                <a:srgbClr val="002060"/>
              </a:solidFill>
              <a:latin typeface="Myriad Pro" panose="020B0503030403020204" pitchFamily="34" charset="0"/>
            </a:endParaRPr>
          </a:p>
        </p:txBody>
      </p:sp>
      <p:pic>
        <p:nvPicPr>
          <p:cNvPr id="2" name="Picture 1" descr="A yellow sign with a house and a lightning bolt in the background&#10;&#10;Description automatically generated">
            <a:extLst>
              <a:ext uri="{FF2B5EF4-FFF2-40B4-BE49-F238E27FC236}">
                <a16:creationId xmlns:a16="http://schemas.microsoft.com/office/drawing/2014/main" id="{4D7D296C-221D-0C8F-3F45-EEAEE77041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1" b="99340" l="9961" r="89941">
                        <a14:foregroundMark x1="29297" y1="72442" x2="29395" y2="99340"/>
                        <a14:backgroundMark x1="88965" y1="44884" x2="76855" y2="21782"/>
                        <a14:backgroundMark x1="17480" y1="14686" x2="55078" y2="18812"/>
                        <a14:backgroundMark x1="55078" y1="18812" x2="79297" y2="16997"/>
                      </a14:backgroundRemoval>
                    </a14:imgEffect>
                  </a14:imgLayer>
                </a14:imgProps>
              </a:ext>
              <a:ext uri="{28A0092B-C50C-407E-A947-70E740481C1C}">
                <a14:useLocalDpi xmlns:a14="http://schemas.microsoft.com/office/drawing/2010/main" val="0"/>
              </a:ext>
            </a:extLst>
          </a:blip>
          <a:srcRect r="44511"/>
          <a:stretch/>
        </p:blipFill>
        <p:spPr>
          <a:xfrm>
            <a:off x="7750681" y="1553914"/>
            <a:ext cx="5000502" cy="5333114"/>
          </a:xfrm>
          <a:prstGeom prst="rect">
            <a:avLst/>
          </a:prstGeom>
        </p:spPr>
      </p:pic>
    </p:spTree>
    <p:extLst>
      <p:ext uri="{BB962C8B-B14F-4D97-AF65-F5344CB8AC3E}">
        <p14:creationId xmlns:p14="http://schemas.microsoft.com/office/powerpoint/2010/main" val="3678704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5"/>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8222777"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Grave Consequences for Application Misrepresentation</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Even innocent mistakes may be actionable</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Grounds for Coverage Denial or Policy Rescission</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Do Your Diligence Before Completing </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If you are not 100% sure start with “to the best of my knowledge as the” Risk Manager, Treasurer, etc.</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Questions that require a misleading answer</a:t>
            </a:r>
          </a:p>
          <a:p>
            <a:pPr marL="1371600" lvl="1" indent="-457200">
              <a:buClr>
                <a:srgbClr val="002060"/>
              </a:buClr>
              <a:buFont typeface="Myriad Pro" panose="020B0503030403020204" pitchFamily="34" charset="0"/>
              <a:buChar char=""/>
            </a:pPr>
            <a:r>
              <a:rPr lang="en-US" sz="2200" dirty="0">
                <a:solidFill>
                  <a:srgbClr val="002060"/>
                </a:solidFill>
                <a:latin typeface="Myriad Pro" panose="020B0503030403020204" pitchFamily="34" charset="0"/>
              </a:rPr>
              <a:t>Questions about any current fact or circumstance         that may lead to a claim </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4" y="361703"/>
            <a:ext cx="10253250"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A Word About  “The Application”</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35</a:t>
            </a:fld>
            <a:endParaRPr lang="en-US" dirty="0">
              <a:solidFill>
                <a:srgbClr val="002060"/>
              </a:solidFill>
              <a:latin typeface="Myriad Pro" panose="020B0503030403020204" pitchFamily="34" charset="0"/>
            </a:endParaRPr>
          </a:p>
        </p:txBody>
      </p:sp>
      <p:pic>
        <p:nvPicPr>
          <p:cNvPr id="4" name="Picture 3" descr="A clipboard with a pencil and checklist&#10;&#10;Description automatically generated">
            <a:extLst>
              <a:ext uri="{FF2B5EF4-FFF2-40B4-BE49-F238E27FC236}">
                <a16:creationId xmlns:a16="http://schemas.microsoft.com/office/drawing/2014/main" id="{321F76C7-FD42-3BBF-45C5-540058ECAD6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80883" y="1579714"/>
            <a:ext cx="5039717" cy="4916583"/>
          </a:xfrm>
          <a:prstGeom prst="rect">
            <a:avLst/>
          </a:prstGeom>
        </p:spPr>
      </p:pic>
    </p:spTree>
    <p:extLst>
      <p:ext uri="{BB962C8B-B14F-4D97-AF65-F5344CB8AC3E}">
        <p14:creationId xmlns:p14="http://schemas.microsoft.com/office/powerpoint/2010/main" val="2879295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068052"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Use an insurance broker who has expertise in food insurance.</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Review your exposures.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Cooperate with your insurance company but protect your interests.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Do not take “CLAIM DENIED” as an answer from your insurance company.</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6604615"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Practice Pointers</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36</a:t>
            </a:fld>
            <a:endParaRPr lang="en-US" dirty="0">
              <a:solidFill>
                <a:srgbClr val="002060"/>
              </a:solidFill>
              <a:latin typeface="Myriad Pro" panose="020B0503030403020204" pitchFamily="34" charset="0"/>
            </a:endParaRPr>
          </a:p>
        </p:txBody>
      </p:sp>
      <p:pic>
        <p:nvPicPr>
          <p:cNvPr id="2" name="Picture 1">
            <a:extLst>
              <a:ext uri="{FF2B5EF4-FFF2-40B4-BE49-F238E27FC236}">
                <a16:creationId xmlns:a16="http://schemas.microsoft.com/office/drawing/2014/main" id="{BCC26AC1-6F63-8599-5CA8-71732F2C1FC3}"/>
              </a:ext>
            </a:extLst>
          </p:cNvPr>
          <p:cNvPicPr>
            <a:picLocks noChangeAspect="1"/>
          </p:cNvPicPr>
          <p:nvPr/>
        </p:nvPicPr>
        <p:blipFill>
          <a:blip r:embed="rId4">
            <a:extLst>
              <a:ext uri="{28A0092B-C50C-407E-A947-70E740481C1C}">
                <a14:useLocalDpi xmlns:a14="http://schemas.microsoft.com/office/drawing/2010/main" val="0"/>
              </a:ext>
            </a:extLst>
          </a:blip>
          <a:srcRect l="6627" t="12868" r="7298" b="15017"/>
          <a:stretch/>
        </p:blipFill>
        <p:spPr>
          <a:xfrm>
            <a:off x="7012227" y="4045379"/>
            <a:ext cx="4513023" cy="2272341"/>
          </a:xfrm>
          <a:prstGeom prst="rect">
            <a:avLst/>
          </a:prstGeom>
        </p:spPr>
      </p:pic>
    </p:spTree>
    <p:extLst>
      <p:ext uri="{BB962C8B-B14F-4D97-AF65-F5344CB8AC3E}">
        <p14:creationId xmlns:p14="http://schemas.microsoft.com/office/powerpoint/2010/main" val="3758951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 glass building">
            <a:extLst>
              <a:ext uri="{FF2B5EF4-FFF2-40B4-BE49-F238E27FC236}">
                <a16:creationId xmlns:a16="http://schemas.microsoft.com/office/drawing/2014/main" id="{819C3CA5-7672-FF74-1D7E-5AC27237D4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1" t="-215" b="1495"/>
          <a:stretch/>
        </p:blipFill>
        <p:spPr>
          <a:xfrm>
            <a:off x="-152399" y="-235509"/>
            <a:ext cx="10434912" cy="7141407"/>
          </a:xfrm>
          <a:prstGeom prst="rect">
            <a:avLst/>
          </a:prstGeom>
        </p:spPr>
      </p:pic>
      <p:sp>
        <p:nvSpPr>
          <p:cNvPr id="4" name="Isosceles Triangle 3">
            <a:extLst>
              <a:ext uri="{FF2B5EF4-FFF2-40B4-BE49-F238E27FC236}">
                <a16:creationId xmlns:a16="http://schemas.microsoft.com/office/drawing/2014/main" id="{C6289A1C-CCD1-2628-137D-300E66876779}"/>
              </a:ext>
            </a:extLst>
          </p:cNvPr>
          <p:cNvSpPr/>
          <p:nvPr/>
        </p:nvSpPr>
        <p:spPr>
          <a:xfrm flipH="1">
            <a:off x="5291412" y="0"/>
            <a:ext cx="4991101" cy="685800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BD32BA4C-C33D-680F-8BA9-AC238DCE5870}"/>
              </a:ext>
            </a:extLst>
          </p:cNvPr>
          <p:cNvSpPr/>
          <p:nvPr/>
        </p:nvSpPr>
        <p:spPr>
          <a:xfrm>
            <a:off x="-3435058" y="919205"/>
            <a:ext cx="12833057" cy="2254731"/>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32514D2-0F39-5A51-4A12-F9B29A6A8111}"/>
              </a:ext>
            </a:extLst>
          </p:cNvPr>
          <p:cNvCxnSpPr>
            <a:cxnSpLocks/>
          </p:cNvCxnSpPr>
          <p:nvPr/>
        </p:nvCxnSpPr>
        <p:spPr>
          <a:xfrm rot="2160000" flipV="1">
            <a:off x="7637133" y="-868679"/>
            <a:ext cx="0" cy="8595360"/>
          </a:xfrm>
          <a:prstGeom prst="line">
            <a:avLst/>
          </a:prstGeom>
          <a:ln w="76200">
            <a:solidFill>
              <a:schemeClr val="bg1"/>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Parallelogram 4">
            <a:extLst>
              <a:ext uri="{FF2B5EF4-FFF2-40B4-BE49-F238E27FC236}">
                <a16:creationId xmlns:a16="http://schemas.microsoft.com/office/drawing/2014/main" id="{3D2A2DFA-54E5-D59A-7879-79AB482412A0}"/>
              </a:ext>
            </a:extLst>
          </p:cNvPr>
          <p:cNvSpPr/>
          <p:nvPr/>
        </p:nvSpPr>
        <p:spPr>
          <a:xfrm>
            <a:off x="3215380" y="2903277"/>
            <a:ext cx="9637522" cy="923330"/>
          </a:xfrm>
          <a:prstGeom prst="parallelogram">
            <a:avLst>
              <a:gd name="adj" fmla="val 68321"/>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sp>
        <p:nvSpPr>
          <p:cNvPr id="6" name="Text Placeholder 2">
            <a:extLst>
              <a:ext uri="{FF2B5EF4-FFF2-40B4-BE49-F238E27FC236}">
                <a16:creationId xmlns:a16="http://schemas.microsoft.com/office/drawing/2014/main" id="{4DE24102-9A38-61C2-7005-34BB00FB23B0}"/>
              </a:ext>
            </a:extLst>
          </p:cNvPr>
          <p:cNvSpPr txBox="1">
            <a:spLocks/>
          </p:cNvSpPr>
          <p:nvPr/>
        </p:nvSpPr>
        <p:spPr>
          <a:xfrm>
            <a:off x="-152399" y="1087303"/>
            <a:ext cx="9550398" cy="1733550"/>
          </a:xfrm>
          <a:prstGeom prst="rect">
            <a:avLst/>
          </a:prstGeom>
        </p:spPr>
        <p:txBody>
          <a:bodyPr vert="horz" lIns="91440" tIns="45720" rIns="91440" bIns="45720" rtlCol="0" anchor="ctr"/>
          <a:lstStyle>
            <a:defPPr>
              <a:defRPr lang="en-US"/>
            </a:defPPr>
            <a:lvl1pPr marL="0" indent="0" algn="l" defTabSz="914400" rtl="0" eaLnBrk="1" latinLnBrk="0" hangingPunct="1">
              <a:buNone/>
              <a:defRPr sz="5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t>THANK YOU!</a:t>
            </a:r>
          </a:p>
        </p:txBody>
      </p:sp>
      <p:sp>
        <p:nvSpPr>
          <p:cNvPr id="8" name="Text Placeholder 2">
            <a:extLst>
              <a:ext uri="{FF2B5EF4-FFF2-40B4-BE49-F238E27FC236}">
                <a16:creationId xmlns:a16="http://schemas.microsoft.com/office/drawing/2014/main" id="{AA71ABA1-7817-1DC8-6C1A-BA55B79A247F}"/>
              </a:ext>
            </a:extLst>
          </p:cNvPr>
          <p:cNvSpPr txBox="1">
            <a:spLocks/>
          </p:cNvSpPr>
          <p:nvPr/>
        </p:nvSpPr>
        <p:spPr>
          <a:xfrm>
            <a:off x="6096000" y="5851411"/>
            <a:ext cx="5791814" cy="721658"/>
          </a:xfrm>
          <a:prstGeom prst="rect">
            <a:avLst/>
          </a:prstGeom>
        </p:spPr>
        <p:txBody>
          <a:bodyPr vert="horz" lIns="91440" tIns="45720" rIns="91440" bIns="45720" rtlCol="0" anchor="ctr"/>
          <a:lstStyle>
            <a:defPPr>
              <a:defRPr lang="en-US"/>
            </a:defPPr>
            <a:lvl1pPr marL="0" indent="0" algn="r" defTabSz="914400" rtl="0" eaLnBrk="1" latinLnBrk="0" hangingPunct="1">
              <a:buNone/>
              <a:defRPr sz="2400" b="0" kern="1200">
                <a:solidFill>
                  <a:srgbClr val="012169"/>
                </a:solidFill>
                <a:latin typeface="Arial" panose="020B0604020202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Steven J. Pudell, Luma S. Al-Shibib </a:t>
            </a:r>
          </a:p>
        </p:txBody>
      </p:sp>
      <p:pic>
        <p:nvPicPr>
          <p:cNvPr id="9" name="Picture 8" descr="A blue text on a white background&#10;&#10;Description automatically generated">
            <a:extLst>
              <a:ext uri="{FF2B5EF4-FFF2-40B4-BE49-F238E27FC236}">
                <a16:creationId xmlns:a16="http://schemas.microsoft.com/office/drawing/2014/main" id="{5DA83C07-1088-CD61-5C05-0EC0C4719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0525" y="5103962"/>
            <a:ext cx="3800477" cy="539137"/>
          </a:xfrm>
          <a:prstGeom prst="rect">
            <a:avLst/>
          </a:prstGeom>
        </p:spPr>
      </p:pic>
      <p:sp>
        <p:nvSpPr>
          <p:cNvPr id="7" name="Text Placeholder 2">
            <a:extLst>
              <a:ext uri="{FF2B5EF4-FFF2-40B4-BE49-F238E27FC236}">
                <a16:creationId xmlns:a16="http://schemas.microsoft.com/office/drawing/2014/main" id="{78E8B4D6-D120-D963-76AC-38D8AE7E19BD}"/>
              </a:ext>
            </a:extLst>
          </p:cNvPr>
          <p:cNvSpPr txBox="1">
            <a:spLocks/>
          </p:cNvSpPr>
          <p:nvPr/>
        </p:nvSpPr>
        <p:spPr>
          <a:xfrm>
            <a:off x="3603184" y="2903278"/>
            <a:ext cx="8067897" cy="92333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400" dirty="0"/>
          </a:p>
          <a:p>
            <a:r>
              <a:rPr lang="en-US" sz="4400" dirty="0"/>
              <a:t>Questions?</a:t>
            </a:r>
          </a:p>
          <a:p>
            <a:endParaRPr lang="en-US" dirty="0">
              <a:solidFill>
                <a:schemeClr val="tx1"/>
              </a:solidFill>
              <a:highlight>
                <a:srgbClr val="FFFF00"/>
              </a:highlight>
            </a:endParaRPr>
          </a:p>
        </p:txBody>
      </p:sp>
    </p:spTree>
    <p:extLst>
      <p:ext uri="{BB962C8B-B14F-4D97-AF65-F5344CB8AC3E}">
        <p14:creationId xmlns:p14="http://schemas.microsoft.com/office/powerpoint/2010/main" val="2945777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in a suit&#10;&#10;Description automatically generated">
            <a:extLst>
              <a:ext uri="{FF2B5EF4-FFF2-40B4-BE49-F238E27FC236}">
                <a16:creationId xmlns:a16="http://schemas.microsoft.com/office/drawing/2014/main" id="{898BCC65-87B3-6786-4BD6-1712E7C1E069}"/>
              </a:ext>
            </a:extLst>
          </p:cNvPr>
          <p:cNvPicPr>
            <a:picLocks noChangeAspect="1"/>
          </p:cNvPicPr>
          <p:nvPr/>
        </p:nvPicPr>
        <p:blipFill>
          <a:blip r:embed="rId2">
            <a:extLst>
              <a:ext uri="{28A0092B-C50C-407E-A947-70E740481C1C}">
                <a14:useLocalDpi xmlns:a14="http://schemas.microsoft.com/office/drawing/2010/main" val="0"/>
              </a:ext>
            </a:extLst>
          </a:blip>
          <a:srcRect l="32552" b="2341"/>
          <a:stretch/>
        </p:blipFill>
        <p:spPr>
          <a:xfrm>
            <a:off x="0" y="-243038"/>
            <a:ext cx="7608301" cy="7344076"/>
          </a:xfrm>
          <a:prstGeom prst="rect">
            <a:avLst/>
          </a:prstGeom>
        </p:spPr>
      </p:pic>
      <p:sp>
        <p:nvSpPr>
          <p:cNvPr id="19" name="Parallelogram 18">
            <a:extLst>
              <a:ext uri="{FF2B5EF4-FFF2-40B4-BE49-F238E27FC236}">
                <a16:creationId xmlns:a16="http://schemas.microsoft.com/office/drawing/2014/main" id="{34E8206F-DCEB-7FB9-EE9B-A77A15AB3D15}"/>
              </a:ext>
            </a:extLst>
          </p:cNvPr>
          <p:cNvSpPr/>
          <p:nvPr/>
        </p:nvSpPr>
        <p:spPr>
          <a:xfrm>
            <a:off x="940793" y="-243038"/>
            <a:ext cx="16750441" cy="7344076"/>
          </a:xfrm>
          <a:prstGeom prst="parallelogram">
            <a:avLst>
              <a:gd name="adj" fmla="val 72445"/>
            </a:avLst>
          </a:prstGeom>
          <a:solidFill>
            <a:schemeClr val="bg1"/>
          </a:solidFill>
          <a:ln w="76200">
            <a:solidFill>
              <a:srgbClr val="0121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Parallelogram 19">
            <a:extLst>
              <a:ext uri="{FF2B5EF4-FFF2-40B4-BE49-F238E27FC236}">
                <a16:creationId xmlns:a16="http://schemas.microsoft.com/office/drawing/2014/main" id="{D7C192A9-0406-EBCD-E8ED-DD86417FF5CD}"/>
              </a:ext>
            </a:extLst>
          </p:cNvPr>
          <p:cNvSpPr/>
          <p:nvPr/>
        </p:nvSpPr>
        <p:spPr>
          <a:xfrm>
            <a:off x="4863423" y="227966"/>
            <a:ext cx="8562231" cy="869925"/>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TextBox 11">
            <a:extLst>
              <a:ext uri="{FF2B5EF4-FFF2-40B4-BE49-F238E27FC236}">
                <a16:creationId xmlns:a16="http://schemas.microsoft.com/office/drawing/2014/main" id="{74369020-21D9-A0A0-AEE1-C978862D14EE}"/>
              </a:ext>
            </a:extLst>
          </p:cNvPr>
          <p:cNvSpPr txBox="1"/>
          <p:nvPr/>
        </p:nvSpPr>
        <p:spPr>
          <a:xfrm>
            <a:off x="5762625" y="243489"/>
            <a:ext cx="6454108"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800" b="1" dirty="0">
                <a:solidFill>
                  <a:schemeClr val="bg1"/>
                </a:solidFill>
                <a:latin typeface="Arial" panose="020B0604020202020204" pitchFamily="34" charset="0"/>
                <a:cs typeface="Arial" panose="020B0604020202020204" pitchFamily="34" charset="0"/>
              </a:rPr>
              <a:t>Luma S. Al-Shibib</a:t>
            </a:r>
          </a:p>
        </p:txBody>
      </p:sp>
      <p:sp>
        <p:nvSpPr>
          <p:cNvPr id="22" name="TextBox 22">
            <a:extLst>
              <a:ext uri="{FF2B5EF4-FFF2-40B4-BE49-F238E27FC236}">
                <a16:creationId xmlns:a16="http://schemas.microsoft.com/office/drawing/2014/main" id="{BEE6F0AE-3E16-3DBE-E1C6-AED0D0E60378}"/>
              </a:ext>
            </a:extLst>
          </p:cNvPr>
          <p:cNvSpPr txBox="1"/>
          <p:nvPr/>
        </p:nvSpPr>
        <p:spPr>
          <a:xfrm>
            <a:off x="5191125" y="1105471"/>
            <a:ext cx="70008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tabLst>
                <a:tab pos="228600" algn="l"/>
              </a:tabLst>
            </a:pPr>
            <a:r>
              <a:rPr lang="en-US" sz="2400" b="1" dirty="0">
                <a:solidFill>
                  <a:srgbClr val="00B0F0"/>
                </a:solidFill>
                <a:latin typeface="Myriad Pro" panose="020B0503030403020204" pitchFamily="34" charset="0"/>
                <a:cs typeface="Calibri" panose="020F0502020204030204" pitchFamily="34" charset="0"/>
              </a:rPr>
              <a:t>	212.278.1048 / lal-shibib@andersonkill.com</a:t>
            </a:r>
          </a:p>
        </p:txBody>
      </p:sp>
      <p:sp>
        <p:nvSpPr>
          <p:cNvPr id="23" name="TextBox 22">
            <a:extLst>
              <a:ext uri="{FF2B5EF4-FFF2-40B4-BE49-F238E27FC236}">
                <a16:creationId xmlns:a16="http://schemas.microsoft.com/office/drawing/2014/main" id="{60D802C6-7048-5DDC-F2A0-6889E3DDEF90}"/>
              </a:ext>
            </a:extLst>
          </p:cNvPr>
          <p:cNvSpPr txBox="1">
            <a:spLocks noChangeArrowheads="1"/>
          </p:cNvSpPr>
          <p:nvPr/>
        </p:nvSpPr>
        <p:spPr bwMode="auto">
          <a:xfrm>
            <a:off x="4846638" y="1692275"/>
            <a:ext cx="7258050" cy="1168400"/>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Luma S. Al-Shibib is a shareholder in the New York office of Anderson Kill and Co-Chair of the firm’s </a:t>
            </a:r>
            <a:r>
              <a:rPr lang="en-US" altLang="en-US" sz="1400" b="1" dirty="0">
                <a:solidFill>
                  <a:srgbClr val="012169"/>
                </a:solidFill>
              </a:rPr>
              <a:t>Cyber Insurance Recovery </a:t>
            </a:r>
            <a:r>
              <a:rPr lang="en-US" altLang="en-US" sz="1400" dirty="0">
                <a:solidFill>
                  <a:srgbClr val="012169"/>
                </a:solidFill>
              </a:rPr>
              <a:t>Practice Group. She focuses her practice on insurance recovery for corporate policyholders, with an emphasis on cyber liability insurance, crime insurance, directors &amp; officers liability insurance, and other claims-made professional liability insurance.</a:t>
            </a:r>
          </a:p>
        </p:txBody>
      </p:sp>
      <p:sp>
        <p:nvSpPr>
          <p:cNvPr id="24" name="TextBox 23">
            <a:extLst>
              <a:ext uri="{FF2B5EF4-FFF2-40B4-BE49-F238E27FC236}">
                <a16:creationId xmlns:a16="http://schemas.microsoft.com/office/drawing/2014/main" id="{62DF5935-1CF7-0045-9B64-CF91C74C781C}"/>
              </a:ext>
            </a:extLst>
          </p:cNvPr>
          <p:cNvSpPr txBox="1">
            <a:spLocks noChangeArrowheads="1"/>
          </p:cNvSpPr>
          <p:nvPr/>
        </p:nvSpPr>
        <p:spPr bwMode="auto">
          <a:xfrm>
            <a:off x="3908425" y="2992438"/>
            <a:ext cx="8148638" cy="738187"/>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Luma has secured hundreds of millions of dollars in recoveries for corporate clients in both litigation and pre-litigation matters. She has obtained recoveries for losses from data breaches, ransomware and phishing attacks under all-risk and fidelity crime policies as well as cyber policies.</a:t>
            </a:r>
          </a:p>
        </p:txBody>
      </p:sp>
      <p:sp>
        <p:nvSpPr>
          <p:cNvPr id="25" name="TextBox 24">
            <a:extLst>
              <a:ext uri="{FF2B5EF4-FFF2-40B4-BE49-F238E27FC236}">
                <a16:creationId xmlns:a16="http://schemas.microsoft.com/office/drawing/2014/main" id="{AB3FF861-C2EA-C5A4-3F75-0CFAD12175FD}"/>
              </a:ext>
            </a:extLst>
          </p:cNvPr>
          <p:cNvSpPr txBox="1">
            <a:spLocks noChangeArrowheads="1"/>
          </p:cNvSpPr>
          <p:nvPr/>
        </p:nvSpPr>
        <p:spPr bwMode="auto">
          <a:xfrm>
            <a:off x="3327400" y="3802063"/>
            <a:ext cx="8729663" cy="523875"/>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Luma also has a background in bankruptcy and has represented clients in bankruptcy cases involving insurance claims, particularly in the context of claims under directors and officers liability insurance policies.</a:t>
            </a:r>
          </a:p>
        </p:txBody>
      </p:sp>
      <p:sp>
        <p:nvSpPr>
          <p:cNvPr id="26" name="TextBox 25">
            <a:extLst>
              <a:ext uri="{FF2B5EF4-FFF2-40B4-BE49-F238E27FC236}">
                <a16:creationId xmlns:a16="http://schemas.microsoft.com/office/drawing/2014/main" id="{5736763B-322B-A5EE-1325-B4228C8BE894}"/>
              </a:ext>
            </a:extLst>
          </p:cNvPr>
          <p:cNvSpPr txBox="1">
            <a:spLocks noChangeArrowheads="1"/>
          </p:cNvSpPr>
          <p:nvPr/>
        </p:nvSpPr>
        <p:spPr bwMode="auto">
          <a:xfrm>
            <a:off x="2894013" y="4397375"/>
            <a:ext cx="9163050" cy="523220"/>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Luma is an active member of the ABA’s Torts, Insurance, and Trial Practice Committee and serves as a Vice-Chair of the ABA TIPS Cybersecurity Committee. </a:t>
            </a:r>
          </a:p>
        </p:txBody>
      </p:sp>
      <p:sp>
        <p:nvSpPr>
          <p:cNvPr id="27" name="TextBox 26">
            <a:extLst>
              <a:ext uri="{FF2B5EF4-FFF2-40B4-BE49-F238E27FC236}">
                <a16:creationId xmlns:a16="http://schemas.microsoft.com/office/drawing/2014/main" id="{579DDF06-FDF3-D5F7-F912-5BD641E6CEB4}"/>
              </a:ext>
            </a:extLst>
          </p:cNvPr>
          <p:cNvSpPr txBox="1">
            <a:spLocks noChangeArrowheads="1"/>
          </p:cNvSpPr>
          <p:nvPr/>
        </p:nvSpPr>
        <p:spPr bwMode="auto">
          <a:xfrm>
            <a:off x="2365969" y="5088362"/>
            <a:ext cx="8885238" cy="523875"/>
          </a:xfrm>
          <a:prstGeom prst="rect">
            <a:avLst/>
          </a:prstGeom>
          <a:noFill/>
          <a:ln>
            <a:noFill/>
          </a:ln>
        </p:spPr>
        <p:txBody>
          <a:bodyPr>
            <a:spAutoFit/>
          </a:bodyPr>
          <a:lstStyle>
            <a:lvl1pPr marL="4619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28600" indent="0">
              <a:defRPr/>
            </a:pPr>
            <a:r>
              <a:rPr lang="en-US" altLang="en-US" sz="1400" dirty="0">
                <a:solidFill>
                  <a:srgbClr val="012169"/>
                </a:solidFill>
              </a:rPr>
              <a:t>While in law school, Luma interned as a student law clerk for the Honorable Laura Taylor Swain of the United States District Court for the Southern District of New York.</a:t>
            </a:r>
          </a:p>
        </p:txBody>
      </p:sp>
      <p:sp>
        <p:nvSpPr>
          <p:cNvPr id="28" name="Slide Number Placeholder 2">
            <a:extLst>
              <a:ext uri="{FF2B5EF4-FFF2-40B4-BE49-F238E27FC236}">
                <a16:creationId xmlns:a16="http://schemas.microsoft.com/office/drawing/2014/main" id="{227C2B13-A482-3AE0-AA37-7431204FB3FD}"/>
              </a:ext>
            </a:extLst>
          </p:cNvPr>
          <p:cNvSpPr txBox="1">
            <a:spLocks/>
          </p:cNvSpPr>
          <p:nvPr/>
        </p:nvSpPr>
        <p:spPr>
          <a:xfrm>
            <a:off x="0" y="6375400"/>
            <a:ext cx="1205706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1216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pPr/>
              <a:t>4</a:t>
            </a:fld>
            <a:endParaRPr lang="en-US" dirty="0"/>
          </a:p>
        </p:txBody>
      </p:sp>
      <p:sp>
        <p:nvSpPr>
          <p:cNvPr id="29" name="Rectangle 28">
            <a:extLst>
              <a:ext uri="{FF2B5EF4-FFF2-40B4-BE49-F238E27FC236}">
                <a16:creationId xmlns:a16="http://schemas.microsoft.com/office/drawing/2014/main" id="{28E7BE4A-F68B-769C-D444-D4AB07DFAC66}"/>
              </a:ext>
            </a:extLst>
          </p:cNvPr>
          <p:cNvSpPr/>
          <p:nvPr/>
        </p:nvSpPr>
        <p:spPr>
          <a:xfrm>
            <a:off x="12191998" y="-384048"/>
            <a:ext cx="5620513" cy="7242048"/>
          </a:xfrm>
          <a:prstGeom prst="rect">
            <a:avLst/>
          </a:prstGeom>
          <a:solidFill>
            <a:srgbClr val="E8EFF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347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ircular maze with many mazes&#10;&#10;Description automatically generated">
            <a:extLst>
              <a:ext uri="{FF2B5EF4-FFF2-40B4-BE49-F238E27FC236}">
                <a16:creationId xmlns:a16="http://schemas.microsoft.com/office/drawing/2014/main" id="{A7328B0F-2031-FD51-B1EC-5B50BA925797}"/>
              </a:ext>
            </a:extLst>
          </p:cNvPr>
          <p:cNvPicPr>
            <a:picLocks noChangeAspect="1"/>
          </p:cNvPicPr>
          <p:nvPr/>
        </p:nvPicPr>
        <p:blipFill>
          <a:blip r:embed="rId3">
            <a:extLst>
              <a:ext uri="{28A0092B-C50C-407E-A947-70E740481C1C}">
                <a14:useLocalDpi xmlns:a14="http://schemas.microsoft.com/office/drawing/2010/main" val="0"/>
              </a:ext>
            </a:extLst>
          </a:blip>
          <a:srcRect l="18668" r="39078"/>
          <a:stretch/>
        </p:blipFill>
        <p:spPr>
          <a:xfrm>
            <a:off x="7040327" y="0"/>
            <a:ext cx="5151673" cy="6858000"/>
          </a:xfrm>
          <a:prstGeom prst="rect">
            <a:avLst/>
          </a:prstGeom>
        </p:spPr>
      </p:pic>
      <p:sp>
        <p:nvSpPr>
          <p:cNvPr id="14" name="Freeform: Shape 13">
            <a:extLst>
              <a:ext uri="{FF2B5EF4-FFF2-40B4-BE49-F238E27FC236}">
                <a16:creationId xmlns:a16="http://schemas.microsoft.com/office/drawing/2014/main" id="{CCB8E6B5-FD6B-9811-787A-3A480C0C90B1}"/>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Commercial General Liability Policies (“CGL”)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Property Policies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Directors &amp; Officers Liability (“D&amp;O”)</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Errors &amp; Omissions Liability (“E&amp;O”)</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Employment Practices Liability (“EPL”)</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Commercial Crime or Fidelity Policies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Cyber Liability Policies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Contamination and Recall Policies </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INSURANCE POLICIES	</a:t>
            </a:r>
            <a:endParaRPr lang="en-US" dirty="0">
              <a:solidFill>
                <a:srgbClr val="002060"/>
              </a:solidFill>
            </a:endParaRP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5</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379435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riting on a paper&#10;&#10;Description automatically generated">
            <a:extLst>
              <a:ext uri="{FF2B5EF4-FFF2-40B4-BE49-F238E27FC236}">
                <a16:creationId xmlns:a16="http://schemas.microsoft.com/office/drawing/2014/main" id="{7E0DDFFC-C9FF-FD5E-02B6-9AC83B3BF978}"/>
              </a:ext>
            </a:extLst>
          </p:cNvPr>
          <p:cNvPicPr>
            <a:picLocks noChangeAspect="1"/>
          </p:cNvPicPr>
          <p:nvPr/>
        </p:nvPicPr>
        <p:blipFill>
          <a:blip r:embed="rId3">
            <a:extLst>
              <a:ext uri="{28A0092B-C50C-407E-A947-70E740481C1C}">
                <a14:useLocalDpi xmlns:a14="http://schemas.microsoft.com/office/drawing/2010/main" val="0"/>
              </a:ext>
            </a:extLst>
          </a:blip>
          <a:srcRect l="-2693" t="3530" r="60511" b="20877"/>
          <a:stretch/>
        </p:blipFill>
        <p:spPr>
          <a:xfrm>
            <a:off x="7296511" y="1"/>
            <a:ext cx="4895489" cy="6858000"/>
          </a:xfrm>
          <a:prstGeom prst="rect">
            <a:avLst/>
          </a:prstGeom>
        </p:spPr>
      </p:pic>
      <p:sp>
        <p:nvSpPr>
          <p:cNvPr id="10" name="Freeform: Shape 9">
            <a:extLst>
              <a:ext uri="{FF2B5EF4-FFF2-40B4-BE49-F238E27FC236}">
                <a16:creationId xmlns:a16="http://schemas.microsoft.com/office/drawing/2014/main" id="{0E9B82FD-377A-2B70-849C-49BC2CA5568F}"/>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619389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Third party claims for:</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Bodily injury</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Property damage</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Personal and advertising injury (disparagement, copyright infringement, invasion of privacy, et al.)</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Does not cover pure economic loss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(Usually) Unlimited duty to defend</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Commercial General Liability Policies: </a:t>
            </a:r>
          </a:p>
          <a:p>
            <a:pPr>
              <a:lnSpc>
                <a:spcPct val="100000"/>
              </a:lnSpc>
            </a:pPr>
            <a:r>
              <a:rPr lang="en-US" dirty="0">
                <a:solidFill>
                  <a:srgbClr val="002060"/>
                </a:solidFill>
              </a:rPr>
              <a:t>What is Covered?</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6</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409826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fire with black smoke&#10;&#10;Description automatically generated">
            <a:extLst>
              <a:ext uri="{FF2B5EF4-FFF2-40B4-BE49-F238E27FC236}">
                <a16:creationId xmlns:a16="http://schemas.microsoft.com/office/drawing/2014/main" id="{DD10E179-F76C-D710-292B-346E0FE296AC}"/>
              </a:ext>
            </a:extLst>
          </p:cNvPr>
          <p:cNvPicPr>
            <a:picLocks noChangeAspect="1"/>
          </p:cNvPicPr>
          <p:nvPr/>
        </p:nvPicPr>
        <p:blipFill>
          <a:blip r:embed="rId3">
            <a:extLst>
              <a:ext uri="{28A0092B-C50C-407E-A947-70E740481C1C}">
                <a14:useLocalDpi xmlns:a14="http://schemas.microsoft.com/office/drawing/2010/main" val="0"/>
              </a:ext>
            </a:extLst>
          </a:blip>
          <a:srcRect l="14045" r="33250" b="2724"/>
          <a:stretch/>
        </p:blipFill>
        <p:spPr>
          <a:xfrm>
            <a:off x="6666271" y="1"/>
            <a:ext cx="5525728" cy="6858000"/>
          </a:xfrm>
          <a:prstGeom prst="rect">
            <a:avLst/>
          </a:prstGeom>
        </p:spPr>
      </p:pic>
      <p:sp>
        <p:nvSpPr>
          <p:cNvPr id="13" name="Freeform: Shape 12">
            <a:extLst>
              <a:ext uri="{FF2B5EF4-FFF2-40B4-BE49-F238E27FC236}">
                <a16:creationId xmlns:a16="http://schemas.microsoft.com/office/drawing/2014/main" id="{74625317-3987-5E57-2F2C-00F9CAF79412}"/>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9" y="1828800"/>
            <a:ext cx="6454590"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First Party Claims for:</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Physical Damage to Property </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Loss of Use or Functionality of Property</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Business Interruption </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Covers:</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Building</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Office Furniture/Equipment</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Inventory</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Common Covered Perils: Fire, Theft, Vandalism, Explosions, Lightening</a:t>
            </a:r>
          </a:p>
          <a:p>
            <a:pPr marL="342900" lvl="0" indent="-342900">
              <a:buClr>
                <a:srgbClr val="002060"/>
              </a:buClr>
              <a:buFont typeface="Myriad Pro" panose="020B0503030403020204" pitchFamily="34" charset="0"/>
              <a:buChar char=""/>
            </a:pPr>
            <a:endParaRPr lang="en-US" sz="2400" dirty="0">
              <a:solidFill>
                <a:srgbClr val="002060"/>
              </a:solidFill>
              <a:latin typeface="Myriad Pro" panose="020B0503030403020204" pitchFamily="34" charset="0"/>
            </a:endParaRP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dirty="0"/>
              <a:t>Property Policies: </a:t>
            </a:r>
            <a:br>
              <a:rPr lang="en-US" dirty="0"/>
            </a:br>
            <a:r>
              <a:rPr lang="en-US" dirty="0">
                <a:solidFill>
                  <a:srgbClr val="002060"/>
                </a:solidFill>
              </a:rPr>
              <a:t>What is Covered?</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7</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343736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itting around a table&#10;&#10;Description automatically generated">
            <a:extLst>
              <a:ext uri="{FF2B5EF4-FFF2-40B4-BE49-F238E27FC236}">
                <a16:creationId xmlns:a16="http://schemas.microsoft.com/office/drawing/2014/main" id="{909D3104-3FEE-8452-0E09-FEB611F835A2}"/>
              </a:ext>
            </a:extLst>
          </p:cNvPr>
          <p:cNvPicPr>
            <a:picLocks noChangeAspect="1"/>
          </p:cNvPicPr>
          <p:nvPr/>
        </p:nvPicPr>
        <p:blipFill>
          <a:blip r:embed="rId3">
            <a:extLst>
              <a:ext uri="{28A0092B-C50C-407E-A947-70E740481C1C}">
                <a14:useLocalDpi xmlns:a14="http://schemas.microsoft.com/office/drawing/2010/main" val="0"/>
              </a:ext>
            </a:extLst>
          </a:blip>
          <a:srcRect l="27691" r="35265"/>
          <a:stretch/>
        </p:blipFill>
        <p:spPr>
          <a:xfrm>
            <a:off x="7374563" y="0"/>
            <a:ext cx="4817438" cy="6858000"/>
          </a:xfrm>
          <a:prstGeom prst="rect">
            <a:avLst/>
          </a:prstGeom>
        </p:spPr>
      </p:pic>
      <p:sp>
        <p:nvSpPr>
          <p:cNvPr id="13" name="Freeform: Shape 12">
            <a:extLst>
              <a:ext uri="{FF2B5EF4-FFF2-40B4-BE49-F238E27FC236}">
                <a16:creationId xmlns:a16="http://schemas.microsoft.com/office/drawing/2014/main" id="{38EC2B7E-B2E4-6614-64E1-7AFF84BA4E13}"/>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9" y="1828800"/>
            <a:ext cx="6750426"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(Usually) the Company and its Management, Executives and Employees</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Pays Settlements or Judgments for Third Party Liability</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D&amp;O: Wrongdoing </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E&amp;O:  Mistakes in Rendering Client Services (Negligence/Malpractice)</a:t>
            </a:r>
          </a:p>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Defense Costs Coverage (Even if Damages Are Excluded)</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11106661"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pt-BR" dirty="0"/>
              <a:t>D&amp;O and E&amp;O Policies:</a:t>
            </a:r>
            <a:br>
              <a:rPr lang="en-US" dirty="0"/>
            </a:br>
            <a:r>
              <a:rPr lang="en-US" dirty="0">
                <a:solidFill>
                  <a:srgbClr val="002060"/>
                </a:solidFill>
              </a:rPr>
              <a:t>What is Covered?</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8</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3060264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anding a piece of paper to another person&#10;&#10;Description automatically generated">
            <a:extLst>
              <a:ext uri="{FF2B5EF4-FFF2-40B4-BE49-F238E27FC236}">
                <a16:creationId xmlns:a16="http://schemas.microsoft.com/office/drawing/2014/main" id="{4A55AE41-3466-A423-45BB-FEB8BCAB87A7}"/>
              </a:ext>
            </a:extLst>
          </p:cNvPr>
          <p:cNvPicPr>
            <a:picLocks noChangeAspect="1"/>
          </p:cNvPicPr>
          <p:nvPr/>
        </p:nvPicPr>
        <p:blipFill>
          <a:blip r:embed="rId3">
            <a:extLst>
              <a:ext uri="{28A0092B-C50C-407E-A947-70E740481C1C}">
                <a14:useLocalDpi xmlns:a14="http://schemas.microsoft.com/office/drawing/2010/main" val="0"/>
              </a:ext>
            </a:extLst>
          </a:blip>
          <a:srcRect l="32526" r="16601" b="11113"/>
          <a:stretch/>
        </p:blipFill>
        <p:spPr>
          <a:xfrm>
            <a:off x="6923315" y="1"/>
            <a:ext cx="5268686" cy="6858000"/>
          </a:xfrm>
          <a:prstGeom prst="rect">
            <a:avLst/>
          </a:prstGeom>
        </p:spPr>
      </p:pic>
      <p:sp>
        <p:nvSpPr>
          <p:cNvPr id="10" name="Freeform: Shape 9">
            <a:extLst>
              <a:ext uri="{FF2B5EF4-FFF2-40B4-BE49-F238E27FC236}">
                <a16:creationId xmlns:a16="http://schemas.microsoft.com/office/drawing/2014/main" id="{EC8DF389-904B-54B3-2981-D752B8EE9BC0}"/>
              </a:ext>
            </a:extLst>
          </p:cNvPr>
          <p:cNvSpPr/>
          <p:nvPr/>
        </p:nvSpPr>
        <p:spPr>
          <a:xfrm>
            <a:off x="6096000" y="0"/>
            <a:ext cx="6096000" cy="6858000"/>
          </a:xfrm>
          <a:custGeom>
            <a:avLst/>
            <a:gdLst>
              <a:gd name="connsiteX0" fmla="*/ 0 w 6096000"/>
              <a:gd name="connsiteY0" fmla="*/ 0 h 6858000"/>
              <a:gd name="connsiteX1" fmla="*/ 95250 w 6096000"/>
              <a:gd name="connsiteY1" fmla="*/ 6858000 h 6858000"/>
              <a:gd name="connsiteX2" fmla="*/ 1581150 w 6096000"/>
              <a:gd name="connsiteY2" fmla="*/ 6858000 h 6858000"/>
              <a:gd name="connsiteX3" fmla="*/ 6096000 w 6096000"/>
              <a:gd name="connsiteY3" fmla="*/ 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95250" y="6858000"/>
                </a:lnTo>
                <a:lnTo>
                  <a:pt x="1581150" y="6858000"/>
                </a:lnTo>
                <a:lnTo>
                  <a:pt x="609600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A blue text on a white background&#10;&#10;Description automatically generated">
            <a:extLst>
              <a:ext uri="{FF2B5EF4-FFF2-40B4-BE49-F238E27FC236}">
                <a16:creationId xmlns:a16="http://schemas.microsoft.com/office/drawing/2014/main" id="{A43543B8-979D-23BF-DCAD-F1942A371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6377225"/>
            <a:ext cx="2365085" cy="335512"/>
          </a:xfrm>
          <a:prstGeom prst="rect">
            <a:avLst/>
          </a:prstGeom>
        </p:spPr>
      </p:pic>
      <p:sp>
        <p:nvSpPr>
          <p:cNvPr id="8" name="Content Placeholder 2">
            <a:extLst>
              <a:ext uri="{FF2B5EF4-FFF2-40B4-BE49-F238E27FC236}">
                <a16:creationId xmlns:a16="http://schemas.microsoft.com/office/drawing/2014/main" id="{1FEC1C71-511D-32E0-38FE-AF8A267B7DF1}"/>
              </a:ext>
            </a:extLst>
          </p:cNvPr>
          <p:cNvSpPr txBox="1">
            <a:spLocks/>
          </p:cNvSpPr>
          <p:nvPr/>
        </p:nvSpPr>
        <p:spPr>
          <a:xfrm>
            <a:off x="457197" y="1379623"/>
            <a:ext cx="8222779"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Clr>
                <a:srgbClr val="012169"/>
              </a:buClr>
              <a:buFont typeface="Myriad Pro" panose="020B0503030403020204" pitchFamily="34" charset="0"/>
              <a:buChar char=""/>
            </a:pPr>
            <a:endParaRPr lang="en-US" sz="2400" b="0" dirty="0">
              <a:solidFill>
                <a:srgbClr val="012169"/>
              </a:solidFill>
              <a:latin typeface="Myriad Pro" panose="020B0503030403020204" pitchFamily="34" charset="0"/>
            </a:endParaRP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823F52D-9EF5-F7E2-B976-DCD1534DA1F1}"/>
                  </a:ext>
                </a:extLst>
              </p14:cNvPr>
              <p14:cNvContentPartPr/>
              <p14:nvPr/>
            </p14:nvContentPartPr>
            <p14:xfrm>
              <a:off x="7040327" y="4258660"/>
              <a:ext cx="360" cy="360"/>
            </p14:xfrm>
          </p:contentPart>
        </mc:Choice>
        <mc:Fallback xmlns="">
          <p:pic>
            <p:nvPicPr>
              <p:cNvPr id="15" name="Ink 14">
                <a:extLst>
                  <a:ext uri="{FF2B5EF4-FFF2-40B4-BE49-F238E27FC236}">
                    <a16:creationId xmlns:a16="http://schemas.microsoft.com/office/drawing/2014/main" id="{9823F52D-9EF5-F7E2-B976-DCD1534DA1F1}"/>
                  </a:ext>
                </a:extLst>
              </p:cNvPr>
              <p:cNvPicPr/>
              <p:nvPr/>
            </p:nvPicPr>
            <p:blipFill>
              <a:blip r:embed="rId6"/>
              <a:stretch>
                <a:fillRect/>
              </a:stretch>
            </p:blipFill>
            <p:spPr>
              <a:xfrm>
                <a:off x="7029527" y="4247860"/>
                <a:ext cx="21600" cy="21600"/>
              </a:xfrm>
              <a:prstGeom prst="rect">
                <a:avLst/>
              </a:prstGeom>
            </p:spPr>
          </p:pic>
        </mc:Fallback>
      </mc:AlternateContent>
      <p:sp>
        <p:nvSpPr>
          <p:cNvPr id="5" name="Content Placeholder 2">
            <a:extLst>
              <a:ext uri="{FF2B5EF4-FFF2-40B4-BE49-F238E27FC236}">
                <a16:creationId xmlns:a16="http://schemas.microsoft.com/office/drawing/2014/main" id="{4BE25DB2-F651-41DC-3197-D06683924C3A}"/>
              </a:ext>
            </a:extLst>
          </p:cNvPr>
          <p:cNvSpPr txBox="1">
            <a:spLocks/>
          </p:cNvSpPr>
          <p:nvPr/>
        </p:nvSpPr>
        <p:spPr>
          <a:xfrm>
            <a:off x="457198" y="1828800"/>
            <a:ext cx="11277605" cy="4351338"/>
          </a:xfrm>
          <a:prstGeom prst="rect">
            <a:avLst/>
          </a:prstGeom>
        </p:spPr>
        <p:txBody>
          <a:bodyPr>
            <a:noAutofit/>
          </a:bodyPr>
          <a:lstStyle>
            <a:lvl1pPr algn="l" rtl="0" eaLnBrk="0" fontAlgn="base" hangingPunct="0">
              <a:spcBef>
                <a:spcPct val="20000"/>
              </a:spcBef>
              <a:spcAft>
                <a:spcPts val="600"/>
              </a:spcAft>
              <a:buFont typeface="Arial" panose="020B0604020202020204" pitchFamily="34"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lvl="0" indent="-342900">
              <a:buClr>
                <a:srgbClr val="002060"/>
              </a:buClr>
              <a:buFont typeface="Myriad Pro" panose="020B0503030403020204" pitchFamily="34" charset="0"/>
              <a:buChar char=""/>
            </a:pPr>
            <a:r>
              <a:rPr lang="en-US" sz="2400" dirty="0">
                <a:solidFill>
                  <a:srgbClr val="002060"/>
                </a:solidFill>
                <a:latin typeface="Myriad Pro" panose="020B0503030403020204" pitchFamily="34" charset="0"/>
              </a:rPr>
              <a:t>Claims By Employees Against the Company</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Wrongful Termination</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Discrimination </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Harassment</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Retaliation</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Demotions/Failure to Promote</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Negligent Hiring/Supervision</a:t>
            </a:r>
          </a:p>
          <a:p>
            <a:pPr marL="1371600" lvl="1" indent="-457200">
              <a:buClr>
                <a:srgbClr val="002060"/>
              </a:buClr>
              <a:buFont typeface="Myriad Pro" panose="020B0503030403020204" pitchFamily="34" charset="0"/>
              <a:buChar char=""/>
              <a:tabLst>
                <a:tab pos="860425" algn="l"/>
              </a:tabLst>
            </a:pPr>
            <a:r>
              <a:rPr lang="en-US" sz="2200" dirty="0">
                <a:solidFill>
                  <a:srgbClr val="002060"/>
                </a:solidFill>
                <a:latin typeface="Myriad Pro" panose="020B0503030403020204" pitchFamily="34" charset="0"/>
              </a:rPr>
              <a:t>Breaching Terms of Employment Contract</a:t>
            </a:r>
          </a:p>
        </p:txBody>
      </p:sp>
      <p:sp>
        <p:nvSpPr>
          <p:cNvPr id="6" name="Parallelogram 5">
            <a:extLst>
              <a:ext uri="{FF2B5EF4-FFF2-40B4-BE49-F238E27FC236}">
                <a16:creationId xmlns:a16="http://schemas.microsoft.com/office/drawing/2014/main" id="{395C47A8-23C8-3695-69E3-DAA98493335C}"/>
              </a:ext>
            </a:extLst>
          </p:cNvPr>
          <p:cNvSpPr/>
          <p:nvPr/>
        </p:nvSpPr>
        <p:spPr>
          <a:xfrm>
            <a:off x="-508615" y="361703"/>
            <a:ext cx="8446115" cy="724147"/>
          </a:xfrm>
          <a:prstGeom prst="parallelogram">
            <a:avLst>
              <a:gd name="adj" fmla="val 68321"/>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F7DC5153-ABC9-3989-C146-19099EF9B9D7}"/>
              </a:ext>
            </a:extLst>
          </p:cNvPr>
          <p:cNvSpPr txBox="1">
            <a:spLocks/>
          </p:cNvSpPr>
          <p:nvPr/>
        </p:nvSpPr>
        <p:spPr>
          <a:xfrm>
            <a:off x="126834" y="361703"/>
            <a:ext cx="11540558" cy="1376481"/>
          </a:xfrm>
          <a:prstGeom prst="rect">
            <a:avLst/>
          </a:prstGeom>
        </p:spPr>
        <p:txBody>
          <a:bodyPr vert="horz" wrap="square" lIns="91440" tIns="45720" rIns="91440" bIns="0" numCol="1" anchor="t" anchorCtr="0" compatLnSpc="1">
            <a:prstTxWarp prst="textNoShape">
              <a:avLst/>
            </a:prstTxWarp>
          </a:bodyPr>
          <a:lstStyle>
            <a:defPPr>
              <a:defRPr lang="en-US"/>
            </a:defPPr>
            <a:lvl1pPr marL="0" indent="0" algn="l" defTabSz="914400" rtl="0" eaLnBrk="1" latinLnBrk="0" hangingPunct="1">
              <a:buNone/>
              <a:defRPr sz="4400" b="1" kern="1200">
                <a:solidFill>
                  <a:schemeClr val="bg1"/>
                </a:solidFill>
                <a:latin typeface="Myriad Pro" panose="020B0503030403020204" pitchFamily="34" charset="0"/>
                <a:ea typeface="+mn-ea"/>
                <a:cs typeface="Arial" panose="020B0604020202020204" pitchFamily="34" charset="0"/>
              </a:defRPr>
            </a:lvl1pPr>
            <a:lvl2pPr marL="457200" algn="l" defTabSz="914400" rtl="0" eaLnBrk="1" latinLnBrk="0" hangingPunct="1">
              <a:defRPr sz="5400" b="1" kern="1200">
                <a:solidFill>
                  <a:schemeClr val="bg1"/>
                </a:solidFill>
                <a:latin typeface="+mn-lt"/>
                <a:ea typeface="+mn-ea"/>
                <a:cs typeface="+mn-cs"/>
              </a:defRPr>
            </a:lvl2pPr>
            <a:lvl3pPr marL="914400" algn="l" defTabSz="914400" rtl="0" eaLnBrk="1" latinLnBrk="0" hangingPunct="1">
              <a:defRPr sz="5400" b="1" kern="1200">
                <a:solidFill>
                  <a:schemeClr val="bg1"/>
                </a:solidFill>
                <a:latin typeface="+mn-lt"/>
                <a:ea typeface="+mn-ea"/>
                <a:cs typeface="+mn-cs"/>
              </a:defRPr>
            </a:lvl3pPr>
            <a:lvl4pPr marL="1371600" algn="l" defTabSz="914400" rtl="0" eaLnBrk="1" latinLnBrk="0" hangingPunct="1">
              <a:defRPr sz="5400" b="1" kern="1200">
                <a:solidFill>
                  <a:schemeClr val="bg1"/>
                </a:solidFill>
                <a:latin typeface="+mn-lt"/>
                <a:ea typeface="+mn-ea"/>
                <a:cs typeface="+mn-cs"/>
              </a:defRPr>
            </a:lvl4pPr>
            <a:lvl5pPr marL="1828800" algn="l" defTabSz="914400" rtl="0" eaLnBrk="1" latinLnBrk="0" hangingPunct="1">
              <a:defRPr sz="5400" b="1"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pt-BR" dirty="0"/>
              <a:t>EPLI Policies:</a:t>
            </a:r>
            <a:br>
              <a:rPr lang="en-US" dirty="0"/>
            </a:br>
            <a:r>
              <a:rPr lang="en-US" dirty="0">
                <a:solidFill>
                  <a:srgbClr val="002060"/>
                </a:solidFill>
              </a:rPr>
              <a:t>What is Covered?</a:t>
            </a:r>
          </a:p>
        </p:txBody>
      </p:sp>
      <p:sp>
        <p:nvSpPr>
          <p:cNvPr id="3" name="Slide Number Placeholder 2">
            <a:extLst>
              <a:ext uri="{FF2B5EF4-FFF2-40B4-BE49-F238E27FC236}">
                <a16:creationId xmlns:a16="http://schemas.microsoft.com/office/drawing/2014/main" id="{AD98C061-E3CB-30E1-B9ED-7CE00C5A5D79}"/>
              </a:ext>
            </a:extLst>
          </p:cNvPr>
          <p:cNvSpPr txBox="1">
            <a:spLocks/>
          </p:cNvSpPr>
          <p:nvPr/>
        </p:nvSpPr>
        <p:spPr>
          <a:xfrm>
            <a:off x="0" y="6455302"/>
            <a:ext cx="12191999"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E84E12-9C3D-4E3F-8459-D33FC7436A4D}" type="slidenum">
              <a:rPr lang="en-US" smtClean="0">
                <a:solidFill>
                  <a:srgbClr val="002060"/>
                </a:solidFill>
                <a:latin typeface="Myriad Pro" panose="020B0503030403020204" pitchFamily="34" charset="0"/>
              </a:rPr>
              <a:pPr/>
              <a:t>9</a:t>
            </a:fld>
            <a:endParaRPr lang="en-US"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2251239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819</TotalTime>
  <Words>2206</Words>
  <Application>Microsoft Office PowerPoint</Application>
  <PresentationFormat>Widescreen</PresentationFormat>
  <Paragraphs>291</Paragraphs>
  <Slides>37</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vt:lpstr>
      <vt:lpstr>Aptos Display</vt:lpstr>
      <vt:lpstr>Arial</vt:lpstr>
      <vt:lpstr>Calibri</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McKay, Devon</dc:creator>
  <cp:lastModifiedBy>Al-Shibib, Luma S.</cp:lastModifiedBy>
  <cp:revision>50</cp:revision>
  <dcterms:created xsi:type="dcterms:W3CDTF">2024-11-26T15:29:40Z</dcterms:created>
  <dcterms:modified xsi:type="dcterms:W3CDTF">2024-12-02T19:33:36Z</dcterms:modified>
</cp:coreProperties>
</file>