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63" r:id="rId3"/>
    <p:sldId id="258" r:id="rId4"/>
    <p:sldId id="267" r:id="rId5"/>
    <p:sldId id="264" r:id="rId6"/>
    <p:sldId id="266" r:id="rId7"/>
    <p:sldId id="265" r:id="rId8"/>
    <p:sldId id="268" r:id="rId9"/>
    <p:sldId id="269" r:id="rId10"/>
    <p:sldId id="270" r:id="rId11"/>
    <p:sldId id="271" r:id="rId12"/>
    <p:sldId id="272" r:id="rId13"/>
    <p:sldId id="273" r:id="rId14"/>
    <p:sldId id="274"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20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34" autoAdjust="0"/>
    <p:restoredTop sz="79598"/>
  </p:normalViewPr>
  <p:slideViewPr>
    <p:cSldViewPr snapToGrid="0">
      <p:cViewPr>
        <p:scale>
          <a:sx n="110" d="100"/>
          <a:sy n="110" d="100"/>
        </p:scale>
        <p:origin x="528"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0816FF-7FB5-6D4B-A2FC-AA2F5E3BEF51}" type="datetimeFigureOut">
              <a:rPr lang="en-US" smtClean="0"/>
              <a:t>1/17/20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14A49-5823-564F-9D13-81BBD92C63F7}" type="slidenum">
              <a:rPr lang="en-US" smtClean="0"/>
              <a:t>‹#›</a:t>
            </a:fld>
            <a:endParaRPr lang="en-US"/>
          </a:p>
        </p:txBody>
      </p:sp>
    </p:spTree>
    <p:extLst>
      <p:ext uri="{BB962C8B-B14F-4D97-AF65-F5344CB8AC3E}">
        <p14:creationId xmlns:p14="http://schemas.microsoft.com/office/powerpoint/2010/main" val="396429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Maureen will kick off the program.</a:t>
            </a:r>
          </a:p>
        </p:txBody>
      </p:sp>
      <p:sp>
        <p:nvSpPr>
          <p:cNvPr id="4" name="Slide Number Placeholder 3"/>
          <p:cNvSpPr>
            <a:spLocks noGrp="1"/>
          </p:cNvSpPr>
          <p:nvPr>
            <p:ph type="sldNum" sz="quarter" idx="5"/>
          </p:nvPr>
        </p:nvSpPr>
        <p:spPr/>
        <p:txBody>
          <a:bodyPr/>
          <a:lstStyle/>
          <a:p>
            <a:fld id="{B6914A49-5823-564F-9D13-81BBD92C63F7}" type="slidenum">
              <a:rPr lang="en-US" smtClean="0"/>
              <a:t>1</a:t>
            </a:fld>
            <a:endParaRPr lang="en-US"/>
          </a:p>
        </p:txBody>
      </p:sp>
    </p:spTree>
    <p:extLst>
      <p:ext uri="{BB962C8B-B14F-4D97-AF65-F5344CB8AC3E}">
        <p14:creationId xmlns:p14="http://schemas.microsoft.com/office/powerpoint/2010/main" val="105204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Maureen and Mike will take the lead on the first three bullets of this slide.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Angela will take the lead on the AI in hiring/recruiting/employment decisions (fourth bullet).</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some of the ways that employers are using AI and advanced analytics to monitor the workplace?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Assuming that these tools are deployed on aggregated data about employees, are there still privacy risks presented? How does this change if the data are anonymized?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risks are presented by the use of AI in making employment decisions?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the risk that AI tools may generate decisions that improperly (or unlawfully) rely on private and sensitive information about individuals such as personal attributes, lifestyle, health, etc.?</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employers </a:t>
            </a:r>
            <a:r>
              <a:rPr lang="en-US" sz="1200" kern="1200" dirty="0" err="1">
                <a:solidFill>
                  <a:schemeClr val="tx1"/>
                </a:solidFill>
                <a:effectLst/>
                <a:latin typeface="+mn-lt"/>
                <a:ea typeface="+mn-ea"/>
                <a:cs typeface="+mn-cs"/>
              </a:rPr>
              <a:t>effectrively</a:t>
            </a:r>
            <a:r>
              <a:rPr lang="en-US" sz="1200" kern="1200" dirty="0">
                <a:solidFill>
                  <a:schemeClr val="tx1"/>
                </a:solidFill>
                <a:effectLst/>
                <a:latin typeface="+mn-lt"/>
                <a:ea typeface="+mn-ea"/>
                <a:cs typeface="+mn-cs"/>
              </a:rPr>
              <a:t> use AI and other cutting-edge analytics in the workplace while mitigating the employee privacy risks?</a:t>
            </a:r>
          </a:p>
        </p:txBody>
      </p:sp>
      <p:sp>
        <p:nvSpPr>
          <p:cNvPr id="4" name="Slide Number Placeholder 3"/>
          <p:cNvSpPr>
            <a:spLocks noGrp="1"/>
          </p:cNvSpPr>
          <p:nvPr>
            <p:ph type="sldNum" sz="quarter" idx="5"/>
          </p:nvPr>
        </p:nvSpPr>
        <p:spPr/>
        <p:txBody>
          <a:bodyPr/>
          <a:lstStyle/>
          <a:p>
            <a:fld id="{B6914A49-5823-564F-9D13-81BBD92C63F7}" type="slidenum">
              <a:rPr lang="en-US" smtClean="0"/>
              <a:t>10</a:t>
            </a:fld>
            <a:endParaRPr lang="en-US"/>
          </a:p>
        </p:txBody>
      </p:sp>
    </p:spTree>
    <p:extLst>
      <p:ext uri="{BB962C8B-B14F-4D97-AF65-F5344CB8AC3E}">
        <p14:creationId xmlns:p14="http://schemas.microsoft.com/office/powerpoint/2010/main" val="222557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Maureen will talk through the hypothetical.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situation at WAI with respect to the use of personal devices vs. company-owned devices illustrates one of the most common concerns around employee privacy at work—the co-mingling of employees’  personal data with business data.</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6914A49-5823-564F-9D13-81BBD92C63F7}" type="slidenum">
              <a:rPr lang="en-US" smtClean="0"/>
              <a:t>11</a:t>
            </a:fld>
            <a:endParaRPr lang="en-US"/>
          </a:p>
        </p:txBody>
      </p:sp>
    </p:spTree>
    <p:extLst>
      <p:ext uri="{BB962C8B-B14F-4D97-AF65-F5344CB8AC3E}">
        <p14:creationId xmlns:p14="http://schemas.microsoft.com/office/powerpoint/2010/main" val="26551548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Ellen will take the lead on this slide.</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legal risks do employers face by adopting a BYOD policy that enables employees to perform work activities with their personal devices?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And vice versa, what are the risks presented when the employer provides the device, but employees also use that device for personal matters?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employers mitigate these risks?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rights does the employer have to access company data on personal devices?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How can software solutions be leveraged to balance the interests of the company in accessing business data with the privacy rights of employees in their personal data?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6914A49-5823-564F-9D13-81BBD92C63F7}" type="slidenum">
              <a:rPr lang="en-US" smtClean="0"/>
              <a:t>12</a:t>
            </a:fld>
            <a:endParaRPr lang="en-US"/>
          </a:p>
        </p:txBody>
      </p:sp>
    </p:spTree>
    <p:extLst>
      <p:ext uri="{BB962C8B-B14F-4D97-AF65-F5344CB8AC3E}">
        <p14:creationId xmlns:p14="http://schemas.microsoft.com/office/powerpoint/2010/main" val="2303374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Maureen will talk through the hypothetical.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Privacy issues related to social media is a hot topic lately, so let’s dig into how that plays out in the workplace.</a:t>
            </a:r>
          </a:p>
        </p:txBody>
      </p:sp>
      <p:sp>
        <p:nvSpPr>
          <p:cNvPr id="4" name="Slide Number Placeholder 3"/>
          <p:cNvSpPr>
            <a:spLocks noGrp="1"/>
          </p:cNvSpPr>
          <p:nvPr>
            <p:ph type="sldNum" sz="quarter" idx="5"/>
          </p:nvPr>
        </p:nvSpPr>
        <p:spPr/>
        <p:txBody>
          <a:bodyPr/>
          <a:lstStyle/>
          <a:p>
            <a:fld id="{B6914A49-5823-564F-9D13-81BBD92C63F7}" type="slidenum">
              <a:rPr lang="en-US" smtClean="0"/>
              <a:t>13</a:t>
            </a:fld>
            <a:endParaRPr lang="en-US"/>
          </a:p>
        </p:txBody>
      </p:sp>
    </p:spTree>
    <p:extLst>
      <p:ext uri="{BB962C8B-B14F-4D97-AF65-F5344CB8AC3E}">
        <p14:creationId xmlns:p14="http://schemas.microsoft.com/office/powerpoint/2010/main" val="2245093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Ellen will take the lead on this slide (Input from Joelle, Mike, Angela)</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types of monitoring of social media usage, and collection of social media data, are appropriate, advisable, and lawful?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privacy issues might that monitoring and data collection raise?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privacy rights do employees have in choosing what content they publish to social media? May employers restrict what employees publish on social media?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6914A49-5823-564F-9D13-81BBD92C63F7}" type="slidenum">
              <a:rPr lang="en-US" smtClean="0"/>
              <a:t>14</a:t>
            </a:fld>
            <a:endParaRPr lang="en-US"/>
          </a:p>
        </p:txBody>
      </p:sp>
    </p:spTree>
    <p:extLst>
      <p:ext uri="{BB962C8B-B14F-4D97-AF65-F5344CB8AC3E}">
        <p14:creationId xmlns:p14="http://schemas.microsoft.com/office/powerpoint/2010/main" val="3553050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Maureen will talk through the hypothetical.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Employees expect that highly personal, sensitive information about them will be collected in the ordinary course of business—the employer needs that information to manage the business, pay the employee, administer employee benefits, and so 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But that personal data also finds its way into other matters that the employee might not necessarily expect--so let’s talk about some of the privacy implications of that.</a:t>
            </a:r>
          </a:p>
        </p:txBody>
      </p:sp>
      <p:sp>
        <p:nvSpPr>
          <p:cNvPr id="4" name="Slide Number Placeholder 3"/>
          <p:cNvSpPr>
            <a:spLocks noGrp="1"/>
          </p:cNvSpPr>
          <p:nvPr>
            <p:ph type="sldNum" sz="quarter" idx="5"/>
          </p:nvPr>
        </p:nvSpPr>
        <p:spPr/>
        <p:txBody>
          <a:bodyPr/>
          <a:lstStyle/>
          <a:p>
            <a:fld id="{B6914A49-5823-564F-9D13-81BBD92C63F7}" type="slidenum">
              <a:rPr lang="en-US" smtClean="0"/>
              <a:t>15</a:t>
            </a:fld>
            <a:endParaRPr lang="en-US"/>
          </a:p>
        </p:txBody>
      </p:sp>
    </p:spTree>
    <p:extLst>
      <p:ext uri="{BB962C8B-B14F-4D97-AF65-F5344CB8AC3E}">
        <p14:creationId xmlns:p14="http://schemas.microsoft.com/office/powerpoint/2010/main" val="2625120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Mike will take the lead on this slide, Ellen next</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measures should companies take to protect the privacy and security of sensitive employee information when it migrates out of the business-as-usual context?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can organizations do to minimize the proliferation of private employee data in these contexts?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 employees have the right to know when their information is being used for different or unexpected purposes? (ex: CCPA)</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6914A49-5823-564F-9D13-81BBD92C63F7}" type="slidenum">
              <a:rPr lang="en-US" smtClean="0"/>
              <a:t>16</a:t>
            </a:fld>
            <a:endParaRPr lang="en-US"/>
          </a:p>
        </p:txBody>
      </p:sp>
    </p:spTree>
    <p:extLst>
      <p:ext uri="{BB962C8B-B14F-4D97-AF65-F5344CB8AC3E}">
        <p14:creationId xmlns:p14="http://schemas.microsoft.com/office/powerpoint/2010/main" val="14482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there is still time left and we don’t get questions from the audience, here are some additional topics we can cover:</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are future trends regarding employee privacy, in terms of technology and the law?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sort of privacy-related employment litigation are you seeing? Is the risk of this litigation escalating? What can be done to mitigate the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What are some best practices for employer policies related to employee privacy?</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6914A49-5823-564F-9D13-81BBD92C63F7}" type="slidenum">
              <a:rPr lang="en-US" smtClean="0"/>
              <a:t>17</a:t>
            </a:fld>
            <a:endParaRPr lang="en-US"/>
          </a:p>
        </p:txBody>
      </p:sp>
    </p:spTree>
    <p:extLst>
      <p:ext uri="{BB962C8B-B14F-4D97-AF65-F5344CB8AC3E}">
        <p14:creationId xmlns:p14="http://schemas.microsoft.com/office/powerpoint/2010/main" val="318815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Maureen will introduce each panelist by name, and then ask each person to describe their current role, their background generally, and their interest in and experience with this subject in particular.</a:t>
            </a:r>
          </a:p>
          <a:p>
            <a:pPr marL="171450" indent="-171450">
              <a:buFont typeface="Arial" panose="020B0604020202020204" pitchFamily="34" charset="0"/>
              <a:buChar char="•"/>
            </a:pPr>
            <a:r>
              <a:rPr lang="en-US" dirty="0"/>
              <a:t>Maureen will encourage the audience to ask questions and make comments along the way—no need to hold questions until the end.</a:t>
            </a:r>
          </a:p>
        </p:txBody>
      </p:sp>
      <p:sp>
        <p:nvSpPr>
          <p:cNvPr id="4" name="Slide Number Placeholder 3"/>
          <p:cNvSpPr>
            <a:spLocks noGrp="1"/>
          </p:cNvSpPr>
          <p:nvPr>
            <p:ph type="sldNum" sz="quarter" idx="5"/>
          </p:nvPr>
        </p:nvSpPr>
        <p:spPr/>
        <p:txBody>
          <a:bodyPr/>
          <a:lstStyle/>
          <a:p>
            <a:fld id="{B6914A49-5823-564F-9D13-81BBD92C63F7}" type="slidenum">
              <a:rPr lang="en-US" smtClean="0"/>
              <a:t>2</a:t>
            </a:fld>
            <a:endParaRPr lang="en-US"/>
          </a:p>
        </p:txBody>
      </p:sp>
    </p:spTree>
    <p:extLst>
      <p:ext uri="{BB962C8B-B14F-4D97-AF65-F5344CB8AC3E}">
        <p14:creationId xmlns:p14="http://schemas.microsoft.com/office/powerpoint/2010/main" val="270882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Maureen will explain that we’ll be using hypothetical employees of </a:t>
            </a:r>
            <a:r>
              <a:rPr lang="en-US" dirty="0" err="1"/>
              <a:t>Washington.AI</a:t>
            </a:r>
            <a:r>
              <a:rPr lang="en-US" dirty="0"/>
              <a:t> (“WAI</a:t>
            </a:r>
            <a:r>
              <a:rPr lang="en-US" dirty="0">
                <a:sym typeface="Wingdings" pitchFamily="2" charset="2"/>
              </a:rPr>
              <a:t>”) to work through the issues on our agenda.</a:t>
            </a:r>
          </a:p>
          <a:p>
            <a:pPr marL="171450" indent="-171450">
              <a:buFont typeface="Arial" panose="020B0604020202020204" pitchFamily="34" charset="0"/>
              <a:buChar char="•"/>
            </a:pPr>
            <a:r>
              <a:rPr lang="en-US" dirty="0">
                <a:sym typeface="Wingdings" pitchFamily="2" charset="2"/>
              </a:rPr>
              <a:t>WAI is a start-up company that develops AI technology and software.</a:t>
            </a:r>
          </a:p>
        </p:txBody>
      </p:sp>
      <p:sp>
        <p:nvSpPr>
          <p:cNvPr id="4" name="Slide Number Placeholder 3"/>
          <p:cNvSpPr>
            <a:spLocks noGrp="1"/>
          </p:cNvSpPr>
          <p:nvPr>
            <p:ph type="sldNum" sz="quarter" idx="5"/>
          </p:nvPr>
        </p:nvSpPr>
        <p:spPr/>
        <p:txBody>
          <a:bodyPr/>
          <a:lstStyle/>
          <a:p>
            <a:fld id="{B6914A49-5823-564F-9D13-81BBD92C63F7}" type="slidenum">
              <a:rPr lang="en-US" smtClean="0"/>
              <a:t>3</a:t>
            </a:fld>
            <a:endParaRPr lang="en-US"/>
          </a:p>
        </p:txBody>
      </p:sp>
    </p:spTree>
    <p:extLst>
      <p:ext uri="{BB962C8B-B14F-4D97-AF65-F5344CB8AC3E}">
        <p14:creationId xmlns:p14="http://schemas.microsoft.com/office/powerpoint/2010/main" val="3551273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Maureen will talk through the hypothetical.</a:t>
            </a:r>
          </a:p>
          <a:p>
            <a:pPr marL="171450" indent="-171450">
              <a:buFont typeface="Arial" panose="020B0604020202020204" pitchFamily="34" charset="0"/>
              <a:buChar char="•"/>
            </a:pPr>
            <a:r>
              <a:rPr lang="en-US" dirty="0"/>
              <a:t>We have a panel of experts who can help Diana understand some of the key elements of employee privacy in the workplace, so let’s start with a short overview of the legal foundation for those privacy rights.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B6914A49-5823-564F-9D13-81BBD92C63F7}" type="slidenum">
              <a:rPr lang="en-US" smtClean="0"/>
              <a:t>4</a:t>
            </a:fld>
            <a:endParaRPr lang="en-US"/>
          </a:p>
        </p:txBody>
      </p:sp>
    </p:spTree>
    <p:extLst>
      <p:ext uri="{BB962C8B-B14F-4D97-AF65-F5344CB8AC3E}">
        <p14:creationId xmlns:p14="http://schemas.microsoft.com/office/powerpoint/2010/main" val="744106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Angela will take the lead on this slide</a:t>
            </a:r>
          </a:p>
          <a:p>
            <a:pPr marL="171450" indent="-171450">
              <a:buFont typeface="Arial" panose="020B0604020202020204" pitchFamily="34" charset="0"/>
              <a:buChar char="•"/>
            </a:pPr>
            <a:r>
              <a:rPr lang="en-US" dirty="0"/>
              <a:t>Joelle will comment on employees outside the US, and explain that there are very different frameworks for dealing with employee privacy in Europe and elsewhere. Because of that complexity, an because we only have an hour for this program, the focus of today’s discussion will be on US-based employees.</a:t>
            </a:r>
          </a:p>
        </p:txBody>
      </p:sp>
      <p:sp>
        <p:nvSpPr>
          <p:cNvPr id="4" name="Slide Number Placeholder 3"/>
          <p:cNvSpPr>
            <a:spLocks noGrp="1"/>
          </p:cNvSpPr>
          <p:nvPr>
            <p:ph type="sldNum" sz="quarter" idx="5"/>
          </p:nvPr>
        </p:nvSpPr>
        <p:spPr/>
        <p:txBody>
          <a:bodyPr/>
          <a:lstStyle/>
          <a:p>
            <a:fld id="{B6914A49-5823-564F-9D13-81BBD92C63F7}" type="slidenum">
              <a:rPr lang="en-US" smtClean="0"/>
              <a:t>5</a:t>
            </a:fld>
            <a:endParaRPr lang="en-US"/>
          </a:p>
        </p:txBody>
      </p:sp>
    </p:spTree>
    <p:extLst>
      <p:ext uri="{BB962C8B-B14F-4D97-AF65-F5344CB8AC3E}">
        <p14:creationId xmlns:p14="http://schemas.microsoft.com/office/powerpoint/2010/main" val="121199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Maureen will talk through the hypothetical.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As we can see from the hypothetical, WAI monitors and tracks its employees in a number of different ways. Let’s talk about the privacy implications of this . . . </a:t>
            </a:r>
          </a:p>
        </p:txBody>
      </p:sp>
      <p:sp>
        <p:nvSpPr>
          <p:cNvPr id="4" name="Slide Number Placeholder 3"/>
          <p:cNvSpPr>
            <a:spLocks noGrp="1"/>
          </p:cNvSpPr>
          <p:nvPr>
            <p:ph type="sldNum" sz="quarter" idx="5"/>
          </p:nvPr>
        </p:nvSpPr>
        <p:spPr/>
        <p:txBody>
          <a:bodyPr/>
          <a:lstStyle/>
          <a:p>
            <a:fld id="{B6914A49-5823-564F-9D13-81BBD92C63F7}" type="slidenum">
              <a:rPr lang="en-US" smtClean="0"/>
              <a:t>6</a:t>
            </a:fld>
            <a:endParaRPr lang="en-US"/>
          </a:p>
        </p:txBody>
      </p:sp>
    </p:spTree>
    <p:extLst>
      <p:ext uri="{BB962C8B-B14F-4D97-AF65-F5344CB8AC3E}">
        <p14:creationId xmlns:p14="http://schemas.microsoft.com/office/powerpoint/2010/main" val="1852975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Joelle will take the lead on this slide.</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are some of the different ways that employers today are surveilling, monitoring, and tracking their employees?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When and how is that surveillance appropriate, and what are the limits on what employers can do?</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opportunities does such surveillance create for employers?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legal risks are presented? How can employers mitigate those risks?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May employers monitor employees’ off-duty conduct?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Does the analysis change in the context of a workplace investigation?</a:t>
            </a:r>
          </a:p>
        </p:txBody>
      </p:sp>
      <p:sp>
        <p:nvSpPr>
          <p:cNvPr id="4" name="Slide Number Placeholder 3"/>
          <p:cNvSpPr>
            <a:spLocks noGrp="1"/>
          </p:cNvSpPr>
          <p:nvPr>
            <p:ph type="sldNum" sz="quarter" idx="5"/>
          </p:nvPr>
        </p:nvSpPr>
        <p:spPr/>
        <p:txBody>
          <a:bodyPr/>
          <a:lstStyle/>
          <a:p>
            <a:fld id="{B6914A49-5823-564F-9D13-81BBD92C63F7}" type="slidenum">
              <a:rPr lang="en-US" smtClean="0"/>
              <a:t>7</a:t>
            </a:fld>
            <a:endParaRPr lang="en-US"/>
          </a:p>
        </p:txBody>
      </p:sp>
    </p:spTree>
    <p:extLst>
      <p:ext uri="{BB962C8B-B14F-4D97-AF65-F5344CB8AC3E}">
        <p14:creationId xmlns:p14="http://schemas.microsoft.com/office/powerpoint/2010/main" val="3206532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Maureen will talk through the hypothetical, as well as the next one. .  </a:t>
            </a:r>
          </a:p>
        </p:txBody>
      </p:sp>
      <p:sp>
        <p:nvSpPr>
          <p:cNvPr id="4" name="Slide Number Placeholder 3"/>
          <p:cNvSpPr>
            <a:spLocks noGrp="1"/>
          </p:cNvSpPr>
          <p:nvPr>
            <p:ph type="sldNum" sz="quarter" idx="5"/>
          </p:nvPr>
        </p:nvSpPr>
        <p:spPr/>
        <p:txBody>
          <a:bodyPr/>
          <a:lstStyle/>
          <a:p>
            <a:fld id="{B6914A49-5823-564F-9D13-81BBD92C63F7}" type="slidenum">
              <a:rPr lang="en-US" smtClean="0"/>
              <a:t>8</a:t>
            </a:fld>
            <a:endParaRPr lang="en-US"/>
          </a:p>
        </p:txBody>
      </p:sp>
    </p:spTree>
    <p:extLst>
      <p:ext uri="{BB962C8B-B14F-4D97-AF65-F5344CB8AC3E}">
        <p14:creationId xmlns:p14="http://schemas.microsoft.com/office/powerpoint/2010/main" val="2626470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As we can see from these two sets of hypotheticals, WAI is taking full advantage of the artificial intelligence capabilities and other advanced analytics that it develops in its business, by using those technologies in its workplace.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Let’s explore some of the use cases and the potential impacts on employee privacy.</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6914A49-5823-564F-9D13-81BBD92C63F7}" type="slidenum">
              <a:rPr lang="en-US" smtClean="0"/>
              <a:t>9</a:t>
            </a:fld>
            <a:endParaRPr lang="en-US"/>
          </a:p>
        </p:txBody>
      </p:sp>
    </p:spTree>
    <p:extLst>
      <p:ext uri="{BB962C8B-B14F-4D97-AF65-F5344CB8AC3E}">
        <p14:creationId xmlns:p14="http://schemas.microsoft.com/office/powerpoint/2010/main" val="1323950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782"/>
            <a:ext cx="12189025" cy="6878783"/>
          </a:xfrm>
          <a:prstGeom prst="rect">
            <a:avLst/>
          </a:prstGeom>
        </p:spPr>
      </p:pic>
      <p:sp>
        <p:nvSpPr>
          <p:cNvPr id="2" name="Title 1"/>
          <p:cNvSpPr>
            <a:spLocks noGrp="1"/>
          </p:cNvSpPr>
          <p:nvPr>
            <p:ph type="ctrTitle"/>
          </p:nvPr>
        </p:nvSpPr>
        <p:spPr>
          <a:xfrm>
            <a:off x="519545" y="415632"/>
            <a:ext cx="11149446" cy="1462951"/>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519545" y="1970659"/>
            <a:ext cx="1114944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46509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3892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712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7" name="Content Placeholder 3"/>
          <p:cNvSpPr txBox="1">
            <a:spLocks/>
          </p:cNvSpPr>
          <p:nvPr userDrawn="1"/>
        </p:nvSpPr>
        <p:spPr>
          <a:xfrm rot="5400000">
            <a:off x="1550576" y="-761836"/>
            <a:ext cx="5811837" cy="8065762"/>
          </a:xfrm>
          <a:prstGeom prst="rect">
            <a:avLst/>
          </a:prstGeom>
          <a:noFill/>
          <a:ln w="25400">
            <a:gradFill>
              <a:gsLst>
                <a:gs pos="50000">
                  <a:srgbClr val="E7E6E6"/>
                </a:gs>
                <a:gs pos="0">
                  <a:srgbClr val="E7E6E6"/>
                </a:gs>
                <a:gs pos="100000">
                  <a:srgbClr val="700000"/>
                </a:gs>
              </a:gsLst>
              <a:lin ang="5400000" scaled="1"/>
            </a:gradFill>
          </a:ln>
          <a:effectLst>
            <a:outerShdw blurRad="63500" sx="102000" sy="102000" algn="ctr" rotWithShape="0">
              <a:prstClr val="black">
                <a:alpha val="40000"/>
              </a:prst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Edit Master text styles</a:t>
            </a:r>
          </a:p>
          <a:p>
            <a:pPr marL="742950" marR="0" lvl="1" indent="-28575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Second level</a:t>
            </a:r>
          </a:p>
          <a:p>
            <a:pPr marL="1143000" marR="0" lvl="2"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rPr>
              <a:t>Third level</a:t>
            </a:r>
          </a:p>
          <a:p>
            <a:pPr marL="1600200" marR="0" lvl="3"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Fourth level</a:t>
            </a:r>
          </a:p>
          <a:p>
            <a:pPr marL="2057400" marR="0" lvl="4"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Fifth level</a:t>
            </a:r>
          </a:p>
        </p:txBody>
      </p:sp>
    </p:spTree>
    <p:extLst>
      <p:ext uri="{BB962C8B-B14F-4D97-AF65-F5344CB8AC3E}">
        <p14:creationId xmlns:p14="http://schemas.microsoft.com/office/powerpoint/2010/main" val="2716358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0" y="1690688"/>
            <a:ext cx="12192000" cy="0"/>
          </a:xfrm>
          <a:prstGeom prst="line">
            <a:avLst/>
          </a:prstGeom>
          <a:ln w="57150">
            <a:solidFill>
              <a:srgbClr val="C6203E"/>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2651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Content Placeholder 3"/>
          <p:cNvSpPr txBox="1">
            <a:spLocks/>
          </p:cNvSpPr>
          <p:nvPr userDrawn="1"/>
        </p:nvSpPr>
        <p:spPr>
          <a:xfrm>
            <a:off x="838201" y="1776845"/>
            <a:ext cx="10517188" cy="4194608"/>
          </a:xfrm>
          <a:prstGeom prst="rect">
            <a:avLst/>
          </a:prstGeom>
          <a:noFill/>
          <a:ln w="25400">
            <a:gradFill>
              <a:gsLst>
                <a:gs pos="50000">
                  <a:srgbClr val="E7E6E6"/>
                </a:gs>
                <a:gs pos="0">
                  <a:srgbClr val="E7E6E6"/>
                </a:gs>
                <a:gs pos="100000">
                  <a:srgbClr val="700000"/>
                </a:gs>
              </a:gsLst>
              <a:lin ang="5400000" scaled="1"/>
            </a:gradFill>
          </a:ln>
          <a:effectLst>
            <a:outerShdw blurRad="63500" sx="102000" sy="102000" algn="ctr" rotWithShape="0">
              <a:prstClr val="black">
                <a:alpha val="40000"/>
              </a:prst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rPr>
              <a:t>Edit Master text styles</a:t>
            </a:r>
          </a:p>
          <a:p>
            <a:pPr marL="742950" marR="0" lvl="1" indent="-28575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600" b="0" i="0" u="none" strike="noStrike" kern="1200" cap="none" spc="0" normalizeH="0" baseline="0" noProof="0">
                <a:ln>
                  <a:noFill/>
                </a:ln>
                <a:solidFill>
                  <a:srgbClr val="000000"/>
                </a:solidFill>
                <a:effectLst/>
                <a:uLnTx/>
                <a:uFillTx/>
                <a:latin typeface="Century Gothic" panose="020F0302020204030204"/>
                <a:ea typeface="+mn-ea"/>
                <a:cs typeface="+mn-cs"/>
              </a:rPr>
              <a:t>Second level</a:t>
            </a:r>
          </a:p>
          <a:p>
            <a:pPr marL="1143000" marR="0" lvl="2"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400" b="0" i="0" u="none" strike="noStrike" kern="1200" cap="none" spc="0" normalizeH="0" baseline="0" noProof="0">
                <a:ln>
                  <a:noFill/>
                </a:ln>
                <a:solidFill>
                  <a:srgbClr val="000000"/>
                </a:solidFill>
                <a:effectLst/>
                <a:uLnTx/>
                <a:uFillTx/>
                <a:latin typeface="Century Gothic" panose="020F0302020204030204"/>
                <a:ea typeface="+mn-ea"/>
                <a:cs typeface="+mn-cs"/>
              </a:rPr>
              <a:t>Third level</a:t>
            </a:r>
          </a:p>
          <a:p>
            <a:pPr marL="1600200" marR="0" lvl="3"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Fourth level</a:t>
            </a:r>
          </a:p>
          <a:p>
            <a:pPr marL="2057400" marR="0" lvl="4"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Fifth level</a:t>
            </a:r>
            <a:endPar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517291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569593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775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4" name="Content Placeholder 3"/>
          <p:cNvSpPr>
            <a:spLocks noGrp="1"/>
          </p:cNvSpPr>
          <p:nvPr>
            <p:ph sz="half" idx="2"/>
          </p:nvPr>
        </p:nvSpPr>
        <p:spPr>
          <a:xfrm>
            <a:off x="839788" y="229112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txBox="1">
            <a:spLocks/>
          </p:cNvSpPr>
          <p:nvPr userDrawn="1"/>
        </p:nvSpPr>
        <p:spPr>
          <a:xfrm>
            <a:off x="6160805" y="2332689"/>
            <a:ext cx="5194583" cy="3638764"/>
          </a:xfrm>
          <a:prstGeom prst="rect">
            <a:avLst/>
          </a:prstGeom>
          <a:noFill/>
          <a:ln w="25400">
            <a:gradFill>
              <a:gsLst>
                <a:gs pos="50000">
                  <a:srgbClr val="E7E6E6"/>
                </a:gs>
                <a:gs pos="0">
                  <a:srgbClr val="E7E6E6"/>
                </a:gs>
                <a:gs pos="100000">
                  <a:srgbClr val="700000"/>
                </a:gs>
              </a:gsLst>
              <a:lin ang="5400000" scaled="1"/>
            </a:gradFill>
          </a:ln>
          <a:effectLst>
            <a:outerShdw blurRad="63500" sx="102000" sy="102000" algn="ctr" rotWithShape="0">
              <a:prstClr val="black">
                <a:alpha val="40000"/>
              </a:prst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rPr>
              <a:t>Edit Master text styles</a:t>
            </a:r>
          </a:p>
          <a:p>
            <a:pPr marL="742950" marR="0" lvl="1" indent="-28575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600" b="0" i="0" u="none" strike="noStrike" kern="1200" cap="none" spc="0" normalizeH="0" baseline="0" noProof="0">
                <a:ln>
                  <a:noFill/>
                </a:ln>
                <a:solidFill>
                  <a:srgbClr val="000000"/>
                </a:solidFill>
                <a:effectLst/>
                <a:uLnTx/>
                <a:uFillTx/>
                <a:latin typeface="Century Gothic" panose="020F0302020204030204"/>
                <a:ea typeface="+mn-ea"/>
                <a:cs typeface="+mn-cs"/>
              </a:rPr>
              <a:t>Second level</a:t>
            </a:r>
          </a:p>
          <a:p>
            <a:pPr marL="1143000" marR="0" lvl="2"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400" b="0" i="0" u="none" strike="noStrike" kern="1200" cap="none" spc="0" normalizeH="0" baseline="0" noProof="0">
                <a:ln>
                  <a:noFill/>
                </a:ln>
                <a:solidFill>
                  <a:srgbClr val="000000"/>
                </a:solidFill>
                <a:effectLst/>
                <a:uLnTx/>
                <a:uFillTx/>
                <a:latin typeface="Century Gothic" panose="020F0302020204030204"/>
                <a:ea typeface="+mn-ea"/>
                <a:cs typeface="+mn-cs"/>
              </a:rPr>
              <a:t>Third level</a:t>
            </a:r>
          </a:p>
          <a:p>
            <a:pPr marL="1600200" marR="0" lvl="3"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Fourth level</a:t>
            </a:r>
          </a:p>
          <a:p>
            <a:pPr marL="2057400" marR="0" lvl="4"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Fifth level</a:t>
            </a:r>
            <a:endPar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748690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Tree>
    <p:extLst>
      <p:ext uri="{BB962C8B-B14F-4D97-AF65-F5344CB8AC3E}">
        <p14:creationId xmlns:p14="http://schemas.microsoft.com/office/powerpoint/2010/main" val="1885891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Content Placeholder 3"/>
          <p:cNvSpPr txBox="1">
            <a:spLocks/>
          </p:cNvSpPr>
          <p:nvPr userDrawn="1"/>
        </p:nvSpPr>
        <p:spPr>
          <a:xfrm>
            <a:off x="456196" y="327243"/>
            <a:ext cx="5194583" cy="5813784"/>
          </a:xfrm>
          <a:prstGeom prst="rect">
            <a:avLst/>
          </a:prstGeom>
          <a:noFill/>
          <a:ln w="25400">
            <a:gradFill>
              <a:gsLst>
                <a:gs pos="50000">
                  <a:srgbClr val="E7E6E6"/>
                </a:gs>
                <a:gs pos="0">
                  <a:srgbClr val="E7E6E6"/>
                </a:gs>
                <a:gs pos="100000">
                  <a:srgbClr val="700000"/>
                </a:gs>
              </a:gsLst>
              <a:lin ang="5400000" scaled="1"/>
            </a:gradFill>
          </a:ln>
          <a:effectLst>
            <a:outerShdw blurRad="63500" sx="102000" sy="102000" algn="ctr" rotWithShape="0">
              <a:prstClr val="black">
                <a:alpha val="40000"/>
              </a:prst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800" b="0" i="0" u="none" strike="noStrike" kern="1200" cap="none" spc="0" normalizeH="0" baseline="0" noProof="0" dirty="0">
                <a:ln>
                  <a:noFill/>
                </a:ln>
                <a:solidFill>
                  <a:srgbClr val="000000"/>
                </a:solidFill>
                <a:effectLst/>
                <a:uLnTx/>
                <a:uFillTx/>
                <a:latin typeface="Century Gothic" panose="020F0302020204030204"/>
                <a:ea typeface="+mn-ea"/>
                <a:cs typeface="+mn-cs"/>
              </a:rPr>
              <a:t>Edit Master text styles</a:t>
            </a:r>
          </a:p>
          <a:p>
            <a:pPr marL="742950" marR="0" lvl="1" indent="-28575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600" b="0" i="0" u="none" strike="noStrike" kern="1200" cap="none" spc="0" normalizeH="0" baseline="0" noProof="0" dirty="0">
                <a:ln>
                  <a:noFill/>
                </a:ln>
                <a:solidFill>
                  <a:srgbClr val="000000"/>
                </a:solidFill>
                <a:effectLst/>
                <a:uLnTx/>
                <a:uFillTx/>
                <a:latin typeface="Century Gothic" panose="020F0302020204030204"/>
                <a:ea typeface="+mn-ea"/>
                <a:cs typeface="+mn-cs"/>
              </a:rPr>
              <a:t>Second level</a:t>
            </a:r>
          </a:p>
          <a:p>
            <a:pPr marL="1143000" marR="0" lvl="2"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400" b="0" i="0" u="none" strike="noStrike" kern="1200" cap="none" spc="0" normalizeH="0" baseline="0" noProof="0" dirty="0">
                <a:ln>
                  <a:noFill/>
                </a:ln>
                <a:solidFill>
                  <a:srgbClr val="000000"/>
                </a:solidFill>
                <a:effectLst/>
                <a:uLnTx/>
                <a:uFillTx/>
                <a:latin typeface="Century Gothic" panose="020F0302020204030204"/>
                <a:ea typeface="+mn-ea"/>
                <a:cs typeface="+mn-cs"/>
              </a:rPr>
              <a:t>Third level</a:t>
            </a:r>
          </a:p>
          <a:p>
            <a:pPr marL="1600200" marR="0" lvl="3"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Fourth level</a:t>
            </a:r>
          </a:p>
          <a:p>
            <a:pPr marL="2057400" marR="0" lvl="4"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rPr>
              <a:t>Fifth level</a:t>
            </a:r>
          </a:p>
        </p:txBody>
      </p:sp>
    </p:spTree>
    <p:extLst>
      <p:ext uri="{BB962C8B-B14F-4D97-AF65-F5344CB8AC3E}">
        <p14:creationId xmlns:p14="http://schemas.microsoft.com/office/powerpoint/2010/main" val="1506030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Content Placeholder 3"/>
          <p:cNvSpPr txBox="1">
            <a:spLocks/>
          </p:cNvSpPr>
          <p:nvPr userDrawn="1"/>
        </p:nvSpPr>
        <p:spPr>
          <a:xfrm>
            <a:off x="5444837" y="457200"/>
            <a:ext cx="5910552" cy="5514253"/>
          </a:xfrm>
          <a:prstGeom prst="rect">
            <a:avLst/>
          </a:prstGeom>
          <a:noFill/>
          <a:ln w="25400">
            <a:gradFill>
              <a:gsLst>
                <a:gs pos="50000">
                  <a:srgbClr val="E7E6E6"/>
                </a:gs>
                <a:gs pos="0">
                  <a:srgbClr val="E7E6E6"/>
                </a:gs>
                <a:gs pos="100000">
                  <a:srgbClr val="700000"/>
                </a:gs>
              </a:gsLst>
              <a:lin ang="5400000" scaled="1"/>
            </a:gradFill>
          </a:ln>
          <a:effectLst>
            <a:outerShdw blurRad="63500" sx="102000" sy="102000" algn="ctr" rotWithShape="0">
              <a:prstClr val="black">
                <a:alpha val="40000"/>
              </a:prst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SzPct val="80000"/>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800" b="0" i="0" u="none" strike="noStrike" kern="1200" cap="none" spc="0" normalizeH="0" baseline="0" noProof="0">
                <a:ln>
                  <a:noFill/>
                </a:ln>
                <a:solidFill>
                  <a:srgbClr val="000000"/>
                </a:solidFill>
                <a:effectLst/>
                <a:uLnTx/>
                <a:uFillTx/>
                <a:latin typeface="Century Gothic" panose="020F0302020204030204"/>
                <a:ea typeface="+mn-ea"/>
                <a:cs typeface="+mn-cs"/>
              </a:rPr>
              <a:t>Edit Master text styles</a:t>
            </a:r>
          </a:p>
          <a:p>
            <a:pPr marL="742950" marR="0" lvl="1" indent="-28575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600" b="0" i="0" u="none" strike="noStrike" kern="1200" cap="none" spc="0" normalizeH="0" baseline="0" noProof="0">
                <a:ln>
                  <a:noFill/>
                </a:ln>
                <a:solidFill>
                  <a:srgbClr val="000000"/>
                </a:solidFill>
                <a:effectLst/>
                <a:uLnTx/>
                <a:uFillTx/>
                <a:latin typeface="Century Gothic" panose="020F0302020204030204"/>
                <a:ea typeface="+mn-ea"/>
                <a:cs typeface="+mn-cs"/>
              </a:rPr>
              <a:t>Second level</a:t>
            </a:r>
          </a:p>
          <a:p>
            <a:pPr marL="1143000" marR="0" lvl="2"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400" b="0" i="0" u="none" strike="noStrike" kern="1200" cap="none" spc="0" normalizeH="0" baseline="0" noProof="0">
                <a:ln>
                  <a:noFill/>
                </a:ln>
                <a:solidFill>
                  <a:srgbClr val="000000"/>
                </a:solidFill>
                <a:effectLst/>
                <a:uLnTx/>
                <a:uFillTx/>
                <a:latin typeface="Century Gothic" panose="020F0302020204030204"/>
                <a:ea typeface="+mn-ea"/>
                <a:cs typeface="+mn-cs"/>
              </a:rPr>
              <a:t>Third level</a:t>
            </a:r>
          </a:p>
          <a:p>
            <a:pPr marL="1600200" marR="0" lvl="3"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Fourth level</a:t>
            </a:r>
          </a:p>
          <a:p>
            <a:pPr marL="2057400" marR="0" lvl="4" indent="-228600" algn="l" defTabSz="457200" rtl="0" eaLnBrk="1" fontAlgn="auto" latinLnBrk="0" hangingPunct="1">
              <a:lnSpc>
                <a:spcPct val="100000"/>
              </a:lnSpc>
              <a:spcBef>
                <a:spcPct val="20000"/>
              </a:spcBef>
              <a:spcAft>
                <a:spcPts val="600"/>
              </a:spcAft>
              <a:buClr>
                <a:srgbClr val="700000"/>
              </a:buClr>
              <a:buSzPct val="80000"/>
              <a:buFont typeface="Wingdings 2" charset="2"/>
              <a:buChar char=""/>
              <a:tabLst/>
              <a:defRPr/>
            </a:pPr>
            <a:r>
              <a:rPr kumimoji="0" lang="en-US" sz="1200" b="0" i="0" u="none" strike="noStrike" kern="1200" cap="none" spc="0" normalizeH="0" baseline="0" noProof="0">
                <a:ln>
                  <a:noFill/>
                </a:ln>
                <a:solidFill>
                  <a:srgbClr val="000000"/>
                </a:solidFill>
                <a:effectLst/>
                <a:uLnTx/>
                <a:uFillTx/>
                <a:latin typeface="Century Gothic" panose="020F0302020204030204"/>
                <a:ea typeface="+mn-ea"/>
                <a:cs typeface="+mn-cs"/>
              </a:rPr>
              <a:t>Fifth level</a:t>
            </a:r>
            <a:endParaRPr kumimoji="0" lang="en-US" sz="1200" b="0" i="0" u="none" strike="noStrike" kern="1200" cap="none" spc="0" normalizeH="0" baseline="0" noProof="0" dirty="0">
              <a:ln>
                <a:noFill/>
              </a:ln>
              <a:solidFill>
                <a:srgbClr val="00000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52811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54390" y="5996788"/>
            <a:ext cx="3037609" cy="861212"/>
          </a:xfrm>
          <a:prstGeom prst="rect">
            <a:avLst/>
          </a:prstGeom>
        </p:spPr>
      </p:pic>
    </p:spTree>
    <p:extLst>
      <p:ext uri="{BB962C8B-B14F-4D97-AF65-F5344CB8AC3E}">
        <p14:creationId xmlns:p14="http://schemas.microsoft.com/office/powerpoint/2010/main" val="696317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a:r>
              <a:rPr lang="en-US" sz="4000" dirty="0"/>
              <a:t>Employee Privacy in the Digital Workplace</a:t>
            </a:r>
          </a:p>
        </p:txBody>
      </p:sp>
      <p:sp>
        <p:nvSpPr>
          <p:cNvPr id="3" name="Subtitle 2"/>
          <p:cNvSpPr>
            <a:spLocks noGrp="1"/>
          </p:cNvSpPr>
          <p:nvPr>
            <p:ph type="subTitle" idx="1"/>
          </p:nvPr>
        </p:nvSpPr>
        <p:spPr/>
        <p:txBody>
          <a:bodyPr/>
          <a:lstStyle/>
          <a:p>
            <a:pPr algn="l"/>
            <a:endParaRPr lang="en-US" dirty="0"/>
          </a:p>
          <a:p>
            <a:pPr algn="l"/>
            <a:r>
              <a:rPr lang="en-US" dirty="0"/>
              <a:t>Third Annual Labor &amp; Employment Law Summit</a:t>
            </a:r>
          </a:p>
          <a:p>
            <a:pPr algn="l"/>
            <a:r>
              <a:rPr lang="en-US" dirty="0"/>
              <a:t>January 23, 2020</a:t>
            </a:r>
          </a:p>
        </p:txBody>
      </p:sp>
    </p:spTree>
    <p:extLst>
      <p:ext uri="{BB962C8B-B14F-4D97-AF65-F5344CB8AC3E}">
        <p14:creationId xmlns:p14="http://schemas.microsoft.com/office/powerpoint/2010/main" val="189678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707A-CDC0-AB4B-B51F-163D159E63BF}"/>
              </a:ext>
            </a:extLst>
          </p:cNvPr>
          <p:cNvSpPr>
            <a:spLocks noGrp="1"/>
          </p:cNvSpPr>
          <p:nvPr>
            <p:ph type="title"/>
          </p:nvPr>
        </p:nvSpPr>
        <p:spPr/>
        <p:txBody>
          <a:bodyPr>
            <a:normAutofit/>
          </a:bodyPr>
          <a:lstStyle/>
          <a:p>
            <a:r>
              <a:rPr lang="en-US" sz="4000" dirty="0"/>
              <a:t>Analysis of Aggregated Employee Data</a:t>
            </a:r>
          </a:p>
        </p:txBody>
      </p:sp>
      <p:sp>
        <p:nvSpPr>
          <p:cNvPr id="3" name="Content Placeholder 2">
            <a:extLst>
              <a:ext uri="{FF2B5EF4-FFF2-40B4-BE49-F238E27FC236}">
                <a16:creationId xmlns:a16="http://schemas.microsoft.com/office/drawing/2014/main" id="{BCE69E22-00DD-C64D-9F12-1E20FD68D6CD}"/>
              </a:ext>
            </a:extLst>
          </p:cNvPr>
          <p:cNvSpPr>
            <a:spLocks noGrp="1"/>
          </p:cNvSpPr>
          <p:nvPr>
            <p:ph idx="1"/>
          </p:nvPr>
        </p:nvSpPr>
        <p:spPr/>
        <p:txBody>
          <a:bodyPr/>
          <a:lstStyle/>
          <a:p>
            <a:r>
              <a:rPr lang="en-US" dirty="0"/>
              <a:t>Analysis of email and other communications to determine relationship and networking patterns</a:t>
            </a:r>
          </a:p>
          <a:p>
            <a:r>
              <a:rPr lang="en-US" dirty="0"/>
              <a:t>Tracking and measuring the frequency and duration of chats, emails, and meetings to assess productivity and time management</a:t>
            </a:r>
          </a:p>
          <a:p>
            <a:r>
              <a:rPr lang="en-US" dirty="0"/>
              <a:t>Tonal analysis of emails, phone calls, conference room conversations, Slack channels, etc. to assess cooperation and conflict</a:t>
            </a:r>
          </a:p>
          <a:p>
            <a:r>
              <a:rPr lang="en-US" dirty="0"/>
              <a:t>Use of AI to screen candidates, select employees for hire and promotion, and identify high potential employees</a:t>
            </a:r>
          </a:p>
          <a:p>
            <a:endParaRPr lang="en-US" dirty="0"/>
          </a:p>
          <a:p>
            <a:endParaRPr lang="en-US" dirty="0"/>
          </a:p>
        </p:txBody>
      </p:sp>
    </p:spTree>
    <p:extLst>
      <p:ext uri="{BB962C8B-B14F-4D97-AF65-F5344CB8AC3E}">
        <p14:creationId xmlns:p14="http://schemas.microsoft.com/office/powerpoint/2010/main" val="231723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4A6781-98CA-104D-B421-54764C62CED6}"/>
              </a:ext>
            </a:extLst>
          </p:cNvPr>
          <p:cNvSpPr txBox="1"/>
          <p:nvPr/>
        </p:nvSpPr>
        <p:spPr>
          <a:xfrm>
            <a:off x="176992" y="389745"/>
            <a:ext cx="11838015" cy="1810478"/>
          </a:xfrm>
          <a:prstGeom prst="rect">
            <a:avLst/>
          </a:prstGeom>
          <a:noFill/>
        </p:spPr>
        <p:txBody>
          <a:bodyPr wrap="square" rtlCol="0" anchor="ctr">
            <a:normAutofit fontScale="92500" lnSpcReduction="20000"/>
          </a:bodyPr>
          <a:lstStyle/>
          <a:p>
            <a:r>
              <a:rPr lang="en-US" sz="2000" dirty="0">
                <a:latin typeface="Century Gothic" panose="020B0502020202020204" pitchFamily="34" charset="0"/>
              </a:rPr>
              <a:t>WAI has a voluntary BYOD program, which allows employees to use their own devices for work if they choose, and many WAI employees use their personal smartphones and laptops at work. But employees may opt for a company-owned device instead. </a:t>
            </a:r>
          </a:p>
          <a:p>
            <a:endParaRPr lang="en-US" sz="2000" dirty="0">
              <a:latin typeface="Century Gothic" panose="020B0502020202020204" pitchFamily="34" charset="0"/>
            </a:endParaRPr>
          </a:p>
          <a:p>
            <a:r>
              <a:rPr lang="en-US" sz="2000" dirty="0">
                <a:latin typeface="Century Gothic" panose="020B0502020202020204" pitchFamily="34" charset="0"/>
              </a:rPr>
              <a:t>Diana chose the BYOD route, but she is becoming concerned about WAI’s ability to access the personal information found on her devices. Susan has a phone issued by WAI, but recently she’s been using it to send personal emails because her own phone is old and slow.</a:t>
            </a:r>
          </a:p>
        </p:txBody>
      </p:sp>
      <p:pic>
        <p:nvPicPr>
          <p:cNvPr id="3" name="Picture 2" descr="A picture containing indoor, table, items, paper&#10;&#10;Description automatically generated">
            <a:extLst>
              <a:ext uri="{FF2B5EF4-FFF2-40B4-BE49-F238E27FC236}">
                <a16:creationId xmlns:a16="http://schemas.microsoft.com/office/drawing/2014/main" id="{327B4FBA-588A-404D-BEA3-EB77E88C42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880" y="2482619"/>
            <a:ext cx="8709285" cy="4200416"/>
          </a:xfrm>
          <a:prstGeom prst="rect">
            <a:avLst/>
          </a:prstGeom>
        </p:spPr>
      </p:pic>
    </p:spTree>
    <p:extLst>
      <p:ext uri="{BB962C8B-B14F-4D97-AF65-F5344CB8AC3E}">
        <p14:creationId xmlns:p14="http://schemas.microsoft.com/office/powerpoint/2010/main" val="344560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707A-CDC0-AB4B-B51F-163D159E63BF}"/>
              </a:ext>
            </a:extLst>
          </p:cNvPr>
          <p:cNvSpPr>
            <a:spLocks noGrp="1"/>
          </p:cNvSpPr>
          <p:nvPr>
            <p:ph type="title"/>
          </p:nvPr>
        </p:nvSpPr>
        <p:spPr/>
        <p:txBody>
          <a:bodyPr>
            <a:normAutofit/>
          </a:bodyPr>
          <a:lstStyle/>
          <a:p>
            <a:r>
              <a:rPr lang="en-US" sz="3600" dirty="0"/>
              <a:t>Co-Mingling of Business and Personal Data</a:t>
            </a:r>
          </a:p>
        </p:txBody>
      </p:sp>
      <p:sp>
        <p:nvSpPr>
          <p:cNvPr id="3" name="Content Placeholder 2">
            <a:extLst>
              <a:ext uri="{FF2B5EF4-FFF2-40B4-BE49-F238E27FC236}">
                <a16:creationId xmlns:a16="http://schemas.microsoft.com/office/drawing/2014/main" id="{BCE69E22-00DD-C64D-9F12-1E20FD68D6CD}"/>
              </a:ext>
            </a:extLst>
          </p:cNvPr>
          <p:cNvSpPr>
            <a:spLocks noGrp="1"/>
          </p:cNvSpPr>
          <p:nvPr>
            <p:ph idx="1"/>
          </p:nvPr>
        </p:nvSpPr>
        <p:spPr/>
        <p:txBody>
          <a:bodyPr>
            <a:normAutofit lnSpcReduction="10000"/>
          </a:bodyPr>
          <a:lstStyle/>
          <a:p>
            <a:r>
              <a:rPr lang="en-US" dirty="0"/>
              <a:t>Pervasive “co-mingling” of business and personal data:</a:t>
            </a:r>
          </a:p>
          <a:p>
            <a:pPr lvl="1"/>
            <a:r>
              <a:rPr lang="en-US" sz="2800" dirty="0"/>
              <a:t>BYOD devices:  Phones, tablets, laptops, etc. that are owned by the employee and used for both work and personal matters. These devices typically contain substantial personal data.</a:t>
            </a:r>
          </a:p>
          <a:p>
            <a:pPr lvl="1"/>
            <a:r>
              <a:rPr lang="en-US" sz="2800" dirty="0"/>
              <a:t>Company-owned devices: Hardware owned by the employer and issued to employees for business purposes. Employees sometimes use these devices for personal matters as well.</a:t>
            </a:r>
          </a:p>
          <a:p>
            <a:pPr lvl="0"/>
            <a:r>
              <a:rPr lang="en-US" dirty="0"/>
              <a:t>Software solutions exist that can help segregate data and applications into business vs. personal.</a:t>
            </a:r>
          </a:p>
          <a:p>
            <a:endParaRPr lang="en-US" dirty="0"/>
          </a:p>
        </p:txBody>
      </p:sp>
    </p:spTree>
    <p:extLst>
      <p:ext uri="{BB962C8B-B14F-4D97-AF65-F5344CB8AC3E}">
        <p14:creationId xmlns:p14="http://schemas.microsoft.com/office/powerpoint/2010/main" val="743545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4A6781-98CA-104D-B421-54764C62CED6}"/>
              </a:ext>
            </a:extLst>
          </p:cNvPr>
          <p:cNvSpPr txBox="1"/>
          <p:nvPr/>
        </p:nvSpPr>
        <p:spPr>
          <a:xfrm>
            <a:off x="8394492" y="178007"/>
            <a:ext cx="3462728" cy="6080386"/>
          </a:xfrm>
          <a:prstGeom prst="rect">
            <a:avLst/>
          </a:prstGeom>
          <a:noFill/>
        </p:spPr>
        <p:txBody>
          <a:bodyPr wrap="square" rtlCol="0" anchor="t">
            <a:normAutofit fontScale="92500" lnSpcReduction="20000"/>
          </a:bodyPr>
          <a:lstStyle/>
          <a:p>
            <a:r>
              <a:rPr lang="en-US" sz="2000" dirty="0">
                <a:latin typeface="Century Gothic" panose="020B0502020202020204" pitchFamily="34" charset="0"/>
              </a:rPr>
              <a:t>WAI encourages employees to be active on LinkedIn. The company asks employees to follow the company and share the latest WAI news on their personal feeds. </a:t>
            </a:r>
          </a:p>
          <a:p>
            <a:endParaRPr lang="en-US" sz="2000" dirty="0">
              <a:latin typeface="Century Gothic" panose="020B0502020202020204" pitchFamily="34" charset="0"/>
            </a:endParaRPr>
          </a:p>
          <a:p>
            <a:r>
              <a:rPr lang="en-US" sz="2000" dirty="0">
                <a:latin typeface="Century Gothic" panose="020B0502020202020204" pitchFamily="34" charset="0"/>
              </a:rPr>
              <a:t>But WAI prohibits employees from posting about the business on their personal pages at Facebook, Instagram, and other social media platforms—the company monitors employees’ personal social media feeds for content related to its business. Brandon recently was asked to take down a Facebook post about WAI’s email analysis program.</a:t>
            </a:r>
          </a:p>
        </p:txBody>
      </p:sp>
      <p:pic>
        <p:nvPicPr>
          <p:cNvPr id="4" name="Picture 3" descr="A drawing of a cartoon character&#10;&#10;Description automatically generated">
            <a:extLst>
              <a:ext uri="{FF2B5EF4-FFF2-40B4-BE49-F238E27FC236}">
                <a16:creationId xmlns:a16="http://schemas.microsoft.com/office/drawing/2014/main" id="{2D30BF2F-728B-5447-99DF-136E0F923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03" y="178007"/>
            <a:ext cx="7909811" cy="6507605"/>
          </a:xfrm>
          <a:prstGeom prst="rect">
            <a:avLst/>
          </a:prstGeom>
        </p:spPr>
      </p:pic>
    </p:spTree>
    <p:extLst>
      <p:ext uri="{BB962C8B-B14F-4D97-AF65-F5344CB8AC3E}">
        <p14:creationId xmlns:p14="http://schemas.microsoft.com/office/powerpoint/2010/main" val="37482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707A-CDC0-AB4B-B51F-163D159E63BF}"/>
              </a:ext>
            </a:extLst>
          </p:cNvPr>
          <p:cNvSpPr>
            <a:spLocks noGrp="1"/>
          </p:cNvSpPr>
          <p:nvPr>
            <p:ph type="title"/>
          </p:nvPr>
        </p:nvSpPr>
        <p:spPr/>
        <p:txBody>
          <a:bodyPr>
            <a:normAutofit/>
          </a:bodyPr>
          <a:lstStyle/>
          <a:p>
            <a:r>
              <a:rPr lang="en-US" sz="3600" dirty="0"/>
              <a:t>Monitoring and Restricting Social Media Usage</a:t>
            </a:r>
          </a:p>
        </p:txBody>
      </p:sp>
      <p:sp>
        <p:nvSpPr>
          <p:cNvPr id="3" name="Content Placeholder 2">
            <a:extLst>
              <a:ext uri="{FF2B5EF4-FFF2-40B4-BE49-F238E27FC236}">
                <a16:creationId xmlns:a16="http://schemas.microsoft.com/office/drawing/2014/main" id="{BCE69E22-00DD-C64D-9F12-1E20FD68D6CD}"/>
              </a:ext>
            </a:extLst>
          </p:cNvPr>
          <p:cNvSpPr>
            <a:spLocks noGrp="1"/>
          </p:cNvSpPr>
          <p:nvPr>
            <p:ph idx="1"/>
          </p:nvPr>
        </p:nvSpPr>
        <p:spPr/>
        <p:txBody>
          <a:bodyPr>
            <a:normAutofit fontScale="92500" lnSpcReduction="10000"/>
          </a:bodyPr>
          <a:lstStyle/>
          <a:p>
            <a:pPr lvl="0"/>
            <a:r>
              <a:rPr lang="en-US" dirty="0"/>
              <a:t>Employees’ use of social media while at work may be purely for  business, purely personal, or a mix of both.</a:t>
            </a:r>
          </a:p>
          <a:p>
            <a:pPr lvl="0"/>
            <a:r>
              <a:rPr lang="en-US" dirty="0"/>
              <a:t>Employees are often encouraged to use social media to promote the business—and employers have an interest in monitoring social media content related to the company.</a:t>
            </a:r>
          </a:p>
          <a:p>
            <a:r>
              <a:rPr lang="en-US" dirty="0"/>
              <a:t>Using employees as “influencers” for social media marketing raises issues regarding advertising laws, including FTC guidelines on paid endorsements.</a:t>
            </a:r>
          </a:p>
          <a:p>
            <a:pPr lvl="0"/>
            <a:r>
              <a:rPr lang="en-US" dirty="0"/>
              <a:t>When the company needs to collect information from a social media account, it’s difficult to parse business content from personal.</a:t>
            </a:r>
          </a:p>
        </p:txBody>
      </p:sp>
    </p:spTree>
    <p:extLst>
      <p:ext uri="{BB962C8B-B14F-4D97-AF65-F5344CB8AC3E}">
        <p14:creationId xmlns:p14="http://schemas.microsoft.com/office/powerpoint/2010/main" val="401374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4A6781-98CA-104D-B421-54764C62CED6}"/>
              </a:ext>
            </a:extLst>
          </p:cNvPr>
          <p:cNvSpPr txBox="1"/>
          <p:nvPr/>
        </p:nvSpPr>
        <p:spPr>
          <a:xfrm>
            <a:off x="302420" y="808684"/>
            <a:ext cx="6664437" cy="4733263"/>
          </a:xfrm>
          <a:prstGeom prst="rect">
            <a:avLst/>
          </a:prstGeom>
          <a:noFill/>
        </p:spPr>
        <p:txBody>
          <a:bodyPr wrap="square" rtlCol="0" anchor="t">
            <a:normAutofit/>
          </a:bodyPr>
          <a:lstStyle/>
          <a:p>
            <a:r>
              <a:rPr lang="en-US" sz="2000" dirty="0">
                <a:latin typeface="Century Gothic" panose="020B0502020202020204" pitchFamily="34" charset="0"/>
              </a:rPr>
              <a:t>WAI’s General Counsel recently paid a visit to Diana. She explained that the company has been sued by a group of women claiming that the company discriminated against them on the basis of gender by failing to hire them as software engineers. The GC asked Diana to gather the personnel files of every employee in the engineering department and deliver them to the in-house legal team.</a:t>
            </a:r>
          </a:p>
          <a:p>
            <a:endParaRPr lang="en-US" sz="2000" dirty="0">
              <a:latin typeface="Century Gothic" panose="020B0502020202020204" pitchFamily="34" charset="0"/>
            </a:endParaRPr>
          </a:p>
          <a:p>
            <a:r>
              <a:rPr lang="en-US" sz="2000" dirty="0">
                <a:latin typeface="Century Gothic" panose="020B0502020202020204" pitchFamily="34" charset="0"/>
              </a:rPr>
              <a:t>The GC also told Diana that WAI is looking to take on a new private equity partner. In connection with this round of funding, she needs Diana to prepare a spreadsheet with current and historical compensation information for every executive above the level of Vice President.</a:t>
            </a:r>
          </a:p>
        </p:txBody>
      </p:sp>
      <p:pic>
        <p:nvPicPr>
          <p:cNvPr id="3" name="Picture 2">
            <a:extLst>
              <a:ext uri="{FF2B5EF4-FFF2-40B4-BE49-F238E27FC236}">
                <a16:creationId xmlns:a16="http://schemas.microsoft.com/office/drawing/2014/main" id="{AE0D7AB8-B48D-384D-8990-26BF0F46FB6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10489" y="572789"/>
            <a:ext cx="3549398" cy="4969158"/>
          </a:xfrm>
          <a:prstGeom prst="rect">
            <a:avLst/>
          </a:prstGeom>
        </p:spPr>
      </p:pic>
    </p:spTree>
    <p:extLst>
      <p:ext uri="{BB962C8B-B14F-4D97-AF65-F5344CB8AC3E}">
        <p14:creationId xmlns:p14="http://schemas.microsoft.com/office/powerpoint/2010/main" val="381432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707A-CDC0-AB4B-B51F-163D159E63BF}"/>
              </a:ext>
            </a:extLst>
          </p:cNvPr>
          <p:cNvSpPr>
            <a:spLocks noGrp="1"/>
          </p:cNvSpPr>
          <p:nvPr>
            <p:ph type="title"/>
          </p:nvPr>
        </p:nvSpPr>
        <p:spPr/>
        <p:txBody>
          <a:bodyPr>
            <a:normAutofit/>
          </a:bodyPr>
          <a:lstStyle/>
          <a:p>
            <a:r>
              <a:rPr lang="en-US" sz="3600" dirty="0"/>
              <a:t>Using Employee Data Outside the “Business-as-Usual” Context</a:t>
            </a:r>
          </a:p>
        </p:txBody>
      </p:sp>
      <p:sp>
        <p:nvSpPr>
          <p:cNvPr id="3" name="Content Placeholder 2">
            <a:extLst>
              <a:ext uri="{FF2B5EF4-FFF2-40B4-BE49-F238E27FC236}">
                <a16:creationId xmlns:a16="http://schemas.microsoft.com/office/drawing/2014/main" id="{BCE69E22-00DD-C64D-9F12-1E20FD68D6CD}"/>
              </a:ext>
            </a:extLst>
          </p:cNvPr>
          <p:cNvSpPr>
            <a:spLocks noGrp="1"/>
          </p:cNvSpPr>
          <p:nvPr>
            <p:ph idx="1"/>
          </p:nvPr>
        </p:nvSpPr>
        <p:spPr/>
        <p:txBody>
          <a:bodyPr>
            <a:normAutofit fontScale="92500" lnSpcReduction="10000"/>
          </a:bodyPr>
          <a:lstStyle/>
          <a:p>
            <a:pPr lvl="0"/>
            <a:r>
              <a:rPr lang="en-US" dirty="0"/>
              <a:t>Employers collect various types of highly sensitive personal information from their employees, such as SSN, driver’s license numbers, DOB, bank account info, health insurance information, etc.</a:t>
            </a:r>
          </a:p>
          <a:p>
            <a:pPr lvl="0"/>
            <a:r>
              <a:rPr lang="en-US" dirty="0"/>
              <a:t>Employees should reasonably expect that such information will be used by the company for purposes consistent with the reasons for collecting it—to run the business, comply with regulatory requirements, offer and administer employee benefits plans, etc.</a:t>
            </a:r>
          </a:p>
          <a:p>
            <a:pPr lvl="0"/>
            <a:r>
              <a:rPr lang="en-US" dirty="0"/>
              <a:t>But there will instances when the company must use this personal information in other contexts, such as in litigation and regulatory matters and corporate M&amp;A transactions.</a:t>
            </a:r>
          </a:p>
          <a:p>
            <a:pPr lvl="0"/>
            <a:endParaRPr lang="en-US" dirty="0"/>
          </a:p>
          <a:p>
            <a:pPr lvl="0"/>
            <a:endParaRPr lang="en-US" dirty="0"/>
          </a:p>
        </p:txBody>
      </p:sp>
    </p:spTree>
    <p:extLst>
      <p:ext uri="{BB962C8B-B14F-4D97-AF65-F5344CB8AC3E}">
        <p14:creationId xmlns:p14="http://schemas.microsoft.com/office/powerpoint/2010/main" val="968809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289F3-A298-6A4F-B8CC-7A0F4B661C48}"/>
              </a:ext>
            </a:extLst>
          </p:cNvPr>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329330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9295E-030A-5B4C-BA7E-1D8547C91416}"/>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C6CFF9CF-569F-354E-AEF8-99204F217BD6}"/>
              </a:ext>
            </a:extLst>
          </p:cNvPr>
          <p:cNvSpPr>
            <a:spLocks noGrp="1"/>
          </p:cNvSpPr>
          <p:nvPr>
            <p:ph idx="1"/>
          </p:nvPr>
        </p:nvSpPr>
        <p:spPr>
          <a:xfrm>
            <a:off x="838200" y="2035487"/>
            <a:ext cx="10515600" cy="4351338"/>
          </a:xfrm>
        </p:spPr>
        <p:txBody>
          <a:bodyPr>
            <a:normAutofit fontScale="92500" lnSpcReduction="10000"/>
          </a:bodyPr>
          <a:lstStyle/>
          <a:p>
            <a:r>
              <a:rPr lang="en-US" dirty="0"/>
              <a:t>Ellen Blanchard</a:t>
            </a:r>
          </a:p>
          <a:p>
            <a:pPr lvl="1"/>
            <a:r>
              <a:rPr lang="en-US" dirty="0"/>
              <a:t>Managing Corporate Counsel, eDiscovery, T-Mobile</a:t>
            </a:r>
          </a:p>
          <a:p>
            <a:r>
              <a:rPr lang="en-US" dirty="0"/>
              <a:t>Mike Burg</a:t>
            </a:r>
          </a:p>
          <a:p>
            <a:pPr lvl="1"/>
            <a:r>
              <a:rPr lang="en-US" dirty="0"/>
              <a:t>Senior Counsel, Privacy and Data Security, Zillow Group</a:t>
            </a:r>
          </a:p>
          <a:p>
            <a:r>
              <a:rPr lang="en-US" dirty="0"/>
              <a:t>Angela Galloway</a:t>
            </a:r>
          </a:p>
          <a:p>
            <a:pPr lvl="1"/>
            <a:r>
              <a:rPr lang="en-US" dirty="0"/>
              <a:t>Corporate Counsel, Privacy, Nordstrom</a:t>
            </a:r>
          </a:p>
          <a:p>
            <a:r>
              <a:rPr lang="en-US" dirty="0"/>
              <a:t>Joelle Hong</a:t>
            </a:r>
          </a:p>
          <a:p>
            <a:pPr lvl="1"/>
            <a:r>
              <a:rPr lang="en-US" dirty="0"/>
              <a:t>Corporate Counsel, Privacy &amp; Data Security, Convoy</a:t>
            </a:r>
          </a:p>
          <a:p>
            <a:endParaRPr lang="en-US" dirty="0"/>
          </a:p>
          <a:p>
            <a:r>
              <a:rPr lang="en-US" dirty="0"/>
              <a:t>Maureen O’Neill</a:t>
            </a:r>
          </a:p>
          <a:p>
            <a:pPr lvl="1"/>
            <a:r>
              <a:rPr lang="en-US" dirty="0"/>
              <a:t>SVP, Strategic Engagement, Consilio</a:t>
            </a:r>
          </a:p>
        </p:txBody>
      </p:sp>
    </p:spTree>
    <p:extLst>
      <p:ext uri="{BB962C8B-B14F-4D97-AF65-F5344CB8AC3E}">
        <p14:creationId xmlns:p14="http://schemas.microsoft.com/office/powerpoint/2010/main" val="8240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7AE23A-4E52-EF4C-8EC2-34AC24E5B98A}"/>
              </a:ext>
            </a:extLst>
          </p:cNvPr>
          <p:cNvSpPr txBox="1"/>
          <p:nvPr/>
        </p:nvSpPr>
        <p:spPr>
          <a:xfrm>
            <a:off x="1831050" y="648689"/>
            <a:ext cx="8529899" cy="738664"/>
          </a:xfrm>
          <a:prstGeom prst="rect">
            <a:avLst/>
          </a:prstGeom>
          <a:noFill/>
        </p:spPr>
        <p:txBody>
          <a:bodyPr wrap="none" rtlCol="0">
            <a:spAutoFit/>
          </a:bodyPr>
          <a:lstStyle/>
          <a:p>
            <a:pPr algn="ctr"/>
            <a:r>
              <a:rPr lang="en-US" sz="2400" dirty="0">
                <a:latin typeface="Century Gothic" panose="020B0502020202020204" pitchFamily="34" charset="0"/>
              </a:rPr>
              <a:t>Meet the Human Resources Team at </a:t>
            </a:r>
            <a:r>
              <a:rPr lang="en-US" sz="2400" dirty="0" err="1">
                <a:latin typeface="Century Gothic" panose="020B0502020202020204" pitchFamily="34" charset="0"/>
              </a:rPr>
              <a:t>Washington.AI</a:t>
            </a:r>
            <a:endParaRPr lang="en-US" sz="2400" dirty="0">
              <a:latin typeface="Century Gothic" panose="020B0502020202020204" pitchFamily="34" charset="0"/>
            </a:endParaRPr>
          </a:p>
          <a:p>
            <a:endParaRPr lang="en-US" dirty="0"/>
          </a:p>
        </p:txBody>
      </p:sp>
      <p:grpSp>
        <p:nvGrpSpPr>
          <p:cNvPr id="4" name="Group 3">
            <a:extLst>
              <a:ext uri="{FF2B5EF4-FFF2-40B4-BE49-F238E27FC236}">
                <a16:creationId xmlns:a16="http://schemas.microsoft.com/office/drawing/2014/main" id="{6E482E6D-5B67-A747-8E0A-3F3B9E9FBE70}"/>
              </a:ext>
            </a:extLst>
          </p:cNvPr>
          <p:cNvGrpSpPr/>
          <p:nvPr/>
        </p:nvGrpSpPr>
        <p:grpSpPr>
          <a:xfrm>
            <a:off x="1689709" y="1730060"/>
            <a:ext cx="8812580" cy="3397880"/>
            <a:chOff x="2924484" y="2320924"/>
            <a:chExt cx="8812580" cy="3397880"/>
          </a:xfrm>
        </p:grpSpPr>
        <p:pic>
          <p:nvPicPr>
            <p:cNvPr id="5" name="Picture 4" descr="A picture containing computer, table, drawing&#10;&#10;Description automatically generated">
              <a:extLst>
                <a:ext uri="{FF2B5EF4-FFF2-40B4-BE49-F238E27FC236}">
                  <a16:creationId xmlns:a16="http://schemas.microsoft.com/office/drawing/2014/main" id="{813BD8CD-2874-DC4C-B7C6-F475CCAC6F83}"/>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2374173"/>
              <a:ext cx="5641065" cy="3291383"/>
            </a:xfrm>
            <a:prstGeom prst="rect">
              <a:avLst/>
            </a:prstGeom>
          </p:spPr>
        </p:pic>
        <p:pic>
          <p:nvPicPr>
            <p:cNvPr id="3" name="Picture 2" descr="A picture containing toy, table&#10;&#10;Description automatically generated">
              <a:extLst>
                <a:ext uri="{FF2B5EF4-FFF2-40B4-BE49-F238E27FC236}">
                  <a16:creationId xmlns:a16="http://schemas.microsoft.com/office/drawing/2014/main" id="{A6508B23-304B-B74D-817C-A30D2432D4A4}"/>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000" b="90869" l="10000" r="90000">
                          <a14:foregroundMark x1="55788" y1="9010" x2="55788" y2="9010"/>
                          <a14:foregroundMark x1="56152" y1="8040" x2="56152" y2="8040"/>
                          <a14:foregroundMark x1="79424" y1="90869" x2="79424" y2="90869"/>
                          <a14:backgroundMark x1="82576" y1="37737" x2="82576" y2="37737"/>
                          <a14:backgroundMark x1="82727" y1="38222" x2="82727" y2="38222"/>
                          <a14:backgroundMark x1="82727" y1="38222" x2="82727" y2="38222"/>
                          <a14:backgroundMark x1="82939" y1="38626" x2="82939" y2="38626"/>
                          <a14:backgroundMark x1="82939" y1="38626" x2="82939" y2="38626"/>
                          <a14:backgroundMark x1="82939" y1="38626" x2="82939" y2="38626"/>
                          <a14:backgroundMark x1="82788" y1="37212" x2="82727" y2="38505"/>
                        </a14:backgroundRemoval>
                      </a14:imgEffect>
                    </a14:imgLayer>
                  </a14:imgProps>
                </a:ext>
                <a:ext uri="{28A0092B-C50C-407E-A947-70E740481C1C}">
                  <a14:useLocalDpi xmlns:a14="http://schemas.microsoft.com/office/drawing/2010/main" val="0"/>
                </a:ext>
              </a:extLst>
            </a:blip>
            <a:stretch>
              <a:fillRect/>
            </a:stretch>
          </p:blipFill>
          <p:spPr>
            <a:xfrm>
              <a:off x="2924484" y="2320924"/>
              <a:ext cx="4530507" cy="3397880"/>
            </a:xfrm>
            <a:prstGeom prst="rect">
              <a:avLst/>
            </a:prstGeom>
          </p:spPr>
        </p:pic>
      </p:grpSp>
      <p:sp>
        <p:nvSpPr>
          <p:cNvPr id="6" name="TextBox 5">
            <a:extLst>
              <a:ext uri="{FF2B5EF4-FFF2-40B4-BE49-F238E27FC236}">
                <a16:creationId xmlns:a16="http://schemas.microsoft.com/office/drawing/2014/main" id="{480CEEB6-B593-5449-A095-6DBCA8472862}"/>
              </a:ext>
            </a:extLst>
          </p:cNvPr>
          <p:cNvSpPr txBox="1"/>
          <p:nvPr/>
        </p:nvSpPr>
        <p:spPr>
          <a:xfrm>
            <a:off x="8961318" y="5120640"/>
            <a:ext cx="699230" cy="307777"/>
          </a:xfrm>
          <a:prstGeom prst="rect">
            <a:avLst/>
          </a:prstGeom>
          <a:noFill/>
        </p:spPr>
        <p:txBody>
          <a:bodyPr wrap="none" rtlCol="0">
            <a:spAutoFit/>
          </a:bodyPr>
          <a:lstStyle/>
          <a:p>
            <a:r>
              <a:rPr lang="en-US" sz="1400" dirty="0">
                <a:latin typeface="Century Gothic" panose="020B0502020202020204" pitchFamily="34" charset="0"/>
              </a:rPr>
              <a:t>David</a:t>
            </a:r>
          </a:p>
        </p:txBody>
      </p:sp>
      <p:sp>
        <p:nvSpPr>
          <p:cNvPr id="13" name="TextBox 12">
            <a:extLst>
              <a:ext uri="{FF2B5EF4-FFF2-40B4-BE49-F238E27FC236}">
                <a16:creationId xmlns:a16="http://schemas.microsoft.com/office/drawing/2014/main" id="{4FC673C5-7BFF-5846-A199-BB8723ED50D3}"/>
              </a:ext>
            </a:extLst>
          </p:cNvPr>
          <p:cNvSpPr txBox="1"/>
          <p:nvPr/>
        </p:nvSpPr>
        <p:spPr>
          <a:xfrm>
            <a:off x="7812909" y="5120640"/>
            <a:ext cx="708848" cy="307777"/>
          </a:xfrm>
          <a:prstGeom prst="rect">
            <a:avLst/>
          </a:prstGeom>
          <a:noFill/>
        </p:spPr>
        <p:txBody>
          <a:bodyPr wrap="none" rtlCol="0">
            <a:spAutoFit/>
          </a:bodyPr>
          <a:lstStyle/>
          <a:p>
            <a:r>
              <a:rPr lang="en-US" sz="1400" dirty="0">
                <a:latin typeface="Century Gothic" panose="020B0502020202020204" pitchFamily="34" charset="0"/>
              </a:rPr>
              <a:t>Diana</a:t>
            </a:r>
          </a:p>
        </p:txBody>
      </p:sp>
      <p:sp>
        <p:nvSpPr>
          <p:cNvPr id="14" name="TextBox 13">
            <a:extLst>
              <a:ext uri="{FF2B5EF4-FFF2-40B4-BE49-F238E27FC236}">
                <a16:creationId xmlns:a16="http://schemas.microsoft.com/office/drawing/2014/main" id="{F707BDF0-B2B1-F243-A0EF-26F71B6DBB6D}"/>
              </a:ext>
            </a:extLst>
          </p:cNvPr>
          <p:cNvSpPr txBox="1"/>
          <p:nvPr/>
        </p:nvSpPr>
        <p:spPr>
          <a:xfrm>
            <a:off x="3206188" y="5120640"/>
            <a:ext cx="516488" cy="307777"/>
          </a:xfrm>
          <a:prstGeom prst="rect">
            <a:avLst/>
          </a:prstGeom>
          <a:noFill/>
        </p:spPr>
        <p:txBody>
          <a:bodyPr wrap="none" rtlCol="0">
            <a:spAutoFit/>
          </a:bodyPr>
          <a:lstStyle/>
          <a:p>
            <a:r>
              <a:rPr lang="en-US" sz="1400" dirty="0">
                <a:latin typeface="Century Gothic" panose="020B0502020202020204" pitchFamily="34" charset="0"/>
              </a:rPr>
              <a:t>Ken</a:t>
            </a:r>
          </a:p>
        </p:txBody>
      </p:sp>
      <p:sp>
        <p:nvSpPr>
          <p:cNvPr id="15" name="TextBox 14">
            <a:extLst>
              <a:ext uri="{FF2B5EF4-FFF2-40B4-BE49-F238E27FC236}">
                <a16:creationId xmlns:a16="http://schemas.microsoft.com/office/drawing/2014/main" id="{2318E11A-72A4-974E-938F-19E9880F258F}"/>
              </a:ext>
            </a:extLst>
          </p:cNvPr>
          <p:cNvSpPr txBox="1"/>
          <p:nvPr/>
        </p:nvSpPr>
        <p:spPr>
          <a:xfrm>
            <a:off x="2430684" y="5120640"/>
            <a:ext cx="566181" cy="307777"/>
          </a:xfrm>
          <a:prstGeom prst="rect">
            <a:avLst/>
          </a:prstGeom>
          <a:noFill/>
        </p:spPr>
        <p:txBody>
          <a:bodyPr wrap="none" rtlCol="0">
            <a:spAutoFit/>
          </a:bodyPr>
          <a:lstStyle/>
          <a:p>
            <a:r>
              <a:rPr lang="en-US" sz="1400" dirty="0">
                <a:latin typeface="Century Gothic" panose="020B0502020202020204" pitchFamily="34" charset="0"/>
              </a:rPr>
              <a:t>Sam</a:t>
            </a:r>
          </a:p>
        </p:txBody>
      </p:sp>
      <p:sp>
        <p:nvSpPr>
          <p:cNvPr id="16" name="TextBox 15">
            <a:extLst>
              <a:ext uri="{FF2B5EF4-FFF2-40B4-BE49-F238E27FC236}">
                <a16:creationId xmlns:a16="http://schemas.microsoft.com/office/drawing/2014/main" id="{5F7F6B3E-22C6-9B40-BDD9-F26898B8C39F}"/>
              </a:ext>
            </a:extLst>
          </p:cNvPr>
          <p:cNvSpPr txBox="1"/>
          <p:nvPr/>
        </p:nvSpPr>
        <p:spPr>
          <a:xfrm>
            <a:off x="5761283" y="5120640"/>
            <a:ext cx="609462" cy="307777"/>
          </a:xfrm>
          <a:prstGeom prst="rect">
            <a:avLst/>
          </a:prstGeom>
          <a:noFill/>
        </p:spPr>
        <p:txBody>
          <a:bodyPr wrap="none" rtlCol="0">
            <a:spAutoFit/>
          </a:bodyPr>
          <a:lstStyle/>
          <a:p>
            <a:r>
              <a:rPr lang="en-US" sz="1400" dirty="0">
                <a:latin typeface="Century Gothic" panose="020B0502020202020204" pitchFamily="34" charset="0"/>
              </a:rPr>
              <a:t>Brian</a:t>
            </a:r>
          </a:p>
        </p:txBody>
      </p:sp>
      <p:sp>
        <p:nvSpPr>
          <p:cNvPr id="17" name="TextBox 16">
            <a:extLst>
              <a:ext uri="{FF2B5EF4-FFF2-40B4-BE49-F238E27FC236}">
                <a16:creationId xmlns:a16="http://schemas.microsoft.com/office/drawing/2014/main" id="{D4A0AC98-7294-154F-8A38-98C312349DD2}"/>
              </a:ext>
            </a:extLst>
          </p:cNvPr>
          <p:cNvSpPr txBox="1"/>
          <p:nvPr/>
        </p:nvSpPr>
        <p:spPr>
          <a:xfrm>
            <a:off x="3901134" y="5120640"/>
            <a:ext cx="923651" cy="307777"/>
          </a:xfrm>
          <a:prstGeom prst="rect">
            <a:avLst/>
          </a:prstGeom>
          <a:noFill/>
        </p:spPr>
        <p:txBody>
          <a:bodyPr wrap="none" rtlCol="0">
            <a:spAutoFit/>
          </a:bodyPr>
          <a:lstStyle/>
          <a:p>
            <a:r>
              <a:rPr lang="en-US" sz="1400" dirty="0">
                <a:latin typeface="Century Gothic" panose="020B0502020202020204" pitchFamily="34" charset="0"/>
              </a:rPr>
              <a:t>Brandon</a:t>
            </a:r>
          </a:p>
        </p:txBody>
      </p:sp>
    </p:spTree>
    <p:extLst>
      <p:ext uri="{BB962C8B-B14F-4D97-AF65-F5344CB8AC3E}">
        <p14:creationId xmlns:p14="http://schemas.microsoft.com/office/powerpoint/2010/main" val="6579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4A6781-98CA-104D-B421-54764C62CED6}"/>
              </a:ext>
            </a:extLst>
          </p:cNvPr>
          <p:cNvSpPr txBox="1"/>
          <p:nvPr/>
        </p:nvSpPr>
        <p:spPr>
          <a:xfrm>
            <a:off x="8340340" y="715853"/>
            <a:ext cx="3322008" cy="4905458"/>
          </a:xfrm>
          <a:prstGeom prst="rect">
            <a:avLst/>
          </a:prstGeom>
          <a:noFill/>
        </p:spPr>
        <p:txBody>
          <a:bodyPr wrap="square" rtlCol="0" anchor="ctr">
            <a:noAutofit/>
          </a:bodyPr>
          <a:lstStyle/>
          <a:p>
            <a:r>
              <a:rPr lang="en-US" sz="2000" dirty="0">
                <a:latin typeface="Century Gothic" panose="020B0502020202020204" pitchFamily="34" charset="0"/>
              </a:rPr>
              <a:t>Diana is the EVP of Human Resources at WAI. She’s been doing a lot of reading lately on personal data privacy—it’s a hot topic in the news these days. </a:t>
            </a:r>
          </a:p>
          <a:p>
            <a:endParaRPr lang="en-US" sz="2000" dirty="0">
              <a:latin typeface="Century Gothic" panose="020B0502020202020204" pitchFamily="34" charset="0"/>
            </a:endParaRPr>
          </a:p>
          <a:p>
            <a:r>
              <a:rPr lang="en-US" sz="2000" dirty="0">
                <a:latin typeface="Century Gothic" panose="020B0502020202020204" pitchFamily="34" charset="0"/>
              </a:rPr>
              <a:t>She’d like to understand better how the concept of privacy applies in the workplace, and what privacy rights the employees at WAI have.</a:t>
            </a:r>
          </a:p>
        </p:txBody>
      </p:sp>
      <p:pic>
        <p:nvPicPr>
          <p:cNvPr id="3" name="Picture 2">
            <a:extLst>
              <a:ext uri="{FF2B5EF4-FFF2-40B4-BE49-F238E27FC236}">
                <a16:creationId xmlns:a16="http://schemas.microsoft.com/office/drawing/2014/main" id="{7595C22B-6614-CF49-8421-B36AE636E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40" y="381000"/>
            <a:ext cx="8128000" cy="6096000"/>
          </a:xfrm>
          <a:prstGeom prst="rect">
            <a:avLst/>
          </a:prstGeom>
        </p:spPr>
      </p:pic>
    </p:spTree>
    <p:extLst>
      <p:ext uri="{BB962C8B-B14F-4D97-AF65-F5344CB8AC3E}">
        <p14:creationId xmlns:p14="http://schemas.microsoft.com/office/powerpoint/2010/main" val="1090101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BADEF-2193-B94F-8861-FE21AB1DA365}"/>
              </a:ext>
            </a:extLst>
          </p:cNvPr>
          <p:cNvSpPr>
            <a:spLocks noGrp="1"/>
          </p:cNvSpPr>
          <p:nvPr>
            <p:ph type="title"/>
          </p:nvPr>
        </p:nvSpPr>
        <p:spPr/>
        <p:txBody>
          <a:bodyPr/>
          <a:lstStyle/>
          <a:p>
            <a:r>
              <a:rPr lang="en-US" dirty="0"/>
              <a:t>Employee Workplace Privacy Rights</a:t>
            </a:r>
          </a:p>
        </p:txBody>
      </p:sp>
      <p:sp>
        <p:nvSpPr>
          <p:cNvPr id="3" name="Content Placeholder 2">
            <a:extLst>
              <a:ext uri="{FF2B5EF4-FFF2-40B4-BE49-F238E27FC236}">
                <a16:creationId xmlns:a16="http://schemas.microsoft.com/office/drawing/2014/main" id="{78EB6F66-D87F-9442-B0B1-5FA7CBCABFAB}"/>
              </a:ext>
            </a:extLst>
          </p:cNvPr>
          <p:cNvSpPr>
            <a:spLocks noGrp="1"/>
          </p:cNvSpPr>
          <p:nvPr>
            <p:ph idx="1"/>
          </p:nvPr>
        </p:nvSpPr>
        <p:spPr/>
        <p:txBody>
          <a:bodyPr>
            <a:normAutofit/>
          </a:bodyPr>
          <a:lstStyle/>
          <a:p>
            <a:r>
              <a:rPr lang="en-US" dirty="0"/>
              <a:t>Rights arising from the “Reasonable Expectation of Privacy”</a:t>
            </a:r>
          </a:p>
          <a:p>
            <a:r>
              <a:rPr lang="en-US" dirty="0"/>
              <a:t>Rights and protections granted by other specific sources:</a:t>
            </a:r>
          </a:p>
          <a:p>
            <a:pPr lvl="1"/>
            <a:r>
              <a:rPr lang="en-US" dirty="0"/>
              <a:t>Statutes/regulations (biometrics, credit information, geolocation tracking, HIPAA)</a:t>
            </a:r>
          </a:p>
          <a:p>
            <a:pPr lvl="1"/>
            <a:r>
              <a:rPr lang="en-US" dirty="0"/>
              <a:t>Collective bargaining agreements</a:t>
            </a:r>
          </a:p>
          <a:p>
            <a:pPr lvl="1"/>
            <a:r>
              <a:rPr lang="en-US" dirty="0"/>
              <a:t>Contractual provisions</a:t>
            </a:r>
          </a:p>
          <a:p>
            <a:pPr lvl="1"/>
            <a:r>
              <a:rPr lang="en-US" dirty="0"/>
              <a:t>Public employees (4th Amendment)</a:t>
            </a:r>
          </a:p>
          <a:p>
            <a:pPr lvl="1"/>
            <a:r>
              <a:rPr lang="en-US" dirty="0"/>
              <a:t>Employees based in the EU and other non-US jurisdictions</a:t>
            </a:r>
          </a:p>
          <a:p>
            <a:endParaRPr lang="en-US" dirty="0"/>
          </a:p>
          <a:p>
            <a:endParaRPr lang="en-US" dirty="0"/>
          </a:p>
        </p:txBody>
      </p:sp>
    </p:spTree>
    <p:extLst>
      <p:ext uri="{BB962C8B-B14F-4D97-AF65-F5344CB8AC3E}">
        <p14:creationId xmlns:p14="http://schemas.microsoft.com/office/powerpoint/2010/main" val="403445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4A6781-98CA-104D-B421-54764C62CED6}"/>
              </a:ext>
            </a:extLst>
          </p:cNvPr>
          <p:cNvSpPr txBox="1"/>
          <p:nvPr/>
        </p:nvSpPr>
        <p:spPr>
          <a:xfrm>
            <a:off x="704538" y="479686"/>
            <a:ext cx="7551867" cy="2529590"/>
          </a:xfrm>
          <a:prstGeom prst="rect">
            <a:avLst/>
          </a:prstGeom>
          <a:noFill/>
        </p:spPr>
        <p:txBody>
          <a:bodyPr wrap="square" rtlCol="0" anchor="ctr">
            <a:noAutofit/>
          </a:bodyPr>
          <a:lstStyle/>
          <a:p>
            <a:pPr algn="r"/>
            <a:r>
              <a:rPr lang="en-US" sz="2000" dirty="0">
                <a:latin typeface="Century Gothic" panose="020B0502020202020204" pitchFamily="34" charset="0"/>
              </a:rPr>
              <a:t>David is a junior HR staff member. David is frequently late for work, which Diana knows because WAI tracks the time employees log on to their computer each day and provides reports on the time employees swipe their badges when they enter the building. Diana also knows that the first thing David does each day when he arrives at work is to log onto his personal Gmail account to check his messages.</a:t>
            </a:r>
          </a:p>
        </p:txBody>
      </p:sp>
      <p:pic>
        <p:nvPicPr>
          <p:cNvPr id="3" name="Picture 2">
            <a:extLst>
              <a:ext uri="{FF2B5EF4-FFF2-40B4-BE49-F238E27FC236}">
                <a16:creationId xmlns:a16="http://schemas.microsoft.com/office/drawing/2014/main" id="{54A2D0D6-CF54-0D41-B97D-AAECC7124D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4802" y="3139905"/>
            <a:ext cx="3474720" cy="3474720"/>
          </a:xfrm>
          <a:prstGeom prst="rect">
            <a:avLst/>
          </a:prstGeom>
        </p:spPr>
      </p:pic>
      <p:pic>
        <p:nvPicPr>
          <p:cNvPr id="9" name="Picture 8" descr="A close up of a womans face&#10;&#10;Description automatically generated">
            <a:extLst>
              <a:ext uri="{FF2B5EF4-FFF2-40B4-BE49-F238E27FC236}">
                <a16:creationId xmlns:a16="http://schemas.microsoft.com/office/drawing/2014/main" id="{01C7E17A-A555-7744-A42B-AFA5FE79ED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1961" y="479686"/>
            <a:ext cx="3475240" cy="3475240"/>
          </a:xfrm>
          <a:prstGeom prst="rect">
            <a:avLst/>
          </a:prstGeom>
        </p:spPr>
      </p:pic>
      <p:sp>
        <p:nvSpPr>
          <p:cNvPr id="10" name="TextBox 9">
            <a:extLst>
              <a:ext uri="{FF2B5EF4-FFF2-40B4-BE49-F238E27FC236}">
                <a16:creationId xmlns:a16="http://schemas.microsoft.com/office/drawing/2014/main" id="{ED8ADBC1-9AE3-594F-9683-D0488E6553F0}"/>
              </a:ext>
            </a:extLst>
          </p:cNvPr>
          <p:cNvSpPr txBox="1"/>
          <p:nvPr/>
        </p:nvSpPr>
        <p:spPr>
          <a:xfrm>
            <a:off x="3943442" y="4230536"/>
            <a:ext cx="7102162" cy="2347586"/>
          </a:xfrm>
          <a:prstGeom prst="rect">
            <a:avLst/>
          </a:prstGeom>
          <a:noFill/>
        </p:spPr>
        <p:txBody>
          <a:bodyPr wrap="square" rtlCol="0">
            <a:noAutofit/>
          </a:bodyPr>
          <a:lstStyle/>
          <a:p>
            <a:r>
              <a:rPr lang="en-US" sz="2000" dirty="0">
                <a:latin typeface="Century Gothic" panose="020B0502020202020204" pitchFamily="34" charset="0"/>
              </a:rPr>
              <a:t>Ken is a senior member of Diana’s HR team. He wakes up early every day for a workout. Whenever he works out, Ken wears a fitness tracker given to employees by WAI as a perk. He often participates in contests organized by WAI that reward employees for the number of steps logged by their trackers.</a:t>
            </a:r>
          </a:p>
        </p:txBody>
      </p:sp>
    </p:spTree>
    <p:extLst>
      <p:ext uri="{BB962C8B-B14F-4D97-AF65-F5344CB8AC3E}">
        <p14:creationId xmlns:p14="http://schemas.microsoft.com/office/powerpoint/2010/main" val="2417853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0707A-CDC0-AB4B-B51F-163D159E63BF}"/>
              </a:ext>
            </a:extLst>
          </p:cNvPr>
          <p:cNvSpPr>
            <a:spLocks noGrp="1"/>
          </p:cNvSpPr>
          <p:nvPr>
            <p:ph type="title"/>
          </p:nvPr>
        </p:nvSpPr>
        <p:spPr/>
        <p:txBody>
          <a:bodyPr/>
          <a:lstStyle/>
          <a:p>
            <a:r>
              <a:rPr lang="en-US" dirty="0"/>
              <a:t>Surveillance of Individual Employees</a:t>
            </a:r>
          </a:p>
        </p:txBody>
      </p:sp>
      <p:sp>
        <p:nvSpPr>
          <p:cNvPr id="3" name="Content Placeholder 2">
            <a:extLst>
              <a:ext uri="{FF2B5EF4-FFF2-40B4-BE49-F238E27FC236}">
                <a16:creationId xmlns:a16="http://schemas.microsoft.com/office/drawing/2014/main" id="{BCE69E22-00DD-C64D-9F12-1E20FD68D6CD}"/>
              </a:ext>
            </a:extLst>
          </p:cNvPr>
          <p:cNvSpPr>
            <a:spLocks noGrp="1"/>
          </p:cNvSpPr>
          <p:nvPr>
            <p:ph idx="1"/>
          </p:nvPr>
        </p:nvSpPr>
        <p:spPr/>
        <p:txBody>
          <a:bodyPr/>
          <a:lstStyle/>
          <a:p>
            <a:r>
              <a:rPr lang="en-US" dirty="0"/>
              <a:t>Monitoring and tracking computer/network activity</a:t>
            </a:r>
          </a:p>
          <a:p>
            <a:pPr lvl="1"/>
            <a:r>
              <a:rPr lang="en-US" i="1" dirty="0"/>
              <a:t>Context</a:t>
            </a:r>
            <a:r>
              <a:rPr lang="en-US" dirty="0"/>
              <a:t>—Tracking when activity is taking place, what devices are being used, where the activity takes place</a:t>
            </a:r>
          </a:p>
          <a:p>
            <a:pPr lvl="1"/>
            <a:r>
              <a:rPr lang="en-US" i="1" dirty="0"/>
              <a:t>Content</a:t>
            </a:r>
            <a:r>
              <a:rPr lang="en-US" dirty="0"/>
              <a:t>—Monitoring the substance of communications and documents, and/or the nature of the activity (web sites visited, applications opened, etc.)</a:t>
            </a:r>
            <a:endParaRPr lang="en-US" sz="2200" dirty="0"/>
          </a:p>
          <a:p>
            <a:r>
              <a:rPr lang="en-US" dirty="0"/>
              <a:t>Physical tracking</a:t>
            </a:r>
            <a:endParaRPr lang="en-US" sz="2600" dirty="0"/>
          </a:p>
          <a:p>
            <a:r>
              <a:rPr lang="en-US" dirty="0"/>
              <a:t>Geolocation tracking</a:t>
            </a:r>
          </a:p>
          <a:p>
            <a:r>
              <a:rPr lang="en-US" dirty="0"/>
              <a:t>Video/audio surveillance</a:t>
            </a:r>
          </a:p>
          <a:p>
            <a:r>
              <a:rPr lang="en-US" dirty="0"/>
              <a:t>Fitness trackers/smart watches</a:t>
            </a:r>
          </a:p>
          <a:p>
            <a:endParaRPr lang="en-US" dirty="0"/>
          </a:p>
        </p:txBody>
      </p:sp>
    </p:spTree>
    <p:extLst>
      <p:ext uri="{BB962C8B-B14F-4D97-AF65-F5344CB8AC3E}">
        <p14:creationId xmlns:p14="http://schemas.microsoft.com/office/powerpoint/2010/main" val="41605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4A6781-98CA-104D-B421-54764C62CED6}"/>
              </a:ext>
            </a:extLst>
          </p:cNvPr>
          <p:cNvSpPr txBox="1"/>
          <p:nvPr/>
        </p:nvSpPr>
        <p:spPr>
          <a:xfrm>
            <a:off x="5932929" y="1078663"/>
            <a:ext cx="5932929" cy="2076137"/>
          </a:xfrm>
          <a:prstGeom prst="rect">
            <a:avLst/>
          </a:prstGeom>
          <a:noFill/>
        </p:spPr>
        <p:txBody>
          <a:bodyPr wrap="square" rtlCol="0" anchor="ctr">
            <a:normAutofit lnSpcReduction="10000"/>
          </a:bodyPr>
          <a:lstStyle/>
          <a:p>
            <a:r>
              <a:rPr lang="en-US" sz="2000" dirty="0">
                <a:latin typeface="Century Gothic" panose="020B0502020202020204" pitchFamily="34" charset="0"/>
              </a:rPr>
              <a:t>When employees at WAI meet, they are asked to open an app that records the meeting. The recordings are then subjected to a tonal analysis, which can diagnose culture issues on a team, showing who dominates conversations, who demurs, and who resists efforts to engage in emotional discussions.</a:t>
            </a:r>
          </a:p>
        </p:txBody>
      </p:sp>
      <p:sp>
        <p:nvSpPr>
          <p:cNvPr id="10" name="TextBox 9">
            <a:extLst>
              <a:ext uri="{FF2B5EF4-FFF2-40B4-BE49-F238E27FC236}">
                <a16:creationId xmlns:a16="http://schemas.microsoft.com/office/drawing/2014/main" id="{ED8ADBC1-9AE3-594F-9683-D0488E6553F0}"/>
              </a:ext>
            </a:extLst>
          </p:cNvPr>
          <p:cNvSpPr txBox="1"/>
          <p:nvPr/>
        </p:nvSpPr>
        <p:spPr>
          <a:xfrm>
            <a:off x="239843" y="4345862"/>
            <a:ext cx="6685613" cy="2361367"/>
          </a:xfrm>
          <a:prstGeom prst="rect">
            <a:avLst/>
          </a:prstGeom>
          <a:noFill/>
        </p:spPr>
        <p:txBody>
          <a:bodyPr wrap="square" rtlCol="0">
            <a:normAutofit/>
          </a:bodyPr>
          <a:lstStyle/>
          <a:p>
            <a:pPr algn="r"/>
            <a:r>
              <a:rPr lang="en-US" sz="2000" dirty="0">
                <a:latin typeface="Century Gothic" panose="020B0502020202020204" pitchFamily="34" charset="0"/>
              </a:rPr>
              <a:t>WAI also deploys software that analyzes emails to understand who employees interact with, how quickly colleagues reply, and who is most influential. The analysis also uncovers signs of conflict—which revealed that Sam and Brian have been arguing repeatedly about petty workplace issues.</a:t>
            </a:r>
          </a:p>
        </p:txBody>
      </p:sp>
      <p:pic>
        <p:nvPicPr>
          <p:cNvPr id="4" name="Picture 3">
            <a:extLst>
              <a:ext uri="{FF2B5EF4-FFF2-40B4-BE49-F238E27FC236}">
                <a16:creationId xmlns:a16="http://schemas.microsoft.com/office/drawing/2014/main" id="{7261CFCA-2383-004A-998B-2469246A895E}"/>
              </a:ext>
            </a:extLst>
          </p:cNvPr>
          <p:cNvPicPr>
            <a:picLocks noChangeAspect="1"/>
          </p:cNvPicPr>
          <p:nvPr/>
        </p:nvPicPr>
        <p:blipFill rotWithShape="1">
          <a:blip r:embed="rId3">
            <a:extLst>
              <a:ext uri="{28A0092B-C50C-407E-A947-70E740481C1C}">
                <a14:useLocalDpi xmlns:a14="http://schemas.microsoft.com/office/drawing/2010/main" val="0"/>
              </a:ext>
            </a:extLst>
          </a:blip>
          <a:srcRect b="6654"/>
          <a:stretch/>
        </p:blipFill>
        <p:spPr>
          <a:xfrm>
            <a:off x="0" y="150771"/>
            <a:ext cx="5932929" cy="3931920"/>
          </a:xfrm>
          <a:prstGeom prst="rect">
            <a:avLst/>
          </a:prstGeom>
        </p:spPr>
      </p:pic>
      <p:pic>
        <p:nvPicPr>
          <p:cNvPr id="7" name="Picture 6">
            <a:extLst>
              <a:ext uri="{FF2B5EF4-FFF2-40B4-BE49-F238E27FC236}">
                <a16:creationId xmlns:a16="http://schemas.microsoft.com/office/drawing/2014/main" id="{FE9C710E-7814-5F4B-B316-BB813F02A7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10339" y="4082691"/>
            <a:ext cx="2423406" cy="2423406"/>
          </a:xfrm>
          <a:prstGeom prst="rect">
            <a:avLst/>
          </a:prstGeom>
        </p:spPr>
      </p:pic>
    </p:spTree>
    <p:extLst>
      <p:ext uri="{BB962C8B-B14F-4D97-AF65-F5344CB8AC3E}">
        <p14:creationId xmlns:p14="http://schemas.microsoft.com/office/powerpoint/2010/main" val="1291619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F4A6781-98CA-104D-B421-54764C62CED6}"/>
              </a:ext>
            </a:extLst>
          </p:cNvPr>
          <p:cNvSpPr txBox="1"/>
          <p:nvPr/>
        </p:nvSpPr>
        <p:spPr>
          <a:xfrm>
            <a:off x="8424472" y="498007"/>
            <a:ext cx="3323599" cy="5209914"/>
          </a:xfrm>
          <a:prstGeom prst="rect">
            <a:avLst/>
          </a:prstGeom>
          <a:noFill/>
        </p:spPr>
        <p:txBody>
          <a:bodyPr wrap="square" rtlCol="0" anchor="ctr">
            <a:normAutofit fontScale="92500" lnSpcReduction="10000"/>
          </a:bodyPr>
          <a:lstStyle/>
          <a:p>
            <a:r>
              <a:rPr lang="en-US" sz="2000" dirty="0">
                <a:latin typeface="Century Gothic" panose="020B0502020202020204" pitchFamily="34" charset="0"/>
              </a:rPr>
              <a:t>Sam and Brian manage the recruiting function at WAI. They recently started using a service that applies artificial intelligence to submitted resumes and job-seeker databases, and suggests which candidates will be the best fit for open positions. This service has saved them hours of time previously spent manually reviewing resumes. But Sam is a bit worried that the software seems to select a disproportionate number of men for job openings at WAI.</a:t>
            </a:r>
          </a:p>
        </p:txBody>
      </p:sp>
      <p:pic>
        <p:nvPicPr>
          <p:cNvPr id="11" name="Picture 10" descr="A close up of a chair&#10;&#10;Description automatically generated">
            <a:extLst>
              <a:ext uri="{FF2B5EF4-FFF2-40B4-BE49-F238E27FC236}">
                <a16:creationId xmlns:a16="http://schemas.microsoft.com/office/drawing/2014/main" id="{3035390A-EA31-1F46-A43F-3A07776C3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027" y="1150079"/>
            <a:ext cx="7811634" cy="4557842"/>
          </a:xfrm>
          <a:prstGeom prst="rect">
            <a:avLst/>
          </a:prstGeom>
        </p:spPr>
      </p:pic>
    </p:spTree>
    <p:extLst>
      <p:ext uri="{BB962C8B-B14F-4D97-AF65-F5344CB8AC3E}">
        <p14:creationId xmlns:p14="http://schemas.microsoft.com/office/powerpoint/2010/main" val="104829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2969</TotalTime>
  <Words>2348</Words>
  <Application>Microsoft Macintosh PowerPoint</Application>
  <PresentationFormat>Widescreen</PresentationFormat>
  <Paragraphs>152</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Wingdings 2</vt:lpstr>
      <vt:lpstr>Office Theme</vt:lpstr>
      <vt:lpstr>Employee Privacy in the Digital Workplace</vt:lpstr>
      <vt:lpstr>Introductions</vt:lpstr>
      <vt:lpstr>PowerPoint Presentation</vt:lpstr>
      <vt:lpstr>PowerPoint Presentation</vt:lpstr>
      <vt:lpstr>Employee Workplace Privacy Rights</vt:lpstr>
      <vt:lpstr>PowerPoint Presentation</vt:lpstr>
      <vt:lpstr>Surveillance of Individual Employees</vt:lpstr>
      <vt:lpstr>PowerPoint Presentation</vt:lpstr>
      <vt:lpstr>PowerPoint Presentation</vt:lpstr>
      <vt:lpstr>Analysis of Aggregated Employee Data</vt:lpstr>
      <vt:lpstr>PowerPoint Presentation</vt:lpstr>
      <vt:lpstr>Co-Mingling of Business and Personal Data</vt:lpstr>
      <vt:lpstr>PowerPoint Presentation</vt:lpstr>
      <vt:lpstr>Monitoring and Restricting Social Media Usage</vt:lpstr>
      <vt:lpstr>PowerPoint Presentation</vt:lpstr>
      <vt:lpstr>Using Employee Data Outside the “Business-as-Usual” Context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Estes</dc:creator>
  <cp:lastModifiedBy>Maureen O'Neill</cp:lastModifiedBy>
  <cp:revision>165</cp:revision>
  <dcterms:created xsi:type="dcterms:W3CDTF">2019-01-28T23:02:06Z</dcterms:created>
  <dcterms:modified xsi:type="dcterms:W3CDTF">2020-01-17T21:02:21Z</dcterms:modified>
</cp:coreProperties>
</file>