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9" r:id="rId2"/>
    <p:sldId id="323" r:id="rId3"/>
    <p:sldId id="325" r:id="rId4"/>
    <p:sldId id="326" r:id="rId5"/>
    <p:sldId id="313" r:id="rId6"/>
    <p:sldId id="314" r:id="rId7"/>
    <p:sldId id="328" r:id="rId8"/>
    <p:sldId id="333" r:id="rId9"/>
    <p:sldId id="327" r:id="rId10"/>
    <p:sldId id="330" r:id="rId11"/>
    <p:sldId id="331" r:id="rId12"/>
    <p:sldId id="332" r:id="rId13"/>
    <p:sldId id="334" r:id="rId14"/>
    <p:sldId id="317" r:id="rId15"/>
    <p:sldId id="318" r:id="rId16"/>
    <p:sldId id="312" r:id="rId17"/>
    <p:sldId id="308" r:id="rId18"/>
    <p:sldId id="309" r:id="rId19"/>
    <p:sldId id="310" r:id="rId20"/>
    <p:sldId id="311" r:id="rId21"/>
    <p:sldId id="315" r:id="rId22"/>
    <p:sldId id="316" r:id="rId23"/>
    <p:sldId id="319" r:id="rId24"/>
    <p:sldId id="320" r:id="rId25"/>
    <p:sldId id="321" r:id="rId26"/>
    <p:sldId id="322" r:id="rId27"/>
    <p:sldId id="329" r:id="rId28"/>
    <p:sldId id="336" r:id="rId29"/>
    <p:sldId id="289"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5" autoAdjust="0"/>
  </p:normalViewPr>
  <p:slideViewPr>
    <p:cSldViewPr snapToObjects="1">
      <p:cViewPr varScale="1">
        <p:scale>
          <a:sx n="64" d="100"/>
          <a:sy n="64" d="100"/>
        </p:scale>
        <p:origin x="748" y="40"/>
      </p:cViewPr>
      <p:guideLst>
        <p:guide orient="horz" pos="1776"/>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ABBD1C6-8202-FD4C-B6F9-948986033585}" type="datetimeFigureOut">
              <a:rPr lang="en-US" smtClean="0"/>
              <a:pPr/>
              <a:t>11/14/2018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B7BFE95-4628-0041-B4CA-E254AF2190BB}" type="slidenum">
              <a:rPr lang="en-US" smtClean="0"/>
              <a:pPr/>
              <a:t>‹#›</a:t>
            </a:fld>
            <a:endParaRPr lang="en-US"/>
          </a:p>
        </p:txBody>
      </p:sp>
    </p:spTree>
    <p:extLst>
      <p:ext uri="{BB962C8B-B14F-4D97-AF65-F5344CB8AC3E}">
        <p14:creationId xmlns:p14="http://schemas.microsoft.com/office/powerpoint/2010/main" val="244448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0D47D18-594F-074A-A625-FE2387E5CEFB}" type="datetimeFigureOut">
              <a:rPr lang="en-US" smtClean="0"/>
              <a:pPr/>
              <a:t>11/14/2018</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93A118F5-4AD9-C847-85EB-46670CCA3C5A}" type="slidenum">
              <a:rPr lang="en-US" smtClean="0"/>
              <a:pPr/>
              <a:t>‹#›</a:t>
            </a:fld>
            <a:endParaRPr lang="en-US"/>
          </a:p>
        </p:txBody>
      </p:sp>
    </p:spTree>
    <p:extLst>
      <p:ext uri="{BB962C8B-B14F-4D97-AF65-F5344CB8AC3E}">
        <p14:creationId xmlns:p14="http://schemas.microsoft.com/office/powerpoint/2010/main" val="7539934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08" b="17143"/>
          <a:stretch/>
        </p:blipFill>
        <p:spPr>
          <a:xfrm>
            <a:off x="-1" y="2819399"/>
            <a:ext cx="12192001" cy="22098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3800" y="838200"/>
            <a:ext cx="5065295" cy="1539081"/>
          </a:xfrm>
          <a:prstGeom prst="rect">
            <a:avLst/>
          </a:prstGeom>
        </p:spPr>
      </p:pic>
      <p:sp>
        <p:nvSpPr>
          <p:cNvPr id="6" name="Title 5"/>
          <p:cNvSpPr>
            <a:spLocks noGrp="1"/>
          </p:cNvSpPr>
          <p:nvPr>
            <p:ph type="title" hasCustomPrompt="1"/>
          </p:nvPr>
        </p:nvSpPr>
        <p:spPr>
          <a:xfrm>
            <a:off x="711200" y="3261518"/>
            <a:ext cx="10515600" cy="1325563"/>
          </a:xfrm>
        </p:spPr>
        <p:txBody>
          <a:bodyPr>
            <a:normAutofit/>
          </a:bodyPr>
          <a:lstStyle>
            <a:lvl1pPr algn="ctr">
              <a:defRPr sz="3200">
                <a:solidFill>
                  <a:schemeClr val="bg1"/>
                </a:solidFill>
                <a:effectLst>
                  <a:outerShdw blurRad="38100" dist="38100" dir="2700000" algn="tl">
                    <a:srgbClr val="000000">
                      <a:alpha val="43137"/>
                    </a:srgbClr>
                  </a:outerShdw>
                </a:effectLst>
              </a:defRPr>
            </a:lvl1pPr>
          </a:lstStyle>
          <a:p>
            <a:r>
              <a:rPr lang="en-US" dirty="0"/>
              <a:t>[Title]</a:t>
            </a:r>
          </a:p>
        </p:txBody>
      </p:sp>
      <p:sp>
        <p:nvSpPr>
          <p:cNvPr id="15" name="Text Placeholder 14"/>
          <p:cNvSpPr>
            <a:spLocks noGrp="1"/>
          </p:cNvSpPr>
          <p:nvPr>
            <p:ph type="body" sz="quarter" idx="10" hasCustomPrompt="1"/>
          </p:nvPr>
        </p:nvSpPr>
        <p:spPr>
          <a:xfrm>
            <a:off x="1676400" y="5334000"/>
            <a:ext cx="8839200" cy="1219200"/>
          </a:xfrm>
        </p:spPr>
        <p:txBody>
          <a:bodyPr/>
          <a:lstStyle>
            <a:lvl1pPr marL="0" indent="0" algn="ctr">
              <a:lnSpc>
                <a:spcPct val="100000"/>
              </a:lnSpc>
              <a:buNone/>
              <a:defRPr sz="1800"/>
            </a:lvl1pPr>
          </a:lstStyle>
          <a:p>
            <a:pPr>
              <a:defRPr/>
            </a:pPr>
            <a:r>
              <a:rPr lang="en-US" sz="1200" dirty="0">
                <a:solidFill>
                  <a:prstClr val="black"/>
                </a:solidFill>
                <a:cs typeface="Arial" pitchFamily="34" charset="0"/>
              </a:rPr>
              <a:t>[Attorney Name]</a:t>
            </a:r>
            <a:br>
              <a:rPr lang="en-US" sz="1200" dirty="0">
                <a:solidFill>
                  <a:prstClr val="black"/>
                </a:solidFill>
                <a:cs typeface="Arial" pitchFamily="34" charset="0"/>
              </a:rPr>
            </a:br>
            <a:r>
              <a:rPr lang="en-US" sz="1200" dirty="0">
                <a:solidFill>
                  <a:prstClr val="black"/>
                </a:solidFill>
                <a:cs typeface="Arial" pitchFamily="34" charset="0"/>
              </a:rPr>
              <a:t>[Telephone Number]</a:t>
            </a:r>
            <a:br>
              <a:rPr lang="en-US" sz="1200" dirty="0">
                <a:solidFill>
                  <a:prstClr val="black"/>
                </a:solidFill>
                <a:cs typeface="Arial" pitchFamily="34" charset="0"/>
              </a:rPr>
            </a:br>
            <a:r>
              <a:rPr lang="en-US" sz="1200" dirty="0">
                <a:solidFill>
                  <a:prstClr val="black"/>
                </a:solidFill>
                <a:cs typeface="Arial" pitchFamily="34" charset="0"/>
              </a:rPr>
              <a:t>[Email Address]</a:t>
            </a:r>
          </a:p>
        </p:txBody>
      </p:sp>
    </p:spTree>
    <p:extLst>
      <p:ext uri="{BB962C8B-B14F-4D97-AF65-F5344CB8AC3E}">
        <p14:creationId xmlns:p14="http://schemas.microsoft.com/office/powerpoint/2010/main" val="384214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7650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81800"/>
            <a:ext cx="12192000" cy="10679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7650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781800"/>
            <a:ext cx="12192000" cy="10679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40800" y="6327043"/>
            <a:ext cx="2743200" cy="365125"/>
          </a:xfrm>
          <a:prstGeom prst="rect">
            <a:avLst/>
          </a:prstGeom>
        </p:spPr>
        <p:txBody>
          <a:bodyPr/>
          <a:lstStyle>
            <a:lvl1pPr algn="r">
              <a:defRPr sz="1100"/>
            </a:lvl1pPr>
          </a:lstStyle>
          <a:p>
            <a:fld id="{E4E91BB5-8311-2741-800C-436218424A85}" type="slidenum">
              <a:rPr lang="en-US" smtClean="0"/>
              <a:pPr/>
              <a:t>‹#›</a:t>
            </a:fld>
            <a:endParaRPr lang="en-US" dirty="0"/>
          </a:p>
        </p:txBody>
      </p:sp>
      <p:sp>
        <p:nvSpPr>
          <p:cNvPr id="4" name="Text Placeholder 2"/>
          <p:cNvSpPr>
            <a:spLocks noGrp="1"/>
          </p:cNvSpPr>
          <p:nvPr>
            <p:ph idx="1"/>
          </p:nvPr>
        </p:nvSpPr>
        <p:spPr>
          <a:xfrm>
            <a:off x="1524000" y="1600200"/>
            <a:ext cx="10160000" cy="4368452"/>
          </a:xfrm>
          <a:prstGeom prst="rect">
            <a:avLst/>
          </a:prstGeom>
        </p:spPr>
        <p:txBody>
          <a:bodyPr vert="horz" lIns="91440" tIns="45720" rIns="91440" bIns="45720" rtlCol="0">
            <a:normAutofit/>
          </a:bodyPr>
          <a:lstStyle>
            <a:lvl1pPr marL="228600" indent="-228600">
              <a:lnSpc>
                <a:spcPts val="2000"/>
              </a:lnSpc>
              <a:spcBef>
                <a:spcPts val="432"/>
              </a:spcBef>
              <a:spcAft>
                <a:spcPts val="600"/>
              </a:spcAft>
              <a:buClr>
                <a:srgbClr val="FF0000"/>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1pPr>
            <a:lvl2pPr marL="228600" indent="176213">
              <a:lnSpc>
                <a:spcPts val="2000"/>
              </a:lnSpc>
              <a:spcBef>
                <a:spcPts val="432"/>
              </a:spcBef>
              <a:spcAft>
                <a:spcPts val="600"/>
              </a:spcAft>
              <a:buClr>
                <a:srgbClr val="FF0000"/>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2pPr>
            <a:lvl3pPr marL="685800" indent="-228600">
              <a:buClr>
                <a:srgbClr val="FF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57350" indent="-285750">
              <a:buClr>
                <a:srgbClr val="FF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114550" indent="-285750">
              <a:buClr>
                <a:srgbClr val="FF000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hasCustomPrompt="1"/>
          </p:nvPr>
        </p:nvSpPr>
        <p:spPr>
          <a:xfrm>
            <a:off x="812800" y="533400"/>
            <a:ext cx="10972800" cy="914400"/>
          </a:xfrm>
        </p:spPr>
        <p:txBody>
          <a:bodyPr>
            <a:noAutofit/>
          </a:bodyPr>
          <a:lstStyle>
            <a:lvl1pPr marL="0" indent="0" algn="l">
              <a:buFontTx/>
              <a:buNone/>
              <a:defRPr sz="2400" b="1">
                <a:solidFill>
                  <a:schemeClr val="tx1">
                    <a:lumMod val="95000"/>
                    <a:lumOff val="5000"/>
                  </a:schemeClr>
                </a:solidFill>
              </a:defRPr>
            </a:lvl1pPr>
            <a:lvl2pPr>
              <a:defRPr sz="2400">
                <a:solidFill>
                  <a:schemeClr val="tx1">
                    <a:lumMod val="95000"/>
                    <a:lumOff val="5000"/>
                  </a:schemeClr>
                </a:solidFill>
              </a:defRPr>
            </a:lvl2pPr>
            <a:lvl3pPr>
              <a:defRPr sz="2400">
                <a:solidFill>
                  <a:schemeClr val="tx1">
                    <a:lumMod val="95000"/>
                    <a:lumOff val="5000"/>
                  </a:schemeClr>
                </a:solidFill>
              </a:defRPr>
            </a:lvl3pPr>
            <a:lvl4pPr>
              <a:defRPr sz="2400">
                <a:solidFill>
                  <a:schemeClr val="tx1">
                    <a:lumMod val="95000"/>
                    <a:lumOff val="5000"/>
                  </a:schemeClr>
                </a:solidFill>
              </a:defRPr>
            </a:lvl4pPr>
            <a:lvl5pPr>
              <a:defRPr sz="2400">
                <a:solidFill>
                  <a:schemeClr val="tx1">
                    <a:lumMod val="95000"/>
                    <a:lumOff val="5000"/>
                  </a:schemeClr>
                </a:solidFill>
              </a:defRPr>
            </a:lvl5pPr>
          </a:lstStyle>
          <a:p>
            <a:pPr lvl="0"/>
            <a:r>
              <a:rPr lang="en-US" dirty="0"/>
              <a:t>[Heading]</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637"/>
          <a:stretch/>
        </p:blipFill>
        <p:spPr>
          <a:xfrm>
            <a:off x="304800" y="6121052"/>
            <a:ext cx="11887200" cy="636685"/>
          </a:xfrm>
          <a:prstGeom prst="rect">
            <a:avLst/>
          </a:prstGeom>
        </p:spPr>
      </p:pic>
      <p:sp>
        <p:nvSpPr>
          <p:cNvPr id="7" name="Rectangle 6"/>
          <p:cNvSpPr/>
          <p:nvPr userDrawn="1"/>
        </p:nvSpPr>
        <p:spPr>
          <a:xfrm>
            <a:off x="0" y="-24064"/>
            <a:ext cx="116305" cy="6958263"/>
          </a:xfrm>
          <a:prstGeom prst="rect">
            <a:avLst/>
          </a:pr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438400"/>
            <a:ext cx="10972800" cy="1143000"/>
          </a:xfrm>
          <a:prstGeom prst="rect">
            <a:avLst/>
          </a:prstGeom>
          <a:effectLst>
            <a:outerShdw blurRad="50800" dist="38100" dir="2700000">
              <a:srgbClr val="000000">
                <a:alpha val="43000"/>
              </a:srgbClr>
            </a:outerShdw>
          </a:effectLst>
        </p:spPr>
        <p:txBody>
          <a:bodyPr>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kumimoji="0" lang="en-US" sz="3600" b="1" i="0" u="none" strike="noStrike" kern="1200" cap="none" spc="0" normalizeH="0" baseline="0" noProof="0" dirty="0">
                <a:ln>
                  <a:noFill/>
                </a:ln>
                <a:solidFill>
                  <a:prstClr val="white"/>
                </a:solidFill>
                <a:effectLst/>
                <a:uLnTx/>
                <a:uFillTx/>
                <a:latin typeface="Arial" pitchFamily="34" charset="0"/>
                <a:ea typeface="+mj-ea"/>
                <a:cs typeface="Arial" pitchFamily="34" charset="0"/>
              </a:rPr>
              <a:t>[Divider/Separator Slide]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438400"/>
            <a:ext cx="10972800" cy="1143000"/>
          </a:xfrm>
          <a:prstGeom prst="rect">
            <a:avLst/>
          </a:prstGeom>
          <a:effectLst>
            <a:outerShdw blurRad="50800" dist="38100" dir="2700000">
              <a:srgbClr val="000000">
                <a:alpha val="43000"/>
              </a:srgbClr>
            </a:outerShdw>
          </a:effectLst>
        </p:spPr>
        <p:txBody>
          <a:bodyPr>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dirty="0"/>
              <a:t>Chapter Divider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14318" r="14844"/>
          <a:stretch/>
        </p:blipFill>
        <p:spPr>
          <a:xfrm>
            <a:off x="928553" y="5181601"/>
            <a:ext cx="10334895" cy="100385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514850"/>
            <a:ext cx="11612771" cy="203835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42" y="1358304"/>
            <a:ext cx="12175958" cy="2985095"/>
          </a:xfrm>
          <a:prstGeom prst="rect">
            <a:avLst/>
          </a:prstGeom>
        </p:spPr>
      </p:pic>
    </p:spTree>
    <p:extLst>
      <p:ext uri="{BB962C8B-B14F-4D97-AF65-F5344CB8AC3E}">
        <p14:creationId xmlns:p14="http://schemas.microsoft.com/office/powerpoint/2010/main" val="253010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76200"/>
            <a:ext cx="203200" cy="693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514850"/>
            <a:ext cx="11612771" cy="203835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42" y="1358304"/>
            <a:ext cx="12175958" cy="298509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4886F-0E06-49A2-B94D-A910461934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58" r:id="rId2"/>
    <p:sldLayoutId id="2147483660" r:id="rId3"/>
    <p:sldLayoutId id="2147483661" r:id="rId4"/>
    <p:sldLayoutId id="2147483663" r:id="rId5"/>
    <p:sldLayoutId id="2147483665" r:id="rId6"/>
    <p:sldLayoutId id="2147483667" r:id="rId7"/>
    <p:sldLayoutId id="2147483664" r:id="rId8"/>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FF000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taylor@beckredden.com" TargetMode="External"/><Relationship Id="rId2" Type="http://schemas.openxmlformats.org/officeDocument/2006/relationships/hyperlink" Target="mailto:enichols@beckredden.com" TargetMode="External"/><Relationship Id="rId1" Type="http://schemas.openxmlformats.org/officeDocument/2006/relationships/slideLayout" Target="../slideLayouts/slideLayout1.xml"/><Relationship Id="rId4" Type="http://schemas.openxmlformats.org/officeDocument/2006/relationships/hyperlink" Target="mailto:ccowan@beckredde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1200" y="3428572"/>
            <a:ext cx="10515600" cy="1325563"/>
          </a:xfrm>
        </p:spPr>
        <p:txBody>
          <a:bodyPr>
            <a:normAutofit fontScale="90000"/>
          </a:bodyPr>
          <a:lstStyle/>
          <a:p>
            <a:r>
              <a:rPr lang="en-US" dirty="0">
                <a:effectLst/>
              </a:rPr>
              <a:t>Guiding the Employee Evaluation Process</a:t>
            </a:r>
            <a:br>
              <a:rPr lang="en-US" dirty="0">
                <a:effectLst/>
              </a:rPr>
            </a:br>
            <a:r>
              <a:rPr lang="en-US" dirty="0">
                <a:effectLst/>
              </a:rPr>
              <a:t>In the New Workplace </a:t>
            </a:r>
            <a:br>
              <a:rPr lang="en-US" dirty="0">
                <a:effectLst/>
              </a:rPr>
            </a:br>
            <a:endParaRPr lang="en-US" dirty="0"/>
          </a:p>
        </p:txBody>
      </p:sp>
      <p:sp>
        <p:nvSpPr>
          <p:cNvPr id="10" name="Subtitle 2"/>
          <p:cNvSpPr txBox="1">
            <a:spLocks/>
          </p:cNvSpPr>
          <p:nvPr/>
        </p:nvSpPr>
        <p:spPr>
          <a:xfrm>
            <a:off x="2895600" y="5410200"/>
            <a:ext cx="6400800" cy="838200"/>
          </a:xfrm>
          <a:prstGeom prst="rect">
            <a:avLst/>
          </a:prstGeom>
        </p:spPr>
        <p:txBody>
          <a:bodyPr vert="horz" lIns="91440" tIns="45720" rIns="91440" bIns="45720" rtlCol="0">
            <a:normAutofit fontScale="85000" lnSpcReduction="20000"/>
          </a:bodyPr>
          <a:lstStyle/>
          <a:p>
            <a:pPr algn="ctr" defTabSz="914400">
              <a:spcBef>
                <a:spcPct val="20000"/>
              </a:spcBef>
              <a:defRPr/>
            </a:pPr>
            <a:r>
              <a:rPr lang="en-US" sz="1200" dirty="0">
                <a:solidFill>
                  <a:prstClr val="black"/>
                </a:solidFill>
                <a:cs typeface="Arial" pitchFamily="34" charset="0"/>
              </a:rPr>
              <a:t>Eric Nichols, Amanda Taylor, and Chris Cowan</a:t>
            </a:r>
          </a:p>
          <a:p>
            <a:pPr algn="ctr" defTabSz="914400">
              <a:spcBef>
                <a:spcPct val="20000"/>
              </a:spcBef>
              <a:defRPr/>
            </a:pPr>
            <a:r>
              <a:rPr lang="en-US" sz="1200" dirty="0">
                <a:solidFill>
                  <a:prstClr val="black"/>
                </a:solidFill>
                <a:cs typeface="Arial" pitchFamily="34" charset="0"/>
              </a:rPr>
              <a:t>(512) 708-1000</a:t>
            </a:r>
          </a:p>
          <a:p>
            <a:pPr algn="ctr" defTabSz="914400">
              <a:spcBef>
                <a:spcPct val="20000"/>
              </a:spcBef>
              <a:defRPr/>
            </a:pPr>
            <a:r>
              <a:rPr lang="en-US" sz="1200" dirty="0">
                <a:solidFill>
                  <a:prstClr val="black"/>
                </a:solidFill>
                <a:cs typeface="Arial" pitchFamily="34" charset="0"/>
                <a:hlinkClick r:id="rId2"/>
              </a:rPr>
              <a:t>enichols@beckredden.com</a:t>
            </a:r>
            <a:endParaRPr lang="en-US" sz="1200" dirty="0">
              <a:solidFill>
                <a:prstClr val="black"/>
              </a:solidFill>
              <a:cs typeface="Arial" pitchFamily="34" charset="0"/>
            </a:endParaRPr>
          </a:p>
          <a:p>
            <a:pPr algn="ctr" defTabSz="914400">
              <a:spcBef>
                <a:spcPct val="20000"/>
              </a:spcBef>
              <a:defRPr/>
            </a:pPr>
            <a:r>
              <a:rPr lang="en-US" sz="1200" dirty="0">
                <a:solidFill>
                  <a:prstClr val="black"/>
                </a:solidFill>
                <a:cs typeface="Arial" pitchFamily="34" charset="0"/>
                <a:hlinkClick r:id="rId3"/>
              </a:rPr>
              <a:t>ataylor@beckredden.com</a:t>
            </a:r>
            <a:endParaRPr lang="en-US" sz="1200" dirty="0">
              <a:solidFill>
                <a:prstClr val="black"/>
              </a:solidFill>
              <a:cs typeface="Arial" pitchFamily="34" charset="0"/>
            </a:endParaRPr>
          </a:p>
          <a:p>
            <a:pPr algn="ctr" defTabSz="914400">
              <a:spcBef>
                <a:spcPct val="20000"/>
              </a:spcBef>
              <a:defRPr/>
            </a:pPr>
            <a:r>
              <a:rPr lang="en-US" sz="1200" dirty="0">
                <a:solidFill>
                  <a:prstClr val="black"/>
                </a:solidFill>
                <a:cs typeface="Arial" pitchFamily="34" charset="0"/>
                <a:hlinkClick r:id="rId4"/>
              </a:rPr>
              <a:t>ccowan@beckredden.com</a:t>
            </a:r>
            <a:endParaRPr lang="en-US" sz="1200" dirty="0">
              <a:solidFill>
                <a:prstClr val="black"/>
              </a:solidFill>
              <a:cs typeface="Arial" pitchFamily="34" charset="0"/>
            </a:endParaRPr>
          </a:p>
          <a:p>
            <a:pPr algn="ctr" defTabSz="914400">
              <a:spcBef>
                <a:spcPct val="20000"/>
              </a:spcBef>
              <a:defRPr/>
            </a:pPr>
            <a:endParaRPr lang="en-US" sz="1200" dirty="0">
              <a:solidFill>
                <a:prstClr val="black"/>
              </a:solidFill>
              <a:cs typeface="Arial" pitchFamily="34" charset="0"/>
            </a:endParaRPr>
          </a:p>
          <a:p>
            <a:pPr algn="ctr" defTabSz="914400">
              <a:spcBef>
                <a:spcPct val="20000"/>
              </a:spcBef>
              <a:defRPr/>
            </a:pPr>
            <a:endParaRPr lang="en-US" sz="1200" dirty="0">
              <a:solidFill>
                <a:prstClr val="black"/>
              </a:solidFill>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10</a:t>
            </a:fld>
            <a:endParaRPr lang="en-US" dirty="0"/>
          </a:p>
        </p:txBody>
      </p:sp>
      <p:sp>
        <p:nvSpPr>
          <p:cNvPr id="2" name="Content Placeholder 1"/>
          <p:cNvSpPr>
            <a:spLocks noGrp="1"/>
          </p:cNvSpPr>
          <p:nvPr>
            <p:ph idx="1"/>
          </p:nvPr>
        </p:nvSpPr>
        <p:spPr>
          <a:xfrm>
            <a:off x="1143000" y="1371600"/>
            <a:ext cx="10033000" cy="369332"/>
          </a:xfrm>
        </p:spPr>
        <p:txBody>
          <a:bodyPr>
            <a:normAutofit/>
          </a:bodyPr>
          <a:lstStyle/>
          <a:p>
            <a:pPr marL="0" indent="0">
              <a:spcBef>
                <a:spcPts val="0"/>
              </a:spcBef>
              <a:spcAft>
                <a:spcPts val="1200"/>
              </a:spcAft>
              <a:buNone/>
            </a:pPr>
            <a:r>
              <a:rPr lang="en-US" sz="2400" b="1" dirty="0">
                <a:solidFill>
                  <a:srgbClr val="FF0000"/>
                </a:solidFill>
              </a:rPr>
              <a:t>Hostile Work Environment:</a:t>
            </a:r>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
        <p:nvSpPr>
          <p:cNvPr id="7" name="TextBox 6">
            <a:extLst>
              <a:ext uri="{FF2B5EF4-FFF2-40B4-BE49-F238E27FC236}">
                <a16:creationId xmlns:a16="http://schemas.microsoft.com/office/drawing/2014/main" id="{DC30F518-9750-4049-81C5-D11DE9FF7BCE}"/>
              </a:ext>
            </a:extLst>
          </p:cNvPr>
          <p:cNvSpPr txBox="1"/>
          <p:nvPr/>
        </p:nvSpPr>
        <p:spPr>
          <a:xfrm>
            <a:off x="1143000" y="2057400"/>
            <a:ext cx="10160000" cy="369332"/>
          </a:xfrm>
          <a:prstGeom prst="rect">
            <a:avLst/>
          </a:prstGeom>
          <a:noFill/>
        </p:spPr>
        <p:txBody>
          <a:bodyPr wrap="square" rtlCol="0">
            <a:spAutoFit/>
          </a:bodyPr>
          <a:lstStyle/>
          <a:p>
            <a:r>
              <a:rPr lang="en-US" dirty="0"/>
              <a:t>Trial Exhibits 3-10:  All performance reviews.</a:t>
            </a:r>
          </a:p>
        </p:txBody>
      </p:sp>
      <p:pic>
        <p:nvPicPr>
          <p:cNvPr id="5" name="Picture 4">
            <a:extLst>
              <a:ext uri="{FF2B5EF4-FFF2-40B4-BE49-F238E27FC236}">
                <a16:creationId xmlns:a16="http://schemas.microsoft.com/office/drawing/2014/main" id="{6D1347E6-A164-469C-8B0B-D43E35DB5FF7}"/>
              </a:ext>
            </a:extLst>
          </p:cNvPr>
          <p:cNvPicPr>
            <a:picLocks noChangeAspect="1"/>
          </p:cNvPicPr>
          <p:nvPr/>
        </p:nvPicPr>
        <p:blipFill>
          <a:blip r:embed="rId2"/>
          <a:stretch>
            <a:fillRect/>
          </a:stretch>
        </p:blipFill>
        <p:spPr>
          <a:xfrm>
            <a:off x="863600" y="3064171"/>
            <a:ext cx="10896600" cy="2256827"/>
          </a:xfrm>
          <a:prstGeom prst="rect">
            <a:avLst/>
          </a:prstGeom>
        </p:spPr>
      </p:pic>
    </p:spTree>
    <p:extLst>
      <p:ext uri="{BB962C8B-B14F-4D97-AF65-F5344CB8AC3E}">
        <p14:creationId xmlns:p14="http://schemas.microsoft.com/office/powerpoint/2010/main" val="317322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11</a:t>
            </a:fld>
            <a:endParaRPr lang="en-US" dirty="0"/>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pic>
        <p:nvPicPr>
          <p:cNvPr id="8" name="Picture 7">
            <a:extLst>
              <a:ext uri="{FF2B5EF4-FFF2-40B4-BE49-F238E27FC236}">
                <a16:creationId xmlns:a16="http://schemas.microsoft.com/office/drawing/2014/main" id="{A38B2AA2-BD84-4831-A9F5-3602D92EA44E}"/>
              </a:ext>
            </a:extLst>
          </p:cNvPr>
          <p:cNvPicPr>
            <a:picLocks noChangeAspect="1"/>
          </p:cNvPicPr>
          <p:nvPr/>
        </p:nvPicPr>
        <p:blipFill>
          <a:blip r:embed="rId2"/>
          <a:stretch>
            <a:fillRect/>
          </a:stretch>
        </p:blipFill>
        <p:spPr>
          <a:xfrm>
            <a:off x="3200400" y="2052538"/>
            <a:ext cx="6096000" cy="3981550"/>
          </a:xfrm>
          <a:prstGeom prst="rect">
            <a:avLst/>
          </a:prstGeom>
        </p:spPr>
      </p:pic>
      <p:sp>
        <p:nvSpPr>
          <p:cNvPr id="9" name="TextBox 8">
            <a:extLst>
              <a:ext uri="{FF2B5EF4-FFF2-40B4-BE49-F238E27FC236}">
                <a16:creationId xmlns:a16="http://schemas.microsoft.com/office/drawing/2014/main" id="{93C9CE84-803C-4EDE-A652-D61B58919E50}"/>
              </a:ext>
            </a:extLst>
          </p:cNvPr>
          <p:cNvSpPr txBox="1"/>
          <p:nvPr/>
        </p:nvSpPr>
        <p:spPr>
          <a:xfrm>
            <a:off x="1295400" y="1371600"/>
            <a:ext cx="9829800" cy="461665"/>
          </a:xfrm>
          <a:prstGeom prst="rect">
            <a:avLst/>
          </a:prstGeom>
          <a:noFill/>
        </p:spPr>
        <p:txBody>
          <a:bodyPr wrap="square" rtlCol="0">
            <a:spAutoFit/>
          </a:bodyPr>
          <a:lstStyle/>
          <a:p>
            <a:r>
              <a:rPr lang="en-US" sz="2400" dirty="0"/>
              <a:t>Court decision:</a:t>
            </a:r>
          </a:p>
        </p:txBody>
      </p:sp>
    </p:spTree>
    <p:extLst>
      <p:ext uri="{BB962C8B-B14F-4D97-AF65-F5344CB8AC3E}">
        <p14:creationId xmlns:p14="http://schemas.microsoft.com/office/powerpoint/2010/main" val="10984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12</a:t>
            </a:fld>
            <a:endParaRPr lang="en-US" dirty="0"/>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
        <p:nvSpPr>
          <p:cNvPr id="9" name="TextBox 8">
            <a:extLst>
              <a:ext uri="{FF2B5EF4-FFF2-40B4-BE49-F238E27FC236}">
                <a16:creationId xmlns:a16="http://schemas.microsoft.com/office/drawing/2014/main" id="{93C9CE84-803C-4EDE-A652-D61B58919E50}"/>
              </a:ext>
            </a:extLst>
          </p:cNvPr>
          <p:cNvSpPr txBox="1"/>
          <p:nvPr/>
        </p:nvSpPr>
        <p:spPr>
          <a:xfrm>
            <a:off x="1295400" y="1371600"/>
            <a:ext cx="9829800" cy="461665"/>
          </a:xfrm>
          <a:prstGeom prst="rect">
            <a:avLst/>
          </a:prstGeom>
          <a:noFill/>
        </p:spPr>
        <p:txBody>
          <a:bodyPr wrap="square" rtlCol="0">
            <a:spAutoFit/>
          </a:bodyPr>
          <a:lstStyle/>
          <a:p>
            <a:r>
              <a:rPr lang="en-US" sz="2400" dirty="0"/>
              <a:t>Court decision:</a:t>
            </a:r>
          </a:p>
        </p:txBody>
      </p:sp>
      <p:pic>
        <p:nvPicPr>
          <p:cNvPr id="2" name="Picture 1">
            <a:extLst>
              <a:ext uri="{FF2B5EF4-FFF2-40B4-BE49-F238E27FC236}">
                <a16:creationId xmlns:a16="http://schemas.microsoft.com/office/drawing/2014/main" id="{0B0B2991-E645-40EC-9E25-0CB175D1AAE4}"/>
              </a:ext>
            </a:extLst>
          </p:cNvPr>
          <p:cNvPicPr>
            <a:picLocks noChangeAspect="1"/>
          </p:cNvPicPr>
          <p:nvPr/>
        </p:nvPicPr>
        <p:blipFill>
          <a:blip r:embed="rId2"/>
          <a:stretch>
            <a:fillRect/>
          </a:stretch>
        </p:blipFill>
        <p:spPr>
          <a:xfrm>
            <a:off x="2362200" y="2286000"/>
            <a:ext cx="7305675" cy="3124200"/>
          </a:xfrm>
          <a:prstGeom prst="rect">
            <a:avLst/>
          </a:prstGeom>
        </p:spPr>
      </p:pic>
    </p:spTree>
    <p:extLst>
      <p:ext uri="{BB962C8B-B14F-4D97-AF65-F5344CB8AC3E}">
        <p14:creationId xmlns:p14="http://schemas.microsoft.com/office/powerpoint/2010/main" val="211996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13</a:t>
            </a:fld>
            <a:endParaRPr lang="en-US" dirty="0"/>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
        <p:nvSpPr>
          <p:cNvPr id="9" name="TextBox 8">
            <a:extLst>
              <a:ext uri="{FF2B5EF4-FFF2-40B4-BE49-F238E27FC236}">
                <a16:creationId xmlns:a16="http://schemas.microsoft.com/office/drawing/2014/main" id="{93C9CE84-803C-4EDE-A652-D61B58919E50}"/>
              </a:ext>
            </a:extLst>
          </p:cNvPr>
          <p:cNvSpPr txBox="1"/>
          <p:nvPr/>
        </p:nvSpPr>
        <p:spPr>
          <a:xfrm>
            <a:off x="1295400" y="1371600"/>
            <a:ext cx="9829800" cy="461665"/>
          </a:xfrm>
          <a:prstGeom prst="rect">
            <a:avLst/>
          </a:prstGeom>
          <a:noFill/>
        </p:spPr>
        <p:txBody>
          <a:bodyPr wrap="square" rtlCol="0">
            <a:spAutoFit/>
          </a:bodyPr>
          <a:lstStyle/>
          <a:p>
            <a:r>
              <a:rPr lang="en-US" sz="2400" dirty="0"/>
              <a:t>Court decision:</a:t>
            </a:r>
          </a:p>
        </p:txBody>
      </p:sp>
      <p:pic>
        <p:nvPicPr>
          <p:cNvPr id="5" name="Picture 4">
            <a:extLst>
              <a:ext uri="{FF2B5EF4-FFF2-40B4-BE49-F238E27FC236}">
                <a16:creationId xmlns:a16="http://schemas.microsoft.com/office/drawing/2014/main" id="{A3C5D9D9-6F2F-4D2F-B982-ED721ADF03AD}"/>
              </a:ext>
            </a:extLst>
          </p:cNvPr>
          <p:cNvPicPr>
            <a:picLocks noChangeAspect="1"/>
          </p:cNvPicPr>
          <p:nvPr/>
        </p:nvPicPr>
        <p:blipFill>
          <a:blip r:embed="rId2"/>
          <a:stretch>
            <a:fillRect/>
          </a:stretch>
        </p:blipFill>
        <p:spPr>
          <a:xfrm>
            <a:off x="2443162" y="2121301"/>
            <a:ext cx="7305675" cy="3190875"/>
          </a:xfrm>
          <a:prstGeom prst="rect">
            <a:avLst/>
          </a:prstGeom>
        </p:spPr>
      </p:pic>
    </p:spTree>
    <p:extLst>
      <p:ext uri="{BB962C8B-B14F-4D97-AF65-F5344CB8AC3E}">
        <p14:creationId xmlns:p14="http://schemas.microsoft.com/office/powerpoint/2010/main" val="233774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14</a:t>
            </a:fld>
            <a:endParaRPr lang="en-US" dirty="0"/>
          </a:p>
        </p:txBody>
      </p:sp>
      <p:sp>
        <p:nvSpPr>
          <p:cNvPr id="2" name="Content Placeholder 1"/>
          <p:cNvSpPr>
            <a:spLocks noGrp="1"/>
          </p:cNvSpPr>
          <p:nvPr>
            <p:ph idx="1"/>
          </p:nvPr>
        </p:nvSpPr>
        <p:spPr>
          <a:xfrm>
            <a:off x="1346200" y="1371600"/>
            <a:ext cx="9499600" cy="4724400"/>
          </a:xfrm>
        </p:spPr>
        <p:txBody>
          <a:bodyPr>
            <a:normAutofit lnSpcReduction="10000"/>
          </a:bodyPr>
          <a:lstStyle/>
          <a:p>
            <a:pPr marL="0" indent="0" algn="ctr">
              <a:spcBef>
                <a:spcPts val="0"/>
              </a:spcBef>
              <a:spcAft>
                <a:spcPts val="1200"/>
              </a:spcAft>
              <a:buNone/>
            </a:pPr>
            <a:r>
              <a:rPr lang="en-US" sz="3000" b="1" dirty="0">
                <a:solidFill>
                  <a:srgbClr val="FF0000"/>
                </a:solidFill>
              </a:rPr>
              <a:t>“Adverse Action”</a:t>
            </a:r>
          </a:p>
          <a:p>
            <a:pPr marL="0" indent="0">
              <a:lnSpc>
                <a:spcPct val="100000"/>
              </a:lnSpc>
              <a:spcBef>
                <a:spcPts val="0"/>
              </a:spcBef>
              <a:spcAft>
                <a:spcPts val="1200"/>
              </a:spcAft>
              <a:buNone/>
            </a:pPr>
            <a:endParaRPr lang="en-US" sz="900" dirty="0"/>
          </a:p>
          <a:p>
            <a:pPr>
              <a:lnSpc>
                <a:spcPct val="100000"/>
              </a:lnSpc>
              <a:spcBef>
                <a:spcPts val="0"/>
              </a:spcBef>
              <a:spcAft>
                <a:spcPts val="1200"/>
              </a:spcAft>
            </a:pPr>
            <a:r>
              <a:rPr lang="en-US" sz="2500" dirty="0"/>
              <a:t>A negative employee </a:t>
            </a:r>
            <a:r>
              <a:rPr lang="en-US" sz="2500" b="1" dirty="0"/>
              <a:t>evaluation is likely not</a:t>
            </a:r>
            <a:r>
              <a:rPr lang="en-US" sz="2500" dirty="0"/>
              <a:t> an “adverse action” supporting a federal or Texas discrimination claim.</a:t>
            </a:r>
          </a:p>
          <a:p>
            <a:pPr lvl="1">
              <a:spcBef>
                <a:spcPts val="0"/>
              </a:spcBef>
              <a:spcAft>
                <a:spcPts val="1200"/>
              </a:spcAft>
            </a:pPr>
            <a:r>
              <a:rPr lang="en-US" sz="1500" i="1" dirty="0"/>
              <a:t>See Navy v. Coll. of the Mainland</a:t>
            </a:r>
            <a:r>
              <a:rPr lang="en-US" sz="1500" dirty="0"/>
              <a:t>, 407 S.W.3d 893, 899 (Tex. App.—Houston [14</a:t>
            </a:r>
            <a:r>
              <a:rPr lang="en-US" sz="1500" baseline="30000" dirty="0"/>
              <a:t>th</a:t>
            </a:r>
            <a:r>
              <a:rPr lang="en-US" sz="1500" dirty="0"/>
              <a:t> Dist.] 2013)</a:t>
            </a:r>
          </a:p>
          <a:p>
            <a:pPr>
              <a:spcBef>
                <a:spcPts val="0"/>
              </a:spcBef>
              <a:spcAft>
                <a:spcPts val="1200"/>
              </a:spcAft>
            </a:pPr>
            <a:endParaRPr lang="en-US" dirty="0"/>
          </a:p>
          <a:p>
            <a:pPr>
              <a:lnSpc>
                <a:spcPct val="100000"/>
              </a:lnSpc>
              <a:spcBef>
                <a:spcPts val="0"/>
              </a:spcBef>
              <a:spcAft>
                <a:spcPts val="1200"/>
              </a:spcAft>
            </a:pPr>
            <a:r>
              <a:rPr lang="en-US" sz="2500" dirty="0"/>
              <a:t>However, an </a:t>
            </a:r>
            <a:r>
              <a:rPr lang="en-US" sz="2500" b="1" dirty="0"/>
              <a:t>improvement plan </a:t>
            </a:r>
            <a:r>
              <a:rPr lang="en-US" sz="2500" dirty="0"/>
              <a:t>given on the basis of that evaluation </a:t>
            </a:r>
            <a:r>
              <a:rPr lang="en-US" sz="2500" b="1" dirty="0"/>
              <a:t>may be </a:t>
            </a:r>
            <a:r>
              <a:rPr lang="en-US" sz="2500" dirty="0"/>
              <a:t>considered an “adverse action” “depending on the nature of the plan and the consequences for not completing it,” such as termination.</a:t>
            </a:r>
            <a:endParaRPr lang="en-US" sz="2500" b="1" u="sng" dirty="0"/>
          </a:p>
          <a:p>
            <a:pPr lvl="1">
              <a:spcBef>
                <a:spcPts val="0"/>
              </a:spcBef>
              <a:spcAft>
                <a:spcPts val="1200"/>
              </a:spcAft>
            </a:pPr>
            <a:r>
              <a:rPr lang="en-US" sz="1500" i="1" dirty="0"/>
              <a:t>Alamo Heights ISD v. Clark</a:t>
            </a:r>
            <a:r>
              <a:rPr lang="en-US" sz="1500" dirty="0"/>
              <a:t>, 544 S.W.3d 755, (Tex. 2018)</a:t>
            </a:r>
            <a:br>
              <a:rPr lang="en-US" b="1" u="sng" dirty="0"/>
            </a:br>
            <a:endParaRPr lang="en-US" b="1" u="sng" dirty="0"/>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Employee Evaluations: Potential Liability</a:t>
            </a:r>
          </a:p>
        </p:txBody>
      </p:sp>
    </p:spTree>
    <p:extLst>
      <p:ext uri="{BB962C8B-B14F-4D97-AF65-F5344CB8AC3E}">
        <p14:creationId xmlns:p14="http://schemas.microsoft.com/office/powerpoint/2010/main" val="624955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15</a:t>
            </a:fld>
            <a:endParaRPr lang="en-US" dirty="0"/>
          </a:p>
        </p:txBody>
      </p:sp>
      <p:sp>
        <p:nvSpPr>
          <p:cNvPr id="2" name="Content Placeholder 1"/>
          <p:cNvSpPr>
            <a:spLocks noGrp="1"/>
          </p:cNvSpPr>
          <p:nvPr>
            <p:ph idx="1"/>
          </p:nvPr>
        </p:nvSpPr>
        <p:spPr>
          <a:xfrm>
            <a:off x="1016000" y="1937502"/>
            <a:ext cx="10490200" cy="3837823"/>
          </a:xfrm>
        </p:spPr>
        <p:txBody>
          <a:bodyPr>
            <a:normAutofit fontScale="25000" lnSpcReduction="20000"/>
          </a:bodyPr>
          <a:lstStyle/>
          <a:p>
            <a:pPr>
              <a:lnSpc>
                <a:spcPct val="100000"/>
              </a:lnSpc>
              <a:spcBef>
                <a:spcPts val="0"/>
              </a:spcBef>
              <a:spcAft>
                <a:spcPts val="1200"/>
              </a:spcAft>
            </a:pPr>
            <a:r>
              <a:rPr lang="en-US" sz="8000" dirty="0"/>
              <a:t>Negative evaluations </a:t>
            </a:r>
            <a:r>
              <a:rPr lang="en-US" sz="8000" b="1" dirty="0"/>
              <a:t>preceding</a:t>
            </a:r>
            <a:r>
              <a:rPr lang="en-US" sz="8000" dirty="0"/>
              <a:t> a protected activity </a:t>
            </a:r>
            <a:r>
              <a:rPr lang="en-US" sz="8000" b="1" dirty="0"/>
              <a:t>cannot</a:t>
            </a:r>
            <a:r>
              <a:rPr lang="en-US" sz="8000" dirty="0"/>
              <a:t> be “retaliation.”</a:t>
            </a:r>
          </a:p>
          <a:p>
            <a:pPr>
              <a:lnSpc>
                <a:spcPct val="100000"/>
              </a:lnSpc>
              <a:spcBef>
                <a:spcPts val="0"/>
              </a:spcBef>
              <a:spcAft>
                <a:spcPts val="1200"/>
              </a:spcAft>
            </a:pPr>
            <a:endParaRPr lang="en-US" sz="6000" dirty="0"/>
          </a:p>
          <a:p>
            <a:pPr>
              <a:lnSpc>
                <a:spcPct val="120000"/>
              </a:lnSpc>
              <a:spcBef>
                <a:spcPts val="0"/>
              </a:spcBef>
              <a:spcAft>
                <a:spcPts val="1200"/>
              </a:spcAft>
            </a:pPr>
            <a:r>
              <a:rPr lang="en-US" sz="8000" dirty="0"/>
              <a:t>Negative evaluations </a:t>
            </a:r>
            <a:r>
              <a:rPr lang="en-US" sz="8000" b="1" dirty="0"/>
              <a:t>following</a:t>
            </a:r>
            <a:r>
              <a:rPr lang="en-US" sz="8000" dirty="0"/>
              <a:t> a protected activity </a:t>
            </a:r>
            <a:r>
              <a:rPr lang="en-US" sz="8000" b="1" dirty="0"/>
              <a:t>might be </a:t>
            </a:r>
            <a:r>
              <a:rPr lang="en-US" sz="8000" dirty="0"/>
              <a:t>evidence of a state or federal retaliation claim, depending on the circumstances.  </a:t>
            </a:r>
          </a:p>
          <a:p>
            <a:pPr lvl="1">
              <a:lnSpc>
                <a:spcPct val="100000"/>
              </a:lnSpc>
              <a:spcBef>
                <a:spcPts val="0"/>
              </a:spcBef>
              <a:spcAft>
                <a:spcPts val="1200"/>
              </a:spcAft>
            </a:pPr>
            <a:r>
              <a:rPr lang="en-US" sz="5600" i="1" dirty="0"/>
              <a:t>See Metropolitan Transit Authority of Harris County v. Douglas</a:t>
            </a:r>
            <a:r>
              <a:rPr lang="en-US" sz="5600" dirty="0"/>
              <a:t>, 544 S.W.3d 486 (Tex. App.—Houston [14</a:t>
            </a:r>
            <a:r>
              <a:rPr lang="en-US" sz="5600" baseline="30000" dirty="0"/>
              <a:t>th</a:t>
            </a:r>
            <a:r>
              <a:rPr lang="en-US" sz="5600" dirty="0"/>
              <a:t> Dist.] 2018)</a:t>
            </a:r>
            <a:endParaRPr lang="en-US" sz="5600" i="1" dirty="0"/>
          </a:p>
          <a:p>
            <a:pPr>
              <a:lnSpc>
                <a:spcPct val="100000"/>
              </a:lnSpc>
              <a:spcBef>
                <a:spcPts val="0"/>
              </a:spcBef>
              <a:spcAft>
                <a:spcPts val="1200"/>
              </a:spcAft>
            </a:pPr>
            <a:endParaRPr lang="en-US" sz="8000" dirty="0"/>
          </a:p>
          <a:p>
            <a:pPr>
              <a:lnSpc>
                <a:spcPct val="100000"/>
              </a:lnSpc>
              <a:spcBef>
                <a:spcPts val="0"/>
              </a:spcBef>
              <a:spcAft>
                <a:spcPts val="1200"/>
              </a:spcAft>
            </a:pPr>
            <a:r>
              <a:rPr lang="en-US" sz="8000" dirty="0"/>
              <a:t>The Texas Supreme Court recently gave broad protection to employers: “An employer is not forbidden from addressing performance issues [after] employees have engaged in protected activity,” whether those issues were “pre-existing” or were not discovered until the investigation resulting from the employee’s complaint.</a:t>
            </a:r>
          </a:p>
          <a:p>
            <a:pPr lvl="1">
              <a:lnSpc>
                <a:spcPct val="100000"/>
              </a:lnSpc>
              <a:spcBef>
                <a:spcPts val="0"/>
              </a:spcBef>
              <a:spcAft>
                <a:spcPts val="1200"/>
              </a:spcAft>
            </a:pPr>
            <a:r>
              <a:rPr lang="en-US" sz="5600" i="1" dirty="0"/>
              <a:t>Alamo Heights ISD v. Clark</a:t>
            </a:r>
            <a:r>
              <a:rPr lang="en-US" sz="5600" dirty="0"/>
              <a:t>, 544 S.W.3d 755, 791-92 (Tex. 2018)</a:t>
            </a:r>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Employee Evaluations: Potential Liability</a:t>
            </a:r>
          </a:p>
        </p:txBody>
      </p:sp>
      <p:sp>
        <p:nvSpPr>
          <p:cNvPr id="5" name="Text Placeholder 3">
            <a:extLst>
              <a:ext uri="{FF2B5EF4-FFF2-40B4-BE49-F238E27FC236}">
                <a16:creationId xmlns:a16="http://schemas.microsoft.com/office/drawing/2014/main" id="{2A162570-9454-4F1C-B45D-D2024FDE85A7}"/>
              </a:ext>
            </a:extLst>
          </p:cNvPr>
          <p:cNvSpPr txBox="1">
            <a:spLocks/>
          </p:cNvSpPr>
          <p:nvPr/>
        </p:nvSpPr>
        <p:spPr>
          <a:xfrm>
            <a:off x="4343400" y="1190259"/>
            <a:ext cx="3505200"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b="1"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FF0000"/>
              </a:buClr>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1200"/>
              </a:spcAft>
            </a:pPr>
            <a:r>
              <a:rPr lang="en-US" sz="2800" dirty="0">
                <a:solidFill>
                  <a:srgbClr val="FF0000"/>
                </a:solidFill>
              </a:rPr>
              <a:t>“Retaliation”</a:t>
            </a:r>
          </a:p>
        </p:txBody>
      </p:sp>
    </p:spTree>
    <p:extLst>
      <p:ext uri="{BB962C8B-B14F-4D97-AF65-F5344CB8AC3E}">
        <p14:creationId xmlns:p14="http://schemas.microsoft.com/office/powerpoint/2010/main" val="326045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16</a:t>
            </a:fld>
            <a:endParaRPr lang="en-US" dirty="0"/>
          </a:p>
        </p:txBody>
      </p:sp>
      <p:sp>
        <p:nvSpPr>
          <p:cNvPr id="2" name="Content Placeholder 1"/>
          <p:cNvSpPr>
            <a:spLocks noGrp="1"/>
          </p:cNvSpPr>
          <p:nvPr>
            <p:ph idx="1"/>
          </p:nvPr>
        </p:nvSpPr>
        <p:spPr>
          <a:xfrm>
            <a:off x="1295400" y="1524000"/>
            <a:ext cx="4495800" cy="1803226"/>
          </a:xfrm>
        </p:spPr>
        <p:txBody>
          <a:bodyPr/>
          <a:lstStyle/>
          <a:p>
            <a:pPr marL="0" indent="0">
              <a:buNone/>
            </a:pPr>
            <a:r>
              <a:rPr lang="en-US" sz="2800" b="1" dirty="0">
                <a:solidFill>
                  <a:srgbClr val="FF0000"/>
                </a:solidFill>
              </a:rPr>
              <a:t>Regularity</a:t>
            </a:r>
            <a:r>
              <a:rPr lang="en-US" sz="2800" dirty="0">
                <a:solidFill>
                  <a:srgbClr val="FF0000"/>
                </a:solidFill>
              </a:rPr>
              <a:t>:</a:t>
            </a:r>
          </a:p>
          <a:p>
            <a:pPr lvl="1"/>
            <a:r>
              <a:rPr lang="en-US" sz="2000" dirty="0"/>
              <a:t>Ensuring that regular (quarterly) reviews are done</a:t>
            </a:r>
          </a:p>
          <a:p>
            <a:pPr lvl="1"/>
            <a:r>
              <a:rPr lang="en-US" sz="2000" dirty="0"/>
              <a:t>Interim reviews should be held when necessary</a:t>
            </a:r>
          </a:p>
        </p:txBody>
      </p:sp>
      <p:sp>
        <p:nvSpPr>
          <p:cNvPr id="4" name="Text Placeholder 3"/>
          <p:cNvSpPr>
            <a:spLocks noGrp="1"/>
          </p:cNvSpPr>
          <p:nvPr>
            <p:ph type="body" sz="quarter" idx="11"/>
          </p:nvPr>
        </p:nvSpPr>
        <p:spPr>
          <a:xfrm>
            <a:off x="812800" y="533400"/>
            <a:ext cx="10972800" cy="711374"/>
          </a:xfrm>
        </p:spPr>
        <p:txBody>
          <a:bodyPr/>
          <a:lstStyle/>
          <a:p>
            <a:pPr algn="ctr"/>
            <a:r>
              <a:rPr lang="en-US" sz="2800" u="sng" dirty="0"/>
              <a:t>Crafting an Employee Evaluation Process</a:t>
            </a:r>
          </a:p>
        </p:txBody>
      </p:sp>
      <p:pic>
        <p:nvPicPr>
          <p:cNvPr id="14" name="Picture 13">
            <a:extLst>
              <a:ext uri="{FF2B5EF4-FFF2-40B4-BE49-F238E27FC236}">
                <a16:creationId xmlns:a16="http://schemas.microsoft.com/office/drawing/2014/main" id="{6262528E-AD46-467D-8392-9CDCF97BE9A0}"/>
              </a:ext>
            </a:extLst>
          </p:cNvPr>
          <p:cNvPicPr>
            <a:picLocks noChangeAspect="1"/>
          </p:cNvPicPr>
          <p:nvPr/>
        </p:nvPicPr>
        <p:blipFill>
          <a:blip r:embed="rId2"/>
          <a:stretch>
            <a:fillRect/>
          </a:stretch>
        </p:blipFill>
        <p:spPr>
          <a:xfrm>
            <a:off x="5986151" y="1981200"/>
            <a:ext cx="5909297" cy="3952384"/>
          </a:xfrm>
          <a:prstGeom prst="rect">
            <a:avLst/>
          </a:prstGeom>
        </p:spPr>
      </p:pic>
    </p:spTree>
    <p:extLst>
      <p:ext uri="{BB962C8B-B14F-4D97-AF65-F5344CB8AC3E}">
        <p14:creationId xmlns:p14="http://schemas.microsoft.com/office/powerpoint/2010/main" val="45895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17</a:t>
            </a:fld>
            <a:endParaRPr lang="en-US" dirty="0"/>
          </a:p>
        </p:txBody>
      </p:sp>
      <p:sp>
        <p:nvSpPr>
          <p:cNvPr id="2" name="Content Placeholder 1"/>
          <p:cNvSpPr>
            <a:spLocks noGrp="1"/>
          </p:cNvSpPr>
          <p:nvPr>
            <p:ph idx="1"/>
          </p:nvPr>
        </p:nvSpPr>
        <p:spPr>
          <a:xfrm>
            <a:off x="1066800" y="1447800"/>
            <a:ext cx="5571503" cy="3276600"/>
          </a:xfrm>
        </p:spPr>
        <p:txBody>
          <a:bodyPr/>
          <a:lstStyle/>
          <a:p>
            <a:pPr marL="0" indent="0">
              <a:buNone/>
            </a:pPr>
            <a:r>
              <a:rPr lang="en-US" sz="2800" b="1" dirty="0">
                <a:solidFill>
                  <a:srgbClr val="FF0000"/>
                </a:solidFill>
              </a:rPr>
              <a:t>Consistency</a:t>
            </a:r>
            <a:r>
              <a:rPr lang="en-US" sz="2800" dirty="0">
                <a:solidFill>
                  <a:srgbClr val="FF0000"/>
                </a:solidFill>
              </a:rPr>
              <a:t>:</a:t>
            </a:r>
          </a:p>
          <a:p>
            <a:pPr lvl="1">
              <a:lnSpc>
                <a:spcPct val="100000"/>
              </a:lnSpc>
              <a:spcBef>
                <a:spcPts val="0"/>
              </a:spcBef>
              <a:spcAft>
                <a:spcPts val="0"/>
              </a:spcAft>
            </a:pPr>
            <a:r>
              <a:rPr lang="en-US" sz="2000" dirty="0"/>
              <a:t>Ensure that consistent job performance criteria applied to those in similar positions</a:t>
            </a:r>
          </a:p>
          <a:p>
            <a:pPr lvl="1" indent="0">
              <a:lnSpc>
                <a:spcPct val="100000"/>
              </a:lnSpc>
              <a:spcBef>
                <a:spcPts val="0"/>
              </a:spcBef>
              <a:spcAft>
                <a:spcPts val="0"/>
              </a:spcAft>
              <a:buNone/>
            </a:pPr>
            <a:endParaRPr lang="en-US" sz="2000" dirty="0"/>
          </a:p>
          <a:p>
            <a:pPr lvl="1">
              <a:lnSpc>
                <a:spcPct val="100000"/>
              </a:lnSpc>
              <a:spcBef>
                <a:spcPts val="0"/>
              </a:spcBef>
              <a:spcAft>
                <a:spcPts val="0"/>
              </a:spcAft>
            </a:pPr>
            <a:r>
              <a:rPr lang="en-US" sz="2000" dirty="0"/>
              <a:t>Consequences:</a:t>
            </a:r>
          </a:p>
          <a:p>
            <a:pPr lvl="2">
              <a:lnSpc>
                <a:spcPct val="100000"/>
              </a:lnSpc>
              <a:spcBef>
                <a:spcPts val="0"/>
              </a:spcBef>
            </a:pPr>
            <a:r>
              <a:rPr lang="en-US" sz="2000" dirty="0"/>
              <a:t>Consistent for those similarly situated</a:t>
            </a:r>
          </a:p>
          <a:p>
            <a:pPr lvl="2">
              <a:lnSpc>
                <a:spcPct val="100000"/>
              </a:lnSpc>
              <a:spcBef>
                <a:spcPts val="0"/>
              </a:spcBef>
            </a:pPr>
            <a:r>
              <a:rPr lang="en-US" sz="2000" dirty="0"/>
              <a:t>Consistent with established policy</a:t>
            </a:r>
          </a:p>
          <a:p>
            <a:pPr lvl="2">
              <a:lnSpc>
                <a:spcPct val="100000"/>
              </a:lnSpc>
              <a:spcBef>
                <a:spcPts val="0"/>
              </a:spcBef>
            </a:pPr>
            <a:endParaRPr lang="en-US" sz="2000" dirty="0"/>
          </a:p>
          <a:p>
            <a:pPr lvl="1">
              <a:lnSpc>
                <a:spcPct val="100000"/>
              </a:lnSpc>
              <a:spcBef>
                <a:spcPts val="0"/>
              </a:spcBef>
              <a:spcAft>
                <a:spcPts val="0"/>
              </a:spcAft>
            </a:pPr>
            <a:r>
              <a:rPr lang="en-US" sz="2000" dirty="0"/>
              <a:t>“Stacked ranking”/curve situations</a:t>
            </a:r>
          </a:p>
        </p:txBody>
      </p:sp>
      <p:sp>
        <p:nvSpPr>
          <p:cNvPr id="4" name="Text Placeholder 3"/>
          <p:cNvSpPr>
            <a:spLocks noGrp="1"/>
          </p:cNvSpPr>
          <p:nvPr>
            <p:ph type="body" sz="quarter" idx="11"/>
          </p:nvPr>
        </p:nvSpPr>
        <p:spPr/>
        <p:txBody>
          <a:bodyPr/>
          <a:lstStyle/>
          <a:p>
            <a:pPr algn="ctr"/>
            <a:r>
              <a:rPr lang="en-US" sz="2800" u="sng" dirty="0"/>
              <a:t>Crafting an Employee Evaluation Process</a:t>
            </a:r>
          </a:p>
        </p:txBody>
      </p:sp>
      <p:sp>
        <p:nvSpPr>
          <p:cNvPr id="5" name="Rectangle 4">
            <a:extLst>
              <a:ext uri="{FF2B5EF4-FFF2-40B4-BE49-F238E27FC236}">
                <a16:creationId xmlns:a16="http://schemas.microsoft.com/office/drawing/2014/main" id="{2B4D47F4-A5B6-4353-B154-8272BCD860F6}"/>
              </a:ext>
            </a:extLst>
          </p:cNvPr>
          <p:cNvSpPr/>
          <p:nvPr/>
        </p:nvSpPr>
        <p:spPr>
          <a:xfrm>
            <a:off x="7002151" y="1409700"/>
            <a:ext cx="4419600" cy="4038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05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18</a:t>
            </a:fld>
            <a:endParaRPr lang="en-US" dirty="0"/>
          </a:p>
        </p:txBody>
      </p:sp>
      <p:sp>
        <p:nvSpPr>
          <p:cNvPr id="2" name="Content Placeholder 1"/>
          <p:cNvSpPr>
            <a:spLocks noGrp="1"/>
          </p:cNvSpPr>
          <p:nvPr>
            <p:ph idx="1"/>
          </p:nvPr>
        </p:nvSpPr>
        <p:spPr>
          <a:xfrm>
            <a:off x="812800" y="1371600"/>
            <a:ext cx="10160000" cy="4368452"/>
          </a:xfrm>
        </p:spPr>
        <p:txBody>
          <a:bodyPr/>
          <a:lstStyle/>
          <a:p>
            <a:pPr marL="0" indent="0">
              <a:buNone/>
            </a:pPr>
            <a:r>
              <a:rPr lang="en-US" sz="2800" b="1" dirty="0">
                <a:solidFill>
                  <a:srgbClr val="FF0000"/>
                </a:solidFill>
              </a:rPr>
              <a:t>Clarity / Objectivity</a:t>
            </a:r>
            <a:r>
              <a:rPr lang="en-US" sz="2800" dirty="0">
                <a:solidFill>
                  <a:srgbClr val="FF0000"/>
                </a:solidFill>
              </a:rPr>
              <a:t>:</a:t>
            </a:r>
          </a:p>
          <a:p>
            <a:pPr lvl="1"/>
            <a:r>
              <a:rPr lang="en-US" sz="2000" dirty="0"/>
              <a:t>Speak directly and don’t mince words</a:t>
            </a:r>
          </a:p>
          <a:p>
            <a:pPr lvl="1"/>
            <a:r>
              <a:rPr lang="en-US" sz="2000" dirty="0"/>
              <a:t>Score job performance on an objective scale</a:t>
            </a:r>
          </a:p>
        </p:txBody>
      </p:sp>
      <p:sp>
        <p:nvSpPr>
          <p:cNvPr id="4" name="Text Placeholder 3"/>
          <p:cNvSpPr>
            <a:spLocks noGrp="1"/>
          </p:cNvSpPr>
          <p:nvPr>
            <p:ph type="body" sz="quarter" idx="11"/>
          </p:nvPr>
        </p:nvSpPr>
        <p:spPr/>
        <p:txBody>
          <a:bodyPr/>
          <a:lstStyle/>
          <a:p>
            <a:pPr algn="ctr"/>
            <a:r>
              <a:rPr lang="en-US" sz="2800" u="sng" dirty="0"/>
              <a:t>Crafting an Employee Evaluation Process</a:t>
            </a:r>
          </a:p>
        </p:txBody>
      </p:sp>
      <p:pic>
        <p:nvPicPr>
          <p:cNvPr id="6" name="Picture 5">
            <a:extLst>
              <a:ext uri="{FF2B5EF4-FFF2-40B4-BE49-F238E27FC236}">
                <a16:creationId xmlns:a16="http://schemas.microsoft.com/office/drawing/2014/main" id="{BD678F0E-14F8-4471-B8F5-EE7F8C7E4166}"/>
              </a:ext>
            </a:extLst>
          </p:cNvPr>
          <p:cNvPicPr>
            <a:picLocks noChangeAspect="1"/>
          </p:cNvPicPr>
          <p:nvPr/>
        </p:nvPicPr>
        <p:blipFill>
          <a:blip r:embed="rId2"/>
          <a:stretch>
            <a:fillRect/>
          </a:stretch>
        </p:blipFill>
        <p:spPr>
          <a:xfrm>
            <a:off x="1371600" y="2798885"/>
            <a:ext cx="9875952" cy="3023749"/>
          </a:xfrm>
          <a:prstGeom prst="rect">
            <a:avLst/>
          </a:prstGeom>
        </p:spPr>
      </p:pic>
    </p:spTree>
    <p:extLst>
      <p:ext uri="{BB962C8B-B14F-4D97-AF65-F5344CB8AC3E}">
        <p14:creationId xmlns:p14="http://schemas.microsoft.com/office/powerpoint/2010/main" val="1707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19</a:t>
            </a:fld>
            <a:endParaRPr lang="en-US" dirty="0"/>
          </a:p>
        </p:txBody>
      </p:sp>
      <p:sp>
        <p:nvSpPr>
          <p:cNvPr id="2" name="Content Placeholder 1"/>
          <p:cNvSpPr>
            <a:spLocks noGrp="1"/>
          </p:cNvSpPr>
          <p:nvPr>
            <p:ph idx="1"/>
          </p:nvPr>
        </p:nvSpPr>
        <p:spPr>
          <a:xfrm>
            <a:off x="1066800" y="1562100"/>
            <a:ext cx="5715000" cy="4368452"/>
          </a:xfrm>
        </p:spPr>
        <p:txBody>
          <a:bodyPr/>
          <a:lstStyle/>
          <a:p>
            <a:pPr marL="0" indent="0">
              <a:buNone/>
            </a:pPr>
            <a:r>
              <a:rPr lang="en-US" sz="2800" b="1" dirty="0">
                <a:solidFill>
                  <a:srgbClr val="FF0000"/>
                </a:solidFill>
              </a:rPr>
              <a:t>Collaborative</a:t>
            </a:r>
            <a:r>
              <a:rPr lang="en-US" sz="2800" dirty="0">
                <a:solidFill>
                  <a:srgbClr val="FF0000"/>
                </a:solidFill>
              </a:rPr>
              <a:t>:</a:t>
            </a:r>
          </a:p>
          <a:p>
            <a:pPr lvl="1"/>
            <a:r>
              <a:rPr lang="en-US" sz="2000" dirty="0"/>
              <a:t>Solicit feedback on performance from multiple sources</a:t>
            </a:r>
          </a:p>
          <a:p>
            <a:pPr lvl="1"/>
            <a:r>
              <a:rPr lang="en-US" sz="2000" dirty="0"/>
              <a:t>Involve employee in the process:</a:t>
            </a:r>
          </a:p>
          <a:p>
            <a:pPr lvl="2"/>
            <a:r>
              <a:rPr lang="en-US" sz="2000" dirty="0"/>
              <a:t>Provide employee opportunity to respond </a:t>
            </a:r>
            <a:r>
              <a:rPr lang="en-US" sz="2000" b="1" i="1" dirty="0"/>
              <a:t>in writing</a:t>
            </a:r>
            <a:r>
              <a:rPr lang="en-US" sz="2000" b="1" dirty="0"/>
              <a:t> </a:t>
            </a:r>
            <a:r>
              <a:rPr lang="en-US" sz="2000" dirty="0"/>
              <a:t>to negative review</a:t>
            </a:r>
          </a:p>
          <a:p>
            <a:pPr lvl="2"/>
            <a:r>
              <a:rPr lang="en-US" sz="2000" dirty="0"/>
              <a:t>Meaningful opportunity for employee self-evaluation</a:t>
            </a:r>
          </a:p>
          <a:p>
            <a:pPr marL="457200" lvl="2" indent="0">
              <a:buNone/>
            </a:pPr>
            <a:endParaRPr lang="en-US" sz="2000" dirty="0"/>
          </a:p>
        </p:txBody>
      </p:sp>
      <p:sp>
        <p:nvSpPr>
          <p:cNvPr id="4" name="Text Placeholder 3"/>
          <p:cNvSpPr>
            <a:spLocks noGrp="1"/>
          </p:cNvSpPr>
          <p:nvPr>
            <p:ph type="body" sz="quarter" idx="11"/>
          </p:nvPr>
        </p:nvSpPr>
        <p:spPr/>
        <p:txBody>
          <a:bodyPr/>
          <a:lstStyle/>
          <a:p>
            <a:pPr algn="ctr"/>
            <a:r>
              <a:rPr lang="en-US" sz="2800" u="sng" dirty="0"/>
              <a:t>Crafting an Employee Evaluation Process</a:t>
            </a:r>
          </a:p>
        </p:txBody>
      </p:sp>
      <p:sp>
        <p:nvSpPr>
          <p:cNvPr id="5" name="Rectangle 4">
            <a:extLst>
              <a:ext uri="{FF2B5EF4-FFF2-40B4-BE49-F238E27FC236}">
                <a16:creationId xmlns:a16="http://schemas.microsoft.com/office/drawing/2014/main" id="{AAB676D9-02BA-4935-B8DC-1C7A29CB0EF5}"/>
              </a:ext>
            </a:extLst>
          </p:cNvPr>
          <p:cNvSpPr/>
          <p:nvPr/>
        </p:nvSpPr>
        <p:spPr>
          <a:xfrm>
            <a:off x="7340600" y="1562100"/>
            <a:ext cx="4140200" cy="37338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221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a:t>
            </a:fld>
            <a:endParaRPr lang="en-US" dirty="0"/>
          </a:p>
        </p:txBody>
      </p:sp>
      <p:sp>
        <p:nvSpPr>
          <p:cNvPr id="2" name="Content Placeholder 1"/>
          <p:cNvSpPr>
            <a:spLocks noGrp="1"/>
          </p:cNvSpPr>
          <p:nvPr>
            <p:ph idx="1"/>
          </p:nvPr>
        </p:nvSpPr>
        <p:spPr>
          <a:xfrm>
            <a:off x="783988" y="1447800"/>
            <a:ext cx="5921612" cy="3657600"/>
          </a:xfrm>
        </p:spPr>
        <p:txBody>
          <a:bodyPr>
            <a:normAutofit/>
          </a:bodyPr>
          <a:lstStyle/>
          <a:p>
            <a:pPr marL="0" indent="0">
              <a:buNone/>
            </a:pPr>
            <a:endParaRPr lang="en-US" sz="2800" b="1" dirty="0"/>
          </a:p>
          <a:p>
            <a:pPr marL="0" indent="0">
              <a:buNone/>
            </a:pPr>
            <a:r>
              <a:rPr lang="en-US" sz="2800" b="1" dirty="0">
                <a:solidFill>
                  <a:srgbClr val="FF0000"/>
                </a:solidFill>
              </a:rPr>
              <a:t>Five questions for you:</a:t>
            </a:r>
          </a:p>
          <a:p>
            <a:pPr marL="0" indent="0">
              <a:buNone/>
            </a:pPr>
            <a:endParaRPr lang="en-US" sz="2800" b="1" dirty="0"/>
          </a:p>
          <a:p>
            <a:pPr marL="0" indent="0">
              <a:lnSpc>
                <a:spcPct val="100000"/>
              </a:lnSpc>
              <a:spcBef>
                <a:spcPts val="0"/>
              </a:spcBef>
              <a:spcAft>
                <a:spcPts val="0"/>
              </a:spcAft>
              <a:buNone/>
            </a:pPr>
            <a:r>
              <a:rPr lang="en-US" sz="2800" b="1" dirty="0"/>
              <a:t>1.  Who among you provides performance evaluations as part of your job?</a:t>
            </a:r>
          </a:p>
          <a:p>
            <a:pPr marL="0" indent="0">
              <a:buNone/>
            </a:pPr>
            <a:endParaRPr lang="en-US" sz="2800" b="1" dirty="0"/>
          </a:p>
          <a:p>
            <a:pPr marL="0" indent="0">
              <a:buNone/>
            </a:pPr>
            <a:endParaRPr lang="en-US" sz="2800" b="1" dirty="0"/>
          </a:p>
        </p:txBody>
      </p:sp>
      <p:sp>
        <p:nvSpPr>
          <p:cNvPr id="4" name="Text Placeholder 3"/>
          <p:cNvSpPr>
            <a:spLocks noGrp="1"/>
          </p:cNvSpPr>
          <p:nvPr>
            <p:ph type="body" sz="quarter" idx="11"/>
          </p:nvPr>
        </p:nvSpPr>
        <p:spPr>
          <a:xfrm>
            <a:off x="685800" y="533400"/>
            <a:ext cx="11226800" cy="994353"/>
          </a:xfrm>
        </p:spPr>
        <p:txBody>
          <a:bodyPr/>
          <a:lstStyle/>
          <a:p>
            <a:pPr algn="ctr"/>
            <a:r>
              <a:rPr lang="en-US" sz="2800" u="sng" dirty="0"/>
              <a:t>Employee Evaluations</a:t>
            </a:r>
          </a:p>
        </p:txBody>
      </p:sp>
      <p:pic>
        <p:nvPicPr>
          <p:cNvPr id="6" name="Picture 5">
            <a:extLst>
              <a:ext uri="{FF2B5EF4-FFF2-40B4-BE49-F238E27FC236}">
                <a16:creationId xmlns:a16="http://schemas.microsoft.com/office/drawing/2014/main" id="{4F8B4202-773A-44E7-8908-58D5B53816FF}"/>
              </a:ext>
            </a:extLst>
          </p:cNvPr>
          <p:cNvPicPr>
            <a:picLocks noChangeAspect="1"/>
          </p:cNvPicPr>
          <p:nvPr/>
        </p:nvPicPr>
        <p:blipFill>
          <a:blip r:embed="rId2"/>
          <a:stretch>
            <a:fillRect/>
          </a:stretch>
        </p:blipFill>
        <p:spPr>
          <a:xfrm>
            <a:off x="7315200" y="1246864"/>
            <a:ext cx="4597400" cy="4617924"/>
          </a:xfrm>
          <a:prstGeom prst="rect">
            <a:avLst/>
          </a:prstGeom>
        </p:spPr>
      </p:pic>
    </p:spTree>
    <p:extLst>
      <p:ext uri="{BB962C8B-B14F-4D97-AF65-F5344CB8AC3E}">
        <p14:creationId xmlns:p14="http://schemas.microsoft.com/office/powerpoint/2010/main" val="347210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20</a:t>
            </a:fld>
            <a:endParaRPr lang="en-US" dirty="0"/>
          </a:p>
        </p:txBody>
      </p:sp>
      <p:sp>
        <p:nvSpPr>
          <p:cNvPr id="2" name="Content Placeholder 1"/>
          <p:cNvSpPr>
            <a:spLocks noGrp="1"/>
          </p:cNvSpPr>
          <p:nvPr>
            <p:ph idx="1"/>
          </p:nvPr>
        </p:nvSpPr>
        <p:spPr>
          <a:xfrm>
            <a:off x="1409700" y="1064249"/>
            <a:ext cx="9372600" cy="914400"/>
          </a:xfrm>
        </p:spPr>
        <p:txBody>
          <a:bodyPr/>
          <a:lstStyle/>
          <a:p>
            <a:pPr marL="0" indent="0">
              <a:buNone/>
            </a:pPr>
            <a:endParaRPr lang="en-US" sz="2800" u="sng" dirty="0"/>
          </a:p>
          <a:p>
            <a:pPr marL="0" indent="0" algn="ctr">
              <a:buNone/>
            </a:pPr>
            <a:r>
              <a:rPr lang="en-US" sz="2800" b="1" dirty="0">
                <a:solidFill>
                  <a:srgbClr val="FF0000"/>
                </a:solidFill>
              </a:rPr>
              <a:t>Document, document, and then document again!</a:t>
            </a:r>
            <a:endParaRPr lang="en-US" sz="2000" b="1" dirty="0">
              <a:solidFill>
                <a:srgbClr val="FF0000"/>
              </a:solidFill>
            </a:endParaRPr>
          </a:p>
          <a:p>
            <a:pPr marL="457200" lvl="2" indent="0">
              <a:buNone/>
            </a:pPr>
            <a:endParaRPr lang="en-US" sz="2000" dirty="0"/>
          </a:p>
        </p:txBody>
      </p:sp>
      <p:sp>
        <p:nvSpPr>
          <p:cNvPr id="4" name="Text Placeholder 3"/>
          <p:cNvSpPr>
            <a:spLocks noGrp="1"/>
          </p:cNvSpPr>
          <p:nvPr>
            <p:ph type="body" sz="quarter" idx="11"/>
          </p:nvPr>
        </p:nvSpPr>
        <p:spPr/>
        <p:txBody>
          <a:bodyPr/>
          <a:lstStyle/>
          <a:p>
            <a:pPr algn="ctr"/>
            <a:r>
              <a:rPr lang="en-US" sz="2800" u="sng" dirty="0"/>
              <a:t>Crafting an Employee Evaluation Process</a:t>
            </a:r>
          </a:p>
        </p:txBody>
      </p:sp>
      <p:pic>
        <p:nvPicPr>
          <p:cNvPr id="6" name="Picture 5">
            <a:extLst>
              <a:ext uri="{FF2B5EF4-FFF2-40B4-BE49-F238E27FC236}">
                <a16:creationId xmlns:a16="http://schemas.microsoft.com/office/drawing/2014/main" id="{449ECC55-0C60-466A-8B08-FAAED2A2D4A4}"/>
              </a:ext>
            </a:extLst>
          </p:cNvPr>
          <p:cNvPicPr>
            <a:picLocks noChangeAspect="1"/>
          </p:cNvPicPr>
          <p:nvPr/>
        </p:nvPicPr>
        <p:blipFill>
          <a:blip r:embed="rId2"/>
          <a:stretch>
            <a:fillRect/>
          </a:stretch>
        </p:blipFill>
        <p:spPr>
          <a:xfrm>
            <a:off x="779540" y="2286000"/>
            <a:ext cx="10904460" cy="3426340"/>
          </a:xfrm>
          <a:prstGeom prst="rect">
            <a:avLst/>
          </a:prstGeom>
        </p:spPr>
      </p:pic>
    </p:spTree>
    <p:extLst>
      <p:ext uri="{BB962C8B-B14F-4D97-AF65-F5344CB8AC3E}">
        <p14:creationId xmlns:p14="http://schemas.microsoft.com/office/powerpoint/2010/main" val="393207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21</a:t>
            </a:fld>
            <a:endParaRPr lang="en-US" dirty="0"/>
          </a:p>
        </p:txBody>
      </p:sp>
      <p:sp>
        <p:nvSpPr>
          <p:cNvPr id="2" name="Content Placeholder 1"/>
          <p:cNvSpPr>
            <a:spLocks noGrp="1"/>
          </p:cNvSpPr>
          <p:nvPr>
            <p:ph idx="1"/>
          </p:nvPr>
        </p:nvSpPr>
        <p:spPr>
          <a:xfrm>
            <a:off x="1308100" y="1295400"/>
            <a:ext cx="9728200" cy="4572000"/>
          </a:xfrm>
        </p:spPr>
        <p:txBody>
          <a:bodyPr>
            <a:normAutofit fontScale="92500" lnSpcReduction="10000"/>
          </a:bodyPr>
          <a:lstStyle/>
          <a:p>
            <a:pPr marL="0" indent="0">
              <a:spcBef>
                <a:spcPts val="0"/>
              </a:spcBef>
              <a:spcAft>
                <a:spcPts val="1200"/>
              </a:spcAft>
              <a:buNone/>
            </a:pPr>
            <a:r>
              <a:rPr lang="en-US" sz="2400" b="1" dirty="0">
                <a:solidFill>
                  <a:srgbClr val="FF0000"/>
                </a:solidFill>
              </a:rPr>
              <a:t>Objectivity and Consistency:</a:t>
            </a:r>
            <a:endParaRPr lang="en-US" sz="2400" b="1" u="sng" dirty="0">
              <a:solidFill>
                <a:srgbClr val="FF0000"/>
              </a:solidFill>
            </a:endParaRPr>
          </a:p>
          <a:p>
            <a:pPr>
              <a:spcBef>
                <a:spcPts val="0"/>
              </a:spcBef>
              <a:spcAft>
                <a:spcPts val="1200"/>
              </a:spcAft>
            </a:pPr>
            <a:r>
              <a:rPr lang="en-US" i="1" dirty="0" err="1"/>
              <a:t>Alkhabwaldeh</a:t>
            </a:r>
            <a:r>
              <a:rPr lang="en-US" i="1" dirty="0"/>
              <a:t> v. Dow Chemical Comp., </a:t>
            </a:r>
            <a:r>
              <a:rPr lang="en-US" dirty="0"/>
              <a:t>851 F. 3d 422 (5</a:t>
            </a:r>
            <a:r>
              <a:rPr lang="en-US" baseline="30000" dirty="0"/>
              <a:t>th</a:t>
            </a:r>
            <a:r>
              <a:rPr lang="en-US" dirty="0"/>
              <a:t> Cir. 2017)</a:t>
            </a:r>
          </a:p>
          <a:p>
            <a:pPr marL="0" indent="0">
              <a:lnSpc>
                <a:spcPct val="100000"/>
              </a:lnSpc>
              <a:spcBef>
                <a:spcPts val="0"/>
              </a:spcBef>
              <a:spcAft>
                <a:spcPts val="1200"/>
              </a:spcAft>
              <a:buNone/>
            </a:pPr>
            <a:endParaRPr lang="en-US" sz="800" dirty="0"/>
          </a:p>
          <a:p>
            <a:pPr lvl="1">
              <a:lnSpc>
                <a:spcPct val="100000"/>
              </a:lnSpc>
              <a:spcBef>
                <a:spcPts val="0"/>
              </a:spcBef>
              <a:spcAft>
                <a:spcPts val="1200"/>
              </a:spcAft>
            </a:pPr>
            <a:r>
              <a:rPr lang="en-US" sz="2000" dirty="0"/>
              <a:t>Court upheld dismissal of race/nationality discrimination and retaliation claims.  </a:t>
            </a:r>
            <a:r>
              <a:rPr lang="en-US" sz="2000" b="1" dirty="0"/>
              <a:t>Plaintiff failed to rebut </a:t>
            </a:r>
            <a:r>
              <a:rPr lang="en-US" sz="2000" dirty="0"/>
              <a:t>employer’s non-discriminatory reason in retaliation claim because plaintiff’s </a:t>
            </a:r>
            <a:r>
              <a:rPr lang="en-US" sz="2000" b="1" dirty="0"/>
              <a:t>supervisor rated plaintiff “a 1 – the lowed possible </a:t>
            </a:r>
            <a:r>
              <a:rPr lang="en-US" sz="2000" dirty="0"/>
              <a:t>rating on Dow’s 1-5 scale” and placed plaintiff on a “Performance Improvement Plan.”</a:t>
            </a:r>
          </a:p>
          <a:p>
            <a:pPr lvl="1" indent="0">
              <a:lnSpc>
                <a:spcPct val="110000"/>
              </a:lnSpc>
              <a:spcBef>
                <a:spcPts val="0"/>
              </a:spcBef>
              <a:spcAft>
                <a:spcPts val="1200"/>
              </a:spcAft>
              <a:buNone/>
            </a:pPr>
            <a:endParaRPr lang="en-US" sz="800" dirty="0"/>
          </a:p>
          <a:p>
            <a:pPr lvl="1">
              <a:lnSpc>
                <a:spcPct val="100000"/>
              </a:lnSpc>
              <a:spcBef>
                <a:spcPts val="0"/>
              </a:spcBef>
              <a:spcAft>
                <a:spcPts val="1200"/>
              </a:spcAft>
            </a:pPr>
            <a:r>
              <a:rPr lang="en-US" sz="2000" dirty="0"/>
              <a:t>For the same reason, court upheld summary judgment on discrimination claim because Plaintiff was unable to identify any other employee similarly situated (</a:t>
            </a:r>
            <a:r>
              <a:rPr lang="en-US" sz="2000" i="1" dirty="0"/>
              <a:t>i.e. </a:t>
            </a:r>
            <a:r>
              <a:rPr lang="en-US" sz="2000" dirty="0"/>
              <a:t>received a 1 employment rating).</a:t>
            </a:r>
          </a:p>
          <a:p>
            <a:pPr lvl="1" indent="0">
              <a:lnSpc>
                <a:spcPct val="110000"/>
              </a:lnSpc>
              <a:spcBef>
                <a:spcPts val="0"/>
              </a:spcBef>
              <a:spcAft>
                <a:spcPts val="1200"/>
              </a:spcAft>
              <a:buNone/>
            </a:pPr>
            <a:endParaRPr lang="en-US" sz="900" dirty="0"/>
          </a:p>
          <a:p>
            <a:pPr lvl="1">
              <a:lnSpc>
                <a:spcPct val="100000"/>
              </a:lnSpc>
              <a:spcBef>
                <a:spcPts val="0"/>
              </a:spcBef>
              <a:spcAft>
                <a:spcPts val="1200"/>
              </a:spcAft>
            </a:pPr>
            <a:r>
              <a:rPr lang="en-US" sz="2000" dirty="0"/>
              <a:t>Court also noted that prior to termination plaintiff’s performance was also evaluated by committee – consistent with “corporate policy.”  </a:t>
            </a:r>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Evaluations Done Right</a:t>
            </a:r>
          </a:p>
        </p:txBody>
      </p:sp>
    </p:spTree>
    <p:extLst>
      <p:ext uri="{BB962C8B-B14F-4D97-AF65-F5344CB8AC3E}">
        <p14:creationId xmlns:p14="http://schemas.microsoft.com/office/powerpoint/2010/main" val="4225947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22</a:t>
            </a:fld>
            <a:endParaRPr lang="en-US" dirty="0"/>
          </a:p>
        </p:txBody>
      </p:sp>
      <p:sp>
        <p:nvSpPr>
          <p:cNvPr id="2" name="Content Placeholder 1"/>
          <p:cNvSpPr>
            <a:spLocks noGrp="1"/>
          </p:cNvSpPr>
          <p:nvPr>
            <p:ph idx="1"/>
          </p:nvPr>
        </p:nvSpPr>
        <p:spPr>
          <a:xfrm>
            <a:off x="1096128" y="1295400"/>
            <a:ext cx="10591800" cy="4724400"/>
          </a:xfrm>
        </p:spPr>
        <p:txBody>
          <a:bodyPr>
            <a:normAutofit fontScale="70000" lnSpcReduction="20000"/>
          </a:bodyPr>
          <a:lstStyle/>
          <a:p>
            <a:pPr marL="0" indent="0">
              <a:spcBef>
                <a:spcPts val="0"/>
              </a:spcBef>
              <a:spcAft>
                <a:spcPts val="1200"/>
              </a:spcAft>
              <a:buNone/>
            </a:pPr>
            <a:r>
              <a:rPr lang="en-US" sz="3100" b="1" dirty="0">
                <a:solidFill>
                  <a:srgbClr val="FF0000"/>
                </a:solidFill>
              </a:rPr>
              <a:t>Regularity / Collaborative / Objectivity:</a:t>
            </a:r>
            <a:endParaRPr lang="en-US" sz="3100" b="1" u="sng" dirty="0">
              <a:solidFill>
                <a:srgbClr val="FF0000"/>
              </a:solidFill>
            </a:endParaRPr>
          </a:p>
          <a:p>
            <a:pPr>
              <a:spcBef>
                <a:spcPts val="0"/>
              </a:spcBef>
              <a:spcAft>
                <a:spcPts val="1200"/>
              </a:spcAft>
            </a:pPr>
            <a:r>
              <a:rPr lang="en-US" sz="2000" i="1" dirty="0"/>
              <a:t>Noel v. Shell Oil Comp., </a:t>
            </a:r>
            <a:r>
              <a:rPr lang="en-US" sz="2000" dirty="0"/>
              <a:t>261 F. Supp. 3d 752 (S.D. Tex. 2017)</a:t>
            </a:r>
          </a:p>
          <a:p>
            <a:pPr lvl="1">
              <a:spcBef>
                <a:spcPts val="0"/>
              </a:spcBef>
              <a:spcAft>
                <a:spcPts val="1200"/>
              </a:spcAft>
            </a:pPr>
            <a:r>
              <a:rPr lang="en-US" sz="2700" dirty="0"/>
              <a:t>Dismissed gender discrimination and retaliation claims because plaintiff failed to show that employer’s proffered non-discriminatory reasons for terminating were pretextual because Plaintiff had consistently low “performance ratings” in her evaluations by multiple supervisors</a:t>
            </a:r>
          </a:p>
          <a:p>
            <a:pPr lvl="1">
              <a:spcBef>
                <a:spcPts val="0"/>
              </a:spcBef>
              <a:spcAft>
                <a:spcPts val="1200"/>
              </a:spcAft>
            </a:pPr>
            <a:r>
              <a:rPr lang="en-US" sz="2700" dirty="0"/>
              <a:t>In doing so, Court also repeatedly stated that Plaintiff was given multiple opportunities to dispute the poor performance ratings, including self-evaluations, and “did not mention gender discrimination, retaliation, or any other illegal bias.”</a:t>
            </a:r>
          </a:p>
          <a:p>
            <a:pPr lvl="1" indent="0">
              <a:lnSpc>
                <a:spcPct val="120000"/>
              </a:lnSpc>
              <a:spcBef>
                <a:spcPts val="0"/>
              </a:spcBef>
              <a:spcAft>
                <a:spcPts val="1200"/>
              </a:spcAft>
              <a:buNone/>
            </a:pPr>
            <a:endParaRPr lang="en-US" sz="1100" dirty="0"/>
          </a:p>
          <a:p>
            <a:pPr>
              <a:spcBef>
                <a:spcPts val="0"/>
              </a:spcBef>
              <a:spcAft>
                <a:spcPts val="1200"/>
              </a:spcAft>
            </a:pPr>
            <a:r>
              <a:rPr lang="en-US" sz="2000" i="1" dirty="0"/>
              <a:t>Lopez v. Exxon Mobil Dev. Co.</a:t>
            </a:r>
            <a:r>
              <a:rPr lang="en-US" sz="2000" dirty="0"/>
              <a:t>, 2017 WL 4018359, at *2 (Tex. App.-Houston [14</a:t>
            </a:r>
            <a:r>
              <a:rPr lang="en-US" sz="2000" baseline="30000" dirty="0"/>
              <a:t>th</a:t>
            </a:r>
            <a:r>
              <a:rPr lang="en-US" sz="2000" dirty="0"/>
              <a:t> Dist.] Sept. 12, 2017, pet. denied).</a:t>
            </a:r>
          </a:p>
          <a:p>
            <a:pPr lvl="1">
              <a:spcBef>
                <a:spcPts val="0"/>
              </a:spcBef>
              <a:spcAft>
                <a:spcPts val="1200"/>
              </a:spcAft>
            </a:pPr>
            <a:r>
              <a:rPr lang="en-US" sz="2700" dirty="0"/>
              <a:t>Court upheld dismissal of age discrimination and retaliation claims.  Plaintiff established prima facie case but could not rebut employer’s proffered non-discriminatory reason by showing pretext because “the undisputed evidence indicates that, from 2009 to 2014, Lopez was ranked below at least 87% of his peers.”</a:t>
            </a:r>
          </a:p>
          <a:p>
            <a:pPr lvl="1">
              <a:spcBef>
                <a:spcPts val="0"/>
              </a:spcBef>
              <a:spcAft>
                <a:spcPts val="1200"/>
              </a:spcAft>
            </a:pPr>
            <a:endParaRPr lang="en-US" sz="1800" dirty="0"/>
          </a:p>
        </p:txBody>
      </p:sp>
      <p:sp>
        <p:nvSpPr>
          <p:cNvPr id="4" name="Text Placeholder 3"/>
          <p:cNvSpPr>
            <a:spLocks noGrp="1"/>
          </p:cNvSpPr>
          <p:nvPr>
            <p:ph type="body" sz="quarter" idx="11"/>
          </p:nvPr>
        </p:nvSpPr>
        <p:spPr>
          <a:xfrm>
            <a:off x="381000" y="533400"/>
            <a:ext cx="11582400" cy="609600"/>
          </a:xfrm>
        </p:spPr>
        <p:txBody>
          <a:bodyPr/>
          <a:lstStyle/>
          <a:p>
            <a:pPr algn="ctr"/>
            <a:r>
              <a:rPr lang="en-US" sz="2800" u="sng" dirty="0"/>
              <a:t>Evaluations Done Right</a:t>
            </a:r>
          </a:p>
        </p:txBody>
      </p:sp>
    </p:spTree>
    <p:extLst>
      <p:ext uri="{BB962C8B-B14F-4D97-AF65-F5344CB8AC3E}">
        <p14:creationId xmlns:p14="http://schemas.microsoft.com/office/powerpoint/2010/main" val="84298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23</a:t>
            </a:fld>
            <a:endParaRPr lang="en-US" dirty="0"/>
          </a:p>
        </p:txBody>
      </p:sp>
      <p:sp>
        <p:nvSpPr>
          <p:cNvPr id="2" name="Content Placeholder 1"/>
          <p:cNvSpPr>
            <a:spLocks noGrp="1"/>
          </p:cNvSpPr>
          <p:nvPr>
            <p:ph idx="1"/>
          </p:nvPr>
        </p:nvSpPr>
        <p:spPr>
          <a:xfrm>
            <a:off x="2133600" y="1450407"/>
            <a:ext cx="8989505" cy="1878204"/>
          </a:xfrm>
        </p:spPr>
        <p:txBody>
          <a:bodyPr>
            <a:normAutofit fontScale="32500" lnSpcReduction="20000"/>
          </a:bodyPr>
          <a:lstStyle/>
          <a:p>
            <a:pPr lvl="1" indent="0">
              <a:lnSpc>
                <a:spcPct val="100000"/>
              </a:lnSpc>
              <a:spcBef>
                <a:spcPts val="0"/>
              </a:spcBef>
              <a:spcAft>
                <a:spcPts val="1200"/>
              </a:spcAft>
              <a:buNone/>
            </a:pPr>
            <a:endParaRPr lang="en-US" sz="7500" dirty="0"/>
          </a:p>
          <a:p>
            <a:pPr marL="0" indent="0">
              <a:lnSpc>
                <a:spcPct val="100000"/>
              </a:lnSpc>
              <a:spcBef>
                <a:spcPts val="0"/>
              </a:spcBef>
              <a:spcAft>
                <a:spcPts val="1200"/>
              </a:spcAft>
              <a:buNone/>
            </a:pPr>
            <a:r>
              <a:rPr lang="en-US" sz="7500" b="1" dirty="0"/>
              <a:t>BEST PRACTICE: </a:t>
            </a:r>
            <a:r>
              <a:rPr lang="en-US" sz="7500" dirty="0"/>
              <a:t>If an employee has lodged a complaint, further employee evaluations should be conducted by committee and by management unrelated to the allegations. </a:t>
            </a:r>
            <a:br>
              <a:rPr lang="en-US" b="1" u="sng" dirty="0"/>
            </a:br>
            <a:br>
              <a:rPr lang="en-US" b="1" u="sng" dirty="0"/>
            </a:br>
            <a:endParaRPr lang="en-US" b="1" u="sng" dirty="0"/>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Employee Evaluations: Potential Liability</a:t>
            </a:r>
          </a:p>
        </p:txBody>
      </p:sp>
      <p:sp>
        <p:nvSpPr>
          <p:cNvPr id="5" name="Text Placeholder 3">
            <a:extLst>
              <a:ext uri="{FF2B5EF4-FFF2-40B4-BE49-F238E27FC236}">
                <a16:creationId xmlns:a16="http://schemas.microsoft.com/office/drawing/2014/main" id="{2A162570-9454-4F1C-B45D-D2024FDE85A7}"/>
              </a:ext>
            </a:extLst>
          </p:cNvPr>
          <p:cNvSpPr txBox="1">
            <a:spLocks/>
          </p:cNvSpPr>
          <p:nvPr/>
        </p:nvSpPr>
        <p:spPr>
          <a:xfrm>
            <a:off x="4337115" y="1315061"/>
            <a:ext cx="3505200"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b="1"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FF0000"/>
              </a:buClr>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1200"/>
              </a:spcAft>
            </a:pPr>
            <a:r>
              <a:rPr lang="en-US" sz="2800" dirty="0">
                <a:solidFill>
                  <a:srgbClr val="FF0000"/>
                </a:solidFill>
              </a:rPr>
              <a:t>Retaliation</a:t>
            </a:r>
          </a:p>
        </p:txBody>
      </p:sp>
      <p:sp>
        <p:nvSpPr>
          <p:cNvPr id="6" name="Rectangle 5">
            <a:extLst>
              <a:ext uri="{FF2B5EF4-FFF2-40B4-BE49-F238E27FC236}">
                <a16:creationId xmlns:a16="http://schemas.microsoft.com/office/drawing/2014/main" id="{EA572BF4-C43D-4DD8-88C1-2A2DA6A67A2A}"/>
              </a:ext>
            </a:extLst>
          </p:cNvPr>
          <p:cNvSpPr/>
          <p:nvPr/>
        </p:nvSpPr>
        <p:spPr>
          <a:xfrm>
            <a:off x="3850457" y="3124200"/>
            <a:ext cx="4491086" cy="3124200"/>
          </a:xfrm>
          <a:prstGeom prst="rect">
            <a:avLst/>
          </a:prstGeom>
          <a:blipFill dpi="0" rotWithShape="1">
            <a:blip r:embed="rId2">
              <a:extLst>
                <a:ext uri="{BEBA8EAE-BF5A-486C-A8C5-ECC9F3942E4B}">
                  <a14:imgProps xmlns:a14="http://schemas.microsoft.com/office/drawing/2010/main">
                    <a14:imgLayer r:embed="rId3">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53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24</a:t>
            </a:fld>
            <a:endParaRPr lang="en-US" dirty="0"/>
          </a:p>
        </p:txBody>
      </p:sp>
      <p:sp>
        <p:nvSpPr>
          <p:cNvPr id="2" name="Content Placeholder 1"/>
          <p:cNvSpPr>
            <a:spLocks noGrp="1"/>
          </p:cNvSpPr>
          <p:nvPr>
            <p:ph idx="1"/>
          </p:nvPr>
        </p:nvSpPr>
        <p:spPr>
          <a:xfrm>
            <a:off x="1016000" y="1447800"/>
            <a:ext cx="9956800" cy="3810000"/>
          </a:xfrm>
        </p:spPr>
        <p:txBody>
          <a:bodyPr>
            <a:normAutofit fontScale="92500" lnSpcReduction="10000"/>
          </a:bodyPr>
          <a:lstStyle/>
          <a:p>
            <a:pPr marL="0" indent="0" algn="ctr">
              <a:spcBef>
                <a:spcPts val="0"/>
              </a:spcBef>
              <a:spcAft>
                <a:spcPts val="1200"/>
              </a:spcAft>
              <a:buNone/>
            </a:pPr>
            <a:r>
              <a:rPr lang="en-US" sz="3000" b="1" dirty="0">
                <a:solidFill>
                  <a:srgbClr val="FF0000"/>
                </a:solidFill>
              </a:rPr>
              <a:t>Defamation</a:t>
            </a:r>
          </a:p>
          <a:p>
            <a:pPr>
              <a:lnSpc>
                <a:spcPct val="120000"/>
              </a:lnSpc>
              <a:spcBef>
                <a:spcPts val="0"/>
              </a:spcBef>
              <a:spcAft>
                <a:spcPts val="1200"/>
              </a:spcAft>
            </a:pPr>
            <a:endParaRPr lang="en-US" sz="900" dirty="0"/>
          </a:p>
          <a:p>
            <a:pPr>
              <a:lnSpc>
                <a:spcPct val="100000"/>
              </a:lnSpc>
              <a:spcBef>
                <a:spcPts val="0"/>
              </a:spcBef>
              <a:spcAft>
                <a:spcPts val="1200"/>
              </a:spcAft>
            </a:pPr>
            <a:r>
              <a:rPr lang="en-US" sz="2500" dirty="0"/>
              <a:t>Statements in an evaluation cannot support a defamation claim when self-published by the employee, even if the publication was “compelled.”</a:t>
            </a:r>
          </a:p>
          <a:p>
            <a:pPr marL="0" indent="0">
              <a:lnSpc>
                <a:spcPct val="100000"/>
              </a:lnSpc>
              <a:spcBef>
                <a:spcPts val="0"/>
              </a:spcBef>
              <a:spcAft>
                <a:spcPts val="1200"/>
              </a:spcAft>
              <a:buNone/>
            </a:pPr>
            <a:endParaRPr lang="en-US" sz="2500" dirty="0"/>
          </a:p>
          <a:p>
            <a:pPr>
              <a:lnSpc>
                <a:spcPct val="100000"/>
              </a:lnSpc>
              <a:spcBef>
                <a:spcPts val="0"/>
              </a:spcBef>
              <a:spcAft>
                <a:spcPts val="1200"/>
              </a:spcAft>
            </a:pPr>
            <a:r>
              <a:rPr lang="en-US" sz="2500" dirty="0"/>
              <a:t>To hold otherwise would improperly “chill honest evaluation and communication about employee performance,” and would “induce self-censorship by employers.”</a:t>
            </a:r>
          </a:p>
          <a:p>
            <a:pPr lvl="1">
              <a:spcBef>
                <a:spcPts val="0"/>
              </a:spcBef>
              <a:spcAft>
                <a:spcPts val="1200"/>
              </a:spcAft>
            </a:pPr>
            <a:r>
              <a:rPr lang="en-US" sz="1500" i="1" dirty="0"/>
              <a:t>Exxon Mobil Corp. v. </a:t>
            </a:r>
            <a:r>
              <a:rPr lang="en-US" sz="1500" i="1" dirty="0" err="1"/>
              <a:t>Rincones</a:t>
            </a:r>
            <a:r>
              <a:rPr lang="en-US" sz="1500" dirty="0"/>
              <a:t>, 520 S.W.3d 572, 582 (Tex. 2018).</a:t>
            </a:r>
            <a:br>
              <a:rPr lang="en-US" b="1" u="sng" dirty="0"/>
            </a:br>
            <a:endParaRPr lang="en-US" b="1" u="sng" dirty="0"/>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Employee Evaluations: Potential Liability</a:t>
            </a:r>
          </a:p>
        </p:txBody>
      </p:sp>
    </p:spTree>
    <p:extLst>
      <p:ext uri="{BB962C8B-B14F-4D97-AF65-F5344CB8AC3E}">
        <p14:creationId xmlns:p14="http://schemas.microsoft.com/office/powerpoint/2010/main" val="1103466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25</a:t>
            </a:fld>
            <a:endParaRPr lang="en-US" dirty="0"/>
          </a:p>
        </p:txBody>
      </p:sp>
      <p:sp>
        <p:nvSpPr>
          <p:cNvPr id="2" name="Content Placeholder 1"/>
          <p:cNvSpPr>
            <a:spLocks noGrp="1"/>
          </p:cNvSpPr>
          <p:nvPr>
            <p:ph idx="1"/>
          </p:nvPr>
        </p:nvSpPr>
        <p:spPr>
          <a:xfrm>
            <a:off x="1014429" y="1905000"/>
            <a:ext cx="10490200" cy="4114800"/>
          </a:xfrm>
        </p:spPr>
        <p:txBody>
          <a:bodyPr>
            <a:normAutofit fontScale="25000" lnSpcReduction="20000"/>
          </a:bodyPr>
          <a:lstStyle/>
          <a:p>
            <a:pPr>
              <a:lnSpc>
                <a:spcPct val="100000"/>
              </a:lnSpc>
              <a:spcBef>
                <a:spcPts val="0"/>
              </a:spcBef>
              <a:spcAft>
                <a:spcPts val="1200"/>
              </a:spcAft>
            </a:pPr>
            <a:r>
              <a:rPr lang="en-US" sz="8000" b="1" dirty="0"/>
              <a:t>T</a:t>
            </a:r>
            <a:r>
              <a:rPr lang="en-US" sz="8000" dirty="0"/>
              <a:t>exas </a:t>
            </a:r>
            <a:r>
              <a:rPr lang="en-US" sz="8000" b="1" dirty="0"/>
              <a:t>C</a:t>
            </a:r>
            <a:r>
              <a:rPr lang="en-US" sz="8000" dirty="0"/>
              <a:t>itizens </a:t>
            </a:r>
            <a:r>
              <a:rPr lang="en-US" sz="8000" b="1" dirty="0"/>
              <a:t>P</a:t>
            </a:r>
            <a:r>
              <a:rPr lang="en-US" sz="8000" dirty="0"/>
              <a:t>articipation </a:t>
            </a:r>
            <a:r>
              <a:rPr lang="en-US" sz="8000" b="1" dirty="0"/>
              <a:t>A</a:t>
            </a:r>
            <a:r>
              <a:rPr lang="en-US" sz="8000" dirty="0"/>
              <a:t>ct (“anti-SLAPP”)</a:t>
            </a:r>
          </a:p>
          <a:p>
            <a:pPr>
              <a:lnSpc>
                <a:spcPct val="100000"/>
              </a:lnSpc>
              <a:spcBef>
                <a:spcPts val="0"/>
              </a:spcBef>
              <a:spcAft>
                <a:spcPts val="1200"/>
              </a:spcAft>
            </a:pPr>
            <a:endParaRPr lang="en-US" sz="3200" dirty="0"/>
          </a:p>
          <a:p>
            <a:pPr>
              <a:lnSpc>
                <a:spcPct val="120000"/>
              </a:lnSpc>
              <a:spcBef>
                <a:spcPts val="0"/>
              </a:spcBef>
              <a:spcAft>
                <a:spcPts val="1200"/>
              </a:spcAft>
            </a:pPr>
            <a:r>
              <a:rPr lang="en-US" sz="8000" dirty="0"/>
              <a:t>Employee’s claim against employer, which is based on statements made by the employer in an evaluation, </a:t>
            </a:r>
          </a:p>
          <a:p>
            <a:pPr lvl="1">
              <a:lnSpc>
                <a:spcPct val="120000"/>
              </a:lnSpc>
              <a:spcBef>
                <a:spcPts val="0"/>
              </a:spcBef>
              <a:spcAft>
                <a:spcPts val="1200"/>
              </a:spcAft>
            </a:pPr>
            <a:r>
              <a:rPr lang="en-US" sz="7600" dirty="0"/>
              <a:t>may implicate the employer’s right to “</a:t>
            </a:r>
            <a:r>
              <a:rPr lang="en-US" sz="7600" b="1" dirty="0"/>
              <a:t>speak freely</a:t>
            </a:r>
            <a:r>
              <a:rPr lang="en-US" sz="7600" dirty="0"/>
              <a:t>” or “</a:t>
            </a:r>
            <a:r>
              <a:rPr lang="en-US" sz="7600" b="1" dirty="0"/>
              <a:t>associate</a:t>
            </a:r>
            <a:r>
              <a:rPr lang="en-US" sz="7600" dirty="0"/>
              <a:t>,” </a:t>
            </a:r>
          </a:p>
          <a:p>
            <a:pPr lvl="1">
              <a:lnSpc>
                <a:spcPct val="120000"/>
              </a:lnSpc>
              <a:spcBef>
                <a:spcPts val="0"/>
              </a:spcBef>
              <a:spcAft>
                <a:spcPts val="1200"/>
              </a:spcAft>
            </a:pPr>
            <a:r>
              <a:rPr lang="en-US" sz="7600" dirty="0"/>
              <a:t>thereby allowing the employer to use the TCPA as a </a:t>
            </a:r>
            <a:r>
              <a:rPr lang="en-US" sz="7600" b="1" dirty="0"/>
              <a:t>tool to dismiss </a:t>
            </a:r>
            <a:r>
              <a:rPr lang="en-US" sz="7600" dirty="0"/>
              <a:t>the claim </a:t>
            </a:r>
            <a:r>
              <a:rPr lang="en-US" sz="7600" b="1" dirty="0"/>
              <a:t>and seek monetary awards </a:t>
            </a:r>
            <a:r>
              <a:rPr lang="en-US" sz="7600" dirty="0"/>
              <a:t>against the employee.</a:t>
            </a:r>
          </a:p>
          <a:p>
            <a:pPr lvl="2">
              <a:lnSpc>
                <a:spcPct val="120000"/>
              </a:lnSpc>
              <a:spcBef>
                <a:spcPts val="0"/>
              </a:spcBef>
              <a:spcAft>
                <a:spcPts val="1200"/>
              </a:spcAft>
            </a:pPr>
            <a:endParaRPr lang="en-US" sz="2400" i="1" dirty="0"/>
          </a:p>
          <a:p>
            <a:pPr lvl="2">
              <a:lnSpc>
                <a:spcPct val="100000"/>
              </a:lnSpc>
              <a:spcBef>
                <a:spcPts val="0"/>
              </a:spcBef>
              <a:spcAft>
                <a:spcPts val="1200"/>
              </a:spcAft>
            </a:pPr>
            <a:r>
              <a:rPr lang="en-US" sz="5600" i="1" dirty="0"/>
              <a:t>ExxonMobil Pipeline Co. v. Coleman</a:t>
            </a:r>
            <a:r>
              <a:rPr lang="en-US" sz="5600" dirty="0"/>
              <a:t>, 512 S.W.3d 895 (Tex. 2017)</a:t>
            </a:r>
          </a:p>
          <a:p>
            <a:pPr lvl="2">
              <a:lnSpc>
                <a:spcPct val="100000"/>
              </a:lnSpc>
              <a:spcBef>
                <a:spcPts val="0"/>
              </a:spcBef>
              <a:spcAft>
                <a:spcPts val="1200"/>
              </a:spcAft>
            </a:pPr>
            <a:r>
              <a:rPr lang="en-US" sz="5600" i="1" dirty="0" err="1"/>
              <a:t>Budri</a:t>
            </a:r>
            <a:r>
              <a:rPr lang="en-US" sz="5600" i="1" dirty="0"/>
              <a:t> v. Humphreys</a:t>
            </a:r>
            <a:r>
              <a:rPr lang="en-US" sz="5600" dirty="0"/>
              <a:t>, No. 02-18-00070-CV, 2018 Tex. App. LEXIS 6294 (Tex. App.—Fort Worth Aug. 9, 2018, no pet.)</a:t>
            </a:r>
          </a:p>
          <a:p>
            <a:pPr lvl="2">
              <a:lnSpc>
                <a:spcPct val="100000"/>
              </a:lnSpc>
              <a:spcBef>
                <a:spcPts val="0"/>
              </a:spcBef>
              <a:spcAft>
                <a:spcPts val="1200"/>
              </a:spcAft>
            </a:pPr>
            <a:r>
              <a:rPr lang="en-US" sz="5600" i="1" dirty="0"/>
              <a:t>CLEAT v. Sheffield</a:t>
            </a:r>
            <a:r>
              <a:rPr lang="en-US" sz="5600" dirty="0"/>
              <a:t>, No. 03-13-00105-CV, 2014 Tex. App. LEXIS 1098 (Tex. App.—Austin Jan. 31, 2014, pet. denied)</a:t>
            </a:r>
          </a:p>
          <a:p>
            <a:pPr lvl="2">
              <a:lnSpc>
                <a:spcPct val="100000"/>
              </a:lnSpc>
              <a:spcBef>
                <a:spcPts val="0"/>
              </a:spcBef>
              <a:spcAft>
                <a:spcPts val="1200"/>
              </a:spcAft>
            </a:pPr>
            <a:endParaRPr lang="en-US" sz="5600" i="1" dirty="0"/>
          </a:p>
          <a:p>
            <a:pPr>
              <a:lnSpc>
                <a:spcPct val="100000"/>
              </a:lnSpc>
              <a:spcBef>
                <a:spcPts val="0"/>
              </a:spcBef>
              <a:spcAft>
                <a:spcPts val="1200"/>
              </a:spcAft>
            </a:pPr>
            <a:endParaRPr lang="en-US" sz="8000" dirty="0"/>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TCPA Implications </a:t>
            </a:r>
          </a:p>
        </p:txBody>
      </p:sp>
      <p:sp>
        <p:nvSpPr>
          <p:cNvPr id="6" name="Rectangle 5">
            <a:extLst>
              <a:ext uri="{FF2B5EF4-FFF2-40B4-BE49-F238E27FC236}">
                <a16:creationId xmlns:a16="http://schemas.microsoft.com/office/drawing/2014/main" id="{4D52FCF5-1A79-475F-8209-E775754EBF01}"/>
              </a:ext>
            </a:extLst>
          </p:cNvPr>
          <p:cNvSpPr/>
          <p:nvPr/>
        </p:nvSpPr>
        <p:spPr>
          <a:xfrm>
            <a:off x="8686800" y="609600"/>
            <a:ext cx="2817829" cy="1676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5011B930-7130-4114-89F6-EE08737C7A5A}"/>
              </a:ext>
            </a:extLst>
          </p:cNvPr>
          <p:cNvSpPr txBox="1">
            <a:spLocks/>
          </p:cNvSpPr>
          <p:nvPr/>
        </p:nvSpPr>
        <p:spPr>
          <a:xfrm>
            <a:off x="4341829" y="1105511"/>
            <a:ext cx="3505200"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b="1"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FF0000"/>
              </a:buClr>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1200"/>
              </a:spcAft>
            </a:pPr>
            <a:r>
              <a:rPr lang="en-US" sz="2800" dirty="0">
                <a:solidFill>
                  <a:srgbClr val="FF0000"/>
                </a:solidFill>
              </a:rPr>
              <a:t>Application</a:t>
            </a:r>
          </a:p>
        </p:txBody>
      </p:sp>
    </p:spTree>
    <p:extLst>
      <p:ext uri="{BB962C8B-B14F-4D97-AF65-F5344CB8AC3E}">
        <p14:creationId xmlns:p14="http://schemas.microsoft.com/office/powerpoint/2010/main" val="3546336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26</a:t>
            </a:fld>
            <a:endParaRPr lang="en-US" dirty="0"/>
          </a:p>
        </p:txBody>
      </p:sp>
      <p:sp>
        <p:nvSpPr>
          <p:cNvPr id="2" name="Content Placeholder 1"/>
          <p:cNvSpPr>
            <a:spLocks noGrp="1"/>
          </p:cNvSpPr>
          <p:nvPr>
            <p:ph idx="1"/>
          </p:nvPr>
        </p:nvSpPr>
        <p:spPr>
          <a:xfrm>
            <a:off x="1193800" y="2133600"/>
            <a:ext cx="10490200" cy="3352800"/>
          </a:xfrm>
        </p:spPr>
        <p:txBody>
          <a:bodyPr>
            <a:normAutofit fontScale="25000" lnSpcReduction="20000"/>
          </a:bodyPr>
          <a:lstStyle/>
          <a:p>
            <a:pPr>
              <a:lnSpc>
                <a:spcPct val="120000"/>
              </a:lnSpc>
              <a:spcBef>
                <a:spcPts val="0"/>
              </a:spcBef>
              <a:spcAft>
                <a:spcPts val="1200"/>
              </a:spcAft>
            </a:pPr>
            <a:r>
              <a:rPr lang="en-US" sz="8000" dirty="0"/>
              <a:t>Not “commercial speech” because the statements are made (1) as part of an employment decision, not a commercial transaction; and the (2) intended audience is the employee and other managers, not an actual or potential customer.</a:t>
            </a:r>
          </a:p>
          <a:p>
            <a:pPr lvl="1">
              <a:lnSpc>
                <a:spcPct val="100000"/>
              </a:lnSpc>
              <a:spcBef>
                <a:spcPts val="0"/>
              </a:spcBef>
              <a:spcAft>
                <a:spcPts val="1200"/>
              </a:spcAft>
            </a:pPr>
            <a:r>
              <a:rPr lang="en-US" sz="5600" i="1" dirty="0"/>
              <a:t>Castleman v. Internet Money, Ltd</a:t>
            </a:r>
            <a:r>
              <a:rPr lang="en-US" sz="5600" dirty="0"/>
              <a:t>., 546 S.W.3d 684, 686-90 (Tex. 2018)</a:t>
            </a:r>
          </a:p>
          <a:p>
            <a:pPr>
              <a:lnSpc>
                <a:spcPct val="100000"/>
              </a:lnSpc>
              <a:spcBef>
                <a:spcPts val="0"/>
              </a:spcBef>
              <a:spcAft>
                <a:spcPts val="1200"/>
              </a:spcAft>
            </a:pPr>
            <a:endParaRPr lang="en-US" sz="10000" dirty="0"/>
          </a:p>
          <a:p>
            <a:pPr>
              <a:lnSpc>
                <a:spcPct val="120000"/>
              </a:lnSpc>
              <a:spcBef>
                <a:spcPts val="0"/>
              </a:spcBef>
              <a:spcAft>
                <a:spcPts val="1200"/>
              </a:spcAft>
            </a:pPr>
            <a:r>
              <a:rPr lang="en-US" sz="8000" dirty="0"/>
              <a:t>Not an “insurance action” unless “brought under the Insurance Code or arising out of an insurance contract.”  Worker’s compensation claims arise under the Labor Code, not the Insurance Code, and therefore are not exempt. </a:t>
            </a:r>
          </a:p>
          <a:p>
            <a:pPr lvl="1">
              <a:lnSpc>
                <a:spcPct val="120000"/>
              </a:lnSpc>
              <a:spcBef>
                <a:spcPts val="0"/>
              </a:spcBef>
              <a:spcAft>
                <a:spcPts val="1200"/>
              </a:spcAft>
            </a:pPr>
            <a:r>
              <a:rPr lang="en-US" sz="5600" i="1" dirty="0"/>
              <a:t>Tervita LLC v. </a:t>
            </a:r>
            <a:r>
              <a:rPr lang="en-US" sz="5600" i="1" dirty="0" err="1"/>
              <a:t>Sutterfield</a:t>
            </a:r>
            <a:r>
              <a:rPr lang="en-US" sz="5600" i="1" dirty="0"/>
              <a:t>, 482 S.W.3d 280, 286 (Tex. App.—Dallas 2015, pet. denied).</a:t>
            </a:r>
          </a:p>
          <a:p>
            <a:pPr>
              <a:lnSpc>
                <a:spcPct val="100000"/>
              </a:lnSpc>
              <a:spcBef>
                <a:spcPts val="0"/>
              </a:spcBef>
              <a:spcAft>
                <a:spcPts val="1200"/>
              </a:spcAft>
            </a:pPr>
            <a:endParaRPr lang="en-US" sz="8000" dirty="0"/>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TCPA Implications </a:t>
            </a:r>
          </a:p>
        </p:txBody>
      </p:sp>
      <p:sp>
        <p:nvSpPr>
          <p:cNvPr id="7" name="Text Placeholder 3">
            <a:extLst>
              <a:ext uri="{FF2B5EF4-FFF2-40B4-BE49-F238E27FC236}">
                <a16:creationId xmlns:a16="http://schemas.microsoft.com/office/drawing/2014/main" id="{5011B930-7130-4114-89F6-EE08737C7A5A}"/>
              </a:ext>
            </a:extLst>
          </p:cNvPr>
          <p:cNvSpPr txBox="1">
            <a:spLocks/>
          </p:cNvSpPr>
          <p:nvPr/>
        </p:nvSpPr>
        <p:spPr>
          <a:xfrm>
            <a:off x="4343400" y="1292957"/>
            <a:ext cx="3505200"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b="1" kern="1200">
                <a:solidFill>
                  <a:schemeClr val="tx1">
                    <a:lumMod val="95000"/>
                    <a:lumOff val="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FF0000"/>
              </a:buClr>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1200"/>
              </a:spcAft>
            </a:pPr>
            <a:r>
              <a:rPr lang="en-US" sz="2800" dirty="0">
                <a:solidFill>
                  <a:srgbClr val="FF0000"/>
                </a:solidFill>
              </a:rPr>
              <a:t>“No Exemption”</a:t>
            </a:r>
          </a:p>
        </p:txBody>
      </p:sp>
    </p:spTree>
    <p:extLst>
      <p:ext uri="{BB962C8B-B14F-4D97-AF65-F5344CB8AC3E}">
        <p14:creationId xmlns:p14="http://schemas.microsoft.com/office/powerpoint/2010/main" val="247441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27</a:t>
            </a:fld>
            <a:endParaRPr lang="en-US" dirty="0"/>
          </a:p>
        </p:txBody>
      </p:sp>
      <p:sp>
        <p:nvSpPr>
          <p:cNvPr id="2" name="Content Placeholder 1"/>
          <p:cNvSpPr>
            <a:spLocks noGrp="1"/>
          </p:cNvSpPr>
          <p:nvPr>
            <p:ph idx="1"/>
          </p:nvPr>
        </p:nvSpPr>
        <p:spPr>
          <a:xfrm>
            <a:off x="1190658" y="1600200"/>
            <a:ext cx="10490200" cy="3352800"/>
          </a:xfrm>
        </p:spPr>
        <p:txBody>
          <a:bodyPr>
            <a:normAutofit fontScale="25000" lnSpcReduction="20000"/>
          </a:bodyPr>
          <a:lstStyle/>
          <a:p>
            <a:pPr>
              <a:lnSpc>
                <a:spcPct val="120000"/>
              </a:lnSpc>
              <a:spcBef>
                <a:spcPts val="0"/>
              </a:spcBef>
              <a:spcAft>
                <a:spcPts val="1200"/>
              </a:spcAft>
            </a:pPr>
            <a:r>
              <a:rPr lang="en-US" sz="8000" dirty="0"/>
              <a:t>Just because we and our colleagues don’t like doing evaluations, doesn’t make them not important.</a:t>
            </a:r>
          </a:p>
          <a:p>
            <a:pPr marL="0" indent="0">
              <a:lnSpc>
                <a:spcPct val="120000"/>
              </a:lnSpc>
              <a:spcBef>
                <a:spcPts val="0"/>
              </a:spcBef>
              <a:spcAft>
                <a:spcPts val="1200"/>
              </a:spcAft>
              <a:buNone/>
            </a:pPr>
            <a:endParaRPr lang="en-US" sz="8000" dirty="0"/>
          </a:p>
          <a:p>
            <a:pPr>
              <a:lnSpc>
                <a:spcPct val="120000"/>
              </a:lnSpc>
              <a:spcBef>
                <a:spcPts val="0"/>
              </a:spcBef>
              <a:spcAft>
                <a:spcPts val="1200"/>
              </a:spcAft>
            </a:pPr>
            <a:r>
              <a:rPr lang="en-US" sz="8000" dirty="0"/>
              <a:t>In-house counsel can play a role in avoiding litigation in which a plaintiff seeks to use employment evaluations as part of a discrimination/retaliation case, but need to establish relations with business clients to ensure issues brought forward </a:t>
            </a:r>
            <a:r>
              <a:rPr lang="en-US" sz="8000" u="sng" dirty="0"/>
              <a:t>early</a:t>
            </a:r>
            <a:r>
              <a:rPr lang="en-US" sz="8000" dirty="0"/>
              <a:t>.</a:t>
            </a:r>
          </a:p>
          <a:p>
            <a:pPr marL="0" indent="0">
              <a:lnSpc>
                <a:spcPct val="120000"/>
              </a:lnSpc>
              <a:spcBef>
                <a:spcPts val="0"/>
              </a:spcBef>
              <a:spcAft>
                <a:spcPts val="1200"/>
              </a:spcAft>
              <a:buNone/>
            </a:pPr>
            <a:endParaRPr lang="en-US" sz="8000" dirty="0"/>
          </a:p>
          <a:p>
            <a:pPr>
              <a:lnSpc>
                <a:spcPct val="120000"/>
              </a:lnSpc>
              <a:spcBef>
                <a:spcPts val="0"/>
              </a:spcBef>
              <a:spcAft>
                <a:spcPts val="1200"/>
              </a:spcAft>
            </a:pPr>
            <a:r>
              <a:rPr lang="en-US" sz="8000" dirty="0"/>
              <a:t>Courts will generally not allow employment evaluations that result from an organized, regularly conducted system applicable to all employees to be used as evidence of hostile work environment or adverse employment action.</a:t>
            </a:r>
          </a:p>
          <a:p>
            <a:pPr lvl="1">
              <a:spcBef>
                <a:spcPts val="0"/>
              </a:spcBef>
              <a:spcAft>
                <a:spcPts val="1200"/>
              </a:spcAft>
            </a:pPr>
            <a:endParaRPr lang="en-US" dirty="0"/>
          </a:p>
          <a:p>
            <a:pPr lvl="1">
              <a:spcBef>
                <a:spcPts val="0"/>
              </a:spcBef>
              <a:spcAft>
                <a:spcPts val="1200"/>
              </a:spcAft>
            </a:pPr>
            <a:endParaRPr lang="en-US" i="1"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Take-Aways </a:t>
            </a:r>
          </a:p>
        </p:txBody>
      </p:sp>
    </p:spTree>
    <p:extLst>
      <p:ext uri="{BB962C8B-B14F-4D97-AF65-F5344CB8AC3E}">
        <p14:creationId xmlns:p14="http://schemas.microsoft.com/office/powerpoint/2010/main" val="244213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28</a:t>
            </a:fld>
            <a:endParaRPr lang="en-US" dirty="0"/>
          </a:p>
        </p:txBody>
      </p:sp>
      <p:sp>
        <p:nvSpPr>
          <p:cNvPr id="4" name="Text Placeholder 3"/>
          <p:cNvSpPr>
            <a:spLocks noGrp="1"/>
          </p:cNvSpPr>
          <p:nvPr>
            <p:ph type="body" sz="quarter" idx="11"/>
          </p:nvPr>
        </p:nvSpPr>
        <p:spPr>
          <a:xfrm>
            <a:off x="381000" y="533400"/>
            <a:ext cx="11582400" cy="914400"/>
          </a:xfrm>
        </p:spPr>
        <p:txBody>
          <a:bodyPr/>
          <a:lstStyle/>
          <a:p>
            <a:pPr algn="ctr"/>
            <a:r>
              <a:rPr lang="en-US" sz="2800" u="sng" dirty="0"/>
              <a:t>Q&amp;A Time  </a:t>
            </a:r>
          </a:p>
        </p:txBody>
      </p:sp>
      <p:sp>
        <p:nvSpPr>
          <p:cNvPr id="10" name="Rectangle 9">
            <a:extLst>
              <a:ext uri="{FF2B5EF4-FFF2-40B4-BE49-F238E27FC236}">
                <a16:creationId xmlns:a16="http://schemas.microsoft.com/office/drawing/2014/main" id="{C77F7B86-4434-47A0-8E18-7A87670C3854}"/>
              </a:ext>
            </a:extLst>
          </p:cNvPr>
          <p:cNvSpPr/>
          <p:nvPr/>
        </p:nvSpPr>
        <p:spPr>
          <a:xfrm>
            <a:off x="2562225" y="1447800"/>
            <a:ext cx="7067550" cy="4191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255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59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3</a:t>
            </a:fld>
            <a:endParaRPr lang="en-US" dirty="0"/>
          </a:p>
        </p:txBody>
      </p:sp>
      <p:sp>
        <p:nvSpPr>
          <p:cNvPr id="2" name="Content Placeholder 1"/>
          <p:cNvSpPr>
            <a:spLocks noGrp="1"/>
          </p:cNvSpPr>
          <p:nvPr>
            <p:ph idx="1"/>
          </p:nvPr>
        </p:nvSpPr>
        <p:spPr>
          <a:xfrm>
            <a:off x="1219200" y="1143000"/>
            <a:ext cx="10537588" cy="4800600"/>
          </a:xfrm>
        </p:spPr>
        <p:txBody>
          <a:bodyPr>
            <a:normAutofit/>
          </a:bodyPr>
          <a:lstStyle/>
          <a:p>
            <a:pPr marL="0" indent="0">
              <a:buNone/>
            </a:pPr>
            <a:endParaRPr lang="en-US" sz="2800" b="1" dirty="0"/>
          </a:p>
          <a:p>
            <a:pPr marL="0" indent="0">
              <a:buNone/>
            </a:pPr>
            <a:endParaRPr lang="en-US" sz="2800" b="1" dirty="0"/>
          </a:p>
          <a:p>
            <a:pPr marL="0" indent="0">
              <a:buNone/>
            </a:pPr>
            <a:r>
              <a:rPr lang="en-US" sz="2800" b="1" dirty="0"/>
              <a:t>2.  Who among you serves in part an internal HR function?</a:t>
            </a:r>
          </a:p>
          <a:p>
            <a:pPr marL="0" indent="0">
              <a:buNone/>
            </a:pPr>
            <a:endParaRPr lang="en-US" sz="2800" b="1" dirty="0"/>
          </a:p>
          <a:p>
            <a:pPr marL="0" indent="0">
              <a:buNone/>
            </a:pPr>
            <a:endParaRPr lang="en-US" sz="2800" b="1" dirty="0"/>
          </a:p>
          <a:p>
            <a:pPr marL="0" indent="0">
              <a:buNone/>
            </a:pPr>
            <a:r>
              <a:rPr lang="en-US" sz="2800" b="1" dirty="0"/>
              <a:t>3.  Who among you helps to advise HR within company?</a:t>
            </a:r>
          </a:p>
          <a:p>
            <a:pPr marL="0" indent="0">
              <a:buNone/>
            </a:pPr>
            <a:endParaRPr lang="en-US" sz="2800" b="1" dirty="0"/>
          </a:p>
          <a:p>
            <a:pPr marL="0" indent="0">
              <a:buNone/>
            </a:pPr>
            <a:endParaRPr lang="en-US" sz="2800" b="1" dirty="0"/>
          </a:p>
          <a:p>
            <a:pPr marL="0" indent="0">
              <a:buNone/>
            </a:pPr>
            <a:r>
              <a:rPr lang="en-US" sz="2800" b="1" dirty="0"/>
              <a:t>4.  Who among you likes dealing with employee evaluations?</a:t>
            </a:r>
          </a:p>
          <a:p>
            <a:pPr marL="0" indent="0">
              <a:buNone/>
            </a:pPr>
            <a:endParaRPr lang="en-US" sz="2800" b="1" dirty="0"/>
          </a:p>
          <a:p>
            <a:pPr marL="0" indent="0">
              <a:buNone/>
            </a:pPr>
            <a:endParaRPr lang="en-US" sz="2800" b="1" dirty="0"/>
          </a:p>
        </p:txBody>
      </p:sp>
      <p:sp>
        <p:nvSpPr>
          <p:cNvPr id="4" name="Text Placeholder 3"/>
          <p:cNvSpPr>
            <a:spLocks noGrp="1"/>
          </p:cNvSpPr>
          <p:nvPr>
            <p:ph type="body" sz="quarter" idx="11"/>
          </p:nvPr>
        </p:nvSpPr>
        <p:spPr>
          <a:xfrm>
            <a:off x="783988" y="533400"/>
            <a:ext cx="10972800" cy="914400"/>
          </a:xfrm>
        </p:spPr>
        <p:txBody>
          <a:bodyPr/>
          <a:lstStyle/>
          <a:p>
            <a:pPr algn="ctr"/>
            <a:r>
              <a:rPr lang="en-US" sz="2800" u="sng" dirty="0"/>
              <a:t>Employee Evaluations</a:t>
            </a:r>
          </a:p>
        </p:txBody>
      </p:sp>
    </p:spTree>
    <p:extLst>
      <p:ext uri="{BB962C8B-B14F-4D97-AF65-F5344CB8AC3E}">
        <p14:creationId xmlns:p14="http://schemas.microsoft.com/office/powerpoint/2010/main" val="63201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4</a:t>
            </a:fld>
            <a:endParaRPr lang="en-US" dirty="0"/>
          </a:p>
        </p:txBody>
      </p:sp>
      <p:sp>
        <p:nvSpPr>
          <p:cNvPr id="2" name="Content Placeholder 1"/>
          <p:cNvSpPr>
            <a:spLocks noGrp="1"/>
          </p:cNvSpPr>
          <p:nvPr>
            <p:ph idx="1"/>
          </p:nvPr>
        </p:nvSpPr>
        <p:spPr>
          <a:xfrm>
            <a:off x="1121012" y="1219200"/>
            <a:ext cx="10287000" cy="1524000"/>
          </a:xfrm>
        </p:spPr>
        <p:txBody>
          <a:bodyPr>
            <a:normAutofit/>
          </a:bodyPr>
          <a:lstStyle/>
          <a:p>
            <a:pPr marL="0" indent="0">
              <a:lnSpc>
                <a:spcPct val="100000"/>
              </a:lnSpc>
              <a:spcBef>
                <a:spcPts val="0"/>
              </a:spcBef>
              <a:spcAft>
                <a:spcPts val="0"/>
              </a:spcAft>
              <a:buNone/>
            </a:pPr>
            <a:r>
              <a:rPr lang="en-US" sz="2800" b="1" dirty="0"/>
              <a:t>5.  Who among you has dealt with or helped to advise HR or managers with respect to evaluating an employee whose performance may be lagging?</a:t>
            </a:r>
          </a:p>
          <a:p>
            <a:pPr marL="0" indent="0">
              <a:buNone/>
            </a:pPr>
            <a:endParaRPr lang="en-US" sz="2800" b="1" dirty="0"/>
          </a:p>
        </p:txBody>
      </p:sp>
      <p:sp>
        <p:nvSpPr>
          <p:cNvPr id="4" name="Text Placeholder 3"/>
          <p:cNvSpPr>
            <a:spLocks noGrp="1"/>
          </p:cNvSpPr>
          <p:nvPr>
            <p:ph type="body" sz="quarter" idx="11"/>
          </p:nvPr>
        </p:nvSpPr>
        <p:spPr>
          <a:xfrm>
            <a:off x="783988" y="533400"/>
            <a:ext cx="10972800" cy="914400"/>
          </a:xfrm>
        </p:spPr>
        <p:txBody>
          <a:bodyPr/>
          <a:lstStyle/>
          <a:p>
            <a:pPr algn="ctr"/>
            <a:r>
              <a:rPr lang="en-US" sz="2800" u="sng" dirty="0"/>
              <a:t>Employee Evaluations</a:t>
            </a:r>
          </a:p>
        </p:txBody>
      </p:sp>
      <p:pic>
        <p:nvPicPr>
          <p:cNvPr id="5" name="Picture 4">
            <a:extLst>
              <a:ext uri="{FF2B5EF4-FFF2-40B4-BE49-F238E27FC236}">
                <a16:creationId xmlns:a16="http://schemas.microsoft.com/office/drawing/2014/main" id="{81285EEC-D587-4FA0-B2C2-3628C12EEB40}"/>
              </a:ext>
            </a:extLst>
          </p:cNvPr>
          <p:cNvPicPr>
            <a:picLocks noChangeAspect="1"/>
          </p:cNvPicPr>
          <p:nvPr/>
        </p:nvPicPr>
        <p:blipFill>
          <a:blip r:embed="rId2"/>
          <a:stretch>
            <a:fillRect/>
          </a:stretch>
        </p:blipFill>
        <p:spPr>
          <a:xfrm>
            <a:off x="1669197" y="2740269"/>
            <a:ext cx="9190630" cy="3275384"/>
          </a:xfrm>
          <a:prstGeom prst="rect">
            <a:avLst/>
          </a:prstGeom>
        </p:spPr>
      </p:pic>
    </p:spTree>
    <p:extLst>
      <p:ext uri="{BB962C8B-B14F-4D97-AF65-F5344CB8AC3E}">
        <p14:creationId xmlns:p14="http://schemas.microsoft.com/office/powerpoint/2010/main" val="380630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5</a:t>
            </a:fld>
            <a:endParaRPr lang="en-US" dirty="0"/>
          </a:p>
        </p:txBody>
      </p:sp>
      <p:sp>
        <p:nvSpPr>
          <p:cNvPr id="2" name="Content Placeholder 1"/>
          <p:cNvSpPr>
            <a:spLocks noGrp="1"/>
          </p:cNvSpPr>
          <p:nvPr>
            <p:ph idx="1"/>
          </p:nvPr>
        </p:nvSpPr>
        <p:spPr>
          <a:xfrm>
            <a:off x="1214486" y="1524000"/>
            <a:ext cx="10160000" cy="4368452"/>
          </a:xfrm>
        </p:spPr>
        <p:txBody>
          <a:bodyPr/>
          <a:lstStyle/>
          <a:p>
            <a:pPr marL="0" indent="0">
              <a:buNone/>
            </a:pPr>
            <a:r>
              <a:rPr lang="en-US" sz="2400" b="1" dirty="0">
                <a:solidFill>
                  <a:srgbClr val="FF0000"/>
                </a:solidFill>
              </a:rPr>
              <a:t>Federal and Texas law prohibits employers from:</a:t>
            </a:r>
          </a:p>
          <a:p>
            <a:pPr marL="0" indent="0">
              <a:buNone/>
            </a:pPr>
            <a:endParaRPr lang="en-US" sz="2400" dirty="0"/>
          </a:p>
          <a:p>
            <a:pPr marL="0" indent="0">
              <a:buNone/>
            </a:pPr>
            <a:r>
              <a:rPr lang="en-US" sz="2400" b="1" dirty="0"/>
              <a:t>Discriminating</a:t>
            </a:r>
            <a:r>
              <a:rPr lang="en-US" sz="2400" dirty="0"/>
              <a:t> against any individual with respect to [his or her] compensation, terms, conditions or privileges of employment because of such individual’s race, color, religion, sex, or national origin.”  </a:t>
            </a:r>
          </a:p>
          <a:p>
            <a:pPr marL="457200" lvl="2" indent="0">
              <a:buNone/>
            </a:pPr>
            <a:r>
              <a:rPr lang="en-US" sz="2000" dirty="0"/>
              <a:t>42 U.S.C § 2000e-2(a); </a:t>
            </a:r>
            <a:r>
              <a:rPr lang="en-US" sz="2000" i="1" dirty="0"/>
              <a:t>AutoZone v. Reyes, </a:t>
            </a:r>
            <a:r>
              <a:rPr lang="en-US" sz="2000" dirty="0"/>
              <a:t>272 S.W.3d 588, 592 (Tex. 2008)</a:t>
            </a:r>
          </a:p>
          <a:p>
            <a:pPr marL="457200" lvl="2" indent="0">
              <a:buNone/>
            </a:pPr>
            <a:endParaRPr lang="en-US" sz="2000" dirty="0"/>
          </a:p>
          <a:p>
            <a:pPr marL="0" lvl="1" indent="0">
              <a:buNone/>
            </a:pPr>
            <a:r>
              <a:rPr lang="en-US" sz="2400" b="1" dirty="0"/>
              <a:t>Retaliating</a:t>
            </a:r>
            <a:r>
              <a:rPr lang="en-US" sz="2400" dirty="0"/>
              <a:t> against an employee because the employee has made a complaint or has filed a charge of discrimination.  </a:t>
            </a:r>
          </a:p>
          <a:p>
            <a:pPr marL="457200" lvl="2" indent="0">
              <a:buNone/>
            </a:pPr>
            <a:r>
              <a:rPr lang="en-US" sz="2000" dirty="0"/>
              <a:t>42 U.S.C § 2000e-3(a); Tex. Labor Code Ann. § 21.055 </a:t>
            </a:r>
          </a:p>
          <a:p>
            <a:pPr marL="0" indent="0">
              <a:buNone/>
            </a:pPr>
            <a:r>
              <a:rPr lang="en-US" sz="2800" dirty="0"/>
              <a:t> </a:t>
            </a:r>
          </a:p>
        </p:txBody>
      </p:sp>
      <p:sp>
        <p:nvSpPr>
          <p:cNvPr id="4" name="Text Placeholder 3"/>
          <p:cNvSpPr>
            <a:spLocks noGrp="1"/>
          </p:cNvSpPr>
          <p:nvPr>
            <p:ph type="body" sz="quarter" idx="11"/>
          </p:nvPr>
        </p:nvSpPr>
        <p:spPr/>
        <p:txBody>
          <a:bodyPr/>
          <a:lstStyle/>
          <a:p>
            <a:pPr algn="ctr"/>
            <a:r>
              <a:rPr lang="en-US" sz="2800" u="sng" dirty="0"/>
              <a:t>Lagging Performance:  Overlay of Potential Litigation</a:t>
            </a:r>
          </a:p>
        </p:txBody>
      </p:sp>
    </p:spTree>
    <p:extLst>
      <p:ext uri="{BB962C8B-B14F-4D97-AF65-F5344CB8AC3E}">
        <p14:creationId xmlns:p14="http://schemas.microsoft.com/office/powerpoint/2010/main" val="2676553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6</a:t>
            </a:fld>
            <a:endParaRPr lang="en-US" dirty="0"/>
          </a:p>
        </p:txBody>
      </p:sp>
      <p:sp>
        <p:nvSpPr>
          <p:cNvPr id="2" name="Content Placeholder 1"/>
          <p:cNvSpPr>
            <a:spLocks noGrp="1"/>
          </p:cNvSpPr>
          <p:nvPr>
            <p:ph idx="1"/>
          </p:nvPr>
        </p:nvSpPr>
        <p:spPr>
          <a:xfrm>
            <a:off x="1066800" y="1357460"/>
            <a:ext cx="10845800" cy="4368452"/>
          </a:xfrm>
        </p:spPr>
        <p:txBody>
          <a:bodyPr>
            <a:normAutofit fontScale="92500" lnSpcReduction="20000"/>
          </a:bodyPr>
          <a:lstStyle/>
          <a:p>
            <a:pPr marL="0" indent="0">
              <a:spcBef>
                <a:spcPts val="0"/>
              </a:spcBef>
              <a:spcAft>
                <a:spcPts val="1200"/>
              </a:spcAft>
              <a:buNone/>
            </a:pPr>
            <a:r>
              <a:rPr lang="en-US" sz="2400" b="1" dirty="0">
                <a:solidFill>
                  <a:srgbClr val="FF0000"/>
                </a:solidFill>
              </a:rPr>
              <a:t>Establishing discrimination/retaliation (burden shifting analysis):</a:t>
            </a:r>
          </a:p>
          <a:p>
            <a:pPr marL="0" indent="0">
              <a:lnSpc>
                <a:spcPct val="110000"/>
              </a:lnSpc>
              <a:spcBef>
                <a:spcPts val="0"/>
              </a:spcBef>
              <a:spcAft>
                <a:spcPts val="1200"/>
              </a:spcAft>
              <a:buNone/>
            </a:pPr>
            <a:endParaRPr lang="en-US" sz="800" b="1" dirty="0">
              <a:solidFill>
                <a:srgbClr val="FF0000"/>
              </a:solidFill>
            </a:endParaRPr>
          </a:p>
          <a:p>
            <a:pPr>
              <a:spcBef>
                <a:spcPts val="0"/>
              </a:spcBef>
            </a:pPr>
            <a:r>
              <a:rPr lang="en-US" sz="2400" b="1" dirty="0"/>
              <a:t>Plaintiff must first establish prima facie case</a:t>
            </a:r>
            <a:r>
              <a:rPr lang="en-US" sz="2400" dirty="0"/>
              <a:t>:</a:t>
            </a:r>
          </a:p>
          <a:p>
            <a:pPr lvl="2">
              <a:spcBef>
                <a:spcPts val="0"/>
              </a:spcBef>
              <a:spcAft>
                <a:spcPts val="600"/>
              </a:spcAft>
            </a:pPr>
            <a:r>
              <a:rPr lang="en-US" sz="2200" u="sng" dirty="0"/>
              <a:t>Discrimination</a:t>
            </a:r>
            <a:r>
              <a:rPr lang="en-US" sz="2200" dirty="0"/>
              <a:t>:  Plaintiff (a) is member of protected class, (b) qualified for position, (c) suffered an adverse employment action, and (d) was replaced by or treated less fairly than someone outside of her protected class.</a:t>
            </a:r>
          </a:p>
          <a:p>
            <a:pPr lvl="2">
              <a:spcBef>
                <a:spcPts val="0"/>
              </a:spcBef>
              <a:spcAft>
                <a:spcPts val="1200"/>
              </a:spcAft>
            </a:pPr>
            <a:r>
              <a:rPr lang="en-US" sz="2200" u="sng" dirty="0"/>
              <a:t>Retaliation</a:t>
            </a:r>
            <a:r>
              <a:rPr lang="en-US" sz="2200" dirty="0"/>
              <a:t>: Plaintiff (a) participated in a protected activity and (b) suffered an adverse employment action, and (c) there was a causal connection between the activity and action.</a:t>
            </a:r>
          </a:p>
          <a:p>
            <a:pPr marL="457200" lvl="2" indent="0">
              <a:lnSpc>
                <a:spcPct val="120000"/>
              </a:lnSpc>
              <a:spcBef>
                <a:spcPts val="0"/>
              </a:spcBef>
              <a:spcAft>
                <a:spcPts val="1200"/>
              </a:spcAft>
              <a:buNone/>
            </a:pPr>
            <a:endParaRPr lang="en-US" sz="900" dirty="0"/>
          </a:p>
          <a:p>
            <a:pPr>
              <a:spcBef>
                <a:spcPts val="0"/>
              </a:spcBef>
              <a:spcAft>
                <a:spcPts val="1200"/>
              </a:spcAft>
            </a:pPr>
            <a:r>
              <a:rPr lang="en-US" sz="2400" b="1" dirty="0"/>
              <a:t>Burden then shifts to Defendant to proffer legitimate, non-discriminatory reason for its action.</a:t>
            </a:r>
          </a:p>
          <a:p>
            <a:pPr>
              <a:lnSpc>
                <a:spcPct val="110000"/>
              </a:lnSpc>
              <a:spcBef>
                <a:spcPts val="0"/>
              </a:spcBef>
              <a:spcAft>
                <a:spcPts val="1200"/>
              </a:spcAft>
            </a:pPr>
            <a:endParaRPr lang="en-US" sz="900" b="1" dirty="0"/>
          </a:p>
          <a:p>
            <a:pPr>
              <a:spcBef>
                <a:spcPts val="0"/>
              </a:spcBef>
            </a:pPr>
            <a:r>
              <a:rPr lang="en-US" sz="2400" b="1" dirty="0"/>
              <a:t>Burden then shifts back to Plaintiff to demonstrate that the proffered reason is pretext.</a:t>
            </a:r>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Tree>
    <p:extLst>
      <p:ext uri="{BB962C8B-B14F-4D97-AF65-F5344CB8AC3E}">
        <p14:creationId xmlns:p14="http://schemas.microsoft.com/office/powerpoint/2010/main" val="401294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7</a:t>
            </a:fld>
            <a:endParaRPr lang="en-US" dirty="0"/>
          </a:p>
        </p:txBody>
      </p:sp>
      <p:sp>
        <p:nvSpPr>
          <p:cNvPr id="2" name="Content Placeholder 1"/>
          <p:cNvSpPr>
            <a:spLocks noGrp="1"/>
          </p:cNvSpPr>
          <p:nvPr>
            <p:ph idx="1"/>
          </p:nvPr>
        </p:nvSpPr>
        <p:spPr>
          <a:xfrm>
            <a:off x="1016000" y="1371600"/>
            <a:ext cx="10160000" cy="4368452"/>
          </a:xfrm>
        </p:spPr>
        <p:txBody>
          <a:bodyPr>
            <a:normAutofit/>
          </a:bodyPr>
          <a:lstStyle/>
          <a:p>
            <a:pPr marL="0" indent="0">
              <a:spcBef>
                <a:spcPts val="0"/>
              </a:spcBef>
              <a:spcAft>
                <a:spcPts val="1200"/>
              </a:spcAft>
              <a:buNone/>
            </a:pPr>
            <a:r>
              <a:rPr lang="en-US" sz="2400" b="1" dirty="0">
                <a:solidFill>
                  <a:srgbClr val="FF0000"/>
                </a:solidFill>
              </a:rPr>
              <a:t>Adverse Employment Action / Constructive Discharge:</a:t>
            </a:r>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
        <p:nvSpPr>
          <p:cNvPr id="5" name="TextBox 4">
            <a:extLst>
              <a:ext uri="{FF2B5EF4-FFF2-40B4-BE49-F238E27FC236}">
                <a16:creationId xmlns:a16="http://schemas.microsoft.com/office/drawing/2014/main" id="{CA5CA36D-53D2-4D07-BFFB-78234DDFAC79}"/>
              </a:ext>
            </a:extLst>
          </p:cNvPr>
          <p:cNvSpPr txBox="1"/>
          <p:nvPr/>
        </p:nvSpPr>
        <p:spPr>
          <a:xfrm>
            <a:off x="1016000" y="2025134"/>
            <a:ext cx="10363200" cy="400110"/>
          </a:xfrm>
          <a:prstGeom prst="rect">
            <a:avLst/>
          </a:prstGeom>
          <a:noFill/>
        </p:spPr>
        <p:txBody>
          <a:bodyPr wrap="square" rtlCol="0">
            <a:spAutoFit/>
          </a:bodyPr>
          <a:lstStyle/>
          <a:p>
            <a:r>
              <a:rPr lang="en-US" sz="2000" dirty="0"/>
              <a:t>Question Put to a Jury:</a:t>
            </a:r>
          </a:p>
        </p:txBody>
      </p:sp>
      <p:pic>
        <p:nvPicPr>
          <p:cNvPr id="7" name="Picture 6">
            <a:extLst>
              <a:ext uri="{FF2B5EF4-FFF2-40B4-BE49-F238E27FC236}">
                <a16:creationId xmlns:a16="http://schemas.microsoft.com/office/drawing/2014/main" id="{CA06C68C-994F-430F-BE78-931948B3189D}"/>
              </a:ext>
            </a:extLst>
          </p:cNvPr>
          <p:cNvPicPr>
            <a:picLocks noChangeAspect="1"/>
          </p:cNvPicPr>
          <p:nvPr/>
        </p:nvPicPr>
        <p:blipFill>
          <a:blip r:embed="rId2"/>
          <a:stretch>
            <a:fillRect/>
          </a:stretch>
        </p:blipFill>
        <p:spPr>
          <a:xfrm>
            <a:off x="2603622" y="3047460"/>
            <a:ext cx="6943725" cy="1990725"/>
          </a:xfrm>
          <a:prstGeom prst="rect">
            <a:avLst/>
          </a:prstGeom>
        </p:spPr>
      </p:pic>
    </p:spTree>
    <p:extLst>
      <p:ext uri="{BB962C8B-B14F-4D97-AF65-F5344CB8AC3E}">
        <p14:creationId xmlns:p14="http://schemas.microsoft.com/office/powerpoint/2010/main" val="198618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8</a:t>
            </a:fld>
            <a:endParaRPr lang="en-US" dirty="0"/>
          </a:p>
        </p:txBody>
      </p:sp>
      <p:sp>
        <p:nvSpPr>
          <p:cNvPr id="2" name="Content Placeholder 1"/>
          <p:cNvSpPr>
            <a:spLocks noGrp="1"/>
          </p:cNvSpPr>
          <p:nvPr>
            <p:ph idx="1"/>
          </p:nvPr>
        </p:nvSpPr>
        <p:spPr>
          <a:xfrm>
            <a:off x="1016000" y="1371600"/>
            <a:ext cx="10160000" cy="4368452"/>
          </a:xfrm>
        </p:spPr>
        <p:txBody>
          <a:bodyPr>
            <a:normAutofit/>
          </a:bodyPr>
          <a:lstStyle/>
          <a:p>
            <a:pPr marL="0" indent="0">
              <a:spcBef>
                <a:spcPts val="0"/>
              </a:spcBef>
              <a:spcAft>
                <a:spcPts val="1200"/>
              </a:spcAft>
              <a:buNone/>
            </a:pPr>
            <a:r>
              <a:rPr lang="en-US" sz="2400" b="1" dirty="0">
                <a:solidFill>
                  <a:srgbClr val="FF0000"/>
                </a:solidFill>
              </a:rPr>
              <a:t>Adverse Employment Action/Constructive Discharge:</a:t>
            </a:r>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
        <p:nvSpPr>
          <p:cNvPr id="5" name="TextBox 4">
            <a:extLst>
              <a:ext uri="{FF2B5EF4-FFF2-40B4-BE49-F238E27FC236}">
                <a16:creationId xmlns:a16="http://schemas.microsoft.com/office/drawing/2014/main" id="{CA5CA36D-53D2-4D07-BFFB-78234DDFAC79}"/>
              </a:ext>
            </a:extLst>
          </p:cNvPr>
          <p:cNvSpPr txBox="1"/>
          <p:nvPr/>
        </p:nvSpPr>
        <p:spPr>
          <a:xfrm>
            <a:off x="1016000" y="2025134"/>
            <a:ext cx="10363200" cy="400110"/>
          </a:xfrm>
          <a:prstGeom prst="rect">
            <a:avLst/>
          </a:prstGeom>
          <a:noFill/>
        </p:spPr>
        <p:txBody>
          <a:bodyPr wrap="square" rtlCol="0">
            <a:spAutoFit/>
          </a:bodyPr>
          <a:lstStyle/>
          <a:p>
            <a:r>
              <a:rPr lang="en-US" sz="2000" dirty="0"/>
              <a:t>Question in Litigation:  How Were You Exposed to Hostile Work Environment?</a:t>
            </a:r>
          </a:p>
        </p:txBody>
      </p:sp>
      <p:sp>
        <p:nvSpPr>
          <p:cNvPr id="6" name="TextBox 5">
            <a:extLst>
              <a:ext uri="{FF2B5EF4-FFF2-40B4-BE49-F238E27FC236}">
                <a16:creationId xmlns:a16="http://schemas.microsoft.com/office/drawing/2014/main" id="{D910DD38-0CD5-4EC1-BC19-4AF96BB8B5CE}"/>
              </a:ext>
            </a:extLst>
          </p:cNvPr>
          <p:cNvSpPr txBox="1"/>
          <p:nvPr/>
        </p:nvSpPr>
        <p:spPr>
          <a:xfrm>
            <a:off x="1155700" y="2668325"/>
            <a:ext cx="10363200" cy="2308324"/>
          </a:xfrm>
          <a:prstGeom prst="rect">
            <a:avLst/>
          </a:prstGeom>
          <a:noFill/>
        </p:spPr>
        <p:txBody>
          <a:bodyPr wrap="square" rtlCol="0">
            <a:spAutoFit/>
          </a:bodyPr>
          <a:lstStyle/>
          <a:p>
            <a:r>
              <a:rPr lang="en-US" dirty="0"/>
              <a:t>Plaintiff’s Answer:</a:t>
            </a:r>
          </a:p>
          <a:p>
            <a:endParaRPr lang="en-US" dirty="0"/>
          </a:p>
          <a:p>
            <a:r>
              <a:rPr lang="en-US" dirty="0"/>
              <a:t>Retaliatory actions, increased unwarranted focus on my job performance, extra pressure on me, additional punitive weekly reviews, unwarranted and baseless reprimands . . . </a:t>
            </a:r>
          </a:p>
          <a:p>
            <a:endParaRPr lang="en-US" dirty="0"/>
          </a:p>
          <a:p>
            <a:r>
              <a:rPr lang="en-US" dirty="0"/>
              <a:t>The sub-par review I received . . . after [co-employee’s] complaint against me and on-going, which written report thereof omitted all of the positive peer feedback I received during the course of this review. . . . This review was endorsed and supported by [chain of managers].</a:t>
            </a:r>
          </a:p>
        </p:txBody>
      </p:sp>
    </p:spTree>
    <p:extLst>
      <p:ext uri="{BB962C8B-B14F-4D97-AF65-F5344CB8AC3E}">
        <p14:creationId xmlns:p14="http://schemas.microsoft.com/office/powerpoint/2010/main" val="6413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4E91BB5-8311-2741-800C-436218424A85}" type="slidenum">
              <a:rPr lang="en-US" smtClean="0"/>
              <a:pPr/>
              <a:t>9</a:t>
            </a:fld>
            <a:endParaRPr lang="en-US" dirty="0"/>
          </a:p>
        </p:txBody>
      </p:sp>
      <p:sp>
        <p:nvSpPr>
          <p:cNvPr id="2" name="Content Placeholder 1"/>
          <p:cNvSpPr>
            <a:spLocks noGrp="1"/>
          </p:cNvSpPr>
          <p:nvPr>
            <p:ph idx="1"/>
          </p:nvPr>
        </p:nvSpPr>
        <p:spPr>
          <a:xfrm>
            <a:off x="1143000" y="1371600"/>
            <a:ext cx="10033000" cy="369332"/>
          </a:xfrm>
        </p:spPr>
        <p:txBody>
          <a:bodyPr>
            <a:normAutofit/>
          </a:bodyPr>
          <a:lstStyle/>
          <a:p>
            <a:pPr marL="0" indent="0">
              <a:spcBef>
                <a:spcPts val="0"/>
              </a:spcBef>
              <a:spcAft>
                <a:spcPts val="1200"/>
              </a:spcAft>
              <a:buNone/>
            </a:pPr>
            <a:r>
              <a:rPr lang="en-US" sz="2400" b="1" dirty="0">
                <a:solidFill>
                  <a:srgbClr val="FF0000"/>
                </a:solidFill>
              </a:rPr>
              <a:t>Hostile Work Environment:</a:t>
            </a:r>
          </a:p>
        </p:txBody>
      </p:sp>
      <p:sp>
        <p:nvSpPr>
          <p:cNvPr id="4" name="Text Placeholder 3"/>
          <p:cNvSpPr>
            <a:spLocks noGrp="1"/>
          </p:cNvSpPr>
          <p:nvPr>
            <p:ph type="body" sz="quarter" idx="11"/>
          </p:nvPr>
        </p:nvSpPr>
        <p:spPr/>
        <p:txBody>
          <a:bodyPr/>
          <a:lstStyle/>
          <a:p>
            <a:pPr algn="ctr"/>
            <a:r>
              <a:rPr lang="en-US" sz="2800" u="sng" dirty="0"/>
              <a:t>Lagging Performance:  How Cases Play Out</a:t>
            </a:r>
          </a:p>
        </p:txBody>
      </p:sp>
      <p:sp>
        <p:nvSpPr>
          <p:cNvPr id="7" name="TextBox 6">
            <a:extLst>
              <a:ext uri="{FF2B5EF4-FFF2-40B4-BE49-F238E27FC236}">
                <a16:creationId xmlns:a16="http://schemas.microsoft.com/office/drawing/2014/main" id="{DC30F518-9750-4049-81C5-D11DE9FF7BCE}"/>
              </a:ext>
            </a:extLst>
          </p:cNvPr>
          <p:cNvSpPr txBox="1"/>
          <p:nvPr/>
        </p:nvSpPr>
        <p:spPr>
          <a:xfrm>
            <a:off x="1143000" y="2057400"/>
            <a:ext cx="10160000" cy="369332"/>
          </a:xfrm>
          <a:prstGeom prst="rect">
            <a:avLst/>
          </a:prstGeom>
          <a:noFill/>
        </p:spPr>
        <p:txBody>
          <a:bodyPr wrap="square" rtlCol="0">
            <a:spAutoFit/>
          </a:bodyPr>
          <a:lstStyle/>
          <a:p>
            <a:r>
              <a:rPr lang="en-US" dirty="0"/>
              <a:t>Trial Exhibits 3-10:  </a:t>
            </a:r>
            <a:r>
              <a:rPr lang="en-US" b="1" u="sng" dirty="0"/>
              <a:t>All performance reviews</a:t>
            </a:r>
            <a:r>
              <a:rPr lang="en-US" dirty="0"/>
              <a:t>.</a:t>
            </a:r>
          </a:p>
        </p:txBody>
      </p:sp>
      <p:pic>
        <p:nvPicPr>
          <p:cNvPr id="8" name="Picture 7">
            <a:extLst>
              <a:ext uri="{FF2B5EF4-FFF2-40B4-BE49-F238E27FC236}">
                <a16:creationId xmlns:a16="http://schemas.microsoft.com/office/drawing/2014/main" id="{F41598E2-B17B-4D2F-A04F-ED1A93C4ADA9}"/>
              </a:ext>
            </a:extLst>
          </p:cNvPr>
          <p:cNvPicPr>
            <a:picLocks noChangeAspect="1"/>
          </p:cNvPicPr>
          <p:nvPr/>
        </p:nvPicPr>
        <p:blipFill>
          <a:blip r:embed="rId2"/>
          <a:stretch>
            <a:fillRect/>
          </a:stretch>
        </p:blipFill>
        <p:spPr>
          <a:xfrm>
            <a:off x="406400" y="2882230"/>
            <a:ext cx="11785600" cy="2487264"/>
          </a:xfrm>
          <a:prstGeom prst="rect">
            <a:avLst/>
          </a:prstGeom>
        </p:spPr>
      </p:pic>
    </p:spTree>
    <p:extLst>
      <p:ext uri="{BB962C8B-B14F-4D97-AF65-F5344CB8AC3E}">
        <p14:creationId xmlns:p14="http://schemas.microsoft.com/office/powerpoint/2010/main" val="2871059776"/>
      </p:ext>
    </p:extLst>
  </p:cSld>
  <p:clrMapOvr>
    <a:masterClrMapping/>
  </p:clrMapOvr>
</p:sld>
</file>

<file path=ppt/theme/theme1.xml><?xml version="1.0" encoding="utf-8"?>
<a:theme xmlns:a="http://schemas.openxmlformats.org/drawingml/2006/main" name="Beck_Redden_PPT_Template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CS-_556914-v1-Beck_Redden_PPT_3_16x9" id="{98BBA21B-96AF-4AF5-A307-0A30148772D9}" vid="{7A49FB99-17DB-4477-BD61-95E42435ED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619</TotalTime>
  <Words>1818</Words>
  <Application>Microsoft Office PowerPoint</Application>
  <PresentationFormat>Widescreen</PresentationFormat>
  <Paragraphs>191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Beck_Redden_PPT_Template_1</vt:lpstr>
      <vt:lpstr>Guiding the Employee Evaluation Process In the New Workplace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the Employee Evaluation Process  in the New Workplace</dc:title>
  <dc:creator>Chris Cowan</dc:creator>
  <cp:lastModifiedBy>Deb Dirks</cp:lastModifiedBy>
  <cp:revision>83</cp:revision>
  <cp:lastPrinted>2015-02-16T22:45:46Z</cp:lastPrinted>
  <dcterms:created xsi:type="dcterms:W3CDTF">2018-11-07T15:26:16Z</dcterms:created>
  <dcterms:modified xsi:type="dcterms:W3CDTF">2018-11-14T17:27:40Z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