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6"/>
    <p:sldMasterId id="2147483719" r:id="rId7"/>
    <p:sldMasterId id="2147483729" r:id="rId8"/>
  </p:sldMasterIdLst>
  <p:notesMasterIdLst>
    <p:notesMasterId r:id="rId52"/>
  </p:notesMasterIdLst>
  <p:handoutMasterIdLst>
    <p:handoutMasterId r:id="rId53"/>
  </p:handoutMasterIdLst>
  <p:sldIdLst>
    <p:sldId id="257" r:id="rId9"/>
    <p:sldId id="258" r:id="rId10"/>
    <p:sldId id="259" r:id="rId11"/>
    <p:sldId id="263" r:id="rId12"/>
    <p:sldId id="304" r:id="rId13"/>
    <p:sldId id="303" r:id="rId14"/>
    <p:sldId id="306" r:id="rId15"/>
    <p:sldId id="328" r:id="rId16"/>
    <p:sldId id="264" r:id="rId17"/>
    <p:sldId id="332" r:id="rId18"/>
    <p:sldId id="291" r:id="rId19"/>
    <p:sldId id="292" r:id="rId20"/>
    <p:sldId id="293" r:id="rId21"/>
    <p:sldId id="308" r:id="rId22"/>
    <p:sldId id="294" r:id="rId23"/>
    <p:sldId id="309" r:id="rId24"/>
    <p:sldId id="310" r:id="rId25"/>
    <p:sldId id="327" r:id="rId26"/>
    <p:sldId id="331" r:id="rId27"/>
    <p:sldId id="295" r:id="rId28"/>
    <p:sldId id="329" r:id="rId29"/>
    <p:sldId id="301" r:id="rId30"/>
    <p:sldId id="337" r:id="rId31"/>
    <p:sldId id="338" r:id="rId32"/>
    <p:sldId id="339" r:id="rId33"/>
    <p:sldId id="340" r:id="rId34"/>
    <p:sldId id="341" r:id="rId35"/>
    <p:sldId id="297" r:id="rId36"/>
    <p:sldId id="319" r:id="rId37"/>
    <p:sldId id="320" r:id="rId38"/>
    <p:sldId id="317" r:id="rId39"/>
    <p:sldId id="313" r:id="rId40"/>
    <p:sldId id="321" r:id="rId41"/>
    <p:sldId id="322" r:id="rId42"/>
    <p:sldId id="334" r:id="rId43"/>
    <p:sldId id="335" r:id="rId44"/>
    <p:sldId id="336" r:id="rId45"/>
    <p:sldId id="323" r:id="rId46"/>
    <p:sldId id="324" r:id="rId47"/>
    <p:sldId id="325" r:id="rId48"/>
    <p:sldId id="326" r:id="rId49"/>
    <p:sldId id="333" r:id="rId50"/>
    <p:sldId id="289" r:id="rId51"/>
  </p:sldIdLst>
  <p:sldSz cx="12192000" cy="6858000"/>
  <p:notesSz cx="6858000" cy="9144000"/>
  <p:embeddedFontLst>
    <p:embeddedFont>
      <p:font typeface="Harmonia Sans" panose="020B0502030402020204" pitchFamily="34" charset="0"/>
      <p:regular r:id="rId54"/>
      <p:bold r:id="rId55"/>
      <p:italic r:id="rId56"/>
      <p:boldItalic r:id="rId57"/>
    </p:embeddedFont>
    <p:embeddedFont>
      <p:font typeface="Martel" panose="020B0604020202020204" charset="0"/>
      <p:regular r:id="rId58"/>
      <p:bold r:id="rId59"/>
    </p:embeddedFont>
    <p:embeddedFont>
      <p:font typeface="Merriweather" panose="00000500000000000000" pitchFamily="2"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0AE087-3FF8-4747-A9FD-9FA8759E053E}">
          <p14:sldIdLst>
            <p14:sldId id="257"/>
            <p14:sldId id="258"/>
            <p14:sldId id="259"/>
            <p14:sldId id="263"/>
            <p14:sldId id="304"/>
            <p14:sldId id="303"/>
            <p14:sldId id="306"/>
            <p14:sldId id="328"/>
            <p14:sldId id="264"/>
            <p14:sldId id="332"/>
            <p14:sldId id="291"/>
            <p14:sldId id="292"/>
            <p14:sldId id="293"/>
            <p14:sldId id="308"/>
            <p14:sldId id="294"/>
            <p14:sldId id="309"/>
            <p14:sldId id="310"/>
            <p14:sldId id="327"/>
            <p14:sldId id="331"/>
            <p14:sldId id="295"/>
            <p14:sldId id="329"/>
            <p14:sldId id="301"/>
            <p14:sldId id="337"/>
            <p14:sldId id="338"/>
            <p14:sldId id="339"/>
            <p14:sldId id="340"/>
            <p14:sldId id="341"/>
            <p14:sldId id="297"/>
            <p14:sldId id="319"/>
            <p14:sldId id="320"/>
            <p14:sldId id="317"/>
            <p14:sldId id="313"/>
            <p14:sldId id="321"/>
            <p14:sldId id="322"/>
            <p14:sldId id="334"/>
            <p14:sldId id="335"/>
            <p14:sldId id="336"/>
            <p14:sldId id="323"/>
            <p14:sldId id="324"/>
            <p14:sldId id="325"/>
            <p14:sldId id="326"/>
            <p14:sldId id="333"/>
            <p14:sldId id="2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00"/>
    <a:srgbClr val="4E8297"/>
    <a:srgbClr val="3F534E"/>
    <a:srgbClr val="87A7B3"/>
    <a:srgbClr val="FBF9F3"/>
    <a:srgbClr val="323232"/>
    <a:srgbClr val="464646"/>
    <a:srgbClr val="1B3C79"/>
    <a:srgbClr val="B4B4B4"/>
    <a:srgbClr val="4869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75779" autoAdjust="0"/>
  </p:normalViewPr>
  <p:slideViewPr>
    <p:cSldViewPr snapToGrid="0">
      <p:cViewPr varScale="1">
        <p:scale>
          <a:sx n="104" d="100"/>
          <a:sy n="104" d="100"/>
        </p:scale>
        <p:origin x="396" y="102"/>
      </p:cViewPr>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font" Target="fonts/font2.fntdata"/><Relationship Id="rId63" Type="http://schemas.openxmlformats.org/officeDocument/2006/relationships/font" Target="fonts/font10.fntdata"/><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font" Target="fonts/font8.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font" Target="fonts/font3.fntdata"/><Relationship Id="rId64" Type="http://schemas.openxmlformats.org/officeDocument/2006/relationships/presProps" Target="presProps.xml"/><Relationship Id="rId8" Type="http://schemas.openxmlformats.org/officeDocument/2006/relationships/slideMaster" Target="slideMasters/slideMaster3.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6.fntdata"/><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font" Target="fonts/font4.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5D93C9-3AFA-439D-B5F2-9425ED270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C67118-64C0-41F0-A1FE-5E4B5A0644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2E80EA-275E-4C00-8C25-9740ECB73B27}" type="datetimeFigureOut">
              <a:rPr lang="en-US" smtClean="0"/>
              <a:t>12/6/2024</a:t>
            </a:fld>
            <a:endParaRPr lang="en-US"/>
          </a:p>
        </p:txBody>
      </p:sp>
      <p:sp>
        <p:nvSpPr>
          <p:cNvPr id="4" name="Footer Placeholder 3">
            <a:extLst>
              <a:ext uri="{FF2B5EF4-FFF2-40B4-BE49-F238E27FC236}">
                <a16:creationId xmlns:a16="http://schemas.microsoft.com/office/drawing/2014/main" id="{D578D365-992A-4BA8-BC8D-1F798A4B3B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E8FE17-EAC9-4B2D-BA47-5BE1DB8008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DA6E29-CFA9-4DE6-8CB9-62FC58D99ABA}" type="slidenum">
              <a:rPr lang="en-US" smtClean="0"/>
              <a:t>‹#›</a:t>
            </a:fld>
            <a:endParaRPr lang="en-US"/>
          </a:p>
        </p:txBody>
      </p:sp>
    </p:spTree>
    <p:extLst>
      <p:ext uri="{BB962C8B-B14F-4D97-AF65-F5344CB8AC3E}">
        <p14:creationId xmlns:p14="http://schemas.microsoft.com/office/powerpoint/2010/main" val="1731049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9A01FB-BFEC-40D4-BC97-4BD8123DE7FE}"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C3269-BE1B-43CD-AA62-47C1A734B8C8}" type="slidenum">
              <a:rPr lang="en-US" smtClean="0"/>
              <a:t>‹#›</a:t>
            </a:fld>
            <a:endParaRPr lang="en-US"/>
          </a:p>
        </p:txBody>
      </p:sp>
    </p:spTree>
    <p:extLst>
      <p:ext uri="{BB962C8B-B14F-4D97-AF65-F5344CB8AC3E}">
        <p14:creationId xmlns:p14="http://schemas.microsoft.com/office/powerpoint/2010/main" val="3442872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decision in </a:t>
            </a:r>
            <a:r>
              <a:rPr lang="en-US" sz="1200" i="1" dirty="0"/>
              <a:t>State of Texas v. </a:t>
            </a:r>
            <a:r>
              <a:rPr lang="en-US" sz="1200" i="1" dirty="0" err="1"/>
              <a:t>Dep’t</a:t>
            </a:r>
            <a:r>
              <a:rPr lang="en-US" sz="1200" i="1" dirty="0"/>
              <a:t> of Labor</a:t>
            </a:r>
            <a:r>
              <a:rPr lang="en-US" sz="1200" dirty="0"/>
              <a:t>, Case No. 24-cv-468-SDJ, vacates the rule nationwide, halting its implementation and restoring the salary level in effect prior to July 1, 2024 ($35,586 per year, $684 per week) for executive, administrative, and professional (EAP) exemptions and ($107,432 per year) for the highly compensated employee exemption.</a:t>
            </a:r>
            <a:endParaRPr lang="en-US" dirty="0"/>
          </a:p>
        </p:txBody>
      </p:sp>
      <p:sp>
        <p:nvSpPr>
          <p:cNvPr id="4" name="Slide Number Placeholder 3"/>
          <p:cNvSpPr>
            <a:spLocks noGrp="1"/>
          </p:cNvSpPr>
          <p:nvPr>
            <p:ph type="sldNum" sz="quarter" idx="5"/>
          </p:nvPr>
        </p:nvSpPr>
        <p:spPr/>
        <p:txBody>
          <a:bodyPr/>
          <a:lstStyle/>
          <a:p>
            <a:fld id="{387C3269-BE1B-43CD-AA62-47C1A734B8C8}" type="slidenum">
              <a:rPr lang="en-US" smtClean="0"/>
              <a:t>4</a:t>
            </a:fld>
            <a:endParaRPr lang="en-US"/>
          </a:p>
        </p:txBody>
      </p:sp>
    </p:spTree>
    <p:extLst>
      <p:ext uri="{BB962C8B-B14F-4D97-AF65-F5344CB8AC3E}">
        <p14:creationId xmlns:p14="http://schemas.microsoft.com/office/powerpoint/2010/main" val="327469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comply with the law, employers must implement a risk management policy and program, complete an annual impact assessment, notify employees or applicants about the employer’s use of AI where AI is used to make a decision about the employee or applicant, make a publicly available statement summarizing the types of high-risk systems that the employer currently deploys, and disclose to the Colorado attorney general the discovery of algorithmic discrimination within 90 days of discovery</a:t>
            </a:r>
            <a:br>
              <a:rPr lang="en-US" sz="1200" dirty="0"/>
            </a:br>
            <a:br>
              <a:rPr lang="en-US" sz="1200" dirty="0"/>
            </a:br>
            <a:r>
              <a:rPr lang="en-US" sz="1200" dirty="0"/>
              <a:t>The law targets “high-risk artificial intelligence systems,” which is any AI system that “makes, or is a substantial factor in making, a consequential decision.” A “consequential decision” is a decision that has “a material legal or similarly significant effect” on the provision or denial to Colorado residents of services, including those related to 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387C3269-BE1B-43CD-AA62-47C1A734B8C8}" type="slidenum">
              <a:rPr lang="en-US" smtClean="0"/>
              <a:t>21</a:t>
            </a:fld>
            <a:endParaRPr lang="en-US"/>
          </a:p>
        </p:txBody>
      </p:sp>
    </p:spTree>
    <p:extLst>
      <p:ext uri="{BB962C8B-B14F-4D97-AF65-F5344CB8AC3E}">
        <p14:creationId xmlns:p14="http://schemas.microsoft.com/office/powerpoint/2010/main" val="3048757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7C3269-BE1B-43CD-AA62-47C1A734B8C8}" type="slidenum">
              <a:rPr lang="en-US" smtClean="0"/>
              <a:t>22</a:t>
            </a:fld>
            <a:endParaRPr lang="en-US"/>
          </a:p>
        </p:txBody>
      </p:sp>
    </p:spTree>
    <p:extLst>
      <p:ext uri="{BB962C8B-B14F-4D97-AF65-F5344CB8AC3E}">
        <p14:creationId xmlns:p14="http://schemas.microsoft.com/office/powerpoint/2010/main" val="405927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pPr>
            <a:r>
              <a:rPr lang="en-US" sz="1200" dirty="0"/>
              <a:t>The court found:</a:t>
            </a:r>
          </a:p>
          <a:p>
            <a:pPr>
              <a:spcAft>
                <a:spcPts val="1200"/>
              </a:spcAft>
            </a:pPr>
            <a:r>
              <a:rPr lang="en-US" sz="1200" dirty="0"/>
              <a:t>The FLSA requires that exemption eligibility be determined primarily by job duties, not salary.</a:t>
            </a:r>
          </a:p>
          <a:p>
            <a:pPr>
              <a:spcAft>
                <a:spcPts val="1200"/>
              </a:spcAft>
            </a:pPr>
            <a:r>
              <a:rPr lang="en-US" sz="1200" dirty="0"/>
              <a:t>The 2024 Rule’s salary thresholds effectively supplanted the duties test for millions of employees, contradicting the statute.</a:t>
            </a:r>
          </a:p>
          <a:p>
            <a:pPr>
              <a:spcAft>
                <a:spcPts val="1200"/>
              </a:spcAft>
            </a:pPr>
            <a:r>
              <a:rPr lang="en-US" sz="1200" dirty="0"/>
              <a:t>The automatic indexing mechanism, which allowed for future increases without additional rulemaking, was outside the DOL’s statutory authority.</a:t>
            </a:r>
          </a:p>
          <a:p>
            <a:endParaRPr lang="en-US" dirty="0"/>
          </a:p>
        </p:txBody>
      </p:sp>
      <p:sp>
        <p:nvSpPr>
          <p:cNvPr id="4" name="Slide Number Placeholder 3"/>
          <p:cNvSpPr>
            <a:spLocks noGrp="1"/>
          </p:cNvSpPr>
          <p:nvPr>
            <p:ph type="sldNum" sz="quarter" idx="5"/>
          </p:nvPr>
        </p:nvSpPr>
        <p:spPr/>
        <p:txBody>
          <a:bodyPr/>
          <a:lstStyle/>
          <a:p>
            <a:fld id="{387C3269-BE1B-43CD-AA62-47C1A734B8C8}" type="slidenum">
              <a:rPr lang="en-US" smtClean="0"/>
              <a:t>5</a:t>
            </a:fld>
            <a:endParaRPr lang="en-US"/>
          </a:p>
        </p:txBody>
      </p:sp>
    </p:spTree>
    <p:extLst>
      <p:ext uri="{BB962C8B-B14F-4D97-AF65-F5344CB8AC3E}">
        <p14:creationId xmlns:p14="http://schemas.microsoft.com/office/powerpoint/2010/main" val="137845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0000"/>
              </a:lnSpc>
              <a:spcAft>
                <a:spcPts val="600"/>
              </a:spcAft>
              <a:buFont typeface="+mj-lt"/>
              <a:buAutoNum type="arabicPeriod"/>
            </a:pPr>
            <a:r>
              <a:rPr lang="en-US" sz="1400" dirty="0"/>
              <a:t>Pre-2024 Rule salary thresholds:</a:t>
            </a:r>
          </a:p>
          <a:p>
            <a:pPr lvl="1">
              <a:lnSpc>
                <a:spcPct val="100000"/>
              </a:lnSpc>
              <a:spcAft>
                <a:spcPts val="600"/>
              </a:spcAft>
              <a:buFont typeface="Arial" panose="020B0604020202020204" pitchFamily="34" charset="0"/>
              <a:buChar char="•"/>
            </a:pPr>
            <a:r>
              <a:rPr lang="en-US" sz="1400" dirty="0"/>
              <a:t>EAP exemption: $684 per week ($35,568 annually).</a:t>
            </a:r>
          </a:p>
          <a:p>
            <a:pPr lvl="1">
              <a:lnSpc>
                <a:spcPct val="100000"/>
              </a:lnSpc>
              <a:spcAft>
                <a:spcPts val="600"/>
              </a:spcAft>
              <a:buFont typeface="Arial" panose="020B0604020202020204" pitchFamily="34" charset="0"/>
              <a:buChar char="•"/>
            </a:pPr>
            <a:r>
              <a:rPr lang="en-US" sz="1400" dirty="0"/>
              <a:t>Highly Compensated Employee (HCE) exemption: $107,432 annually.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 November 26, 2024, the DOL filed a notice of appeal seeking to overturn the decision in Texas v. Department of Labor.</a:t>
            </a:r>
            <a:r>
              <a:rPr lang="en-US" sz="1050" b="0" i="0" dirty="0">
                <a:solidFill>
                  <a:srgbClr val="002856"/>
                </a:solidFill>
                <a:effectLst/>
                <a:latin typeface="freight-sans-pro"/>
              </a:rPr>
              <a:t> </a:t>
            </a:r>
            <a:r>
              <a:rPr lang="en-US" sz="1200" dirty="0"/>
              <a:t>The DOL’s appeal is likely to be impacted by the incoming presidential administration and a changeover in leadership at the DOL, which could choose to drop the appeal or take different action on the overtime thresholds.</a:t>
            </a:r>
          </a:p>
          <a:p>
            <a:endParaRPr lang="en-US" dirty="0"/>
          </a:p>
          <a:p>
            <a:r>
              <a:rPr lang="en-US" sz="1200" dirty="0"/>
              <a:t>This ruling underscores that meeting the salary threshold alone is insufficient for exemption. Employees must also satisfy the duties test to qualify as exempt under the FLSA.</a:t>
            </a:r>
            <a:endParaRPr lang="en-US" dirty="0"/>
          </a:p>
        </p:txBody>
      </p:sp>
      <p:sp>
        <p:nvSpPr>
          <p:cNvPr id="4" name="Slide Number Placeholder 3"/>
          <p:cNvSpPr>
            <a:spLocks noGrp="1"/>
          </p:cNvSpPr>
          <p:nvPr>
            <p:ph type="sldNum" sz="quarter" idx="5"/>
          </p:nvPr>
        </p:nvSpPr>
        <p:spPr/>
        <p:txBody>
          <a:bodyPr/>
          <a:lstStyle/>
          <a:p>
            <a:fld id="{387C3269-BE1B-43CD-AA62-47C1A734B8C8}" type="slidenum">
              <a:rPr lang="en-US" smtClean="0"/>
              <a:t>7</a:t>
            </a:fld>
            <a:endParaRPr lang="en-US"/>
          </a:p>
        </p:txBody>
      </p:sp>
    </p:spTree>
    <p:extLst>
      <p:ext uri="{BB962C8B-B14F-4D97-AF65-F5344CB8AC3E}">
        <p14:creationId xmlns:p14="http://schemas.microsoft.com/office/powerpoint/2010/main" val="84945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Schedule F: </a:t>
            </a:r>
            <a:r>
              <a:rPr lang="en-US" sz="1200" dirty="0"/>
              <a:t>May result in a significant reduction in staff at the DOL and other federal agencies, which could have sweeping implications for regulatory or enforcement actions and priorities across the board.</a:t>
            </a:r>
          </a:p>
          <a:p>
            <a:endParaRPr lang="en-US" dirty="0"/>
          </a:p>
          <a:p>
            <a:pPr lvl="1">
              <a:lnSpc>
                <a:spcPct val="170000"/>
              </a:lnSpc>
            </a:pPr>
            <a:r>
              <a:rPr lang="en-US" dirty="0"/>
              <a:t>Independent Contractors: </a:t>
            </a:r>
            <a:r>
              <a:rPr lang="en-US" sz="2200" dirty="0"/>
              <a:t> But the Biden administration never implemented the rule and, accordingly, it never went into effect. </a:t>
            </a:r>
          </a:p>
          <a:p>
            <a:pPr lvl="2">
              <a:lnSpc>
                <a:spcPct val="170000"/>
              </a:lnSpc>
            </a:pPr>
            <a:r>
              <a:rPr lang="en-US" sz="2200" dirty="0"/>
              <a:t>In all likelihood, President Trump’s DOL will reinstate the proposed rule and make it easier for persons to be classified as independent contractors.</a:t>
            </a:r>
          </a:p>
          <a:p>
            <a:endParaRPr lang="en-US" dirty="0"/>
          </a:p>
        </p:txBody>
      </p:sp>
      <p:sp>
        <p:nvSpPr>
          <p:cNvPr id="4" name="Slide Number Placeholder 3"/>
          <p:cNvSpPr>
            <a:spLocks noGrp="1"/>
          </p:cNvSpPr>
          <p:nvPr>
            <p:ph type="sldNum" sz="quarter" idx="5"/>
          </p:nvPr>
        </p:nvSpPr>
        <p:spPr/>
        <p:txBody>
          <a:bodyPr/>
          <a:lstStyle/>
          <a:p>
            <a:fld id="{387C3269-BE1B-43CD-AA62-47C1A734B8C8}" type="slidenum">
              <a:rPr lang="en-US" smtClean="0"/>
              <a:t>8</a:t>
            </a:fld>
            <a:endParaRPr lang="en-US"/>
          </a:p>
        </p:txBody>
      </p:sp>
    </p:spTree>
    <p:extLst>
      <p:ext uri="{BB962C8B-B14F-4D97-AF65-F5344CB8AC3E}">
        <p14:creationId xmlns:p14="http://schemas.microsoft.com/office/powerpoint/2010/main" val="302551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C3269-BE1B-43CD-AA62-47C1A734B8C8}" type="slidenum">
              <a:rPr lang="en-US" smtClean="0"/>
              <a:t>12</a:t>
            </a:fld>
            <a:endParaRPr lang="en-US"/>
          </a:p>
        </p:txBody>
      </p:sp>
    </p:spTree>
    <p:extLst>
      <p:ext uri="{BB962C8B-B14F-4D97-AF65-F5344CB8AC3E}">
        <p14:creationId xmlns:p14="http://schemas.microsoft.com/office/powerpoint/2010/main" val="3058495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C3269-BE1B-43CD-AA62-47C1A734B8C8}" type="slidenum">
              <a:rPr lang="en-US" smtClean="0"/>
              <a:t>13</a:t>
            </a:fld>
            <a:endParaRPr lang="en-US"/>
          </a:p>
        </p:txBody>
      </p:sp>
    </p:spTree>
    <p:extLst>
      <p:ext uri="{BB962C8B-B14F-4D97-AF65-F5344CB8AC3E}">
        <p14:creationId xmlns:p14="http://schemas.microsoft.com/office/powerpoint/2010/main" val="204493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has been particularly evident in fiscal year 2024, as the EEOC has already filed five cases under the Pregnant Workers Fairness Act (PWFA), despite the law being in effect for just over a year. </a:t>
            </a:r>
            <a:endParaRPr lang="en-US" dirty="0"/>
          </a:p>
        </p:txBody>
      </p:sp>
      <p:sp>
        <p:nvSpPr>
          <p:cNvPr id="4" name="Slide Number Placeholder 3"/>
          <p:cNvSpPr>
            <a:spLocks noGrp="1"/>
          </p:cNvSpPr>
          <p:nvPr>
            <p:ph type="sldNum" sz="quarter" idx="5"/>
          </p:nvPr>
        </p:nvSpPr>
        <p:spPr/>
        <p:txBody>
          <a:bodyPr/>
          <a:lstStyle/>
          <a:p>
            <a:fld id="{387C3269-BE1B-43CD-AA62-47C1A734B8C8}" type="slidenum">
              <a:rPr lang="en-US" smtClean="0"/>
              <a:t>15</a:t>
            </a:fld>
            <a:endParaRPr lang="en-US"/>
          </a:p>
        </p:txBody>
      </p:sp>
    </p:spTree>
    <p:extLst>
      <p:ext uri="{BB962C8B-B14F-4D97-AF65-F5344CB8AC3E}">
        <p14:creationId xmlns:p14="http://schemas.microsoft.com/office/powerpoint/2010/main" val="3716333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t>A former line cook at a beach resort and club gave birth to a stillborn baby.</a:t>
            </a:r>
          </a:p>
          <a:p>
            <a:pPr lvl="1"/>
            <a:r>
              <a:rPr lang="en-US" sz="1200" dirty="0"/>
              <a:t> The employee notified the resort of her need for leave, and provided a doctor’s notice stating that she would need six weeks to recover. </a:t>
            </a:r>
          </a:p>
          <a:p>
            <a:pPr lvl="1"/>
            <a:r>
              <a:rPr lang="en-US" sz="1200" dirty="0"/>
              <a:t>The next day, rather than providing the leave, the Resort fired her.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The EEOC took up her case and achieved a settlement on her behalf which included injunctive relief wherein the Resort agreed in the future not to “terminate or harass any employee on the basis of their pregnancy and/or disability,” to “provide reasonable accommodations to applicants’ and employees’ known limitations related to pregnancy, childbirth, or related medical condition,” and to not “retaliate against any person for requesting a reasonable accommodation under the PWFA or ADA.”</a:t>
            </a:r>
            <a:br>
              <a:rPr lang="en-US" sz="1200" dirty="0"/>
            </a:br>
            <a:br>
              <a:rPr lang="en-US" sz="1200" dirty="0"/>
            </a:br>
            <a:br>
              <a:rPr lang="en-US" sz="1200" dirty="0"/>
            </a:br>
            <a:r>
              <a:rPr lang="en-US" sz="1200" dirty="0"/>
              <a:t>Andrea Lucas, the sole Republican appointee to the EEOC is widely thought to be President-elect Trump’s nomination to chair the Commission and has publicly voiced criticism of the EEOC’s broad interpretation of the PWFA, which includes accommodations for abortion and conditions like menopause and infertility. </a:t>
            </a:r>
          </a:p>
          <a:p>
            <a:pPr lvl="1"/>
            <a:endParaRPr lang="en-US" sz="1200" dirty="0"/>
          </a:p>
          <a:p>
            <a:endParaRPr lang="en-US" dirty="0"/>
          </a:p>
        </p:txBody>
      </p:sp>
      <p:sp>
        <p:nvSpPr>
          <p:cNvPr id="4" name="Slide Number Placeholder 3"/>
          <p:cNvSpPr>
            <a:spLocks noGrp="1"/>
          </p:cNvSpPr>
          <p:nvPr>
            <p:ph type="sldNum" sz="quarter" idx="5"/>
          </p:nvPr>
        </p:nvSpPr>
        <p:spPr/>
        <p:txBody>
          <a:bodyPr/>
          <a:lstStyle/>
          <a:p>
            <a:fld id="{387C3269-BE1B-43CD-AA62-47C1A734B8C8}" type="slidenum">
              <a:rPr lang="en-US" smtClean="0"/>
              <a:t>17</a:t>
            </a:fld>
            <a:endParaRPr lang="en-US"/>
          </a:p>
        </p:txBody>
      </p:sp>
    </p:spTree>
    <p:extLst>
      <p:ext uri="{BB962C8B-B14F-4D97-AF65-F5344CB8AC3E}">
        <p14:creationId xmlns:p14="http://schemas.microsoft.com/office/powerpoint/2010/main" val="3969033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dirty="0"/>
              <a:t>Including the following that prohibit discrimination:</a:t>
            </a:r>
          </a:p>
          <a:p>
            <a:pPr lvl="1">
              <a:buFont typeface="Arial" panose="020B0604020202020204" pitchFamily="34" charset="0"/>
              <a:buChar char="•"/>
            </a:pPr>
            <a:r>
              <a:rPr lang="en-US" sz="1600" dirty="0"/>
              <a:t>Title VII of the Civil Rights Act of 1964 (Title VII) — on the basis of race, color, religion, sex or national origin.</a:t>
            </a:r>
          </a:p>
          <a:p>
            <a:pPr lvl="1">
              <a:buFont typeface="Arial" panose="020B0604020202020204" pitchFamily="34" charset="0"/>
              <a:buChar char="•"/>
            </a:pPr>
            <a:r>
              <a:rPr lang="en-US" sz="1600" dirty="0"/>
              <a:t>Americans With Disabilities Act (ADA) — against individuals with disabilities.</a:t>
            </a:r>
          </a:p>
          <a:p>
            <a:pPr lvl="1">
              <a:buFont typeface="Arial" panose="020B0604020202020204" pitchFamily="34" charset="0"/>
              <a:buChar char="•"/>
            </a:pPr>
            <a:r>
              <a:rPr lang="en-US" sz="1600" dirty="0"/>
              <a:t>Age Discrimination in Employment Act — against applicants and employees who are 40 years of age or older.</a:t>
            </a:r>
          </a:p>
          <a:p>
            <a:pPr lvl="1">
              <a:buFont typeface="Arial" panose="020B0604020202020204" pitchFamily="34" charset="0"/>
              <a:buChar char="•"/>
            </a:pPr>
            <a:r>
              <a:rPr lang="en-US" sz="1600" dirty="0"/>
              <a:t>Similar state and local laws.</a:t>
            </a:r>
          </a:p>
          <a:p>
            <a:endParaRPr lang="en-US" dirty="0"/>
          </a:p>
        </p:txBody>
      </p:sp>
      <p:sp>
        <p:nvSpPr>
          <p:cNvPr id="4" name="Slide Number Placeholder 3"/>
          <p:cNvSpPr>
            <a:spLocks noGrp="1"/>
          </p:cNvSpPr>
          <p:nvPr>
            <p:ph type="sldNum" sz="quarter" idx="5"/>
          </p:nvPr>
        </p:nvSpPr>
        <p:spPr/>
        <p:txBody>
          <a:bodyPr/>
          <a:lstStyle/>
          <a:p>
            <a:fld id="{387C3269-BE1B-43CD-AA62-47C1A734B8C8}" type="slidenum">
              <a:rPr lang="en-US" smtClean="0"/>
              <a:t>20</a:t>
            </a:fld>
            <a:endParaRPr lang="en-US"/>
          </a:p>
        </p:txBody>
      </p:sp>
    </p:spTree>
    <p:extLst>
      <p:ext uri="{BB962C8B-B14F-4D97-AF65-F5344CB8AC3E}">
        <p14:creationId xmlns:p14="http://schemas.microsoft.com/office/powerpoint/2010/main" val="2987091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Background Image">
    <p:bg>
      <p:bgPr>
        <a:solidFill>
          <a:srgbClr val="FBF9F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F8B4535-4837-42FC-B300-2B02BC5940CA}"/>
              </a:ext>
            </a:extLst>
          </p:cNvPr>
          <p:cNvSpPr>
            <a:spLocks noGrp="1"/>
          </p:cNvSpPr>
          <p:nvPr>
            <p:ph type="pic" sz="quarter" idx="12"/>
          </p:nvPr>
        </p:nvSpPr>
        <p:spPr>
          <a:xfrm>
            <a:off x="0" y="0"/>
            <a:ext cx="12188952" cy="4114800"/>
          </a:xfrm>
        </p:spPr>
        <p:txBody>
          <a:bodyPr/>
          <a:lstStyle/>
          <a:p>
            <a:r>
              <a:rPr lang="en-US"/>
              <a:t>Click icon to add picture</a:t>
            </a:r>
            <a:endParaRPr lang="en-US" dirty="0"/>
          </a:p>
        </p:txBody>
      </p:sp>
      <p:sp>
        <p:nvSpPr>
          <p:cNvPr id="10" name="Text Placeholder 9">
            <a:extLst>
              <a:ext uri="{FF2B5EF4-FFF2-40B4-BE49-F238E27FC236}">
                <a16:creationId xmlns:a16="http://schemas.microsoft.com/office/drawing/2014/main" id="{1ED926EC-05CC-4DF0-BD42-6B51A7153A9F}"/>
              </a:ext>
            </a:extLst>
          </p:cNvPr>
          <p:cNvSpPr>
            <a:spLocks noGrp="1"/>
          </p:cNvSpPr>
          <p:nvPr>
            <p:ph type="body" sz="quarter" idx="10"/>
          </p:nvPr>
        </p:nvSpPr>
        <p:spPr>
          <a:xfrm>
            <a:off x="838200" y="4308358"/>
            <a:ext cx="10515600" cy="914400"/>
          </a:xfrm>
        </p:spPr>
        <p:txBody>
          <a:bodyPr>
            <a:noAutofit/>
          </a:bodyPr>
          <a:lstStyle>
            <a:lvl1pPr marL="0" indent="0">
              <a:buNone/>
              <a:defRPr sz="5400" cap="none" spc="0" baseline="0">
                <a:solidFill>
                  <a:srgbClr val="3F534E"/>
                </a:solidFill>
                <a:latin typeface="Harmonia Sans" panose="020B0502030402020204" pitchFamily="34" charset="0"/>
                <a:ea typeface="Open Sans" panose="020B0606030504020204" pitchFamily="34" charset="0"/>
                <a:cs typeface="Open Sans" panose="020B0606030504020204" pitchFamily="34" charset="0"/>
              </a:defRPr>
            </a:lvl1pPr>
            <a:lvl2pPr>
              <a:defRPr sz="4400" cap="small" baseline="0">
                <a:solidFill>
                  <a:schemeClr val="bg1"/>
                </a:solidFill>
                <a:latin typeface="+mj-lt"/>
              </a:defRPr>
            </a:lvl2pPr>
            <a:lvl3pPr>
              <a:defRPr sz="4400" cap="small" baseline="0">
                <a:solidFill>
                  <a:schemeClr val="bg1"/>
                </a:solidFill>
                <a:latin typeface="+mj-lt"/>
              </a:defRPr>
            </a:lvl3pPr>
            <a:lvl4pPr>
              <a:defRPr sz="4400" cap="small" baseline="0">
                <a:solidFill>
                  <a:schemeClr val="bg1"/>
                </a:solidFill>
                <a:latin typeface="+mj-lt"/>
              </a:defRPr>
            </a:lvl4pPr>
            <a:lvl5pPr>
              <a:defRPr sz="4400" cap="small" baseline="0">
                <a:solidFill>
                  <a:schemeClr val="bg1"/>
                </a:solidFill>
                <a:latin typeface="+mj-lt"/>
              </a:defRPr>
            </a:lvl5pPr>
          </a:lstStyle>
          <a:p>
            <a:pPr lvl="0"/>
            <a:r>
              <a:rPr lang="en-US"/>
              <a:t>Click to edit Master text styles</a:t>
            </a:r>
          </a:p>
        </p:txBody>
      </p:sp>
      <p:sp>
        <p:nvSpPr>
          <p:cNvPr id="14" name="Text Placeholder 13">
            <a:extLst>
              <a:ext uri="{FF2B5EF4-FFF2-40B4-BE49-F238E27FC236}">
                <a16:creationId xmlns:a16="http://schemas.microsoft.com/office/drawing/2014/main" id="{DB24B7AF-CAD8-4470-B1B7-4334B956BA34}"/>
              </a:ext>
            </a:extLst>
          </p:cNvPr>
          <p:cNvSpPr>
            <a:spLocks noGrp="1"/>
          </p:cNvSpPr>
          <p:nvPr>
            <p:ph type="body" sz="quarter" idx="11"/>
          </p:nvPr>
        </p:nvSpPr>
        <p:spPr>
          <a:xfrm>
            <a:off x="838200" y="5287687"/>
            <a:ext cx="10515600" cy="914400"/>
          </a:xfrm>
        </p:spPr>
        <p:txBody>
          <a:bodyPr>
            <a:normAutofit/>
          </a:bodyPr>
          <a:lstStyle>
            <a:lvl1pPr marL="0" indent="0">
              <a:buNone/>
              <a:defRPr sz="2400" b="1" cap="all" baseline="0">
                <a:solidFill>
                  <a:srgbClr val="323232"/>
                </a:solidFill>
                <a:latin typeface="Harmonia Sans" panose="020B0502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3DFE4B0E-554B-4E7A-9133-BFBF9202BE51}"/>
              </a:ext>
            </a:extLst>
          </p:cNvPr>
          <p:cNvCxnSpPr/>
          <p:nvPr userDrawn="1"/>
        </p:nvCxnSpPr>
        <p:spPr>
          <a:xfrm>
            <a:off x="1524" y="6843744"/>
            <a:ext cx="12188952" cy="0"/>
          </a:xfrm>
          <a:prstGeom prst="line">
            <a:avLst/>
          </a:prstGeom>
          <a:ln w="63500">
            <a:solidFill>
              <a:srgbClr val="3F534E"/>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FDE1075-EDAE-49F3-AE65-3B78B5048C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960148" y="6327239"/>
            <a:ext cx="2467294" cy="318391"/>
          </a:xfrm>
          <a:prstGeom prst="rect">
            <a:avLst/>
          </a:prstGeom>
        </p:spPr>
      </p:pic>
    </p:spTree>
    <p:extLst>
      <p:ext uri="{BB962C8B-B14F-4D97-AF65-F5344CB8AC3E}">
        <p14:creationId xmlns:p14="http://schemas.microsoft.com/office/powerpoint/2010/main" val="172489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AF4D5-D654-42C7-BC91-84849AE4D1CE}"/>
              </a:ext>
            </a:extLst>
          </p:cNvPr>
          <p:cNvSpPr>
            <a:spLocks noGrp="1"/>
          </p:cNvSpPr>
          <p:nvPr>
            <p:ph type="title"/>
          </p:nvPr>
        </p:nvSpPr>
        <p:spPr>
          <a:xfrm>
            <a:off x="839788" y="228600"/>
            <a:ext cx="7281808" cy="994569"/>
          </a:xfrm>
        </p:spPr>
        <p:txBody>
          <a:bodyPr anchor="ctr" anchorCtr="0">
            <a:normAutofit/>
          </a:bodyPr>
          <a:lstStyle>
            <a:lvl1pPr>
              <a:defRPr lang="en-US" sz="4000" kern="1200" cap="none" baseline="0" dirty="0">
                <a:solidFill>
                  <a:srgbClr val="FBF9F3"/>
                </a:solidFill>
                <a:latin typeface="Harmonia Sans" panose="020B0502030402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7821D887-90A3-4609-800A-7E49A065769E}"/>
              </a:ext>
            </a:extLst>
          </p:cNvPr>
          <p:cNvSpPr>
            <a:spLocks noGrp="1"/>
          </p:cNvSpPr>
          <p:nvPr>
            <p:ph type="pic" idx="1"/>
          </p:nvPr>
        </p:nvSpPr>
        <p:spPr>
          <a:xfrm>
            <a:off x="5183188" y="1693049"/>
            <a:ext cx="6172200" cy="41680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EF395C4-7468-4118-A67F-432F6229453A}"/>
              </a:ext>
            </a:extLst>
          </p:cNvPr>
          <p:cNvSpPr>
            <a:spLocks noGrp="1"/>
          </p:cNvSpPr>
          <p:nvPr>
            <p:ph type="body" sz="half" idx="2"/>
          </p:nvPr>
        </p:nvSpPr>
        <p:spPr>
          <a:xfrm>
            <a:off x="839788" y="1699419"/>
            <a:ext cx="3932237" cy="4169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433521B1-BF90-4ED8-BEFA-FBA76BD716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52BF77-7298-4E0D-82A1-C587BC550C5D}"/>
              </a:ext>
            </a:extLst>
          </p:cNvPr>
          <p:cNvSpPr>
            <a:spLocks noGrp="1"/>
          </p:cNvSpPr>
          <p:nvPr>
            <p:ph type="sldNum" sz="quarter" idx="12"/>
          </p:nvPr>
        </p:nvSpPr>
        <p:spPr/>
        <p:txBody>
          <a:bodyPr/>
          <a:lstStyle/>
          <a:p>
            <a:fld id="{EB338546-441F-4863-96BB-B7F82DE07527}" type="slidenum">
              <a:rPr lang="en-US" smtClean="0"/>
              <a:t>‹#›</a:t>
            </a:fld>
            <a:endParaRPr lang="en-US" dirty="0"/>
          </a:p>
        </p:txBody>
      </p:sp>
    </p:spTree>
    <p:extLst>
      <p:ext uri="{BB962C8B-B14F-4D97-AF65-F5344CB8AC3E}">
        <p14:creationId xmlns:p14="http://schemas.microsoft.com/office/powerpoint/2010/main" val="402308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6622-68F0-4190-8321-7CA92076769D}"/>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6591A62F-A399-4D2B-8B57-07ECE362311A}"/>
              </a:ext>
            </a:extLst>
          </p:cNvPr>
          <p:cNvSpPr>
            <a:spLocks noGrp="1"/>
          </p:cNvSpPr>
          <p:nvPr>
            <p:ph type="sldNum" sz="quarter" idx="10"/>
          </p:nvPr>
        </p:nvSpPr>
        <p:spPr>
          <a:xfrm>
            <a:off x="810220" y="6356350"/>
            <a:ext cx="2743200" cy="365125"/>
          </a:xfrm>
          <a:prstGeom prst="rect">
            <a:avLst/>
          </a:prstGeom>
        </p:spPr>
        <p:txBody>
          <a:bodyPr/>
          <a:lstStyle/>
          <a:p>
            <a:fld id="{C239E13A-DC4A-4432-A0A3-F98620F1E30E}" type="slidenum">
              <a:rPr lang="en-US" smtClean="0"/>
              <a:pPr/>
              <a:t>‹#›</a:t>
            </a:fld>
            <a:endParaRPr lang="en-US" dirty="0"/>
          </a:p>
        </p:txBody>
      </p:sp>
      <p:sp>
        <p:nvSpPr>
          <p:cNvPr id="5" name="Picture Placeholder 4">
            <a:extLst>
              <a:ext uri="{FF2B5EF4-FFF2-40B4-BE49-F238E27FC236}">
                <a16:creationId xmlns:a16="http://schemas.microsoft.com/office/drawing/2014/main" id="{918026C6-8750-4867-BDEB-9FC496CD2D25}"/>
              </a:ext>
            </a:extLst>
          </p:cNvPr>
          <p:cNvSpPr>
            <a:spLocks noGrp="1"/>
          </p:cNvSpPr>
          <p:nvPr>
            <p:ph type="pic" sz="quarter" idx="11"/>
          </p:nvPr>
        </p:nvSpPr>
        <p:spPr>
          <a:xfrm>
            <a:off x="1901955" y="2065149"/>
            <a:ext cx="1828800" cy="1828800"/>
          </a:xfrm>
        </p:spPr>
        <p:txBody>
          <a:bodyPr/>
          <a:lstStyle/>
          <a:p>
            <a:endParaRPr lang="en-US" dirty="0"/>
          </a:p>
        </p:txBody>
      </p:sp>
      <p:sp>
        <p:nvSpPr>
          <p:cNvPr id="7" name="Picture Placeholder 6">
            <a:extLst>
              <a:ext uri="{FF2B5EF4-FFF2-40B4-BE49-F238E27FC236}">
                <a16:creationId xmlns:a16="http://schemas.microsoft.com/office/drawing/2014/main" id="{23B89F9F-3B99-45B4-9ABE-2BE6E2389262}"/>
              </a:ext>
            </a:extLst>
          </p:cNvPr>
          <p:cNvSpPr>
            <a:spLocks noGrp="1"/>
          </p:cNvSpPr>
          <p:nvPr>
            <p:ph type="pic" sz="quarter" idx="12"/>
          </p:nvPr>
        </p:nvSpPr>
        <p:spPr>
          <a:xfrm>
            <a:off x="5181600" y="2065149"/>
            <a:ext cx="1828800" cy="1828800"/>
          </a:xfrm>
        </p:spPr>
        <p:txBody>
          <a:bodyPr/>
          <a:lstStyle/>
          <a:p>
            <a:endParaRPr lang="en-US" dirty="0"/>
          </a:p>
        </p:txBody>
      </p:sp>
      <p:sp>
        <p:nvSpPr>
          <p:cNvPr id="9" name="Picture Placeholder 8">
            <a:extLst>
              <a:ext uri="{FF2B5EF4-FFF2-40B4-BE49-F238E27FC236}">
                <a16:creationId xmlns:a16="http://schemas.microsoft.com/office/drawing/2014/main" id="{BB92ED5A-29E6-4406-ACAD-4B7805FCBBCD}"/>
              </a:ext>
            </a:extLst>
          </p:cNvPr>
          <p:cNvSpPr>
            <a:spLocks noGrp="1"/>
          </p:cNvSpPr>
          <p:nvPr>
            <p:ph type="pic" sz="quarter" idx="13"/>
          </p:nvPr>
        </p:nvSpPr>
        <p:spPr>
          <a:xfrm>
            <a:off x="8461245" y="2065149"/>
            <a:ext cx="1828800" cy="1828800"/>
          </a:xfrm>
        </p:spPr>
        <p:txBody>
          <a:bodyPr/>
          <a:lstStyle/>
          <a:p>
            <a:endParaRPr lang="en-US"/>
          </a:p>
        </p:txBody>
      </p:sp>
      <p:sp>
        <p:nvSpPr>
          <p:cNvPr id="11" name="Text Placeholder 10">
            <a:extLst>
              <a:ext uri="{FF2B5EF4-FFF2-40B4-BE49-F238E27FC236}">
                <a16:creationId xmlns:a16="http://schemas.microsoft.com/office/drawing/2014/main" id="{4D8FA3CF-5F9D-4F0E-B9EE-A0BE66EBCB1D}"/>
              </a:ext>
            </a:extLst>
          </p:cNvPr>
          <p:cNvSpPr>
            <a:spLocks noGrp="1"/>
          </p:cNvSpPr>
          <p:nvPr>
            <p:ph type="body" sz="quarter" idx="14"/>
          </p:nvPr>
        </p:nvSpPr>
        <p:spPr>
          <a:xfrm>
            <a:off x="1673355" y="4222373"/>
            <a:ext cx="2286000" cy="914400"/>
          </a:xfrm>
        </p:spPr>
        <p:txBody>
          <a:bodyPr>
            <a:normAutofit/>
          </a:bodyPr>
          <a:lstStyle>
            <a:lvl1pPr marL="0" indent="0">
              <a:buNone/>
              <a:defRPr sz="1400" b="1" cap="all" baseline="0">
                <a:latin typeface="Harmonia Sans" panose="020B0502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10">
            <a:extLst>
              <a:ext uri="{FF2B5EF4-FFF2-40B4-BE49-F238E27FC236}">
                <a16:creationId xmlns:a16="http://schemas.microsoft.com/office/drawing/2014/main" id="{B46C49EF-C433-436E-8390-61DB8DECA105}"/>
              </a:ext>
            </a:extLst>
          </p:cNvPr>
          <p:cNvSpPr>
            <a:spLocks noGrp="1"/>
          </p:cNvSpPr>
          <p:nvPr>
            <p:ph type="body" sz="quarter" idx="15" hasCustomPrompt="1"/>
          </p:nvPr>
        </p:nvSpPr>
        <p:spPr>
          <a:xfrm>
            <a:off x="4953000" y="4222373"/>
            <a:ext cx="2286000" cy="914400"/>
          </a:xfrm>
        </p:spPr>
        <p:txBody>
          <a:bodyPr>
            <a:normAutofit/>
          </a:bodyPr>
          <a:lstStyle>
            <a:lvl1pPr marL="0" indent="0">
              <a:buNone/>
              <a:defRPr sz="1400" b="1" cap="all" baseline="0">
                <a:latin typeface="Harmonia Sans" panose="020B0502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3" name="Text Placeholder 10">
            <a:extLst>
              <a:ext uri="{FF2B5EF4-FFF2-40B4-BE49-F238E27FC236}">
                <a16:creationId xmlns:a16="http://schemas.microsoft.com/office/drawing/2014/main" id="{56022381-F35F-4317-93BB-81FEE3A3AE7B}"/>
              </a:ext>
            </a:extLst>
          </p:cNvPr>
          <p:cNvSpPr>
            <a:spLocks noGrp="1"/>
          </p:cNvSpPr>
          <p:nvPr>
            <p:ph type="body" sz="quarter" idx="16" hasCustomPrompt="1"/>
          </p:nvPr>
        </p:nvSpPr>
        <p:spPr>
          <a:xfrm>
            <a:off x="8232645" y="4238306"/>
            <a:ext cx="2286000" cy="914400"/>
          </a:xfrm>
        </p:spPr>
        <p:txBody>
          <a:bodyPr>
            <a:normAutofit/>
          </a:bodyPr>
          <a:lstStyle>
            <a:lvl1pPr marL="0" indent="0">
              <a:buNone/>
              <a:defRPr sz="1400" b="1" cap="all" baseline="0">
                <a:latin typeface="Harmonia Sans" panose="020B0502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0" name="Footer Placeholder 3">
            <a:extLst>
              <a:ext uri="{FF2B5EF4-FFF2-40B4-BE49-F238E27FC236}">
                <a16:creationId xmlns:a16="http://schemas.microsoft.com/office/drawing/2014/main" id="{3AD918C7-3EF8-4DFF-A598-119D00A01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03535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thor Photo &amp; Cont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A247-EDB3-4FD0-B112-9866B3A87624}"/>
              </a:ext>
            </a:extLst>
          </p:cNvPr>
          <p:cNvSpPr>
            <a:spLocks noGrp="1"/>
          </p:cNvSpPr>
          <p:nvPr>
            <p:ph type="title"/>
          </p:nvPr>
        </p:nvSpPr>
        <p:spPr>
          <a:xfrm>
            <a:off x="4038600" y="2942544"/>
            <a:ext cx="7315200" cy="701993"/>
          </a:xfrm>
          <a:solidFill>
            <a:srgbClr val="B4B4B4"/>
          </a:solidFill>
        </p:spPr>
        <p:txBody>
          <a:bodyPr anchor="b">
            <a:normAutofit/>
          </a:bodyPr>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B4125775-34CD-4B8F-83E9-5DD82984DBE8}"/>
              </a:ext>
            </a:extLst>
          </p:cNvPr>
          <p:cNvSpPr>
            <a:spLocks noGrp="1"/>
          </p:cNvSpPr>
          <p:nvPr>
            <p:ph type="pic" idx="1"/>
          </p:nvPr>
        </p:nvSpPr>
        <p:spPr>
          <a:xfrm>
            <a:off x="838200" y="2197011"/>
            <a:ext cx="3200400" cy="320040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9E63B5B-D7C7-406B-833A-CEB3A44784CF}"/>
              </a:ext>
            </a:extLst>
          </p:cNvPr>
          <p:cNvSpPr>
            <a:spLocks noGrp="1"/>
          </p:cNvSpPr>
          <p:nvPr>
            <p:ph type="body" sz="half" idx="2"/>
          </p:nvPr>
        </p:nvSpPr>
        <p:spPr>
          <a:xfrm>
            <a:off x="4038599" y="3644536"/>
            <a:ext cx="7315200" cy="1170059"/>
          </a:xfrm>
          <a:solidFill>
            <a:srgbClr val="B4B4B4"/>
          </a:solidFill>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ext Placeholder 7">
            <a:extLst>
              <a:ext uri="{FF2B5EF4-FFF2-40B4-BE49-F238E27FC236}">
                <a16:creationId xmlns:a16="http://schemas.microsoft.com/office/drawing/2014/main" id="{E7430CEA-8D21-47EB-A427-9F5C96F130E1}"/>
              </a:ext>
            </a:extLst>
          </p:cNvPr>
          <p:cNvSpPr>
            <a:spLocks noGrp="1"/>
          </p:cNvSpPr>
          <p:nvPr>
            <p:ph type="body" sz="quarter" idx="13"/>
          </p:nvPr>
        </p:nvSpPr>
        <p:spPr>
          <a:xfrm>
            <a:off x="838200" y="344488"/>
            <a:ext cx="7315200" cy="914400"/>
          </a:xfrm>
        </p:spPr>
        <p:txBody>
          <a:bodyPr anchor="ctr" anchorCtr="0">
            <a:normAutofit/>
          </a:bodyPr>
          <a:lstStyle>
            <a:lvl1pPr marL="0" indent="0">
              <a:buNone/>
              <a:defRPr lang="en-US" sz="4000" kern="1200" cap="none" baseline="0" dirty="0">
                <a:solidFill>
                  <a:srgbClr val="FBF9F3"/>
                </a:solidFill>
                <a:latin typeface="Harmonia Sans" panose="020B0502030402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10" name="Slide Number Placeholder 7">
            <a:extLst>
              <a:ext uri="{FF2B5EF4-FFF2-40B4-BE49-F238E27FC236}">
                <a16:creationId xmlns:a16="http://schemas.microsoft.com/office/drawing/2014/main" id="{389CB19C-EE5A-4FE6-A471-E8C267755F4C}"/>
              </a:ext>
            </a:extLst>
          </p:cNvPr>
          <p:cNvSpPr>
            <a:spLocks noGrp="1"/>
          </p:cNvSpPr>
          <p:nvPr>
            <p:ph type="sldNum" sz="quarter" idx="4"/>
          </p:nvPr>
        </p:nvSpPr>
        <p:spPr>
          <a:xfrm>
            <a:off x="810220" y="6356350"/>
            <a:ext cx="2743200" cy="365125"/>
          </a:xfrm>
          <a:prstGeom prst="rect">
            <a:avLst/>
          </a:prstGeom>
        </p:spPr>
        <p:txBody>
          <a:bodyPr vert="horz" lIns="91440" tIns="45720" rIns="91440" bIns="45720" rtlCol="0" anchor="ctr"/>
          <a:lstStyle>
            <a:lvl1pPr algn="l">
              <a:defRPr sz="1000">
                <a:solidFill>
                  <a:schemeClr val="tx1">
                    <a:tint val="75000"/>
                  </a:schemeClr>
                </a:solidFill>
                <a:latin typeface="Harmonia Sans" panose="020B0502030402020204" pitchFamily="34" charset="0"/>
                <a:ea typeface="Open Sans" panose="020B0606030504020204" pitchFamily="34" charset="0"/>
                <a:cs typeface="Open Sans" panose="020B0606030504020204" pitchFamily="34" charset="0"/>
              </a:defRPr>
            </a:lvl1pPr>
          </a:lstStyle>
          <a:p>
            <a:fld id="{C239E13A-DC4A-4432-A0A3-F98620F1E30E}" type="slidenum">
              <a:rPr lang="en-US" smtClean="0"/>
              <a:pPr/>
              <a:t>‹#›</a:t>
            </a:fld>
            <a:endParaRPr lang="en-US" dirty="0"/>
          </a:p>
        </p:txBody>
      </p:sp>
      <p:sp>
        <p:nvSpPr>
          <p:cNvPr id="7" name="Footer Placeholder 3">
            <a:extLst>
              <a:ext uri="{FF2B5EF4-FFF2-40B4-BE49-F238E27FC236}">
                <a16:creationId xmlns:a16="http://schemas.microsoft.com/office/drawing/2014/main" id="{F7B0B0C0-5B65-4DCD-9F71-5F25B0003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831238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E0F4-8DF8-49F7-B5E2-B611F9992D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80E4DD-BE15-46C5-A5B7-9D28AB584C0D}"/>
              </a:ext>
            </a:extLst>
          </p:cNvPr>
          <p:cNvSpPr>
            <a:spLocks noGrp="1"/>
          </p:cNvSpPr>
          <p:nvPr>
            <p:ph idx="1"/>
          </p:nvPr>
        </p:nvSpPr>
        <p:spPr/>
        <p:txBody>
          <a:bodyPr>
            <a:normAutofit/>
          </a:bodyPr>
          <a:lstStyle>
            <a:lvl1pPr>
              <a:lnSpc>
                <a:spcPct val="150000"/>
              </a:lnSpc>
              <a:defRPr sz="2400">
                <a:solidFill>
                  <a:srgbClr val="323232"/>
                </a:solidFill>
              </a:defRPr>
            </a:lvl1pPr>
            <a:lvl2pPr>
              <a:lnSpc>
                <a:spcPct val="150000"/>
              </a:lnSpc>
              <a:defRPr sz="2400"/>
            </a:lvl2pPr>
            <a:lvl3pPr>
              <a:lnSpc>
                <a:spcPct val="150000"/>
              </a:lnSpc>
              <a:defRPr sz="2400"/>
            </a:lvl3pPr>
            <a:lvl4pPr>
              <a:lnSpc>
                <a:spcPct val="150000"/>
              </a:lnSpc>
              <a:defRPr sz="2400"/>
            </a:lvl4pPr>
            <a:lvl5pPr>
              <a:lnSpc>
                <a:spcPct val="15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DE52366-287F-4F8B-92D8-059DD4A2E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854EC-3C55-4B3A-923F-89C4EE693CE4}"/>
              </a:ext>
            </a:extLst>
          </p:cNvPr>
          <p:cNvSpPr>
            <a:spLocks noGrp="1"/>
          </p:cNvSpPr>
          <p:nvPr>
            <p:ph type="sldNum" sz="quarter" idx="12"/>
          </p:nvPr>
        </p:nvSpPr>
        <p:spPr/>
        <p:txBody>
          <a:bodyPr/>
          <a:lstStyle/>
          <a:p>
            <a:fld id="{EB338546-441F-4863-96BB-B7F82DE07527}" type="slidenum">
              <a:rPr lang="en-US" smtClean="0"/>
              <a:t>‹#›</a:t>
            </a:fld>
            <a:endParaRPr lang="en-US"/>
          </a:p>
        </p:txBody>
      </p:sp>
    </p:spTree>
    <p:extLst>
      <p:ext uri="{BB962C8B-B14F-4D97-AF65-F5344CB8AC3E}">
        <p14:creationId xmlns:p14="http://schemas.microsoft.com/office/powerpoint/2010/main" val="532902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DD030-9344-4931-97E7-8C3744AFC7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3BBE1E-71FF-40A0-986F-EB1111A93933}"/>
              </a:ext>
            </a:extLst>
          </p:cNvPr>
          <p:cNvSpPr>
            <a:spLocks noGrp="1"/>
          </p:cNvSpPr>
          <p:nvPr>
            <p:ph sz="half" idx="1"/>
          </p:nvPr>
        </p:nvSpPr>
        <p:spPr>
          <a:xfrm>
            <a:off x="838200" y="1825625"/>
            <a:ext cx="5181600" cy="4351338"/>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D87133-F445-4158-B87B-16FA8ECD373D}"/>
              </a:ext>
            </a:extLst>
          </p:cNvPr>
          <p:cNvSpPr>
            <a:spLocks noGrp="1"/>
          </p:cNvSpPr>
          <p:nvPr>
            <p:ph sz="half" idx="2"/>
          </p:nvPr>
        </p:nvSpPr>
        <p:spPr>
          <a:xfrm>
            <a:off x="6172200" y="1825625"/>
            <a:ext cx="5181600" cy="4351338"/>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AE18999-9ADD-41F4-BA2D-C801AD17D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21D94-CB59-4E22-8593-5B7F9BD198C9}"/>
              </a:ext>
            </a:extLst>
          </p:cNvPr>
          <p:cNvSpPr>
            <a:spLocks noGrp="1"/>
          </p:cNvSpPr>
          <p:nvPr>
            <p:ph type="sldNum" sz="quarter" idx="12"/>
          </p:nvPr>
        </p:nvSpPr>
        <p:spPr/>
        <p:txBody>
          <a:bodyPr/>
          <a:lstStyle/>
          <a:p>
            <a:fld id="{EB338546-441F-4863-96BB-B7F82DE07527}" type="slidenum">
              <a:rPr lang="en-US" smtClean="0"/>
              <a:t>‹#›</a:t>
            </a:fld>
            <a:endParaRPr lang="en-US"/>
          </a:p>
        </p:txBody>
      </p:sp>
    </p:spTree>
    <p:extLst>
      <p:ext uri="{BB962C8B-B14F-4D97-AF65-F5344CB8AC3E}">
        <p14:creationId xmlns:p14="http://schemas.microsoft.com/office/powerpoint/2010/main" val="972453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BD9BE-9A5B-496F-AB85-F727C7AFA766}"/>
              </a:ext>
            </a:extLst>
          </p:cNvPr>
          <p:cNvSpPr>
            <a:spLocks noGrp="1"/>
          </p:cNvSpPr>
          <p:nvPr>
            <p:ph type="title"/>
          </p:nvPr>
        </p:nvSpPr>
        <p:spPr>
          <a:xfrm>
            <a:off x="839788" y="228601"/>
            <a:ext cx="7313612" cy="1000769"/>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FB51E3-851E-45D6-BD70-2F280B23ECFA}"/>
              </a:ext>
            </a:extLst>
          </p:cNvPr>
          <p:cNvSpPr>
            <a:spLocks noGrp="1"/>
          </p:cNvSpPr>
          <p:nvPr>
            <p:ph type="body" idx="1"/>
          </p:nvPr>
        </p:nvSpPr>
        <p:spPr>
          <a:xfrm>
            <a:off x="839788" y="1681163"/>
            <a:ext cx="5157787" cy="595312"/>
          </a:xfrm>
        </p:spPr>
        <p:txBody>
          <a:bodyPr anchor="b"/>
          <a:lstStyle>
            <a:lvl1pPr marL="0" indent="0">
              <a:lnSpc>
                <a:spcPct val="100000"/>
              </a:lnSpc>
              <a:spcBef>
                <a:spcPts val="0"/>
              </a:spcBef>
              <a:buNone/>
              <a:defRPr sz="2400" b="1" cap="all" baseline="0">
                <a:latin typeface="Harmonia Sans" panose="020B0502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7FF2278-F240-44B8-A9AE-C3DD20D5CF88}"/>
              </a:ext>
            </a:extLst>
          </p:cNvPr>
          <p:cNvSpPr>
            <a:spLocks noGrp="1"/>
          </p:cNvSpPr>
          <p:nvPr>
            <p:ph sz="half" idx="2"/>
          </p:nvPr>
        </p:nvSpPr>
        <p:spPr>
          <a:xfrm>
            <a:off x="839788" y="2505075"/>
            <a:ext cx="5157787" cy="3684588"/>
          </a:xfrm>
        </p:spPr>
        <p:txBody>
          <a:bodyPr>
            <a:normAutofit/>
          </a:bodyPr>
          <a:lstStyle>
            <a:lvl1pPr>
              <a:defRPr sz="2400" baseline="0"/>
            </a:lvl1pPr>
            <a:lvl2pPr>
              <a:defRPr sz="2400" baseline="0"/>
            </a:lvl2pPr>
            <a:lvl3pPr>
              <a:defRPr sz="2400" baseline="0"/>
            </a:lvl3pPr>
            <a:lvl4pPr>
              <a:defRPr sz="2400" baseline="0"/>
            </a:lvl4pPr>
            <a:lvl5pPr>
              <a:defRPr sz="24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DE6B58D-2A53-4EF2-A5E2-EAE292677269}"/>
              </a:ext>
            </a:extLst>
          </p:cNvPr>
          <p:cNvSpPr>
            <a:spLocks noGrp="1"/>
          </p:cNvSpPr>
          <p:nvPr>
            <p:ph type="body" sz="quarter" idx="3"/>
          </p:nvPr>
        </p:nvSpPr>
        <p:spPr>
          <a:xfrm>
            <a:off x="6172200" y="1681163"/>
            <a:ext cx="5183188" cy="626124"/>
          </a:xfrm>
        </p:spPr>
        <p:txBody>
          <a:bodyPr anchor="b">
            <a:normAutofit/>
          </a:bodyPr>
          <a:lstStyle>
            <a:lvl1pPr marL="0" indent="0">
              <a:buNone/>
              <a:defRPr lang="en-US" sz="2400" b="1" kern="1200" cap="all" baseline="0" dirty="0" smtClean="0">
                <a:solidFill>
                  <a:srgbClr val="323232"/>
                </a:solidFill>
                <a:latin typeface="Harmonia Sans" panose="020B0502030402020204" pitchFamily="34" charset="0"/>
                <a:ea typeface="+mn-ea"/>
                <a:cs typeface="Martel"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buClr>
                <a:srgbClr val="3F534E"/>
              </a:buClr>
              <a:buFont typeface="Martel" panose="00000500000000000000" pitchFamily="2" charset="0"/>
              <a:buNone/>
            </a:pPr>
            <a:r>
              <a:rPr lang="en-US" dirty="0"/>
              <a:t>Click to edit Master text styles</a:t>
            </a:r>
          </a:p>
        </p:txBody>
      </p:sp>
      <p:sp>
        <p:nvSpPr>
          <p:cNvPr id="6" name="Content Placeholder 5">
            <a:extLst>
              <a:ext uri="{FF2B5EF4-FFF2-40B4-BE49-F238E27FC236}">
                <a16:creationId xmlns:a16="http://schemas.microsoft.com/office/drawing/2014/main" id="{3443FDFD-F784-4F4F-A1F8-0A34BEAFE1A1}"/>
              </a:ext>
            </a:extLst>
          </p:cNvPr>
          <p:cNvSpPr>
            <a:spLocks noGrp="1"/>
          </p:cNvSpPr>
          <p:nvPr>
            <p:ph sz="quarter" idx="4"/>
          </p:nvPr>
        </p:nvSpPr>
        <p:spPr>
          <a:xfrm>
            <a:off x="6172200" y="2505075"/>
            <a:ext cx="5183188" cy="3684588"/>
          </a:xfrm>
        </p:spPr>
        <p:txBody>
          <a:bodyPr>
            <a:normAutofit/>
          </a:bodyPr>
          <a:lstStyle>
            <a:lvl1pPr>
              <a:defRPr sz="2400" baseline="0"/>
            </a:lvl1pPr>
            <a:lvl2pPr>
              <a:defRPr sz="2400" baseline="0"/>
            </a:lvl2pPr>
            <a:lvl3pPr>
              <a:defRPr sz="2400" baseline="0"/>
            </a:lvl3pPr>
            <a:lvl4pPr>
              <a:defRPr sz="2400" baseline="0"/>
            </a:lvl4pPr>
            <a:lvl5pPr>
              <a:defRPr sz="24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31ACF63C-7131-4423-B788-ED07AE5838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CC9DA-9BBE-4ACB-9259-ACF297BB4FA6}"/>
              </a:ext>
            </a:extLst>
          </p:cNvPr>
          <p:cNvSpPr>
            <a:spLocks noGrp="1"/>
          </p:cNvSpPr>
          <p:nvPr>
            <p:ph type="sldNum" sz="quarter" idx="12"/>
          </p:nvPr>
        </p:nvSpPr>
        <p:spPr/>
        <p:txBody>
          <a:bodyPr/>
          <a:lstStyle/>
          <a:p>
            <a:fld id="{EB338546-441F-4863-96BB-B7F82DE07527}" type="slidenum">
              <a:rPr lang="en-US" smtClean="0"/>
              <a:t>‹#›</a:t>
            </a:fld>
            <a:endParaRPr lang="en-US"/>
          </a:p>
        </p:txBody>
      </p:sp>
    </p:spTree>
    <p:extLst>
      <p:ext uri="{BB962C8B-B14F-4D97-AF65-F5344CB8AC3E}">
        <p14:creationId xmlns:p14="http://schemas.microsoft.com/office/powerpoint/2010/main" val="1724697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09BA-E80F-4771-905F-F923750F08F4}"/>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6049053D-25DE-45A1-B258-887FB00452A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0A88B8D-8193-4349-9C95-4878A41DB9C9}"/>
              </a:ext>
            </a:extLst>
          </p:cNvPr>
          <p:cNvSpPr>
            <a:spLocks noGrp="1"/>
          </p:cNvSpPr>
          <p:nvPr>
            <p:ph type="sldNum" sz="quarter" idx="12"/>
          </p:nvPr>
        </p:nvSpPr>
        <p:spPr/>
        <p:txBody>
          <a:bodyPr/>
          <a:lstStyle/>
          <a:p>
            <a:fld id="{EB338546-441F-4863-96BB-B7F82DE07527}" type="slidenum">
              <a:rPr lang="en-US" smtClean="0"/>
              <a:t>‹#›</a:t>
            </a:fld>
            <a:endParaRPr lang="en-US" dirty="0"/>
          </a:p>
        </p:txBody>
      </p:sp>
    </p:spTree>
    <p:extLst>
      <p:ext uri="{BB962C8B-B14F-4D97-AF65-F5344CB8AC3E}">
        <p14:creationId xmlns:p14="http://schemas.microsoft.com/office/powerpoint/2010/main" val="2325641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13E21-774A-4B54-A642-5542D62CD2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C398DB-76BC-4A20-8F44-391569D6D2F4}"/>
              </a:ext>
            </a:extLst>
          </p:cNvPr>
          <p:cNvSpPr>
            <a:spLocks noGrp="1"/>
          </p:cNvSpPr>
          <p:nvPr>
            <p:ph type="sldNum" sz="quarter" idx="12"/>
          </p:nvPr>
        </p:nvSpPr>
        <p:spPr/>
        <p:txBody>
          <a:bodyPr/>
          <a:lstStyle/>
          <a:p>
            <a:fld id="{EB338546-441F-4863-96BB-B7F82DE07527}" type="slidenum">
              <a:rPr lang="en-US" smtClean="0"/>
              <a:t>‹#›</a:t>
            </a:fld>
            <a:endParaRPr lang="en-US"/>
          </a:p>
        </p:txBody>
      </p:sp>
    </p:spTree>
    <p:extLst>
      <p:ext uri="{BB962C8B-B14F-4D97-AF65-F5344CB8AC3E}">
        <p14:creationId xmlns:p14="http://schemas.microsoft.com/office/powerpoint/2010/main" val="1907757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AF4D5-D654-42C7-BC91-84849AE4D1CE}"/>
              </a:ext>
            </a:extLst>
          </p:cNvPr>
          <p:cNvSpPr>
            <a:spLocks noGrp="1"/>
          </p:cNvSpPr>
          <p:nvPr>
            <p:ph type="title"/>
          </p:nvPr>
        </p:nvSpPr>
        <p:spPr>
          <a:xfrm>
            <a:off x="839788" y="228600"/>
            <a:ext cx="7281808" cy="994569"/>
          </a:xfrm>
        </p:spPr>
        <p:txBody>
          <a:bodyPr anchor="ctr" anchorCtr="0">
            <a:normAutofit/>
          </a:bodyPr>
          <a:lstStyle>
            <a:lvl1pPr>
              <a:defRPr lang="en-US" sz="4000" kern="1200" cap="none" baseline="0" dirty="0">
                <a:solidFill>
                  <a:srgbClr val="FBF9F3"/>
                </a:solidFill>
                <a:latin typeface="Harmonia Sans" panose="020B0502030402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7821D887-90A3-4609-800A-7E49A065769E}"/>
              </a:ext>
            </a:extLst>
          </p:cNvPr>
          <p:cNvSpPr>
            <a:spLocks noGrp="1"/>
          </p:cNvSpPr>
          <p:nvPr>
            <p:ph type="pic" idx="1"/>
          </p:nvPr>
        </p:nvSpPr>
        <p:spPr>
          <a:xfrm>
            <a:off x="5183188" y="1693049"/>
            <a:ext cx="6172200" cy="41680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EF395C4-7468-4118-A67F-432F6229453A}"/>
              </a:ext>
            </a:extLst>
          </p:cNvPr>
          <p:cNvSpPr>
            <a:spLocks noGrp="1"/>
          </p:cNvSpPr>
          <p:nvPr>
            <p:ph type="body" sz="half" idx="2"/>
          </p:nvPr>
        </p:nvSpPr>
        <p:spPr>
          <a:xfrm>
            <a:off x="839788" y="1699419"/>
            <a:ext cx="3932237" cy="4169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433521B1-BF90-4ED8-BEFA-FBA76BD716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52BF77-7298-4E0D-82A1-C587BC550C5D}"/>
              </a:ext>
            </a:extLst>
          </p:cNvPr>
          <p:cNvSpPr>
            <a:spLocks noGrp="1"/>
          </p:cNvSpPr>
          <p:nvPr>
            <p:ph type="sldNum" sz="quarter" idx="12"/>
          </p:nvPr>
        </p:nvSpPr>
        <p:spPr/>
        <p:txBody>
          <a:bodyPr/>
          <a:lstStyle/>
          <a:p>
            <a:fld id="{EB338546-441F-4863-96BB-B7F82DE07527}" type="slidenum">
              <a:rPr lang="en-US" smtClean="0"/>
              <a:t>‹#›</a:t>
            </a:fld>
            <a:endParaRPr lang="en-US" dirty="0"/>
          </a:p>
        </p:txBody>
      </p:sp>
    </p:spTree>
    <p:extLst>
      <p:ext uri="{BB962C8B-B14F-4D97-AF65-F5344CB8AC3E}">
        <p14:creationId xmlns:p14="http://schemas.microsoft.com/office/powerpoint/2010/main" val="125717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BF9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31DB8-4422-42EC-8C29-14F1049657A5}"/>
              </a:ext>
            </a:extLst>
          </p:cNvPr>
          <p:cNvSpPr>
            <a:spLocks noGrp="1"/>
          </p:cNvSpPr>
          <p:nvPr>
            <p:ph type="ctrTitle"/>
          </p:nvPr>
        </p:nvSpPr>
        <p:spPr>
          <a:xfrm>
            <a:off x="838200" y="1038384"/>
            <a:ext cx="10515600" cy="2387600"/>
          </a:xfrm>
        </p:spPr>
        <p:txBody>
          <a:bodyPr anchor="b">
            <a:normAutofit/>
          </a:bodyPr>
          <a:lstStyle>
            <a:lvl1pPr algn="ctr">
              <a:defRPr sz="6000" cap="none" baseline="0">
                <a:solidFill>
                  <a:srgbClr val="3F534E"/>
                </a:solidFill>
                <a:latin typeface="Harmonia Sans" panose="020B05020304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C2972F7-F5FC-4A60-A04D-1FDF3A967E24}"/>
              </a:ext>
            </a:extLst>
          </p:cNvPr>
          <p:cNvSpPr>
            <a:spLocks noGrp="1"/>
          </p:cNvSpPr>
          <p:nvPr>
            <p:ph type="subTitle" idx="1"/>
          </p:nvPr>
        </p:nvSpPr>
        <p:spPr>
          <a:xfrm>
            <a:off x="838200" y="3667355"/>
            <a:ext cx="10515600" cy="1655762"/>
          </a:xfrm>
        </p:spPr>
        <p:txBody>
          <a:bodyPr>
            <a:normAutofit/>
          </a:bodyPr>
          <a:lstStyle>
            <a:lvl1pPr marL="0" indent="0" algn="ctr">
              <a:buNone/>
              <a:defRPr sz="2400" b="1" cap="all" baseline="0">
                <a:solidFill>
                  <a:srgbClr val="464646"/>
                </a:solidFill>
                <a:latin typeface="Harmonia Sans" panose="020B05020304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616A20E6-3444-4F7B-AE83-9752F6CDBAD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978809" y="6333679"/>
            <a:ext cx="2467294" cy="318391"/>
          </a:xfrm>
          <a:prstGeom prst="rect">
            <a:avLst/>
          </a:prstGeom>
        </p:spPr>
      </p:pic>
      <p:pic>
        <p:nvPicPr>
          <p:cNvPr id="8" name="Graphic 7">
            <a:extLst>
              <a:ext uri="{FF2B5EF4-FFF2-40B4-BE49-F238E27FC236}">
                <a16:creationId xmlns:a16="http://schemas.microsoft.com/office/drawing/2014/main" id="{0644AE6D-0DEE-4FD1-B788-BF600D37C2B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4695825"/>
            <a:ext cx="5476875" cy="2162175"/>
          </a:xfrm>
          <a:prstGeom prst="rect">
            <a:avLst/>
          </a:prstGeom>
        </p:spPr>
      </p:pic>
    </p:spTree>
    <p:extLst>
      <p:ext uri="{BB962C8B-B14F-4D97-AF65-F5344CB8AC3E}">
        <p14:creationId xmlns:p14="http://schemas.microsoft.com/office/powerpoint/2010/main" val="1596125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6622-68F0-4190-8321-7CA92076769D}"/>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6591A62F-A399-4D2B-8B57-07ECE362311A}"/>
              </a:ext>
            </a:extLst>
          </p:cNvPr>
          <p:cNvSpPr>
            <a:spLocks noGrp="1"/>
          </p:cNvSpPr>
          <p:nvPr>
            <p:ph type="sldNum" sz="quarter" idx="10"/>
          </p:nvPr>
        </p:nvSpPr>
        <p:spPr>
          <a:xfrm>
            <a:off x="810220" y="6356350"/>
            <a:ext cx="2743200" cy="365125"/>
          </a:xfrm>
          <a:prstGeom prst="rect">
            <a:avLst/>
          </a:prstGeom>
        </p:spPr>
        <p:txBody>
          <a:bodyPr/>
          <a:lstStyle/>
          <a:p>
            <a:fld id="{C239E13A-DC4A-4432-A0A3-F98620F1E30E}" type="slidenum">
              <a:rPr lang="en-US" smtClean="0"/>
              <a:pPr/>
              <a:t>‹#›</a:t>
            </a:fld>
            <a:endParaRPr lang="en-US" dirty="0"/>
          </a:p>
        </p:txBody>
      </p:sp>
      <p:sp>
        <p:nvSpPr>
          <p:cNvPr id="5" name="Picture Placeholder 4">
            <a:extLst>
              <a:ext uri="{FF2B5EF4-FFF2-40B4-BE49-F238E27FC236}">
                <a16:creationId xmlns:a16="http://schemas.microsoft.com/office/drawing/2014/main" id="{918026C6-8750-4867-BDEB-9FC496CD2D25}"/>
              </a:ext>
            </a:extLst>
          </p:cNvPr>
          <p:cNvSpPr>
            <a:spLocks noGrp="1"/>
          </p:cNvSpPr>
          <p:nvPr>
            <p:ph type="pic" sz="quarter" idx="11"/>
          </p:nvPr>
        </p:nvSpPr>
        <p:spPr>
          <a:xfrm>
            <a:off x="1901955" y="2065149"/>
            <a:ext cx="1828800" cy="1828800"/>
          </a:xfrm>
        </p:spPr>
        <p:txBody>
          <a:bodyPr/>
          <a:lstStyle/>
          <a:p>
            <a:endParaRPr lang="en-US" dirty="0"/>
          </a:p>
        </p:txBody>
      </p:sp>
      <p:sp>
        <p:nvSpPr>
          <p:cNvPr id="7" name="Picture Placeholder 6">
            <a:extLst>
              <a:ext uri="{FF2B5EF4-FFF2-40B4-BE49-F238E27FC236}">
                <a16:creationId xmlns:a16="http://schemas.microsoft.com/office/drawing/2014/main" id="{23B89F9F-3B99-45B4-9ABE-2BE6E2389262}"/>
              </a:ext>
            </a:extLst>
          </p:cNvPr>
          <p:cNvSpPr>
            <a:spLocks noGrp="1"/>
          </p:cNvSpPr>
          <p:nvPr>
            <p:ph type="pic" sz="quarter" idx="12"/>
          </p:nvPr>
        </p:nvSpPr>
        <p:spPr>
          <a:xfrm>
            <a:off x="5181600" y="2065149"/>
            <a:ext cx="1828800" cy="1828800"/>
          </a:xfrm>
        </p:spPr>
        <p:txBody>
          <a:bodyPr/>
          <a:lstStyle/>
          <a:p>
            <a:endParaRPr lang="en-US" dirty="0"/>
          </a:p>
        </p:txBody>
      </p:sp>
      <p:sp>
        <p:nvSpPr>
          <p:cNvPr id="9" name="Picture Placeholder 8">
            <a:extLst>
              <a:ext uri="{FF2B5EF4-FFF2-40B4-BE49-F238E27FC236}">
                <a16:creationId xmlns:a16="http://schemas.microsoft.com/office/drawing/2014/main" id="{BB92ED5A-29E6-4406-ACAD-4B7805FCBBCD}"/>
              </a:ext>
            </a:extLst>
          </p:cNvPr>
          <p:cNvSpPr>
            <a:spLocks noGrp="1"/>
          </p:cNvSpPr>
          <p:nvPr>
            <p:ph type="pic" sz="quarter" idx="13"/>
          </p:nvPr>
        </p:nvSpPr>
        <p:spPr>
          <a:xfrm>
            <a:off x="8461245" y="2065149"/>
            <a:ext cx="1828800" cy="1828800"/>
          </a:xfrm>
        </p:spPr>
        <p:txBody>
          <a:bodyPr/>
          <a:lstStyle/>
          <a:p>
            <a:endParaRPr lang="en-US"/>
          </a:p>
        </p:txBody>
      </p:sp>
      <p:sp>
        <p:nvSpPr>
          <p:cNvPr id="11" name="Text Placeholder 10">
            <a:extLst>
              <a:ext uri="{FF2B5EF4-FFF2-40B4-BE49-F238E27FC236}">
                <a16:creationId xmlns:a16="http://schemas.microsoft.com/office/drawing/2014/main" id="{4D8FA3CF-5F9D-4F0E-B9EE-A0BE66EBCB1D}"/>
              </a:ext>
            </a:extLst>
          </p:cNvPr>
          <p:cNvSpPr>
            <a:spLocks noGrp="1"/>
          </p:cNvSpPr>
          <p:nvPr>
            <p:ph type="body" sz="quarter" idx="14"/>
          </p:nvPr>
        </p:nvSpPr>
        <p:spPr>
          <a:xfrm>
            <a:off x="1673355" y="4222373"/>
            <a:ext cx="2286000" cy="914400"/>
          </a:xfrm>
        </p:spPr>
        <p:txBody>
          <a:bodyPr>
            <a:normAutofit/>
          </a:bodyPr>
          <a:lstStyle>
            <a:lvl1pPr marL="0" indent="0">
              <a:buNone/>
              <a:defRPr sz="1400" b="1" cap="all" baseline="0">
                <a:latin typeface="Harmonia Sans" panose="020B0502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10">
            <a:extLst>
              <a:ext uri="{FF2B5EF4-FFF2-40B4-BE49-F238E27FC236}">
                <a16:creationId xmlns:a16="http://schemas.microsoft.com/office/drawing/2014/main" id="{B46C49EF-C433-436E-8390-61DB8DECA105}"/>
              </a:ext>
            </a:extLst>
          </p:cNvPr>
          <p:cNvSpPr>
            <a:spLocks noGrp="1"/>
          </p:cNvSpPr>
          <p:nvPr>
            <p:ph type="body" sz="quarter" idx="15" hasCustomPrompt="1"/>
          </p:nvPr>
        </p:nvSpPr>
        <p:spPr>
          <a:xfrm>
            <a:off x="4953000" y="4222373"/>
            <a:ext cx="2286000" cy="914400"/>
          </a:xfrm>
        </p:spPr>
        <p:txBody>
          <a:bodyPr>
            <a:normAutofit/>
          </a:bodyPr>
          <a:lstStyle>
            <a:lvl1pPr marL="0" indent="0">
              <a:buNone/>
              <a:defRPr sz="1400" b="1" cap="all" baseline="0">
                <a:latin typeface="Harmonia Sans" panose="020B0502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3" name="Text Placeholder 10">
            <a:extLst>
              <a:ext uri="{FF2B5EF4-FFF2-40B4-BE49-F238E27FC236}">
                <a16:creationId xmlns:a16="http://schemas.microsoft.com/office/drawing/2014/main" id="{56022381-F35F-4317-93BB-81FEE3A3AE7B}"/>
              </a:ext>
            </a:extLst>
          </p:cNvPr>
          <p:cNvSpPr>
            <a:spLocks noGrp="1"/>
          </p:cNvSpPr>
          <p:nvPr>
            <p:ph type="body" sz="quarter" idx="16" hasCustomPrompt="1"/>
          </p:nvPr>
        </p:nvSpPr>
        <p:spPr>
          <a:xfrm>
            <a:off x="8232645" y="4238306"/>
            <a:ext cx="2286000" cy="914400"/>
          </a:xfrm>
        </p:spPr>
        <p:txBody>
          <a:bodyPr>
            <a:normAutofit/>
          </a:bodyPr>
          <a:lstStyle>
            <a:lvl1pPr marL="0" indent="0">
              <a:buNone/>
              <a:defRPr sz="1400" b="1" cap="all" baseline="0">
                <a:latin typeface="Harmonia Sans" panose="020B0502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0" name="Footer Placeholder 3">
            <a:extLst>
              <a:ext uri="{FF2B5EF4-FFF2-40B4-BE49-F238E27FC236}">
                <a16:creationId xmlns:a16="http://schemas.microsoft.com/office/drawing/2014/main" id="{3AD918C7-3EF8-4DFF-A598-119D00A01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996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uthor Photo &amp; Cont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A247-EDB3-4FD0-B112-9866B3A87624}"/>
              </a:ext>
            </a:extLst>
          </p:cNvPr>
          <p:cNvSpPr>
            <a:spLocks noGrp="1"/>
          </p:cNvSpPr>
          <p:nvPr>
            <p:ph type="title"/>
          </p:nvPr>
        </p:nvSpPr>
        <p:spPr>
          <a:xfrm>
            <a:off x="4038600" y="2942544"/>
            <a:ext cx="7315200" cy="701993"/>
          </a:xfrm>
          <a:solidFill>
            <a:srgbClr val="B4B4B4"/>
          </a:solidFill>
        </p:spPr>
        <p:txBody>
          <a:bodyPr anchor="b">
            <a:normAutofit/>
          </a:bodyPr>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B4125775-34CD-4B8F-83E9-5DD82984DBE8}"/>
              </a:ext>
            </a:extLst>
          </p:cNvPr>
          <p:cNvSpPr>
            <a:spLocks noGrp="1"/>
          </p:cNvSpPr>
          <p:nvPr>
            <p:ph type="pic" idx="1"/>
          </p:nvPr>
        </p:nvSpPr>
        <p:spPr>
          <a:xfrm>
            <a:off x="838200" y="2197011"/>
            <a:ext cx="3200400" cy="320040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9E63B5B-D7C7-406B-833A-CEB3A44784CF}"/>
              </a:ext>
            </a:extLst>
          </p:cNvPr>
          <p:cNvSpPr>
            <a:spLocks noGrp="1"/>
          </p:cNvSpPr>
          <p:nvPr>
            <p:ph type="body" sz="half" idx="2"/>
          </p:nvPr>
        </p:nvSpPr>
        <p:spPr>
          <a:xfrm>
            <a:off x="4038599" y="3644536"/>
            <a:ext cx="7315200" cy="1170059"/>
          </a:xfrm>
          <a:solidFill>
            <a:srgbClr val="B4B4B4"/>
          </a:solidFill>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ext Placeholder 7">
            <a:extLst>
              <a:ext uri="{FF2B5EF4-FFF2-40B4-BE49-F238E27FC236}">
                <a16:creationId xmlns:a16="http://schemas.microsoft.com/office/drawing/2014/main" id="{E7430CEA-8D21-47EB-A427-9F5C96F130E1}"/>
              </a:ext>
            </a:extLst>
          </p:cNvPr>
          <p:cNvSpPr>
            <a:spLocks noGrp="1"/>
          </p:cNvSpPr>
          <p:nvPr>
            <p:ph type="body" sz="quarter" idx="13"/>
          </p:nvPr>
        </p:nvSpPr>
        <p:spPr>
          <a:xfrm>
            <a:off x="838200" y="344488"/>
            <a:ext cx="7315200" cy="914400"/>
          </a:xfrm>
        </p:spPr>
        <p:txBody>
          <a:bodyPr anchor="ctr" anchorCtr="0">
            <a:normAutofit/>
          </a:bodyPr>
          <a:lstStyle>
            <a:lvl1pPr marL="0" indent="0">
              <a:buNone/>
              <a:defRPr lang="en-US" sz="4000" kern="1200" cap="none" baseline="0" dirty="0">
                <a:solidFill>
                  <a:srgbClr val="FBF9F3"/>
                </a:solidFill>
                <a:latin typeface="Harmonia Sans" panose="020B0502030402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10" name="Slide Number Placeholder 7">
            <a:extLst>
              <a:ext uri="{FF2B5EF4-FFF2-40B4-BE49-F238E27FC236}">
                <a16:creationId xmlns:a16="http://schemas.microsoft.com/office/drawing/2014/main" id="{389CB19C-EE5A-4FE6-A471-E8C267755F4C}"/>
              </a:ext>
            </a:extLst>
          </p:cNvPr>
          <p:cNvSpPr>
            <a:spLocks noGrp="1"/>
          </p:cNvSpPr>
          <p:nvPr>
            <p:ph type="sldNum" sz="quarter" idx="4"/>
          </p:nvPr>
        </p:nvSpPr>
        <p:spPr>
          <a:xfrm>
            <a:off x="810220" y="6356350"/>
            <a:ext cx="2743200" cy="365125"/>
          </a:xfrm>
          <a:prstGeom prst="rect">
            <a:avLst/>
          </a:prstGeom>
        </p:spPr>
        <p:txBody>
          <a:bodyPr vert="horz" lIns="91440" tIns="45720" rIns="91440" bIns="45720" rtlCol="0" anchor="ctr"/>
          <a:lstStyle>
            <a:lvl1pPr algn="l">
              <a:defRPr sz="1000">
                <a:solidFill>
                  <a:schemeClr val="tx1">
                    <a:tint val="75000"/>
                  </a:schemeClr>
                </a:solidFill>
                <a:latin typeface="Harmonia Sans" panose="020B0502030402020204" pitchFamily="34" charset="0"/>
                <a:ea typeface="Open Sans" panose="020B0606030504020204" pitchFamily="34" charset="0"/>
                <a:cs typeface="Open Sans" panose="020B0606030504020204" pitchFamily="34" charset="0"/>
              </a:defRPr>
            </a:lvl1pPr>
          </a:lstStyle>
          <a:p>
            <a:fld id="{C239E13A-DC4A-4432-A0A3-F98620F1E30E}" type="slidenum">
              <a:rPr lang="en-US" smtClean="0"/>
              <a:pPr/>
              <a:t>‹#›</a:t>
            </a:fld>
            <a:endParaRPr lang="en-US" dirty="0"/>
          </a:p>
        </p:txBody>
      </p:sp>
      <p:sp>
        <p:nvSpPr>
          <p:cNvPr id="7" name="Footer Placeholder 3">
            <a:extLst>
              <a:ext uri="{FF2B5EF4-FFF2-40B4-BE49-F238E27FC236}">
                <a16:creationId xmlns:a16="http://schemas.microsoft.com/office/drawing/2014/main" id="{F7B0B0C0-5B65-4DCD-9F71-5F25B0003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57799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E0F4-8DF8-49F7-B5E2-B611F9992D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80E4DD-BE15-46C5-A5B7-9D28AB584C0D}"/>
              </a:ext>
            </a:extLst>
          </p:cNvPr>
          <p:cNvSpPr>
            <a:spLocks noGrp="1"/>
          </p:cNvSpPr>
          <p:nvPr>
            <p:ph idx="1"/>
          </p:nvPr>
        </p:nvSpPr>
        <p:spPr/>
        <p:txBody>
          <a:bodyPr>
            <a:normAutofit/>
          </a:bodyPr>
          <a:lstStyle>
            <a:lvl1pPr>
              <a:lnSpc>
                <a:spcPct val="150000"/>
              </a:lnSpc>
              <a:defRPr sz="2400">
                <a:solidFill>
                  <a:srgbClr val="323232"/>
                </a:solidFill>
              </a:defRPr>
            </a:lvl1pPr>
            <a:lvl2pPr>
              <a:lnSpc>
                <a:spcPct val="150000"/>
              </a:lnSpc>
              <a:defRPr sz="2400"/>
            </a:lvl2pPr>
            <a:lvl3pPr>
              <a:lnSpc>
                <a:spcPct val="150000"/>
              </a:lnSpc>
              <a:defRPr sz="2400"/>
            </a:lvl3pPr>
            <a:lvl4pPr>
              <a:lnSpc>
                <a:spcPct val="150000"/>
              </a:lnSpc>
              <a:defRPr sz="2400"/>
            </a:lvl4pPr>
            <a:lvl5pPr>
              <a:lnSpc>
                <a:spcPct val="15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DE52366-287F-4F8B-92D8-059DD4A2E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854EC-3C55-4B3A-923F-89C4EE693CE4}"/>
              </a:ext>
            </a:extLst>
          </p:cNvPr>
          <p:cNvSpPr>
            <a:spLocks noGrp="1"/>
          </p:cNvSpPr>
          <p:nvPr>
            <p:ph type="sldNum" sz="quarter" idx="12"/>
          </p:nvPr>
        </p:nvSpPr>
        <p:spPr/>
        <p:txBody>
          <a:bodyPr/>
          <a:lstStyle/>
          <a:p>
            <a:fld id="{EB338546-441F-4863-96BB-B7F82DE07527}" type="slidenum">
              <a:rPr lang="en-US" smtClean="0"/>
              <a:t>‹#›</a:t>
            </a:fld>
            <a:endParaRPr lang="en-US"/>
          </a:p>
        </p:txBody>
      </p:sp>
    </p:spTree>
    <p:extLst>
      <p:ext uri="{BB962C8B-B14F-4D97-AF65-F5344CB8AC3E}">
        <p14:creationId xmlns:p14="http://schemas.microsoft.com/office/powerpoint/2010/main" val="301116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DD030-9344-4931-97E7-8C3744AFC7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3BBE1E-71FF-40A0-986F-EB1111A93933}"/>
              </a:ext>
            </a:extLst>
          </p:cNvPr>
          <p:cNvSpPr>
            <a:spLocks noGrp="1"/>
          </p:cNvSpPr>
          <p:nvPr>
            <p:ph sz="half" idx="1"/>
          </p:nvPr>
        </p:nvSpPr>
        <p:spPr>
          <a:xfrm>
            <a:off x="838200" y="1825625"/>
            <a:ext cx="5181600" cy="4351338"/>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D87133-F445-4158-B87B-16FA8ECD373D}"/>
              </a:ext>
            </a:extLst>
          </p:cNvPr>
          <p:cNvSpPr>
            <a:spLocks noGrp="1"/>
          </p:cNvSpPr>
          <p:nvPr>
            <p:ph sz="half" idx="2"/>
          </p:nvPr>
        </p:nvSpPr>
        <p:spPr>
          <a:xfrm>
            <a:off x="6172200" y="1825625"/>
            <a:ext cx="5181600" cy="4351338"/>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AE18999-9ADD-41F4-BA2D-C801AD17D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21D94-CB59-4E22-8593-5B7F9BD198C9}"/>
              </a:ext>
            </a:extLst>
          </p:cNvPr>
          <p:cNvSpPr>
            <a:spLocks noGrp="1"/>
          </p:cNvSpPr>
          <p:nvPr>
            <p:ph type="sldNum" sz="quarter" idx="12"/>
          </p:nvPr>
        </p:nvSpPr>
        <p:spPr/>
        <p:txBody>
          <a:bodyPr/>
          <a:lstStyle/>
          <a:p>
            <a:fld id="{EB338546-441F-4863-96BB-B7F82DE07527}" type="slidenum">
              <a:rPr lang="en-US" smtClean="0"/>
              <a:t>‹#›</a:t>
            </a:fld>
            <a:endParaRPr lang="en-US"/>
          </a:p>
        </p:txBody>
      </p:sp>
    </p:spTree>
    <p:extLst>
      <p:ext uri="{BB962C8B-B14F-4D97-AF65-F5344CB8AC3E}">
        <p14:creationId xmlns:p14="http://schemas.microsoft.com/office/powerpoint/2010/main" val="144400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BD9BE-9A5B-496F-AB85-F727C7AFA766}"/>
              </a:ext>
            </a:extLst>
          </p:cNvPr>
          <p:cNvSpPr>
            <a:spLocks noGrp="1"/>
          </p:cNvSpPr>
          <p:nvPr>
            <p:ph type="title"/>
          </p:nvPr>
        </p:nvSpPr>
        <p:spPr>
          <a:xfrm>
            <a:off x="839788" y="228601"/>
            <a:ext cx="7313612" cy="1000769"/>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FB51E3-851E-45D6-BD70-2F280B23ECFA}"/>
              </a:ext>
            </a:extLst>
          </p:cNvPr>
          <p:cNvSpPr>
            <a:spLocks noGrp="1"/>
          </p:cNvSpPr>
          <p:nvPr>
            <p:ph type="body" idx="1"/>
          </p:nvPr>
        </p:nvSpPr>
        <p:spPr>
          <a:xfrm>
            <a:off x="839788" y="1681163"/>
            <a:ext cx="5157787" cy="595312"/>
          </a:xfrm>
        </p:spPr>
        <p:txBody>
          <a:bodyPr anchor="b"/>
          <a:lstStyle>
            <a:lvl1pPr marL="0" indent="0">
              <a:lnSpc>
                <a:spcPct val="100000"/>
              </a:lnSpc>
              <a:spcBef>
                <a:spcPts val="0"/>
              </a:spcBef>
              <a:buNone/>
              <a:defRPr sz="2400" b="1" cap="all" baseline="0">
                <a:latin typeface="Harmonia Sans" panose="020B0502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7FF2278-F240-44B8-A9AE-C3DD20D5CF88}"/>
              </a:ext>
            </a:extLst>
          </p:cNvPr>
          <p:cNvSpPr>
            <a:spLocks noGrp="1"/>
          </p:cNvSpPr>
          <p:nvPr>
            <p:ph sz="half" idx="2"/>
          </p:nvPr>
        </p:nvSpPr>
        <p:spPr>
          <a:xfrm>
            <a:off x="839788" y="2505075"/>
            <a:ext cx="5157787" cy="3684588"/>
          </a:xfrm>
        </p:spPr>
        <p:txBody>
          <a:bodyPr>
            <a:normAutofit/>
          </a:bodyPr>
          <a:lstStyle>
            <a:lvl1pPr>
              <a:defRPr sz="2400" baseline="0"/>
            </a:lvl1pPr>
            <a:lvl2pPr>
              <a:defRPr sz="2400" baseline="0"/>
            </a:lvl2pPr>
            <a:lvl3pPr>
              <a:defRPr sz="2400" baseline="0"/>
            </a:lvl3pPr>
            <a:lvl4pPr>
              <a:defRPr sz="2400" baseline="0"/>
            </a:lvl4pPr>
            <a:lvl5pPr>
              <a:defRPr sz="24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DE6B58D-2A53-4EF2-A5E2-EAE292677269}"/>
              </a:ext>
            </a:extLst>
          </p:cNvPr>
          <p:cNvSpPr>
            <a:spLocks noGrp="1"/>
          </p:cNvSpPr>
          <p:nvPr>
            <p:ph type="body" sz="quarter" idx="3"/>
          </p:nvPr>
        </p:nvSpPr>
        <p:spPr>
          <a:xfrm>
            <a:off x="6172200" y="1681163"/>
            <a:ext cx="5183188" cy="626124"/>
          </a:xfrm>
        </p:spPr>
        <p:txBody>
          <a:bodyPr anchor="b">
            <a:normAutofit/>
          </a:bodyPr>
          <a:lstStyle>
            <a:lvl1pPr marL="0" indent="0">
              <a:buNone/>
              <a:defRPr lang="en-US" sz="2400" b="1" kern="1200" cap="all" baseline="0" dirty="0" smtClean="0">
                <a:solidFill>
                  <a:srgbClr val="323232"/>
                </a:solidFill>
                <a:latin typeface="Harmonia Sans" panose="020B0502030402020204" pitchFamily="34" charset="0"/>
                <a:ea typeface="+mn-ea"/>
                <a:cs typeface="Martel"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buClr>
                <a:srgbClr val="3F534E"/>
              </a:buClr>
              <a:buFont typeface="Martel" panose="00000500000000000000" pitchFamily="2" charset="0"/>
              <a:buNone/>
            </a:pPr>
            <a:r>
              <a:rPr lang="en-US" dirty="0"/>
              <a:t>Click to edit Master text styles</a:t>
            </a:r>
          </a:p>
        </p:txBody>
      </p:sp>
      <p:sp>
        <p:nvSpPr>
          <p:cNvPr id="6" name="Content Placeholder 5">
            <a:extLst>
              <a:ext uri="{FF2B5EF4-FFF2-40B4-BE49-F238E27FC236}">
                <a16:creationId xmlns:a16="http://schemas.microsoft.com/office/drawing/2014/main" id="{3443FDFD-F784-4F4F-A1F8-0A34BEAFE1A1}"/>
              </a:ext>
            </a:extLst>
          </p:cNvPr>
          <p:cNvSpPr>
            <a:spLocks noGrp="1"/>
          </p:cNvSpPr>
          <p:nvPr>
            <p:ph sz="quarter" idx="4"/>
          </p:nvPr>
        </p:nvSpPr>
        <p:spPr>
          <a:xfrm>
            <a:off x="6172200" y="2505075"/>
            <a:ext cx="5183188" cy="3684588"/>
          </a:xfrm>
        </p:spPr>
        <p:txBody>
          <a:bodyPr>
            <a:normAutofit/>
          </a:bodyPr>
          <a:lstStyle>
            <a:lvl1pPr>
              <a:defRPr sz="2400" baseline="0"/>
            </a:lvl1pPr>
            <a:lvl2pPr>
              <a:defRPr sz="2400" baseline="0"/>
            </a:lvl2pPr>
            <a:lvl3pPr>
              <a:defRPr sz="2400" baseline="0"/>
            </a:lvl3pPr>
            <a:lvl4pPr>
              <a:defRPr sz="2400" baseline="0"/>
            </a:lvl4pPr>
            <a:lvl5pPr>
              <a:defRPr sz="24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31ACF63C-7131-4423-B788-ED07AE5838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CC9DA-9BBE-4ACB-9259-ACF297BB4FA6}"/>
              </a:ext>
            </a:extLst>
          </p:cNvPr>
          <p:cNvSpPr>
            <a:spLocks noGrp="1"/>
          </p:cNvSpPr>
          <p:nvPr>
            <p:ph type="sldNum" sz="quarter" idx="12"/>
          </p:nvPr>
        </p:nvSpPr>
        <p:spPr/>
        <p:txBody>
          <a:bodyPr/>
          <a:lstStyle/>
          <a:p>
            <a:fld id="{EB338546-441F-4863-96BB-B7F82DE07527}" type="slidenum">
              <a:rPr lang="en-US" smtClean="0"/>
              <a:t>‹#›</a:t>
            </a:fld>
            <a:endParaRPr lang="en-US"/>
          </a:p>
        </p:txBody>
      </p:sp>
    </p:spTree>
    <p:extLst>
      <p:ext uri="{BB962C8B-B14F-4D97-AF65-F5344CB8AC3E}">
        <p14:creationId xmlns:p14="http://schemas.microsoft.com/office/powerpoint/2010/main" val="794919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09BA-E80F-4771-905F-F923750F08F4}"/>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6049053D-25DE-45A1-B258-887FB00452A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0A88B8D-8193-4349-9C95-4878A41DB9C9}"/>
              </a:ext>
            </a:extLst>
          </p:cNvPr>
          <p:cNvSpPr>
            <a:spLocks noGrp="1"/>
          </p:cNvSpPr>
          <p:nvPr>
            <p:ph type="sldNum" sz="quarter" idx="12"/>
          </p:nvPr>
        </p:nvSpPr>
        <p:spPr/>
        <p:txBody>
          <a:bodyPr/>
          <a:lstStyle/>
          <a:p>
            <a:fld id="{EB338546-441F-4863-96BB-B7F82DE07527}" type="slidenum">
              <a:rPr lang="en-US" smtClean="0"/>
              <a:t>‹#›</a:t>
            </a:fld>
            <a:endParaRPr lang="en-US" dirty="0"/>
          </a:p>
        </p:txBody>
      </p:sp>
    </p:spTree>
    <p:extLst>
      <p:ext uri="{BB962C8B-B14F-4D97-AF65-F5344CB8AC3E}">
        <p14:creationId xmlns:p14="http://schemas.microsoft.com/office/powerpoint/2010/main" val="316063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13E21-774A-4B54-A642-5542D62CD2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C398DB-76BC-4A20-8F44-391569D6D2F4}"/>
              </a:ext>
            </a:extLst>
          </p:cNvPr>
          <p:cNvSpPr>
            <a:spLocks noGrp="1"/>
          </p:cNvSpPr>
          <p:nvPr>
            <p:ph type="sldNum" sz="quarter" idx="12"/>
          </p:nvPr>
        </p:nvSpPr>
        <p:spPr/>
        <p:txBody>
          <a:bodyPr/>
          <a:lstStyle/>
          <a:p>
            <a:fld id="{EB338546-441F-4863-96BB-B7F82DE07527}" type="slidenum">
              <a:rPr lang="en-US" smtClean="0"/>
              <a:t>‹#›</a:t>
            </a:fld>
            <a:endParaRPr lang="en-US"/>
          </a:p>
        </p:txBody>
      </p:sp>
    </p:spTree>
    <p:extLst>
      <p:ext uri="{BB962C8B-B14F-4D97-AF65-F5344CB8AC3E}">
        <p14:creationId xmlns:p14="http://schemas.microsoft.com/office/powerpoint/2010/main" val="7121967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5.svg"/><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5.svg"/><Relationship Id="rId5" Type="http://schemas.openxmlformats.org/officeDocument/2006/relationships/slideLayout" Target="../slideLayouts/slideLayout15.xml"/><Relationship Id="rId10" Type="http://schemas.openxmlformats.org/officeDocument/2006/relationships/image" Target="../media/image4.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D5CAAE-61AA-449A-8D49-02CF602447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DD6AA3F-27F3-4E50-AB25-A553C484D2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D80C46F2-8D01-48DB-8CE7-5DC089F3DF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armonia Sans" panose="020B0502030402020204" pitchFamily="34" charset="0"/>
              </a:defRPr>
            </a:lvl1pPr>
          </a:lstStyle>
          <a:p>
            <a:endParaRPr lang="en-US" dirty="0"/>
          </a:p>
        </p:txBody>
      </p:sp>
    </p:spTree>
    <p:extLst>
      <p:ext uri="{BB962C8B-B14F-4D97-AF65-F5344CB8AC3E}">
        <p14:creationId xmlns:p14="http://schemas.microsoft.com/office/powerpoint/2010/main" val="4064663738"/>
      </p:ext>
    </p:extLst>
  </p:cSld>
  <p:clrMap bg1="lt1" tx1="dk1" bg2="lt2" tx2="dk2" accent1="accent1" accent2="accent2" accent3="accent3" accent4="accent4" accent5="accent5" accent6="accent6" hlink="hlink" folHlink="folHlink"/>
  <p:sldLayoutIdLst>
    <p:sldLayoutId id="2147483674" r:id="rId1"/>
    <p:sldLayoutId id="2147483680"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armonia Sans" panose="020B0502030402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FBCF56-2DF8-4AD1-95B4-C48EE632DB9D}"/>
              </a:ext>
            </a:extLst>
          </p:cNvPr>
          <p:cNvSpPr/>
          <p:nvPr userDrawn="1"/>
        </p:nvSpPr>
        <p:spPr>
          <a:xfrm>
            <a:off x="-1" y="-1"/>
            <a:ext cx="8978809" cy="1474233"/>
          </a:xfrm>
          <a:prstGeom prst="rect">
            <a:avLst/>
          </a:prstGeom>
          <a:solidFill>
            <a:srgbClr val="3F5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92F4848-FB2E-45E1-86BE-8BA20517AC0F}"/>
              </a:ext>
            </a:extLst>
          </p:cNvPr>
          <p:cNvSpPr>
            <a:spLocks noGrp="1"/>
          </p:cNvSpPr>
          <p:nvPr>
            <p:ph type="title"/>
          </p:nvPr>
        </p:nvSpPr>
        <p:spPr>
          <a:xfrm>
            <a:off x="838200" y="229955"/>
            <a:ext cx="7315200" cy="10156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ECBD1ED-72CF-44FD-A3BD-C34A21E7C2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6AD664D-6F3B-4654-A9A5-970868EF42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Harmonia Sans" panose="020B0502030402020204" pitchFamily="34" charset="0"/>
              </a:defRPr>
            </a:lvl1pPr>
          </a:lstStyle>
          <a:p>
            <a:endParaRPr lang="en-US" dirty="0"/>
          </a:p>
        </p:txBody>
      </p:sp>
      <p:sp>
        <p:nvSpPr>
          <p:cNvPr id="6" name="Slide Number Placeholder 5">
            <a:extLst>
              <a:ext uri="{FF2B5EF4-FFF2-40B4-BE49-F238E27FC236}">
                <a16:creationId xmlns:a16="http://schemas.microsoft.com/office/drawing/2014/main" id="{4A1D5DD4-746F-40F7-BA04-BB8E7B4D02D9}"/>
              </a:ext>
            </a:extLst>
          </p:cNvPr>
          <p:cNvSpPr>
            <a:spLocks noGrp="1"/>
          </p:cNvSpPr>
          <p:nvPr>
            <p:ph type="sldNum" sz="quarter" idx="4"/>
          </p:nvPr>
        </p:nvSpPr>
        <p:spPr>
          <a:xfrm>
            <a:off x="913737" y="6356349"/>
            <a:ext cx="2743200" cy="365125"/>
          </a:xfrm>
          <a:prstGeom prst="rect">
            <a:avLst/>
          </a:prstGeom>
        </p:spPr>
        <p:txBody>
          <a:bodyPr vert="horz" lIns="91440" tIns="45720" rIns="91440" bIns="45720" rtlCol="0" anchor="ctr"/>
          <a:lstStyle>
            <a:lvl1pPr algn="l">
              <a:defRPr sz="1000">
                <a:solidFill>
                  <a:schemeClr val="tx1">
                    <a:tint val="75000"/>
                  </a:schemeClr>
                </a:solidFill>
                <a:latin typeface="Harmonia Sans" panose="020B0502030402020204" pitchFamily="34" charset="0"/>
              </a:defRPr>
            </a:lvl1pPr>
          </a:lstStyle>
          <a:p>
            <a:fld id="{EB338546-441F-4863-96BB-B7F82DE07527}" type="slidenum">
              <a:rPr lang="en-US" smtClean="0"/>
              <a:pPr/>
              <a:t>‹#›</a:t>
            </a:fld>
            <a:endParaRPr lang="en-US" dirty="0"/>
          </a:p>
        </p:txBody>
      </p:sp>
      <p:pic>
        <p:nvPicPr>
          <p:cNvPr id="9" name="Graphic 8">
            <a:extLst>
              <a:ext uri="{FF2B5EF4-FFF2-40B4-BE49-F238E27FC236}">
                <a16:creationId xmlns:a16="http://schemas.microsoft.com/office/drawing/2014/main" id="{D5B0F83D-4D91-496D-AB2F-7AE75857F0AC}"/>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b="19031"/>
          <a:stretch/>
        </p:blipFill>
        <p:spPr>
          <a:xfrm>
            <a:off x="7620000" y="5290699"/>
            <a:ext cx="4572000" cy="1567301"/>
          </a:xfrm>
          <a:prstGeom prst="rect">
            <a:avLst/>
          </a:prstGeom>
        </p:spPr>
      </p:pic>
      <p:pic>
        <p:nvPicPr>
          <p:cNvPr id="10" name="Picture 9">
            <a:extLst>
              <a:ext uri="{FF2B5EF4-FFF2-40B4-BE49-F238E27FC236}">
                <a16:creationId xmlns:a16="http://schemas.microsoft.com/office/drawing/2014/main" id="{0B06B0B0-41B0-42B9-BEDC-C1143B14DF2D}"/>
              </a:ext>
            </a:extLst>
          </p:cNvPr>
          <p:cNvPicPr>
            <a:picLocks noChangeAspect="1"/>
          </p:cNvPicPr>
          <p:nvPr userDrawn="1"/>
        </p:nvPicPr>
        <p:blipFill>
          <a:blip r:embed="rId12" cstate="email">
            <a:extLst>
              <a:ext uri="{28A0092B-C50C-407E-A947-70E740481C1C}">
                <a14:useLocalDpi xmlns:a14="http://schemas.microsoft.com/office/drawing/2010/main"/>
              </a:ext>
            </a:extLst>
          </a:blip>
          <a:srcRect/>
          <a:stretch/>
        </p:blipFill>
        <p:spPr>
          <a:xfrm>
            <a:off x="8978809" y="6333679"/>
            <a:ext cx="2467294" cy="318391"/>
          </a:xfrm>
          <a:prstGeom prst="rect">
            <a:avLst/>
          </a:prstGeom>
        </p:spPr>
      </p:pic>
    </p:spTree>
    <p:extLst>
      <p:ext uri="{BB962C8B-B14F-4D97-AF65-F5344CB8AC3E}">
        <p14:creationId xmlns:p14="http://schemas.microsoft.com/office/powerpoint/2010/main" val="165428609"/>
      </p:ext>
    </p:extLst>
  </p:cSld>
  <p:clrMap bg1="lt1" tx1="dk1" bg2="lt2" tx2="dk2" accent1="accent1" accent2="accent2" accent3="accent3" accent4="accent4" accent5="accent5" accent6="accent6" hlink="hlink" folHlink="folHlink"/>
  <p:sldLayoutIdLst>
    <p:sldLayoutId id="2147483718" r:id="rId1"/>
    <p:sldLayoutId id="2147483672" r:id="rId2"/>
    <p:sldLayoutId id="2147483721" r:id="rId3"/>
    <p:sldLayoutId id="2147483723" r:id="rId4"/>
    <p:sldLayoutId id="2147483724" r:id="rId5"/>
    <p:sldLayoutId id="2147483725" r:id="rId6"/>
    <p:sldLayoutId id="2147483726" r:id="rId7"/>
    <p:sldLayoutId id="2147483728" r:id="rId8"/>
  </p:sldLayoutIdLst>
  <p:txStyles>
    <p:titleStyle>
      <a:lvl1pPr algn="l" defTabSz="914400" rtl="0" eaLnBrk="1" latinLnBrk="0" hangingPunct="1">
        <a:lnSpc>
          <a:spcPct val="90000"/>
        </a:lnSpc>
        <a:spcBef>
          <a:spcPct val="0"/>
        </a:spcBef>
        <a:buNone/>
        <a:defRPr lang="en-US" sz="4000" kern="1200" cap="none" baseline="0" dirty="0">
          <a:solidFill>
            <a:srgbClr val="FBF9F3"/>
          </a:solidFill>
          <a:latin typeface="Harmonia Sans" panose="020B0502030402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50000"/>
        </a:lnSpc>
        <a:spcBef>
          <a:spcPts val="0"/>
        </a:spcBef>
        <a:buClr>
          <a:srgbClr val="3F534E"/>
        </a:buClr>
        <a:buFont typeface="Martel" panose="00000500000000000000" pitchFamily="2" charset="0"/>
        <a:buChar char="•"/>
        <a:defRPr sz="2800" kern="1200">
          <a:solidFill>
            <a:srgbClr val="323232"/>
          </a:solidFill>
          <a:latin typeface="Merriweather" panose="00000500000000000000" pitchFamily="2" charset="0"/>
          <a:ea typeface="+mn-ea"/>
          <a:cs typeface="Martel" panose="00000500000000000000" pitchFamily="2" charset="0"/>
        </a:defRPr>
      </a:lvl1pPr>
      <a:lvl2pPr marL="685800" indent="-228600" algn="l" defTabSz="914400" rtl="0" eaLnBrk="1" latinLnBrk="0" hangingPunct="1">
        <a:lnSpc>
          <a:spcPct val="150000"/>
        </a:lnSpc>
        <a:spcBef>
          <a:spcPts val="0"/>
        </a:spcBef>
        <a:buClr>
          <a:srgbClr val="3F534E"/>
        </a:buClr>
        <a:buFont typeface="Symbol" panose="05050102010706020507" pitchFamily="18" charset="2"/>
        <a:buChar char="-"/>
        <a:defRPr sz="2400" kern="1200">
          <a:solidFill>
            <a:srgbClr val="323232"/>
          </a:solidFill>
          <a:latin typeface="Merriweather" panose="00000500000000000000" pitchFamily="2" charset="0"/>
          <a:ea typeface="+mn-ea"/>
          <a:cs typeface="Martel" panose="00000500000000000000" pitchFamily="2" charset="0"/>
        </a:defRPr>
      </a:lvl2pPr>
      <a:lvl3pPr marL="1143000" indent="-228600" algn="l" defTabSz="914400" rtl="0" eaLnBrk="1" latinLnBrk="0" hangingPunct="1">
        <a:lnSpc>
          <a:spcPct val="150000"/>
        </a:lnSpc>
        <a:spcBef>
          <a:spcPts val="0"/>
        </a:spcBef>
        <a:buClr>
          <a:srgbClr val="3F534E"/>
        </a:buClr>
        <a:buFont typeface="Martel" panose="00000500000000000000" pitchFamily="2" charset="0"/>
        <a:buChar char="•"/>
        <a:defRPr sz="2000" kern="1200">
          <a:solidFill>
            <a:srgbClr val="323232"/>
          </a:solidFill>
          <a:latin typeface="Merriweather" panose="00000500000000000000" pitchFamily="2" charset="0"/>
          <a:ea typeface="+mn-ea"/>
          <a:cs typeface="Martel" panose="00000500000000000000" pitchFamily="2" charset="0"/>
        </a:defRPr>
      </a:lvl3pPr>
      <a:lvl4pPr marL="1600200" indent="-228600" algn="l" defTabSz="914400" rtl="0" eaLnBrk="1" latinLnBrk="0" hangingPunct="1">
        <a:lnSpc>
          <a:spcPct val="150000"/>
        </a:lnSpc>
        <a:spcBef>
          <a:spcPts val="0"/>
        </a:spcBef>
        <a:buClr>
          <a:srgbClr val="3F534E"/>
        </a:buClr>
        <a:buFont typeface="Symbol" panose="05050102010706020507" pitchFamily="18" charset="2"/>
        <a:buChar char="-"/>
        <a:defRPr sz="1800" kern="1200">
          <a:solidFill>
            <a:srgbClr val="323232"/>
          </a:solidFill>
          <a:latin typeface="Merriweather" panose="00000500000000000000" pitchFamily="2" charset="0"/>
          <a:ea typeface="+mn-ea"/>
          <a:cs typeface="Martel" panose="00000500000000000000" pitchFamily="2" charset="0"/>
        </a:defRPr>
      </a:lvl4pPr>
      <a:lvl5pPr marL="2057400" indent="-228600" algn="l" defTabSz="914400" rtl="0" eaLnBrk="1" latinLnBrk="0" hangingPunct="1">
        <a:lnSpc>
          <a:spcPct val="150000"/>
        </a:lnSpc>
        <a:spcBef>
          <a:spcPts val="0"/>
        </a:spcBef>
        <a:buClr>
          <a:srgbClr val="3F534E"/>
        </a:buClr>
        <a:buFont typeface="Martel" panose="00000500000000000000" pitchFamily="2" charset="0"/>
        <a:buChar char="•"/>
        <a:defRPr sz="1800" kern="1200">
          <a:solidFill>
            <a:srgbClr val="323232"/>
          </a:solidFill>
          <a:latin typeface="Merriweather" panose="00000500000000000000" pitchFamily="2" charset="0"/>
          <a:ea typeface="+mn-ea"/>
          <a:cs typeface="Martel"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FBCF56-2DF8-4AD1-95B4-C48EE632DB9D}"/>
              </a:ext>
            </a:extLst>
          </p:cNvPr>
          <p:cNvSpPr/>
          <p:nvPr userDrawn="1"/>
        </p:nvSpPr>
        <p:spPr>
          <a:xfrm>
            <a:off x="-1" y="-1"/>
            <a:ext cx="9568874" cy="1474233"/>
          </a:xfrm>
          <a:prstGeom prst="rect">
            <a:avLst/>
          </a:prstGeom>
          <a:solidFill>
            <a:srgbClr val="3F5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92F4848-FB2E-45E1-86BE-8BA20517AC0F}"/>
              </a:ext>
            </a:extLst>
          </p:cNvPr>
          <p:cNvSpPr>
            <a:spLocks noGrp="1"/>
          </p:cNvSpPr>
          <p:nvPr>
            <p:ph type="title"/>
          </p:nvPr>
        </p:nvSpPr>
        <p:spPr>
          <a:xfrm>
            <a:off x="838200" y="229955"/>
            <a:ext cx="7315200" cy="10156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ECBD1ED-72CF-44FD-A3BD-C34A21E7C2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6AD664D-6F3B-4654-A9A5-970868EF42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Harmonia Sans" panose="020B0502030402020204" pitchFamily="34" charset="0"/>
              </a:defRPr>
            </a:lvl1pPr>
          </a:lstStyle>
          <a:p>
            <a:endParaRPr lang="en-US" dirty="0"/>
          </a:p>
        </p:txBody>
      </p:sp>
      <p:sp>
        <p:nvSpPr>
          <p:cNvPr id="6" name="Slide Number Placeholder 5">
            <a:extLst>
              <a:ext uri="{FF2B5EF4-FFF2-40B4-BE49-F238E27FC236}">
                <a16:creationId xmlns:a16="http://schemas.microsoft.com/office/drawing/2014/main" id="{4A1D5DD4-746F-40F7-BA04-BB8E7B4D02D9}"/>
              </a:ext>
            </a:extLst>
          </p:cNvPr>
          <p:cNvSpPr>
            <a:spLocks noGrp="1"/>
          </p:cNvSpPr>
          <p:nvPr>
            <p:ph type="sldNum" sz="quarter" idx="4"/>
          </p:nvPr>
        </p:nvSpPr>
        <p:spPr>
          <a:xfrm>
            <a:off x="913737" y="6356349"/>
            <a:ext cx="2743200" cy="365125"/>
          </a:xfrm>
          <a:prstGeom prst="rect">
            <a:avLst/>
          </a:prstGeom>
        </p:spPr>
        <p:txBody>
          <a:bodyPr vert="horz" lIns="91440" tIns="45720" rIns="91440" bIns="45720" rtlCol="0" anchor="ctr"/>
          <a:lstStyle>
            <a:lvl1pPr algn="l">
              <a:defRPr sz="1000">
                <a:solidFill>
                  <a:schemeClr val="tx1">
                    <a:tint val="75000"/>
                  </a:schemeClr>
                </a:solidFill>
                <a:latin typeface="Harmonia Sans" panose="020B0502030402020204" pitchFamily="34" charset="0"/>
              </a:defRPr>
            </a:lvl1pPr>
          </a:lstStyle>
          <a:p>
            <a:fld id="{EB338546-441F-4863-96BB-B7F82DE07527}" type="slidenum">
              <a:rPr lang="en-US" smtClean="0"/>
              <a:pPr/>
              <a:t>‹#›</a:t>
            </a:fld>
            <a:endParaRPr lang="en-US" dirty="0"/>
          </a:p>
        </p:txBody>
      </p:sp>
      <p:pic>
        <p:nvPicPr>
          <p:cNvPr id="9" name="Graphic 8">
            <a:extLst>
              <a:ext uri="{FF2B5EF4-FFF2-40B4-BE49-F238E27FC236}">
                <a16:creationId xmlns:a16="http://schemas.microsoft.com/office/drawing/2014/main" id="{D5B0F83D-4D91-496D-AB2F-7AE75857F0AC}"/>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b="19031"/>
          <a:stretch/>
        </p:blipFill>
        <p:spPr>
          <a:xfrm>
            <a:off x="7620000" y="5290699"/>
            <a:ext cx="4572000" cy="1567301"/>
          </a:xfrm>
          <a:prstGeom prst="rect">
            <a:avLst/>
          </a:prstGeom>
        </p:spPr>
      </p:pic>
      <p:pic>
        <p:nvPicPr>
          <p:cNvPr id="10" name="Picture 9">
            <a:extLst>
              <a:ext uri="{FF2B5EF4-FFF2-40B4-BE49-F238E27FC236}">
                <a16:creationId xmlns:a16="http://schemas.microsoft.com/office/drawing/2014/main" id="{0B06B0B0-41B0-42B9-BEDC-C1143B14DF2D}"/>
              </a:ext>
            </a:extLst>
          </p:cNvPr>
          <p:cNvPicPr>
            <a:picLocks noChangeAspect="1"/>
          </p:cNvPicPr>
          <p:nvPr userDrawn="1"/>
        </p:nvPicPr>
        <p:blipFill>
          <a:blip r:embed="rId12" cstate="email">
            <a:extLst>
              <a:ext uri="{28A0092B-C50C-407E-A947-70E740481C1C}">
                <a14:useLocalDpi xmlns:a14="http://schemas.microsoft.com/office/drawing/2010/main"/>
              </a:ext>
            </a:extLst>
          </a:blip>
          <a:srcRect/>
          <a:stretch/>
        </p:blipFill>
        <p:spPr>
          <a:xfrm>
            <a:off x="8978809" y="6333679"/>
            <a:ext cx="2467294" cy="318391"/>
          </a:xfrm>
          <a:prstGeom prst="rect">
            <a:avLst/>
          </a:prstGeom>
        </p:spPr>
      </p:pic>
    </p:spTree>
    <p:extLst>
      <p:ext uri="{BB962C8B-B14F-4D97-AF65-F5344CB8AC3E}">
        <p14:creationId xmlns:p14="http://schemas.microsoft.com/office/powerpoint/2010/main" val="337366985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txStyles>
    <p:titleStyle>
      <a:lvl1pPr algn="l" defTabSz="914400" rtl="0" eaLnBrk="1" latinLnBrk="0" hangingPunct="1">
        <a:lnSpc>
          <a:spcPct val="90000"/>
        </a:lnSpc>
        <a:spcBef>
          <a:spcPct val="0"/>
        </a:spcBef>
        <a:buNone/>
        <a:defRPr lang="en-US" sz="4000" kern="1200" cap="none" baseline="0" dirty="0">
          <a:solidFill>
            <a:srgbClr val="FBF9F3"/>
          </a:solidFill>
          <a:latin typeface="Harmonia Sans" panose="020B0502030402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50000"/>
        </a:lnSpc>
        <a:spcBef>
          <a:spcPts val="0"/>
        </a:spcBef>
        <a:buClr>
          <a:srgbClr val="3F534E"/>
        </a:buClr>
        <a:buFont typeface="Martel" panose="00000500000000000000" pitchFamily="2" charset="0"/>
        <a:buChar char="•"/>
        <a:defRPr sz="2800" kern="1200">
          <a:solidFill>
            <a:srgbClr val="323232"/>
          </a:solidFill>
          <a:latin typeface="Merriweather" panose="00000500000000000000" pitchFamily="2" charset="0"/>
          <a:ea typeface="+mn-ea"/>
          <a:cs typeface="Martel" panose="00000500000000000000" pitchFamily="2" charset="0"/>
        </a:defRPr>
      </a:lvl1pPr>
      <a:lvl2pPr marL="685800" indent="-228600" algn="l" defTabSz="914400" rtl="0" eaLnBrk="1" latinLnBrk="0" hangingPunct="1">
        <a:lnSpc>
          <a:spcPct val="150000"/>
        </a:lnSpc>
        <a:spcBef>
          <a:spcPts val="0"/>
        </a:spcBef>
        <a:buClr>
          <a:srgbClr val="3F534E"/>
        </a:buClr>
        <a:buFont typeface="Symbol" panose="05050102010706020507" pitchFamily="18" charset="2"/>
        <a:buChar char="-"/>
        <a:defRPr sz="2400" kern="1200">
          <a:solidFill>
            <a:srgbClr val="323232"/>
          </a:solidFill>
          <a:latin typeface="Merriweather" panose="00000500000000000000" pitchFamily="2" charset="0"/>
          <a:ea typeface="+mn-ea"/>
          <a:cs typeface="Martel" panose="00000500000000000000" pitchFamily="2" charset="0"/>
        </a:defRPr>
      </a:lvl2pPr>
      <a:lvl3pPr marL="1143000" indent="-228600" algn="l" defTabSz="914400" rtl="0" eaLnBrk="1" latinLnBrk="0" hangingPunct="1">
        <a:lnSpc>
          <a:spcPct val="150000"/>
        </a:lnSpc>
        <a:spcBef>
          <a:spcPts val="0"/>
        </a:spcBef>
        <a:buClr>
          <a:srgbClr val="3F534E"/>
        </a:buClr>
        <a:buFont typeface="Martel" panose="00000500000000000000" pitchFamily="2" charset="0"/>
        <a:buChar char="•"/>
        <a:defRPr sz="2000" kern="1200">
          <a:solidFill>
            <a:srgbClr val="323232"/>
          </a:solidFill>
          <a:latin typeface="Merriweather" panose="00000500000000000000" pitchFamily="2" charset="0"/>
          <a:ea typeface="+mn-ea"/>
          <a:cs typeface="Martel" panose="00000500000000000000" pitchFamily="2" charset="0"/>
        </a:defRPr>
      </a:lvl3pPr>
      <a:lvl4pPr marL="1600200" indent="-228600" algn="l" defTabSz="914400" rtl="0" eaLnBrk="1" latinLnBrk="0" hangingPunct="1">
        <a:lnSpc>
          <a:spcPct val="150000"/>
        </a:lnSpc>
        <a:spcBef>
          <a:spcPts val="0"/>
        </a:spcBef>
        <a:buClr>
          <a:srgbClr val="3F534E"/>
        </a:buClr>
        <a:buFont typeface="Symbol" panose="05050102010706020507" pitchFamily="18" charset="2"/>
        <a:buChar char="-"/>
        <a:defRPr sz="1800" kern="1200">
          <a:solidFill>
            <a:srgbClr val="323232"/>
          </a:solidFill>
          <a:latin typeface="Merriweather" panose="00000500000000000000" pitchFamily="2" charset="0"/>
          <a:ea typeface="+mn-ea"/>
          <a:cs typeface="Martel" panose="00000500000000000000" pitchFamily="2" charset="0"/>
        </a:defRPr>
      </a:lvl4pPr>
      <a:lvl5pPr marL="2057400" indent="-228600" algn="l" defTabSz="914400" rtl="0" eaLnBrk="1" latinLnBrk="0" hangingPunct="1">
        <a:lnSpc>
          <a:spcPct val="150000"/>
        </a:lnSpc>
        <a:spcBef>
          <a:spcPts val="0"/>
        </a:spcBef>
        <a:buClr>
          <a:srgbClr val="3F534E"/>
        </a:buClr>
        <a:buFont typeface="Martel" panose="00000500000000000000" pitchFamily="2" charset="0"/>
        <a:buChar char="•"/>
        <a:defRPr sz="1800" kern="1200">
          <a:solidFill>
            <a:srgbClr val="323232"/>
          </a:solidFill>
          <a:latin typeface="Merriweather" panose="00000500000000000000" pitchFamily="2" charset="0"/>
          <a:ea typeface="+mn-ea"/>
          <a:cs typeface="Martel"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9E95-5831-4ECB-8F66-B9E77DF23E6F}"/>
              </a:ext>
            </a:extLst>
          </p:cNvPr>
          <p:cNvSpPr>
            <a:spLocks noGrp="1"/>
          </p:cNvSpPr>
          <p:nvPr>
            <p:ph type="ctrTitle"/>
          </p:nvPr>
        </p:nvSpPr>
        <p:spPr/>
        <p:txBody>
          <a:bodyPr/>
          <a:lstStyle/>
          <a:p>
            <a:r>
              <a:rPr lang="en-US" dirty="0"/>
              <a:t>Hot Topics in Employment Law</a:t>
            </a:r>
          </a:p>
        </p:txBody>
      </p:sp>
      <p:sp>
        <p:nvSpPr>
          <p:cNvPr id="3" name="Subtitle 2">
            <a:extLst>
              <a:ext uri="{FF2B5EF4-FFF2-40B4-BE49-F238E27FC236}">
                <a16:creationId xmlns:a16="http://schemas.microsoft.com/office/drawing/2014/main" id="{79788CD4-F0CB-4B64-A37E-8871F8E3B9AF}"/>
              </a:ext>
            </a:extLst>
          </p:cNvPr>
          <p:cNvSpPr>
            <a:spLocks noGrp="1"/>
          </p:cNvSpPr>
          <p:nvPr>
            <p:ph type="subTitle" idx="1"/>
          </p:nvPr>
        </p:nvSpPr>
        <p:spPr/>
        <p:txBody>
          <a:bodyPr>
            <a:normAutofit/>
          </a:bodyPr>
          <a:lstStyle/>
          <a:p>
            <a:r>
              <a:rPr lang="en-US" dirty="0"/>
              <a:t>Dean Bennett, Partner</a:t>
            </a:r>
          </a:p>
          <a:p>
            <a:r>
              <a:rPr lang="en-US" dirty="0"/>
              <a:t>Alex </a:t>
            </a:r>
            <a:r>
              <a:rPr lang="en-US" dirty="0" err="1"/>
              <a:t>grande</a:t>
            </a:r>
            <a:r>
              <a:rPr lang="en-US" dirty="0"/>
              <a:t>, Partner</a:t>
            </a:r>
            <a:endParaRPr lang="en-US" sz="2400" b="1" dirty="0"/>
          </a:p>
        </p:txBody>
      </p:sp>
    </p:spTree>
    <p:extLst>
      <p:ext uri="{BB962C8B-B14F-4D97-AF65-F5344CB8AC3E}">
        <p14:creationId xmlns:p14="http://schemas.microsoft.com/office/powerpoint/2010/main" val="391349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7748-8C5C-D695-C9D5-A08BAD6E8168}"/>
              </a:ext>
            </a:extLst>
          </p:cNvPr>
          <p:cNvSpPr>
            <a:spLocks noGrp="1"/>
          </p:cNvSpPr>
          <p:nvPr>
            <p:ph type="title"/>
          </p:nvPr>
        </p:nvSpPr>
        <p:spPr>
          <a:xfrm>
            <a:off x="419877" y="229955"/>
            <a:ext cx="8858249" cy="1015677"/>
          </a:xfrm>
        </p:spPr>
        <p:txBody>
          <a:bodyPr>
            <a:noAutofit/>
          </a:bodyPr>
          <a:lstStyle/>
          <a:p>
            <a:r>
              <a:rPr lang="en-US" sz="3200" dirty="0"/>
              <a:t>Non-Competition and Other Restrictive Covenants: Legal and Regulatory Developments</a:t>
            </a:r>
          </a:p>
        </p:txBody>
      </p:sp>
      <p:sp>
        <p:nvSpPr>
          <p:cNvPr id="3" name="Content Placeholder 2">
            <a:extLst>
              <a:ext uri="{FF2B5EF4-FFF2-40B4-BE49-F238E27FC236}">
                <a16:creationId xmlns:a16="http://schemas.microsoft.com/office/drawing/2014/main" id="{8D3A7D4E-39C1-ADD9-31D0-753754ED3204}"/>
              </a:ext>
            </a:extLst>
          </p:cNvPr>
          <p:cNvSpPr>
            <a:spLocks noGrp="1"/>
          </p:cNvSpPr>
          <p:nvPr>
            <p:ph idx="1"/>
          </p:nvPr>
        </p:nvSpPr>
        <p:spPr/>
        <p:txBody>
          <a:bodyPr>
            <a:normAutofit/>
          </a:bodyPr>
          <a:lstStyle/>
          <a:p>
            <a:pPr marL="0" indent="0">
              <a:lnSpc>
                <a:spcPct val="100000"/>
              </a:lnSpc>
              <a:spcAft>
                <a:spcPts val="1800"/>
              </a:spcAft>
              <a:buNone/>
            </a:pPr>
            <a:r>
              <a:rPr lang="en-US" sz="2200" b="1" dirty="0"/>
              <a:t>The New Federal Rule </a:t>
            </a:r>
            <a:endParaRPr lang="en-US" sz="2200" dirty="0"/>
          </a:p>
          <a:p>
            <a:pPr>
              <a:lnSpc>
                <a:spcPct val="100000"/>
              </a:lnSpc>
              <a:spcAft>
                <a:spcPts val="1800"/>
              </a:spcAft>
            </a:pPr>
            <a:r>
              <a:rPr lang="en-US" sz="1800" dirty="0"/>
              <a:t>In January 2024, the Federal Trade Commission (FTC) proposed a new rule to end the enforcement of employee non-compete agreements across the United States. </a:t>
            </a:r>
          </a:p>
          <a:p>
            <a:pPr>
              <a:lnSpc>
                <a:spcPct val="100000"/>
              </a:lnSpc>
              <a:spcAft>
                <a:spcPts val="1800"/>
              </a:spcAft>
            </a:pPr>
            <a:r>
              <a:rPr lang="en-US" sz="1800" dirty="0"/>
              <a:t>The rule generally bans an agreement that “prevents the worker from seeking or accepting employment with a person, or operating a business, after the conclusion of the worker’s employment with the employer.”</a:t>
            </a:r>
          </a:p>
          <a:p>
            <a:pPr>
              <a:spcAft>
                <a:spcPts val="1800"/>
              </a:spcAft>
            </a:pPr>
            <a:endParaRPr lang="en-US" sz="2400" dirty="0"/>
          </a:p>
          <a:p>
            <a:pPr>
              <a:spcAft>
                <a:spcPts val="1800"/>
              </a:spcAft>
            </a:pPr>
            <a:endParaRPr lang="en-US" dirty="0"/>
          </a:p>
        </p:txBody>
      </p:sp>
    </p:spTree>
    <p:extLst>
      <p:ext uri="{BB962C8B-B14F-4D97-AF65-F5344CB8AC3E}">
        <p14:creationId xmlns:p14="http://schemas.microsoft.com/office/powerpoint/2010/main" val="10638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65272-E03A-4243-BD87-59745EF64B0F}"/>
              </a:ext>
            </a:extLst>
          </p:cNvPr>
          <p:cNvSpPr>
            <a:spLocks noGrp="1"/>
          </p:cNvSpPr>
          <p:nvPr>
            <p:ph type="title"/>
          </p:nvPr>
        </p:nvSpPr>
        <p:spPr>
          <a:xfrm>
            <a:off x="419100" y="229955"/>
            <a:ext cx="8877299" cy="1015677"/>
          </a:xfrm>
        </p:spPr>
        <p:txBody>
          <a:bodyPr>
            <a:noAutofit/>
          </a:bodyPr>
          <a:lstStyle/>
          <a:p>
            <a:r>
              <a:rPr lang="en-US" sz="3200" dirty="0"/>
              <a:t>Non-Competition and Other Restrictive Covenants: Legal and Regulatory Developments</a:t>
            </a:r>
          </a:p>
        </p:txBody>
      </p:sp>
      <p:sp>
        <p:nvSpPr>
          <p:cNvPr id="5" name="Content Placeholder 4">
            <a:extLst>
              <a:ext uri="{FF2B5EF4-FFF2-40B4-BE49-F238E27FC236}">
                <a16:creationId xmlns:a16="http://schemas.microsoft.com/office/drawing/2014/main" id="{9E6E4474-6A29-4A9B-BD74-2682CAB40830}"/>
              </a:ext>
            </a:extLst>
          </p:cNvPr>
          <p:cNvSpPr>
            <a:spLocks noGrp="1"/>
          </p:cNvSpPr>
          <p:nvPr>
            <p:ph idx="1"/>
          </p:nvPr>
        </p:nvSpPr>
        <p:spPr>
          <a:xfrm>
            <a:off x="737937" y="1825625"/>
            <a:ext cx="10615863" cy="4351338"/>
          </a:xfrm>
        </p:spPr>
        <p:txBody>
          <a:bodyPr>
            <a:noAutofit/>
          </a:bodyPr>
          <a:lstStyle/>
          <a:p>
            <a:pPr marL="0" indent="0">
              <a:lnSpc>
                <a:spcPct val="120000"/>
              </a:lnSpc>
              <a:spcAft>
                <a:spcPts val="1800"/>
              </a:spcAft>
              <a:buNone/>
            </a:pPr>
            <a:r>
              <a:rPr lang="en-US" b="1" dirty="0"/>
              <a:t>Application of the Rule</a:t>
            </a:r>
            <a:endParaRPr lang="en-US" dirty="0"/>
          </a:p>
          <a:p>
            <a:pPr>
              <a:lnSpc>
                <a:spcPct val="120000"/>
              </a:lnSpc>
              <a:spcAft>
                <a:spcPts val="1800"/>
              </a:spcAft>
            </a:pPr>
            <a:r>
              <a:rPr lang="en-US" dirty="0"/>
              <a:t>The rule applies to both </a:t>
            </a:r>
            <a:r>
              <a:rPr lang="en-US" b="1" dirty="0"/>
              <a:t>current</a:t>
            </a:r>
            <a:r>
              <a:rPr lang="en-US" dirty="0"/>
              <a:t> and </a:t>
            </a:r>
            <a:r>
              <a:rPr lang="en-US" b="1" dirty="0"/>
              <a:t>future</a:t>
            </a:r>
            <a:r>
              <a:rPr lang="en-US" dirty="0"/>
              <a:t> contracts and would prohibit employers from claiming or representing to an employee that they were bound by such an agreement. </a:t>
            </a:r>
          </a:p>
          <a:p>
            <a:pPr>
              <a:lnSpc>
                <a:spcPct val="120000"/>
              </a:lnSpc>
              <a:spcAft>
                <a:spcPts val="1800"/>
              </a:spcAft>
            </a:pPr>
            <a:r>
              <a:rPr lang="en-US" dirty="0"/>
              <a:t>The rule requires all employers that use any agreement with a non-compete clause to take action to rescind the clause and to provide written notice to the employee or former employee. </a:t>
            </a:r>
          </a:p>
        </p:txBody>
      </p:sp>
    </p:spTree>
    <p:extLst>
      <p:ext uri="{BB962C8B-B14F-4D97-AF65-F5344CB8AC3E}">
        <p14:creationId xmlns:p14="http://schemas.microsoft.com/office/powerpoint/2010/main" val="1480003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65272-E03A-4243-BD87-59745EF64B0F}"/>
              </a:ext>
            </a:extLst>
          </p:cNvPr>
          <p:cNvSpPr>
            <a:spLocks noGrp="1"/>
          </p:cNvSpPr>
          <p:nvPr>
            <p:ph type="title"/>
          </p:nvPr>
        </p:nvSpPr>
        <p:spPr>
          <a:xfrm>
            <a:off x="419882" y="229955"/>
            <a:ext cx="8902959" cy="1015677"/>
          </a:xfrm>
        </p:spPr>
        <p:txBody>
          <a:bodyPr>
            <a:noAutofit/>
          </a:bodyPr>
          <a:lstStyle/>
          <a:p>
            <a:r>
              <a:rPr lang="en-US" sz="3200" dirty="0"/>
              <a:t>Non-Competition and Other Restrictive Covenants: Legal and Regulatory Developments</a:t>
            </a:r>
          </a:p>
        </p:txBody>
      </p:sp>
      <p:sp>
        <p:nvSpPr>
          <p:cNvPr id="5" name="Content Placeholder 4">
            <a:extLst>
              <a:ext uri="{FF2B5EF4-FFF2-40B4-BE49-F238E27FC236}">
                <a16:creationId xmlns:a16="http://schemas.microsoft.com/office/drawing/2014/main" id="{9E6E4474-6A29-4A9B-BD74-2682CAB40830}"/>
              </a:ext>
            </a:extLst>
          </p:cNvPr>
          <p:cNvSpPr>
            <a:spLocks noGrp="1"/>
          </p:cNvSpPr>
          <p:nvPr>
            <p:ph idx="1"/>
          </p:nvPr>
        </p:nvSpPr>
        <p:spPr>
          <a:xfrm>
            <a:off x="838200" y="1825625"/>
            <a:ext cx="9099430" cy="3712533"/>
          </a:xfrm>
        </p:spPr>
        <p:txBody>
          <a:bodyPr>
            <a:normAutofit fontScale="40000" lnSpcReduction="20000"/>
          </a:bodyPr>
          <a:lstStyle/>
          <a:p>
            <a:pPr marL="0" indent="0">
              <a:spcAft>
                <a:spcPts val="1200"/>
              </a:spcAft>
              <a:buNone/>
            </a:pPr>
            <a:r>
              <a:rPr lang="en-US" sz="5500" b="1" dirty="0"/>
              <a:t>Exceptions to the Rule</a:t>
            </a:r>
            <a:r>
              <a:rPr lang="en-US" sz="9600" b="1" dirty="0"/>
              <a:t> </a:t>
            </a:r>
            <a:endParaRPr lang="en-US" sz="4000" b="1" dirty="0"/>
          </a:p>
          <a:p>
            <a:pPr>
              <a:spcAft>
                <a:spcPts val="1200"/>
              </a:spcAft>
            </a:pPr>
            <a:r>
              <a:rPr lang="en-US" sz="4500" dirty="0"/>
              <a:t>The proposed ban is limited to traditional “pure” non-compete covenants.  It’s not a wholesale prohibition on all restrictive covenants.</a:t>
            </a:r>
          </a:p>
          <a:p>
            <a:pPr>
              <a:spcAft>
                <a:spcPts val="1200"/>
              </a:spcAft>
            </a:pPr>
            <a:r>
              <a:rPr lang="en-US" sz="4500" dirty="0"/>
              <a:t>The FTC’s supplementary materials provide that other restrictive covenants—such non-solicitation agreements—are not expressly precluded.</a:t>
            </a:r>
          </a:p>
        </p:txBody>
      </p:sp>
    </p:spTree>
    <p:extLst>
      <p:ext uri="{BB962C8B-B14F-4D97-AF65-F5344CB8AC3E}">
        <p14:creationId xmlns:p14="http://schemas.microsoft.com/office/powerpoint/2010/main" val="2014977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65272-E03A-4243-BD87-59745EF64B0F}"/>
              </a:ext>
            </a:extLst>
          </p:cNvPr>
          <p:cNvSpPr>
            <a:spLocks noGrp="1"/>
          </p:cNvSpPr>
          <p:nvPr>
            <p:ph type="title"/>
          </p:nvPr>
        </p:nvSpPr>
        <p:spPr>
          <a:xfrm>
            <a:off x="419878" y="229184"/>
            <a:ext cx="8901403" cy="1015677"/>
          </a:xfrm>
        </p:spPr>
        <p:txBody>
          <a:bodyPr>
            <a:noAutofit/>
          </a:bodyPr>
          <a:lstStyle/>
          <a:p>
            <a:r>
              <a:rPr lang="en-US" sz="3200" dirty="0"/>
              <a:t>Non-Competition and Other Restrictive Covenants: Legal and Regulatory Developments</a:t>
            </a:r>
          </a:p>
        </p:txBody>
      </p:sp>
      <p:sp>
        <p:nvSpPr>
          <p:cNvPr id="5" name="Content Placeholder 4">
            <a:extLst>
              <a:ext uri="{FF2B5EF4-FFF2-40B4-BE49-F238E27FC236}">
                <a16:creationId xmlns:a16="http://schemas.microsoft.com/office/drawing/2014/main" id="{9E6E4474-6A29-4A9B-BD74-2682CAB40830}"/>
              </a:ext>
            </a:extLst>
          </p:cNvPr>
          <p:cNvSpPr>
            <a:spLocks noGrp="1"/>
          </p:cNvSpPr>
          <p:nvPr>
            <p:ph idx="1"/>
          </p:nvPr>
        </p:nvSpPr>
        <p:spPr/>
        <p:txBody>
          <a:bodyPr>
            <a:noAutofit/>
          </a:bodyPr>
          <a:lstStyle/>
          <a:p>
            <a:pPr marL="0" indent="0">
              <a:spcAft>
                <a:spcPts val="1200"/>
              </a:spcAft>
              <a:buNone/>
            </a:pPr>
            <a:r>
              <a:rPr lang="en-US" sz="2200" b="1" dirty="0"/>
              <a:t>Status of the Rule</a:t>
            </a:r>
          </a:p>
          <a:p>
            <a:pPr>
              <a:spcAft>
                <a:spcPts val="600"/>
              </a:spcAft>
            </a:pPr>
            <a:r>
              <a:rPr lang="en-US" sz="1800" dirty="0"/>
              <a:t>On April 23, 2024, the FTC approved the rule banning non-compete agreements. </a:t>
            </a:r>
          </a:p>
          <a:p>
            <a:pPr>
              <a:spcAft>
                <a:spcPts val="600"/>
              </a:spcAft>
            </a:pPr>
            <a:r>
              <a:rPr lang="en-US" sz="1800" dirty="0"/>
              <a:t>The rule was set to go into effect on September 4, 2024.</a:t>
            </a:r>
          </a:p>
          <a:p>
            <a:pPr>
              <a:spcAft>
                <a:spcPts val="600"/>
              </a:spcAft>
            </a:pPr>
            <a:r>
              <a:rPr lang="en-US" sz="1800" dirty="0"/>
              <a:t>On August 20, 2024, a Texas Court issued a nationwide injunction preventing the FTC from enforcing the rule.</a:t>
            </a:r>
          </a:p>
          <a:p>
            <a:pPr>
              <a:spcAft>
                <a:spcPts val="600"/>
              </a:spcAft>
            </a:pPr>
            <a:r>
              <a:rPr lang="en-US" sz="1800" dirty="0"/>
              <a:t>The FTC </a:t>
            </a:r>
            <a:r>
              <a:rPr lang="en-US" sz="1800"/>
              <a:t>filed an </a:t>
            </a:r>
            <a:r>
              <a:rPr lang="en-US" sz="1800" dirty="0"/>
              <a:t>Appeal to the Fifth Circuit on October 18, 2024 (likely to be decided 7-8 months from the filing).</a:t>
            </a:r>
          </a:p>
          <a:p>
            <a:pPr>
              <a:spcAft>
                <a:spcPts val="600"/>
              </a:spcAft>
            </a:pPr>
            <a:r>
              <a:rPr lang="en-US" sz="1800" i="1" dirty="0"/>
              <a:t>So, now what</a:t>
            </a:r>
            <a:r>
              <a:rPr lang="en-US" sz="1800" dirty="0"/>
              <a:t>…..</a:t>
            </a:r>
          </a:p>
        </p:txBody>
      </p:sp>
    </p:spTree>
    <p:extLst>
      <p:ext uri="{BB962C8B-B14F-4D97-AF65-F5344CB8AC3E}">
        <p14:creationId xmlns:p14="http://schemas.microsoft.com/office/powerpoint/2010/main" val="1537827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65272-E03A-4243-BD87-59745EF64B0F}"/>
              </a:ext>
            </a:extLst>
          </p:cNvPr>
          <p:cNvSpPr>
            <a:spLocks noGrp="1"/>
          </p:cNvSpPr>
          <p:nvPr>
            <p:ph type="title"/>
          </p:nvPr>
        </p:nvSpPr>
        <p:spPr>
          <a:xfrm>
            <a:off x="838200" y="229955"/>
            <a:ext cx="7637206" cy="1015677"/>
          </a:xfrm>
        </p:spPr>
        <p:txBody>
          <a:bodyPr>
            <a:normAutofit/>
          </a:bodyPr>
          <a:lstStyle/>
          <a:p>
            <a:r>
              <a:rPr lang="en-US" dirty="0"/>
              <a:t>Pregnant Workers Fairness Act</a:t>
            </a:r>
          </a:p>
        </p:txBody>
      </p:sp>
      <p:sp>
        <p:nvSpPr>
          <p:cNvPr id="5" name="Content Placeholder 4">
            <a:extLst>
              <a:ext uri="{FF2B5EF4-FFF2-40B4-BE49-F238E27FC236}">
                <a16:creationId xmlns:a16="http://schemas.microsoft.com/office/drawing/2014/main" id="{9E6E4474-6A29-4A9B-BD74-2682CAB40830}"/>
              </a:ext>
            </a:extLst>
          </p:cNvPr>
          <p:cNvSpPr>
            <a:spLocks noGrp="1"/>
          </p:cNvSpPr>
          <p:nvPr>
            <p:ph idx="1"/>
          </p:nvPr>
        </p:nvSpPr>
        <p:spPr/>
        <p:txBody>
          <a:bodyPr>
            <a:normAutofit/>
          </a:bodyPr>
          <a:lstStyle/>
          <a:p>
            <a:pPr marL="0" indent="0">
              <a:spcAft>
                <a:spcPts val="1200"/>
              </a:spcAft>
              <a:buNone/>
            </a:pPr>
            <a:r>
              <a:rPr lang="en-US" sz="2200" b="1" dirty="0"/>
              <a:t>Overview:</a:t>
            </a:r>
          </a:p>
          <a:p>
            <a:r>
              <a:rPr lang="en-US" sz="1800" dirty="0"/>
              <a:t>Passed in 2023, the federal PWFA was introduced to combat discrimination and promote workplace equality by requiring employers to provide reasonable accommodations to employees and applicants with known limitations related to pregnancy, childbirth, or related medical conditions. Retaliation against such workers is prohibited.</a:t>
            </a:r>
          </a:p>
        </p:txBody>
      </p:sp>
    </p:spTree>
    <p:extLst>
      <p:ext uri="{BB962C8B-B14F-4D97-AF65-F5344CB8AC3E}">
        <p14:creationId xmlns:p14="http://schemas.microsoft.com/office/powerpoint/2010/main" val="4213598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65272-E03A-4243-BD87-59745EF64B0F}"/>
              </a:ext>
            </a:extLst>
          </p:cNvPr>
          <p:cNvSpPr>
            <a:spLocks noGrp="1"/>
          </p:cNvSpPr>
          <p:nvPr>
            <p:ph type="title"/>
          </p:nvPr>
        </p:nvSpPr>
        <p:spPr>
          <a:xfrm>
            <a:off x="838200" y="229955"/>
            <a:ext cx="7637206" cy="1015677"/>
          </a:xfrm>
        </p:spPr>
        <p:txBody>
          <a:bodyPr>
            <a:normAutofit/>
          </a:bodyPr>
          <a:lstStyle/>
          <a:p>
            <a:r>
              <a:rPr lang="en-US" dirty="0"/>
              <a:t>Pregnant Workers Fairness Act</a:t>
            </a:r>
          </a:p>
        </p:txBody>
      </p:sp>
      <p:sp>
        <p:nvSpPr>
          <p:cNvPr id="5" name="Content Placeholder 4">
            <a:extLst>
              <a:ext uri="{FF2B5EF4-FFF2-40B4-BE49-F238E27FC236}">
                <a16:creationId xmlns:a16="http://schemas.microsoft.com/office/drawing/2014/main" id="{9E6E4474-6A29-4A9B-BD74-2682CAB40830}"/>
              </a:ext>
            </a:extLst>
          </p:cNvPr>
          <p:cNvSpPr>
            <a:spLocks noGrp="1"/>
          </p:cNvSpPr>
          <p:nvPr>
            <p:ph idx="1"/>
          </p:nvPr>
        </p:nvSpPr>
        <p:spPr/>
        <p:txBody>
          <a:bodyPr>
            <a:normAutofit/>
          </a:bodyPr>
          <a:lstStyle/>
          <a:p>
            <a:pPr>
              <a:spcAft>
                <a:spcPts val="1200"/>
              </a:spcAft>
            </a:pPr>
            <a:r>
              <a:rPr lang="en-US" sz="2000" dirty="0"/>
              <a:t>The EEOC has been increasingly active in addressing compliance with regulations affecting pregnant workers. </a:t>
            </a:r>
          </a:p>
          <a:p>
            <a:pPr>
              <a:spcAft>
                <a:spcPts val="1200"/>
              </a:spcAft>
            </a:pPr>
            <a:r>
              <a:rPr lang="en-US" sz="2000" dirty="0"/>
              <a:t>State labor commissions, such as the Idaho Human Rights Commission and the Utah Antidiscrimination and Labor Division, have likewise seen an increase in charges by pregnant workers.</a:t>
            </a:r>
          </a:p>
        </p:txBody>
      </p:sp>
    </p:spTree>
    <p:extLst>
      <p:ext uri="{BB962C8B-B14F-4D97-AF65-F5344CB8AC3E}">
        <p14:creationId xmlns:p14="http://schemas.microsoft.com/office/powerpoint/2010/main" val="1344513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65272-E03A-4243-BD87-59745EF64B0F}"/>
              </a:ext>
            </a:extLst>
          </p:cNvPr>
          <p:cNvSpPr>
            <a:spLocks noGrp="1"/>
          </p:cNvSpPr>
          <p:nvPr>
            <p:ph type="title"/>
          </p:nvPr>
        </p:nvSpPr>
        <p:spPr>
          <a:xfrm>
            <a:off x="838200" y="229955"/>
            <a:ext cx="7637206" cy="1015677"/>
          </a:xfrm>
        </p:spPr>
        <p:txBody>
          <a:bodyPr>
            <a:normAutofit/>
          </a:bodyPr>
          <a:lstStyle/>
          <a:p>
            <a:r>
              <a:rPr lang="en-US" dirty="0"/>
              <a:t>Pregnant Workers Fairness Act</a:t>
            </a:r>
          </a:p>
        </p:txBody>
      </p:sp>
      <p:sp>
        <p:nvSpPr>
          <p:cNvPr id="5" name="Content Placeholder 4">
            <a:extLst>
              <a:ext uri="{FF2B5EF4-FFF2-40B4-BE49-F238E27FC236}">
                <a16:creationId xmlns:a16="http://schemas.microsoft.com/office/drawing/2014/main" id="{9E6E4474-6A29-4A9B-BD74-2682CAB40830}"/>
              </a:ext>
            </a:extLst>
          </p:cNvPr>
          <p:cNvSpPr>
            <a:spLocks noGrp="1"/>
          </p:cNvSpPr>
          <p:nvPr>
            <p:ph idx="1"/>
          </p:nvPr>
        </p:nvSpPr>
        <p:spPr>
          <a:xfrm>
            <a:off x="553453" y="1785518"/>
            <a:ext cx="11327854" cy="4511008"/>
          </a:xfrm>
        </p:spPr>
        <p:txBody>
          <a:bodyPr>
            <a:normAutofit/>
          </a:bodyPr>
          <a:lstStyle/>
          <a:p>
            <a:pPr>
              <a:spcAft>
                <a:spcPts val="1200"/>
              </a:spcAft>
            </a:pPr>
            <a:r>
              <a:rPr lang="en-US" sz="1800" dirty="0"/>
              <a:t>Some employers have been caught off guard since pregnancy-related leave, without extenuating medical complications, has largely been a function of company parental leave policies, particularly where a worker has not been employed long enough to qualify for other leave. </a:t>
            </a:r>
          </a:p>
          <a:p>
            <a:pPr>
              <a:spcAft>
                <a:spcPts val="1200"/>
              </a:spcAft>
            </a:pPr>
            <a:r>
              <a:rPr lang="en-US" sz="1800" dirty="0"/>
              <a:t>Employers need to take note that they are now required to engage in the interactive process to determine whether an employee is entitled to an accommodation for a pregnancy-related condition. </a:t>
            </a:r>
          </a:p>
          <a:p>
            <a:pPr>
              <a:spcAft>
                <a:spcPts val="1200"/>
              </a:spcAft>
            </a:pPr>
            <a:r>
              <a:rPr lang="en-US" sz="1800" dirty="0"/>
              <a:t>In October of this year, a federal judge in Florida approved a nearly $100,000 settlement where an employer was accused of violating both the PWFA and Americans with Disabilities Act.</a:t>
            </a:r>
          </a:p>
          <a:p>
            <a:pPr>
              <a:spcAft>
                <a:spcPts val="1200"/>
              </a:spcAft>
            </a:pPr>
            <a:endParaRPr lang="en-US" sz="1800" dirty="0"/>
          </a:p>
        </p:txBody>
      </p:sp>
    </p:spTree>
    <p:extLst>
      <p:ext uri="{BB962C8B-B14F-4D97-AF65-F5344CB8AC3E}">
        <p14:creationId xmlns:p14="http://schemas.microsoft.com/office/powerpoint/2010/main" val="270248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65272-E03A-4243-BD87-59745EF64B0F}"/>
              </a:ext>
            </a:extLst>
          </p:cNvPr>
          <p:cNvSpPr>
            <a:spLocks noGrp="1"/>
          </p:cNvSpPr>
          <p:nvPr>
            <p:ph type="title"/>
          </p:nvPr>
        </p:nvSpPr>
        <p:spPr>
          <a:xfrm>
            <a:off x="838200" y="229955"/>
            <a:ext cx="7637206" cy="1015677"/>
          </a:xfrm>
        </p:spPr>
        <p:txBody>
          <a:bodyPr>
            <a:normAutofit/>
          </a:bodyPr>
          <a:lstStyle/>
          <a:p>
            <a:r>
              <a:rPr lang="en-US" dirty="0"/>
              <a:t>Pregnant Workers Fairness Act</a:t>
            </a:r>
          </a:p>
        </p:txBody>
      </p:sp>
      <p:sp>
        <p:nvSpPr>
          <p:cNvPr id="5" name="Content Placeholder 4">
            <a:extLst>
              <a:ext uri="{FF2B5EF4-FFF2-40B4-BE49-F238E27FC236}">
                <a16:creationId xmlns:a16="http://schemas.microsoft.com/office/drawing/2014/main" id="{9E6E4474-6A29-4A9B-BD74-2682CAB40830}"/>
              </a:ext>
            </a:extLst>
          </p:cNvPr>
          <p:cNvSpPr>
            <a:spLocks noGrp="1"/>
          </p:cNvSpPr>
          <p:nvPr>
            <p:ph idx="1"/>
          </p:nvPr>
        </p:nvSpPr>
        <p:spPr/>
        <p:txBody>
          <a:bodyPr>
            <a:normAutofit/>
          </a:bodyPr>
          <a:lstStyle/>
          <a:p>
            <a:r>
              <a:rPr lang="en-US" sz="2000" dirty="0"/>
              <a:t>The incoming Trump Administration may also seek to limit the scope of protections afforded to employees under the PWFA. </a:t>
            </a:r>
          </a:p>
          <a:p>
            <a:endParaRPr lang="en-US" sz="2000" dirty="0"/>
          </a:p>
        </p:txBody>
      </p:sp>
    </p:spTree>
    <p:extLst>
      <p:ext uri="{BB962C8B-B14F-4D97-AF65-F5344CB8AC3E}">
        <p14:creationId xmlns:p14="http://schemas.microsoft.com/office/powerpoint/2010/main" val="130062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65272-E03A-4243-BD87-59745EF64B0F}"/>
              </a:ext>
            </a:extLst>
          </p:cNvPr>
          <p:cNvSpPr>
            <a:spLocks noGrp="1"/>
          </p:cNvSpPr>
          <p:nvPr>
            <p:ph type="title"/>
          </p:nvPr>
        </p:nvSpPr>
        <p:spPr>
          <a:xfrm>
            <a:off x="838200" y="229955"/>
            <a:ext cx="7970520" cy="1015677"/>
          </a:xfrm>
        </p:spPr>
        <p:txBody>
          <a:bodyPr>
            <a:noAutofit/>
          </a:bodyPr>
          <a:lstStyle/>
          <a:p>
            <a:r>
              <a:rPr lang="en-US" sz="3200" dirty="0"/>
              <a:t>Wage Claims and Bonus, Incentive, and Commission Based Compensation</a:t>
            </a:r>
          </a:p>
        </p:txBody>
      </p:sp>
      <p:sp>
        <p:nvSpPr>
          <p:cNvPr id="5" name="Content Placeholder 4">
            <a:extLst>
              <a:ext uri="{FF2B5EF4-FFF2-40B4-BE49-F238E27FC236}">
                <a16:creationId xmlns:a16="http://schemas.microsoft.com/office/drawing/2014/main" id="{9E6E4474-6A29-4A9B-BD74-2682CAB40830}"/>
              </a:ext>
            </a:extLst>
          </p:cNvPr>
          <p:cNvSpPr>
            <a:spLocks noGrp="1"/>
          </p:cNvSpPr>
          <p:nvPr>
            <p:ph idx="1"/>
          </p:nvPr>
        </p:nvSpPr>
        <p:spPr>
          <a:xfrm>
            <a:off x="838200" y="1825624"/>
            <a:ext cx="10515600" cy="4470901"/>
          </a:xfrm>
        </p:spPr>
        <p:txBody>
          <a:bodyPr>
            <a:normAutofit/>
          </a:bodyPr>
          <a:lstStyle/>
          <a:p>
            <a:pPr>
              <a:spcAft>
                <a:spcPts val="600"/>
              </a:spcAft>
            </a:pPr>
            <a:r>
              <a:rPr lang="en-US" sz="2200" b="1" dirty="0"/>
              <a:t>Offer Letters, Compensation Plans, Employment Contracts </a:t>
            </a:r>
          </a:p>
          <a:p>
            <a:pPr lvl="1">
              <a:spcAft>
                <a:spcPts val="600"/>
              </a:spcAft>
            </a:pPr>
            <a:r>
              <a:rPr lang="en-US" sz="1800" dirty="0"/>
              <a:t>Employee is eligible for an annual bonus of (x)</a:t>
            </a:r>
          </a:p>
          <a:p>
            <a:pPr lvl="1">
              <a:spcAft>
                <a:spcPts val="600"/>
              </a:spcAft>
            </a:pPr>
            <a:r>
              <a:rPr lang="en-US" sz="1800" dirty="0"/>
              <a:t>Employee will be paid (x)% of gross profits</a:t>
            </a:r>
          </a:p>
          <a:p>
            <a:pPr lvl="1">
              <a:spcAft>
                <a:spcPts val="600"/>
              </a:spcAft>
            </a:pPr>
            <a:r>
              <a:rPr lang="en-US" sz="1800" dirty="0"/>
              <a:t>Employee will be paid a quarterly bonus as set forth in the company bonus plan</a:t>
            </a:r>
          </a:p>
          <a:p>
            <a:pPr lvl="1">
              <a:spcAft>
                <a:spcPts val="600"/>
              </a:spcAft>
            </a:pPr>
            <a:r>
              <a:rPr lang="en-US" sz="1800" dirty="0"/>
              <a:t>Employee will be paid a bonus based on amounts above revenue targets  as set out in the following formula . . . </a:t>
            </a:r>
          </a:p>
          <a:p>
            <a:pPr lvl="1">
              <a:spcAft>
                <a:spcPts val="600"/>
              </a:spcAft>
            </a:pPr>
            <a:r>
              <a:rPr lang="en-US" sz="1800" dirty="0"/>
              <a:t>Employee will be paid a commission in the amount of (x) if Employee achieves the following benchmarks . . .</a:t>
            </a:r>
          </a:p>
          <a:p>
            <a:pPr lvl="1">
              <a:spcAft>
                <a:spcPts val="600"/>
              </a:spcAft>
            </a:pPr>
            <a:endParaRPr lang="en-US" sz="1800" dirty="0"/>
          </a:p>
          <a:p>
            <a:pPr marL="457200" lvl="1" indent="0">
              <a:spcAft>
                <a:spcPts val="600"/>
              </a:spcAft>
              <a:buNone/>
            </a:pPr>
            <a:endParaRPr lang="en-US" sz="1600" dirty="0"/>
          </a:p>
        </p:txBody>
      </p:sp>
    </p:spTree>
    <p:extLst>
      <p:ext uri="{BB962C8B-B14F-4D97-AF65-F5344CB8AC3E}">
        <p14:creationId xmlns:p14="http://schemas.microsoft.com/office/powerpoint/2010/main" val="2555761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A14C-2720-9A23-537F-F387B3081601}"/>
              </a:ext>
            </a:extLst>
          </p:cNvPr>
          <p:cNvSpPr>
            <a:spLocks noGrp="1"/>
          </p:cNvSpPr>
          <p:nvPr>
            <p:ph type="title"/>
          </p:nvPr>
        </p:nvSpPr>
        <p:spPr>
          <a:xfrm>
            <a:off x="838200" y="229955"/>
            <a:ext cx="7902388" cy="1015677"/>
          </a:xfrm>
        </p:spPr>
        <p:txBody>
          <a:bodyPr>
            <a:noAutofit/>
          </a:bodyPr>
          <a:lstStyle/>
          <a:p>
            <a:r>
              <a:rPr lang="en-US" sz="3200" dirty="0"/>
              <a:t>Wage Claims and Bonus, Incentive, and Commission Based Compensation</a:t>
            </a:r>
          </a:p>
        </p:txBody>
      </p:sp>
      <p:sp>
        <p:nvSpPr>
          <p:cNvPr id="3" name="Content Placeholder 2">
            <a:extLst>
              <a:ext uri="{FF2B5EF4-FFF2-40B4-BE49-F238E27FC236}">
                <a16:creationId xmlns:a16="http://schemas.microsoft.com/office/drawing/2014/main" id="{34A920C7-A1F9-4C7F-4751-D236953C8910}"/>
              </a:ext>
            </a:extLst>
          </p:cNvPr>
          <p:cNvSpPr>
            <a:spLocks noGrp="1"/>
          </p:cNvSpPr>
          <p:nvPr>
            <p:ph idx="1"/>
          </p:nvPr>
        </p:nvSpPr>
        <p:spPr/>
        <p:txBody>
          <a:bodyPr/>
          <a:lstStyle/>
          <a:p>
            <a:pPr>
              <a:spcAft>
                <a:spcPts val="600"/>
              </a:spcAft>
            </a:pPr>
            <a:r>
              <a:rPr lang="en-US" sz="2200" b="1" dirty="0"/>
              <a:t>Review your Offer Letters, Compensation Plans, Employment Contracts </a:t>
            </a:r>
          </a:p>
          <a:p>
            <a:pPr lvl="1">
              <a:spcAft>
                <a:spcPts val="600"/>
              </a:spcAft>
            </a:pPr>
            <a:r>
              <a:rPr lang="en-US" sz="1800" dirty="0"/>
              <a:t>When is the compensation earned?</a:t>
            </a:r>
          </a:p>
          <a:p>
            <a:pPr lvl="1">
              <a:spcAft>
                <a:spcPts val="600"/>
              </a:spcAft>
            </a:pPr>
            <a:r>
              <a:rPr lang="en-US" sz="1800" dirty="0"/>
              <a:t>When is the compensation due?</a:t>
            </a:r>
          </a:p>
          <a:p>
            <a:pPr lvl="1">
              <a:spcAft>
                <a:spcPts val="600"/>
              </a:spcAft>
            </a:pPr>
            <a:r>
              <a:rPr lang="en-US" sz="1800" dirty="0"/>
              <a:t>What conditions precedent must occur for the employee to receive the compensation?</a:t>
            </a:r>
          </a:p>
        </p:txBody>
      </p:sp>
    </p:spTree>
    <p:extLst>
      <p:ext uri="{BB962C8B-B14F-4D97-AF65-F5344CB8AC3E}">
        <p14:creationId xmlns:p14="http://schemas.microsoft.com/office/powerpoint/2010/main" val="370629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65272-E03A-4243-BD87-59745EF64B0F}"/>
              </a:ext>
            </a:extLst>
          </p:cNvPr>
          <p:cNvSpPr>
            <a:spLocks noGrp="1"/>
          </p:cNvSpPr>
          <p:nvPr>
            <p:ph type="title"/>
          </p:nvPr>
        </p:nvSpPr>
        <p:spPr/>
        <p:txBody>
          <a:bodyPr/>
          <a:lstStyle/>
          <a:p>
            <a:r>
              <a:rPr lang="en-US" dirty="0"/>
              <a:t>Disclaimer</a:t>
            </a:r>
          </a:p>
        </p:txBody>
      </p:sp>
      <p:sp>
        <p:nvSpPr>
          <p:cNvPr id="5" name="Content Placeholder 4">
            <a:extLst>
              <a:ext uri="{FF2B5EF4-FFF2-40B4-BE49-F238E27FC236}">
                <a16:creationId xmlns:a16="http://schemas.microsoft.com/office/drawing/2014/main" id="{9E6E4474-6A29-4A9B-BD74-2682CAB40830}"/>
              </a:ext>
            </a:extLst>
          </p:cNvPr>
          <p:cNvSpPr>
            <a:spLocks noGrp="1"/>
          </p:cNvSpPr>
          <p:nvPr>
            <p:ph idx="1"/>
          </p:nvPr>
        </p:nvSpPr>
        <p:spPr/>
        <p:txBody>
          <a:bodyPr>
            <a:normAutofit/>
          </a:bodyPr>
          <a:lstStyle/>
          <a:p>
            <a:pPr marL="0" indent="0">
              <a:buNone/>
            </a:pPr>
            <a:r>
              <a:rPr lang="en-US" sz="1600" dirty="0"/>
              <a:t>This presentation is designed to provide general information on pertinent legal topics. The information is provided for educational purposes only. Statements made or information included do not constitute legal or financial advice, nor do they necessarily reflect the views of Holland &amp; Hart LLP or any of its attorneys other than the author. </a:t>
            </a:r>
          </a:p>
          <a:p>
            <a:pPr marL="0" indent="0">
              <a:buNone/>
            </a:pPr>
            <a:endParaRPr lang="en-US" sz="1600" dirty="0"/>
          </a:p>
          <a:p>
            <a:pPr marL="0" indent="0">
              <a:buNone/>
            </a:pPr>
            <a:r>
              <a:rPr lang="en-US" sz="1600" dirty="0"/>
              <a:t>This information contained in this presentation is not intended to create an attorney-client relationship between you and Holland &amp; Hart LLP. Substantive changes in the law subsequent to the date of this presentation might affect the analysis or commentary. Similarly, the analysis may differ depending on the jurisdiction or circumstances. If you have specific questions as to the application of the law to your activities, you should seek the advice of your legal counsel.</a:t>
            </a:r>
          </a:p>
        </p:txBody>
      </p:sp>
    </p:spTree>
    <p:extLst>
      <p:ext uri="{BB962C8B-B14F-4D97-AF65-F5344CB8AC3E}">
        <p14:creationId xmlns:p14="http://schemas.microsoft.com/office/powerpoint/2010/main" val="140747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65272-E03A-4243-BD87-59745EF64B0F}"/>
              </a:ext>
            </a:extLst>
          </p:cNvPr>
          <p:cNvSpPr>
            <a:spLocks noGrp="1"/>
          </p:cNvSpPr>
          <p:nvPr>
            <p:ph type="title"/>
          </p:nvPr>
        </p:nvSpPr>
        <p:spPr>
          <a:xfrm>
            <a:off x="838200" y="229955"/>
            <a:ext cx="7913914" cy="1015677"/>
          </a:xfrm>
        </p:spPr>
        <p:txBody>
          <a:bodyPr>
            <a:normAutofit fontScale="90000"/>
          </a:bodyPr>
          <a:lstStyle/>
          <a:p>
            <a:r>
              <a:rPr lang="en-US" dirty="0"/>
              <a:t>Artificial Intelligence in the Workplace</a:t>
            </a:r>
          </a:p>
        </p:txBody>
      </p:sp>
      <p:sp>
        <p:nvSpPr>
          <p:cNvPr id="5" name="Content Placeholder 4">
            <a:extLst>
              <a:ext uri="{FF2B5EF4-FFF2-40B4-BE49-F238E27FC236}">
                <a16:creationId xmlns:a16="http://schemas.microsoft.com/office/drawing/2014/main" id="{9E6E4474-6A29-4A9B-BD74-2682CAB40830}"/>
              </a:ext>
            </a:extLst>
          </p:cNvPr>
          <p:cNvSpPr>
            <a:spLocks noGrp="1"/>
          </p:cNvSpPr>
          <p:nvPr>
            <p:ph idx="1"/>
          </p:nvPr>
        </p:nvSpPr>
        <p:spPr/>
        <p:txBody>
          <a:bodyPr>
            <a:normAutofit/>
          </a:bodyPr>
          <a:lstStyle/>
          <a:p>
            <a:pPr algn="l">
              <a:spcAft>
                <a:spcPts val="1200"/>
              </a:spcAft>
            </a:pPr>
            <a:r>
              <a:rPr lang="en-US" sz="2000" dirty="0"/>
              <a:t>An employer’s use of AI must comply with existing employment laws. </a:t>
            </a:r>
          </a:p>
          <a:p>
            <a:pPr algn="l">
              <a:spcAft>
                <a:spcPts val="1200"/>
              </a:spcAft>
            </a:pPr>
            <a:r>
              <a:rPr lang="en-US" sz="2000" dirty="0"/>
              <a:t>Both federal and state laws prohibit disparate treatment discrimination in the workplace (i.e., intentional discrimination of members of a protected class) and disparate impact discrimination (i.e., facially neutral practices or policies that may disproportionately affect members of a protected class).</a:t>
            </a:r>
          </a:p>
        </p:txBody>
      </p:sp>
    </p:spTree>
    <p:extLst>
      <p:ext uri="{BB962C8B-B14F-4D97-AF65-F5344CB8AC3E}">
        <p14:creationId xmlns:p14="http://schemas.microsoft.com/office/powerpoint/2010/main" val="1391044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CFDF-A551-FE5C-801A-AA25D7DA73D6}"/>
              </a:ext>
            </a:extLst>
          </p:cNvPr>
          <p:cNvSpPr>
            <a:spLocks noGrp="1"/>
          </p:cNvSpPr>
          <p:nvPr>
            <p:ph type="title"/>
          </p:nvPr>
        </p:nvSpPr>
        <p:spPr>
          <a:xfrm>
            <a:off x="661737" y="270060"/>
            <a:ext cx="7904584" cy="1015677"/>
          </a:xfrm>
        </p:spPr>
        <p:txBody>
          <a:bodyPr>
            <a:normAutofit fontScale="90000"/>
          </a:bodyPr>
          <a:lstStyle/>
          <a:p>
            <a:r>
              <a:rPr lang="en-US" dirty="0"/>
              <a:t>Artificial Intelligence in the Workplace – State Law Developments</a:t>
            </a:r>
          </a:p>
        </p:txBody>
      </p:sp>
      <p:sp>
        <p:nvSpPr>
          <p:cNvPr id="3" name="Content Placeholder 2">
            <a:extLst>
              <a:ext uri="{FF2B5EF4-FFF2-40B4-BE49-F238E27FC236}">
                <a16:creationId xmlns:a16="http://schemas.microsoft.com/office/drawing/2014/main" id="{5FD4EF6F-49D2-BFA2-E0A8-E3F0D8D728C5}"/>
              </a:ext>
            </a:extLst>
          </p:cNvPr>
          <p:cNvSpPr>
            <a:spLocks noGrp="1"/>
          </p:cNvSpPr>
          <p:nvPr>
            <p:ph idx="1"/>
          </p:nvPr>
        </p:nvSpPr>
        <p:spPr>
          <a:xfrm>
            <a:off x="838200" y="1825625"/>
            <a:ext cx="10685106" cy="4802420"/>
          </a:xfrm>
        </p:spPr>
        <p:txBody>
          <a:bodyPr>
            <a:normAutofit/>
          </a:bodyPr>
          <a:lstStyle/>
          <a:p>
            <a:pPr algn="l" fontAlgn="base">
              <a:spcAft>
                <a:spcPts val="1200"/>
              </a:spcAft>
            </a:pPr>
            <a:r>
              <a:rPr lang="en-US" sz="1900" b="1" dirty="0"/>
              <a:t>Colorado</a:t>
            </a:r>
            <a:r>
              <a:rPr lang="en-US" sz="1900" dirty="0"/>
              <a:t>. In May, Colorado became the first US state to enact comprehensive AI legislation. Effective February 1, 2026, the law applies to both developers and deployers (i.e., users) and requires the use of reasonable care to avoid algorithmic discrimination. </a:t>
            </a:r>
          </a:p>
          <a:p>
            <a:pPr algn="l" fontAlgn="base">
              <a:spcAft>
                <a:spcPts val="600"/>
              </a:spcAft>
            </a:pPr>
            <a:r>
              <a:rPr lang="en-US" sz="1900" b="1" dirty="0"/>
              <a:t>Illinois. </a:t>
            </a:r>
            <a:r>
              <a:rPr lang="en-US" sz="1900" dirty="0"/>
              <a:t>In August, Illinois passed a law (HB 3773) impacting  employer use of AI technology. This law will go into effect on January 1, 2026. Employers will be required to notify employees when they use AI for employment decisions which include recruitment, hiring, promotion, renewal of employment, selection for training, discharge, discipline, tenure or the terms, privileges or conditions of employment. </a:t>
            </a:r>
          </a:p>
          <a:p>
            <a:pPr algn="l" fontAlgn="base">
              <a:spcAft>
                <a:spcPts val="600"/>
              </a:spcAft>
            </a:pPr>
            <a:endParaRPr lang="en-US" sz="2300" dirty="0"/>
          </a:p>
          <a:p>
            <a:pPr algn="l" fontAlgn="base">
              <a:spcAft>
                <a:spcPts val="600"/>
              </a:spcAft>
            </a:pPr>
            <a:endParaRPr lang="en-US" sz="2300" dirty="0"/>
          </a:p>
          <a:p>
            <a:pPr>
              <a:spcAft>
                <a:spcPts val="600"/>
              </a:spcAft>
            </a:pPr>
            <a:endParaRPr lang="en-US" dirty="0"/>
          </a:p>
        </p:txBody>
      </p:sp>
    </p:spTree>
    <p:extLst>
      <p:ext uri="{BB962C8B-B14F-4D97-AF65-F5344CB8AC3E}">
        <p14:creationId xmlns:p14="http://schemas.microsoft.com/office/powerpoint/2010/main" val="1933665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65272-E03A-4243-BD87-59745EF64B0F}"/>
              </a:ext>
            </a:extLst>
          </p:cNvPr>
          <p:cNvSpPr>
            <a:spLocks noGrp="1"/>
          </p:cNvSpPr>
          <p:nvPr>
            <p:ph type="title"/>
          </p:nvPr>
        </p:nvSpPr>
        <p:spPr>
          <a:xfrm>
            <a:off x="838200" y="229955"/>
            <a:ext cx="7637206" cy="1015677"/>
          </a:xfrm>
        </p:spPr>
        <p:txBody>
          <a:bodyPr>
            <a:normAutofit fontScale="90000"/>
          </a:bodyPr>
          <a:lstStyle/>
          <a:p>
            <a:r>
              <a:rPr lang="en-US" dirty="0"/>
              <a:t>Best Practices for ADA and FMLA Scenarios</a:t>
            </a:r>
          </a:p>
        </p:txBody>
      </p:sp>
      <p:sp>
        <p:nvSpPr>
          <p:cNvPr id="5" name="Content Placeholder 4">
            <a:extLst>
              <a:ext uri="{FF2B5EF4-FFF2-40B4-BE49-F238E27FC236}">
                <a16:creationId xmlns:a16="http://schemas.microsoft.com/office/drawing/2014/main" id="{9E6E4474-6A29-4A9B-BD74-2682CAB40830}"/>
              </a:ext>
            </a:extLst>
          </p:cNvPr>
          <p:cNvSpPr>
            <a:spLocks noGrp="1"/>
          </p:cNvSpPr>
          <p:nvPr>
            <p:ph idx="1"/>
          </p:nvPr>
        </p:nvSpPr>
        <p:spPr/>
        <p:txBody>
          <a:bodyPr>
            <a:normAutofit lnSpcReduction="10000"/>
          </a:bodyPr>
          <a:lstStyle/>
          <a:p>
            <a:pPr>
              <a:spcAft>
                <a:spcPts val="600"/>
              </a:spcAft>
            </a:pPr>
            <a:r>
              <a:rPr lang="en-US" sz="1800" dirty="0"/>
              <a:t>These claims, more than any other, are a record keeping contest</a:t>
            </a:r>
          </a:p>
          <a:p>
            <a:pPr lvl="1">
              <a:spcAft>
                <a:spcPts val="600"/>
              </a:spcAft>
            </a:pPr>
            <a:r>
              <a:rPr lang="en-US" sz="1800" dirty="0"/>
              <a:t>Get Employee requests to HR or your Administrator</a:t>
            </a:r>
          </a:p>
          <a:p>
            <a:pPr lvl="1">
              <a:spcAft>
                <a:spcPts val="600"/>
              </a:spcAft>
            </a:pPr>
            <a:r>
              <a:rPr lang="en-US" sz="1800" dirty="0"/>
              <a:t>Don’t grant informal leaves (no good deed goes unpunished)</a:t>
            </a:r>
          </a:p>
          <a:p>
            <a:pPr lvl="2">
              <a:spcAft>
                <a:spcPts val="600"/>
              </a:spcAft>
            </a:pPr>
            <a:r>
              <a:rPr lang="en-US" sz="1800" dirty="0"/>
              <a:t>Train Supervisors and Managers </a:t>
            </a:r>
          </a:p>
          <a:p>
            <a:pPr>
              <a:spcAft>
                <a:spcPts val="600"/>
              </a:spcAft>
            </a:pPr>
            <a:r>
              <a:rPr lang="en-US" sz="1800" dirty="0"/>
              <a:t>Timely FMLA Certification (lets you start the clock)</a:t>
            </a:r>
          </a:p>
          <a:p>
            <a:pPr>
              <a:spcAft>
                <a:spcPts val="600"/>
              </a:spcAft>
            </a:pPr>
            <a:r>
              <a:rPr lang="en-US" sz="1800" dirty="0"/>
              <a:t>ADA Accommodation Questionnaire (have one on hand ready for use)</a:t>
            </a:r>
          </a:p>
          <a:p>
            <a:pPr>
              <a:spcAft>
                <a:spcPts val="600"/>
              </a:spcAft>
            </a:pPr>
            <a:r>
              <a:rPr lang="en-US" sz="1800" dirty="0"/>
              <a:t>Documentation of Undue Hardship, which can include a test period</a:t>
            </a:r>
          </a:p>
          <a:p>
            <a:pPr marL="0" indent="0">
              <a:spcAft>
                <a:spcPts val="600"/>
              </a:spcAft>
              <a:buNone/>
            </a:pPr>
            <a:endParaRPr lang="en-US" sz="1800" dirty="0"/>
          </a:p>
          <a:p>
            <a:pPr marL="0" indent="0">
              <a:spcAft>
                <a:spcPts val="600"/>
              </a:spcAft>
              <a:buNone/>
            </a:pPr>
            <a:r>
              <a:rPr lang="en-US" sz="1800" dirty="0"/>
              <a:t>***Remember leave can be an accommodation</a:t>
            </a:r>
          </a:p>
        </p:txBody>
      </p:sp>
    </p:spTree>
    <p:extLst>
      <p:ext uri="{BB962C8B-B14F-4D97-AF65-F5344CB8AC3E}">
        <p14:creationId xmlns:p14="http://schemas.microsoft.com/office/powerpoint/2010/main" val="3269633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5143-026F-E670-6696-491E5E82D5AC}"/>
              </a:ext>
            </a:extLst>
          </p:cNvPr>
          <p:cNvSpPr>
            <a:spLocks noGrp="1"/>
          </p:cNvSpPr>
          <p:nvPr>
            <p:ph type="title"/>
          </p:nvPr>
        </p:nvSpPr>
        <p:spPr/>
        <p:txBody>
          <a:bodyPr>
            <a:normAutofit/>
          </a:bodyPr>
          <a:lstStyle/>
          <a:p>
            <a:r>
              <a:rPr lang="en-US" dirty="0"/>
              <a:t>Scenario # 1</a:t>
            </a:r>
          </a:p>
        </p:txBody>
      </p:sp>
      <p:sp>
        <p:nvSpPr>
          <p:cNvPr id="3" name="Content Placeholder 2">
            <a:extLst>
              <a:ext uri="{FF2B5EF4-FFF2-40B4-BE49-F238E27FC236}">
                <a16:creationId xmlns:a16="http://schemas.microsoft.com/office/drawing/2014/main" id="{79C4EFFA-8E52-44D3-3109-13D7AAB506D7}"/>
              </a:ext>
            </a:extLst>
          </p:cNvPr>
          <p:cNvSpPr>
            <a:spLocks noGrp="1"/>
          </p:cNvSpPr>
          <p:nvPr>
            <p:ph idx="1"/>
          </p:nvPr>
        </p:nvSpPr>
        <p:spPr/>
        <p:txBody>
          <a:bodyPr/>
          <a:lstStyle/>
          <a:p>
            <a:pPr marL="0" indent="0">
              <a:buNone/>
            </a:pPr>
            <a:r>
              <a:rPr lang="en-US" dirty="0"/>
              <a:t>Manager has Employee that asks for some time off for a personal health or family health matter.  Manager allows the employee the time off.  A further request happens and is granted.  Soon, Employee has taken weeks of leave, but none is counted against the FMLA 12 weeks.</a:t>
            </a:r>
          </a:p>
          <a:p>
            <a:endParaRPr lang="en-US" dirty="0"/>
          </a:p>
        </p:txBody>
      </p:sp>
    </p:spTree>
    <p:extLst>
      <p:ext uri="{BB962C8B-B14F-4D97-AF65-F5344CB8AC3E}">
        <p14:creationId xmlns:p14="http://schemas.microsoft.com/office/powerpoint/2010/main" val="566927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41E1-32F8-A39B-4605-81596D4AF903}"/>
              </a:ext>
            </a:extLst>
          </p:cNvPr>
          <p:cNvSpPr>
            <a:spLocks noGrp="1"/>
          </p:cNvSpPr>
          <p:nvPr>
            <p:ph type="title"/>
          </p:nvPr>
        </p:nvSpPr>
        <p:spPr/>
        <p:txBody>
          <a:bodyPr>
            <a:normAutofit/>
          </a:bodyPr>
          <a:lstStyle/>
          <a:p>
            <a:r>
              <a:rPr lang="en-US" dirty="0"/>
              <a:t>Scenario # 2</a:t>
            </a:r>
          </a:p>
        </p:txBody>
      </p:sp>
      <p:sp>
        <p:nvSpPr>
          <p:cNvPr id="3" name="Content Placeholder 2">
            <a:extLst>
              <a:ext uri="{FF2B5EF4-FFF2-40B4-BE49-F238E27FC236}">
                <a16:creationId xmlns:a16="http://schemas.microsoft.com/office/drawing/2014/main" id="{A062F197-EB4A-41F7-635D-35CE72E46010}"/>
              </a:ext>
            </a:extLst>
          </p:cNvPr>
          <p:cNvSpPr>
            <a:spLocks noGrp="1"/>
          </p:cNvSpPr>
          <p:nvPr>
            <p:ph idx="1"/>
          </p:nvPr>
        </p:nvSpPr>
        <p:spPr/>
        <p:txBody>
          <a:bodyPr/>
          <a:lstStyle/>
          <a:p>
            <a:pPr marL="0" indent="0">
              <a:buNone/>
            </a:pPr>
            <a:r>
              <a:rPr lang="en-US" dirty="0"/>
              <a:t>Employee is on FMLA.  12 weeks expired.  Employer terminates employment without any thought of Employer’s obligations under the ADA.</a:t>
            </a:r>
          </a:p>
          <a:p>
            <a:endParaRPr lang="en-US" dirty="0"/>
          </a:p>
        </p:txBody>
      </p:sp>
    </p:spTree>
    <p:extLst>
      <p:ext uri="{BB962C8B-B14F-4D97-AF65-F5344CB8AC3E}">
        <p14:creationId xmlns:p14="http://schemas.microsoft.com/office/powerpoint/2010/main" val="3300415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41E1-32F8-A39B-4605-81596D4AF903}"/>
              </a:ext>
            </a:extLst>
          </p:cNvPr>
          <p:cNvSpPr>
            <a:spLocks noGrp="1"/>
          </p:cNvSpPr>
          <p:nvPr>
            <p:ph type="title"/>
          </p:nvPr>
        </p:nvSpPr>
        <p:spPr/>
        <p:txBody>
          <a:bodyPr>
            <a:normAutofit/>
          </a:bodyPr>
          <a:lstStyle/>
          <a:p>
            <a:r>
              <a:rPr lang="en-US" dirty="0"/>
              <a:t>Scenario # 3</a:t>
            </a:r>
          </a:p>
        </p:txBody>
      </p:sp>
      <p:sp>
        <p:nvSpPr>
          <p:cNvPr id="3" name="Content Placeholder 2">
            <a:extLst>
              <a:ext uri="{FF2B5EF4-FFF2-40B4-BE49-F238E27FC236}">
                <a16:creationId xmlns:a16="http://schemas.microsoft.com/office/drawing/2014/main" id="{A062F197-EB4A-41F7-635D-35CE72E46010}"/>
              </a:ext>
            </a:extLst>
          </p:cNvPr>
          <p:cNvSpPr>
            <a:spLocks noGrp="1"/>
          </p:cNvSpPr>
          <p:nvPr>
            <p:ph idx="1"/>
          </p:nvPr>
        </p:nvSpPr>
        <p:spPr/>
        <p:txBody>
          <a:bodyPr>
            <a:normAutofit/>
          </a:bodyPr>
          <a:lstStyle/>
          <a:p>
            <a:pPr marL="0" indent="0">
              <a:buNone/>
            </a:pPr>
            <a:r>
              <a:rPr lang="en-US" dirty="0"/>
              <a:t>Employee informally requests an accommodation (although they don’t call it that).  Employer allows the request for a duration but grows weary of the arrangement.  Employer later engages appropriate ADA accommodation steps, and Employer wants to claim, “undue hardship.”  But Employer allowed the arrangement for a long period of time with no set limitations or parameters. </a:t>
            </a:r>
          </a:p>
        </p:txBody>
      </p:sp>
    </p:spTree>
    <p:extLst>
      <p:ext uri="{BB962C8B-B14F-4D97-AF65-F5344CB8AC3E}">
        <p14:creationId xmlns:p14="http://schemas.microsoft.com/office/powerpoint/2010/main" val="1158382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781A-D941-EA2A-EA9A-35AFA2D0F1DC}"/>
              </a:ext>
            </a:extLst>
          </p:cNvPr>
          <p:cNvSpPr>
            <a:spLocks noGrp="1"/>
          </p:cNvSpPr>
          <p:nvPr>
            <p:ph type="title"/>
          </p:nvPr>
        </p:nvSpPr>
        <p:spPr/>
        <p:txBody>
          <a:bodyPr/>
          <a:lstStyle/>
          <a:p>
            <a:r>
              <a:rPr lang="en-US" dirty="0"/>
              <a:t>Scenario # 4</a:t>
            </a:r>
          </a:p>
        </p:txBody>
      </p:sp>
      <p:sp>
        <p:nvSpPr>
          <p:cNvPr id="3" name="Content Placeholder 2">
            <a:extLst>
              <a:ext uri="{FF2B5EF4-FFF2-40B4-BE49-F238E27FC236}">
                <a16:creationId xmlns:a16="http://schemas.microsoft.com/office/drawing/2014/main" id="{DC7DC1FE-D2F7-6287-835B-BAA26D309778}"/>
              </a:ext>
            </a:extLst>
          </p:cNvPr>
          <p:cNvSpPr>
            <a:spLocks noGrp="1"/>
          </p:cNvSpPr>
          <p:nvPr>
            <p:ph idx="1"/>
          </p:nvPr>
        </p:nvSpPr>
        <p:spPr/>
        <p:txBody>
          <a:bodyPr/>
          <a:lstStyle/>
          <a:p>
            <a:pPr marL="0" indent="0">
              <a:buNone/>
            </a:pPr>
            <a:r>
              <a:rPr lang="en-US" dirty="0"/>
              <a:t>Employer has an under performing Employee.  Employer has internally made the decision to terminate Employee on a date certain but has not documented the decision.  Employee seeing the writing on the wall, requests FMLA leave.</a:t>
            </a:r>
          </a:p>
        </p:txBody>
      </p:sp>
    </p:spTree>
    <p:extLst>
      <p:ext uri="{BB962C8B-B14F-4D97-AF65-F5344CB8AC3E}">
        <p14:creationId xmlns:p14="http://schemas.microsoft.com/office/powerpoint/2010/main" val="3246755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13D9-C3F5-E168-3BC6-CEE45B15CF9C}"/>
              </a:ext>
            </a:extLst>
          </p:cNvPr>
          <p:cNvSpPr>
            <a:spLocks noGrp="1"/>
          </p:cNvSpPr>
          <p:nvPr>
            <p:ph type="title"/>
          </p:nvPr>
        </p:nvSpPr>
        <p:spPr/>
        <p:txBody>
          <a:bodyPr/>
          <a:lstStyle/>
          <a:p>
            <a:r>
              <a:rPr lang="en-US" dirty="0"/>
              <a:t>Scenario # 5</a:t>
            </a:r>
          </a:p>
        </p:txBody>
      </p:sp>
      <p:sp>
        <p:nvSpPr>
          <p:cNvPr id="3" name="Content Placeholder 2">
            <a:extLst>
              <a:ext uri="{FF2B5EF4-FFF2-40B4-BE49-F238E27FC236}">
                <a16:creationId xmlns:a16="http://schemas.microsoft.com/office/drawing/2014/main" id="{C5A39DAC-A32E-F62F-9A08-1A1A821B8D69}"/>
              </a:ext>
            </a:extLst>
          </p:cNvPr>
          <p:cNvSpPr>
            <a:spLocks noGrp="1"/>
          </p:cNvSpPr>
          <p:nvPr>
            <p:ph idx="1"/>
          </p:nvPr>
        </p:nvSpPr>
        <p:spPr/>
        <p:txBody>
          <a:bodyPr/>
          <a:lstStyle/>
          <a:p>
            <a:pPr marL="0" indent="0">
              <a:buNone/>
            </a:pPr>
            <a:r>
              <a:rPr lang="en-US" dirty="0"/>
              <a:t>Employer believes Employee has a disability, and unilaterally limits the Employee’s duties or work hours, thinking they are doing what is best for the Employee.</a:t>
            </a:r>
          </a:p>
        </p:txBody>
      </p:sp>
    </p:spTree>
    <p:extLst>
      <p:ext uri="{BB962C8B-B14F-4D97-AF65-F5344CB8AC3E}">
        <p14:creationId xmlns:p14="http://schemas.microsoft.com/office/powerpoint/2010/main" val="3775882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65272-E03A-4243-BD87-59745EF64B0F}"/>
              </a:ext>
            </a:extLst>
          </p:cNvPr>
          <p:cNvSpPr>
            <a:spLocks noGrp="1"/>
          </p:cNvSpPr>
          <p:nvPr>
            <p:ph type="title"/>
          </p:nvPr>
        </p:nvSpPr>
        <p:spPr>
          <a:xfrm>
            <a:off x="838200" y="229955"/>
            <a:ext cx="7637206" cy="1015677"/>
          </a:xfrm>
        </p:spPr>
        <p:txBody>
          <a:bodyPr>
            <a:normAutofit/>
          </a:bodyPr>
          <a:lstStyle/>
          <a:p>
            <a:r>
              <a:rPr lang="en-US" dirty="0"/>
              <a:t>DEI Policies – What is the Law?</a:t>
            </a:r>
          </a:p>
        </p:txBody>
      </p:sp>
      <p:sp>
        <p:nvSpPr>
          <p:cNvPr id="5" name="Content Placeholder 4">
            <a:extLst>
              <a:ext uri="{FF2B5EF4-FFF2-40B4-BE49-F238E27FC236}">
                <a16:creationId xmlns:a16="http://schemas.microsoft.com/office/drawing/2014/main" id="{9E6E4474-6A29-4A9B-BD74-2682CAB40830}"/>
              </a:ext>
            </a:extLst>
          </p:cNvPr>
          <p:cNvSpPr>
            <a:spLocks noGrp="1"/>
          </p:cNvSpPr>
          <p:nvPr>
            <p:ph idx="1"/>
          </p:nvPr>
        </p:nvSpPr>
        <p:spPr/>
        <p:txBody>
          <a:bodyPr>
            <a:normAutofit/>
          </a:bodyPr>
          <a:lstStyle/>
          <a:p>
            <a:pPr marL="0" indent="0">
              <a:spcAft>
                <a:spcPts val="1800"/>
              </a:spcAft>
              <a:buNone/>
            </a:pPr>
            <a:r>
              <a:rPr lang="en-US" sz="2000" i="1" dirty="0"/>
              <a:t>Students for Fair Admissions, Inc. v. President and Fellows of Harvard College</a:t>
            </a:r>
            <a:r>
              <a:rPr lang="en-US" sz="2000" dirty="0"/>
              <a:t>, 600 U.S. 181 (2023).</a:t>
            </a:r>
          </a:p>
          <a:p>
            <a:pPr>
              <a:spcAft>
                <a:spcPts val="1800"/>
              </a:spcAft>
            </a:pPr>
            <a:r>
              <a:rPr lang="en-US" sz="2000" b="1" i="1" dirty="0"/>
              <a:t>“Eliminating racial discrimination means eliminating all of it.” </a:t>
            </a:r>
            <a:r>
              <a:rPr lang="en-US" sz="2000" dirty="0"/>
              <a:t>-Roberts (majority)</a:t>
            </a:r>
          </a:p>
          <a:p>
            <a:r>
              <a:rPr lang="en-US" sz="2000" b="1" dirty="0"/>
              <a:t>“The pursuit of racial diversity will go on.</a:t>
            </a:r>
            <a:r>
              <a:rPr lang="en-US" sz="2000" dirty="0"/>
              <a:t>” - Sotomayor (dissent)</a:t>
            </a:r>
          </a:p>
          <a:p>
            <a:endParaRPr lang="en-US" sz="1600" dirty="0"/>
          </a:p>
          <a:p>
            <a:endParaRPr lang="en-US" sz="1600" dirty="0"/>
          </a:p>
        </p:txBody>
      </p:sp>
    </p:spTree>
    <p:extLst>
      <p:ext uri="{BB962C8B-B14F-4D97-AF65-F5344CB8AC3E}">
        <p14:creationId xmlns:p14="http://schemas.microsoft.com/office/powerpoint/2010/main" val="3258048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36889-B5DD-6A91-0969-B36BAA286B18}"/>
              </a:ext>
            </a:extLst>
          </p:cNvPr>
          <p:cNvSpPr>
            <a:spLocks noGrp="1"/>
          </p:cNvSpPr>
          <p:nvPr>
            <p:ph type="title"/>
          </p:nvPr>
        </p:nvSpPr>
        <p:spPr/>
        <p:txBody>
          <a:bodyPr/>
          <a:lstStyle/>
          <a:p>
            <a:r>
              <a:rPr lang="en-US" dirty="0"/>
              <a:t>Uncertainty Abounds</a:t>
            </a:r>
          </a:p>
        </p:txBody>
      </p:sp>
      <p:pic>
        <p:nvPicPr>
          <p:cNvPr id="4" name="Picture 3" descr="A white background with black text&#10;&#10;Description automatically generated">
            <a:extLst>
              <a:ext uri="{FF2B5EF4-FFF2-40B4-BE49-F238E27FC236}">
                <a16:creationId xmlns:a16="http://schemas.microsoft.com/office/drawing/2014/main" id="{51852E00-AEDE-89D2-A679-B7F61F152B9E}"/>
              </a:ext>
            </a:extLst>
          </p:cNvPr>
          <p:cNvPicPr>
            <a:picLocks noChangeAspect="1"/>
          </p:cNvPicPr>
          <p:nvPr/>
        </p:nvPicPr>
        <p:blipFill>
          <a:blip r:embed="rId2"/>
          <a:stretch>
            <a:fillRect/>
          </a:stretch>
        </p:blipFill>
        <p:spPr>
          <a:xfrm>
            <a:off x="422532" y="1757946"/>
            <a:ext cx="4484748" cy="1310224"/>
          </a:xfrm>
          <a:prstGeom prst="rect">
            <a:avLst/>
          </a:prstGeom>
        </p:spPr>
      </p:pic>
      <p:pic>
        <p:nvPicPr>
          <p:cNvPr id="5" name="Picture 4" descr="A close-up of a white text&#10;&#10;Description automatically generated">
            <a:extLst>
              <a:ext uri="{FF2B5EF4-FFF2-40B4-BE49-F238E27FC236}">
                <a16:creationId xmlns:a16="http://schemas.microsoft.com/office/drawing/2014/main" id="{A93A891A-8A3C-F168-4258-6ACC25BF29D1}"/>
              </a:ext>
            </a:extLst>
          </p:cNvPr>
          <p:cNvPicPr>
            <a:picLocks noChangeAspect="1"/>
          </p:cNvPicPr>
          <p:nvPr/>
        </p:nvPicPr>
        <p:blipFill>
          <a:blip r:embed="rId3"/>
          <a:stretch>
            <a:fillRect/>
          </a:stretch>
        </p:blipFill>
        <p:spPr>
          <a:xfrm>
            <a:off x="8441626" y="4277739"/>
            <a:ext cx="3750374" cy="1631382"/>
          </a:xfrm>
          <a:prstGeom prst="rect">
            <a:avLst/>
          </a:prstGeom>
        </p:spPr>
      </p:pic>
      <p:pic>
        <p:nvPicPr>
          <p:cNvPr id="6" name="Content Placeholder 5" descr="A close up of a sign&#10;&#10;Description automatically generated">
            <a:extLst>
              <a:ext uri="{FF2B5EF4-FFF2-40B4-BE49-F238E27FC236}">
                <a16:creationId xmlns:a16="http://schemas.microsoft.com/office/drawing/2014/main" id="{90B101B4-E5A2-EA72-6559-8219C6DCFC04}"/>
              </a:ext>
            </a:extLst>
          </p:cNvPr>
          <p:cNvPicPr>
            <a:picLocks noGrp="1" noChangeAspect="1"/>
          </p:cNvPicPr>
          <p:nvPr>
            <p:ph idx="1"/>
          </p:nvPr>
        </p:nvPicPr>
        <p:blipFill>
          <a:blip r:embed="rId4"/>
          <a:stretch>
            <a:fillRect/>
          </a:stretch>
        </p:blipFill>
        <p:spPr>
          <a:xfrm>
            <a:off x="5577840" y="1621253"/>
            <a:ext cx="5455920" cy="833089"/>
          </a:xfrm>
          <a:prstGeom prst="rect">
            <a:avLst/>
          </a:prstGeom>
        </p:spPr>
      </p:pic>
      <p:pic>
        <p:nvPicPr>
          <p:cNvPr id="7" name="Picture 6" descr="A close up of a sign&#10;&#10;Description automatically generated">
            <a:extLst>
              <a:ext uri="{FF2B5EF4-FFF2-40B4-BE49-F238E27FC236}">
                <a16:creationId xmlns:a16="http://schemas.microsoft.com/office/drawing/2014/main" id="{1B0F555B-BB77-6B21-F805-3EDD6FE5D890}"/>
              </a:ext>
            </a:extLst>
          </p:cNvPr>
          <p:cNvPicPr>
            <a:picLocks noChangeAspect="1"/>
          </p:cNvPicPr>
          <p:nvPr/>
        </p:nvPicPr>
        <p:blipFill>
          <a:blip r:embed="rId4"/>
          <a:stretch>
            <a:fillRect/>
          </a:stretch>
        </p:blipFill>
        <p:spPr>
          <a:xfrm>
            <a:off x="6453703" y="3514221"/>
            <a:ext cx="4580057" cy="699350"/>
          </a:xfrm>
          <a:prstGeom prst="rect">
            <a:avLst/>
          </a:prstGeom>
        </p:spPr>
      </p:pic>
      <p:pic>
        <p:nvPicPr>
          <p:cNvPr id="8" name="Picture 7" descr="A close-up of a sign&#10;&#10;Description automatically generated">
            <a:extLst>
              <a:ext uri="{FF2B5EF4-FFF2-40B4-BE49-F238E27FC236}">
                <a16:creationId xmlns:a16="http://schemas.microsoft.com/office/drawing/2014/main" id="{E7EBF9B4-FE21-4AF8-7419-87202065E9BE}"/>
              </a:ext>
            </a:extLst>
          </p:cNvPr>
          <p:cNvPicPr>
            <a:picLocks noChangeAspect="1"/>
          </p:cNvPicPr>
          <p:nvPr/>
        </p:nvPicPr>
        <p:blipFill>
          <a:blip r:embed="rId5"/>
          <a:stretch>
            <a:fillRect/>
          </a:stretch>
        </p:blipFill>
        <p:spPr>
          <a:xfrm>
            <a:off x="8305800" y="2596488"/>
            <a:ext cx="3768930" cy="769831"/>
          </a:xfrm>
          <a:prstGeom prst="rect">
            <a:avLst/>
          </a:prstGeom>
        </p:spPr>
      </p:pic>
      <p:pic>
        <p:nvPicPr>
          <p:cNvPr id="9" name="Picture 8" descr="A white text on a white background&#10;&#10;Description automatically generated">
            <a:extLst>
              <a:ext uri="{FF2B5EF4-FFF2-40B4-BE49-F238E27FC236}">
                <a16:creationId xmlns:a16="http://schemas.microsoft.com/office/drawing/2014/main" id="{BCE979A7-5746-01FC-B1C6-65F4E022C02D}"/>
              </a:ext>
            </a:extLst>
          </p:cNvPr>
          <p:cNvPicPr>
            <a:picLocks noChangeAspect="1"/>
          </p:cNvPicPr>
          <p:nvPr/>
        </p:nvPicPr>
        <p:blipFill rotWithShape="1">
          <a:blip r:embed="rId6"/>
          <a:srcRect b="18371"/>
          <a:stretch/>
        </p:blipFill>
        <p:spPr>
          <a:xfrm>
            <a:off x="422532" y="4787958"/>
            <a:ext cx="4194797" cy="1587524"/>
          </a:xfrm>
          <a:prstGeom prst="rect">
            <a:avLst/>
          </a:prstGeom>
        </p:spPr>
      </p:pic>
      <p:pic>
        <p:nvPicPr>
          <p:cNvPr id="12" name="Picture 11" descr="A black text on a white background&#10;&#10;Description automatically generated">
            <a:extLst>
              <a:ext uri="{FF2B5EF4-FFF2-40B4-BE49-F238E27FC236}">
                <a16:creationId xmlns:a16="http://schemas.microsoft.com/office/drawing/2014/main" id="{B5FDBE1C-8D86-CE6E-088B-BA68647F6E23}"/>
              </a:ext>
            </a:extLst>
          </p:cNvPr>
          <p:cNvPicPr>
            <a:picLocks noChangeAspect="1"/>
          </p:cNvPicPr>
          <p:nvPr/>
        </p:nvPicPr>
        <p:blipFill>
          <a:blip r:embed="rId7"/>
          <a:stretch>
            <a:fillRect/>
          </a:stretch>
        </p:blipFill>
        <p:spPr>
          <a:xfrm>
            <a:off x="1348086" y="3227479"/>
            <a:ext cx="4498494" cy="1401170"/>
          </a:xfrm>
          <a:prstGeom prst="rect">
            <a:avLst/>
          </a:prstGeom>
        </p:spPr>
      </p:pic>
      <p:pic>
        <p:nvPicPr>
          <p:cNvPr id="13" name="Picture 12" descr="A black text on a white background&#10;&#10;Description automatically generated">
            <a:extLst>
              <a:ext uri="{FF2B5EF4-FFF2-40B4-BE49-F238E27FC236}">
                <a16:creationId xmlns:a16="http://schemas.microsoft.com/office/drawing/2014/main" id="{1E814802-320C-D091-4858-0A5117E73531}"/>
              </a:ext>
            </a:extLst>
          </p:cNvPr>
          <p:cNvPicPr>
            <a:picLocks noChangeAspect="1"/>
          </p:cNvPicPr>
          <p:nvPr/>
        </p:nvPicPr>
        <p:blipFill>
          <a:blip r:embed="rId8"/>
          <a:stretch>
            <a:fillRect/>
          </a:stretch>
        </p:blipFill>
        <p:spPr>
          <a:xfrm>
            <a:off x="4795692" y="5093430"/>
            <a:ext cx="3467571" cy="575088"/>
          </a:xfrm>
          <a:prstGeom prst="rect">
            <a:avLst/>
          </a:prstGeom>
        </p:spPr>
      </p:pic>
    </p:spTree>
    <p:extLst>
      <p:ext uri="{BB962C8B-B14F-4D97-AF65-F5344CB8AC3E}">
        <p14:creationId xmlns:p14="http://schemas.microsoft.com/office/powerpoint/2010/main" val="418063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65272-E03A-4243-BD87-59745EF64B0F}"/>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9E6E4474-6A29-4A9B-BD74-2682CAB40830}"/>
              </a:ext>
            </a:extLst>
          </p:cNvPr>
          <p:cNvSpPr>
            <a:spLocks noGrp="1"/>
          </p:cNvSpPr>
          <p:nvPr>
            <p:ph idx="1"/>
          </p:nvPr>
        </p:nvSpPr>
        <p:spPr/>
        <p:txBody>
          <a:bodyPr>
            <a:normAutofit/>
          </a:bodyPr>
          <a:lstStyle/>
          <a:p>
            <a:pPr marL="342900" indent="-342900">
              <a:buFont typeface="+mj-lt"/>
              <a:buAutoNum type="arabicPeriod"/>
            </a:pPr>
            <a:r>
              <a:rPr lang="en-US" sz="2000" dirty="0"/>
              <a:t>Department of Labor Developments</a:t>
            </a:r>
          </a:p>
          <a:p>
            <a:pPr marL="342900" indent="-342900">
              <a:buFont typeface="+mj-lt"/>
              <a:buAutoNum type="arabicPeriod"/>
            </a:pPr>
            <a:r>
              <a:rPr lang="en-US" sz="2000" dirty="0"/>
              <a:t>Non-Competition and Other Restrictive Covenants </a:t>
            </a:r>
          </a:p>
          <a:p>
            <a:pPr marL="342900" indent="-342900">
              <a:buFont typeface="+mj-lt"/>
              <a:buAutoNum type="arabicPeriod"/>
            </a:pPr>
            <a:r>
              <a:rPr lang="en-US" sz="2000" dirty="0"/>
              <a:t>Pregnant Worker Fairness Act</a:t>
            </a:r>
          </a:p>
          <a:p>
            <a:pPr marL="342900" indent="-342900">
              <a:buFont typeface="+mj-lt"/>
              <a:buAutoNum type="arabicPeriod"/>
            </a:pPr>
            <a:r>
              <a:rPr lang="en-US" sz="2000" dirty="0"/>
              <a:t>Spike in Wage Claims</a:t>
            </a:r>
          </a:p>
          <a:p>
            <a:pPr marL="342900" indent="-342900">
              <a:buFont typeface="+mj-lt"/>
              <a:buAutoNum type="arabicPeriod"/>
            </a:pPr>
            <a:r>
              <a:rPr lang="en-US" sz="2000" dirty="0"/>
              <a:t>Artificial Intelligence in the Workplace</a:t>
            </a:r>
          </a:p>
          <a:p>
            <a:pPr marL="342900" indent="-342900">
              <a:buFont typeface="+mj-lt"/>
              <a:buAutoNum type="arabicPeriod"/>
            </a:pPr>
            <a:r>
              <a:rPr lang="en-US" sz="2000" dirty="0"/>
              <a:t>Best Practices for ADA and FMLA Scenarios </a:t>
            </a:r>
          </a:p>
          <a:p>
            <a:pPr marL="342900" indent="-342900">
              <a:buFont typeface="+mj-lt"/>
              <a:buAutoNum type="arabicPeriod"/>
            </a:pPr>
            <a:r>
              <a:rPr lang="en-US" sz="2000" dirty="0"/>
              <a:t>DEI Policies – What is the Law</a:t>
            </a:r>
          </a:p>
          <a:p>
            <a:pPr marL="342900" indent="-342900">
              <a:buFont typeface="+mj-lt"/>
              <a:buAutoNum type="arabicPeriod"/>
            </a:pPr>
            <a:r>
              <a:rPr lang="en-US" sz="2000" dirty="0"/>
              <a:t>Questions?</a:t>
            </a:r>
          </a:p>
          <a:p>
            <a:endParaRPr lang="en-US" sz="1600" dirty="0"/>
          </a:p>
        </p:txBody>
      </p:sp>
    </p:spTree>
    <p:extLst>
      <p:ext uri="{BB962C8B-B14F-4D97-AF65-F5344CB8AC3E}">
        <p14:creationId xmlns:p14="http://schemas.microsoft.com/office/powerpoint/2010/main" val="3466140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AD903-A69F-471D-F063-4C65B04A86DB}"/>
              </a:ext>
            </a:extLst>
          </p:cNvPr>
          <p:cNvSpPr>
            <a:spLocks noGrp="1"/>
          </p:cNvSpPr>
          <p:nvPr>
            <p:ph type="title"/>
          </p:nvPr>
        </p:nvSpPr>
        <p:spPr/>
        <p:txBody>
          <a:bodyPr>
            <a:normAutofit fontScale="90000"/>
          </a:bodyPr>
          <a:lstStyle/>
          <a:p>
            <a:r>
              <a:rPr lang="en-US" dirty="0"/>
              <a:t>The DEI Optimists Versus the DEI Pessimists</a:t>
            </a:r>
          </a:p>
        </p:txBody>
      </p:sp>
      <p:sp>
        <p:nvSpPr>
          <p:cNvPr id="3" name="Content Placeholder 2">
            <a:extLst>
              <a:ext uri="{FF2B5EF4-FFF2-40B4-BE49-F238E27FC236}">
                <a16:creationId xmlns:a16="http://schemas.microsoft.com/office/drawing/2014/main" id="{EB30A30E-E9C8-2510-BC9F-364FF16FE37E}"/>
              </a:ext>
            </a:extLst>
          </p:cNvPr>
          <p:cNvSpPr>
            <a:spLocks noGrp="1"/>
          </p:cNvSpPr>
          <p:nvPr>
            <p:ph idx="1"/>
          </p:nvPr>
        </p:nvSpPr>
        <p:spPr/>
        <p:txBody>
          <a:bodyPr/>
          <a:lstStyle/>
          <a:p>
            <a:pPr>
              <a:spcAft>
                <a:spcPts val="1800"/>
              </a:spcAft>
            </a:pPr>
            <a:r>
              <a:rPr lang="en-US" sz="2400" b="1" dirty="0"/>
              <a:t>The Optimistic </a:t>
            </a:r>
            <a:r>
              <a:rPr lang="en-US" b="1" dirty="0"/>
              <a:t>T</a:t>
            </a:r>
            <a:r>
              <a:rPr lang="en-US" sz="2400" b="1" dirty="0"/>
              <a:t>ake</a:t>
            </a:r>
            <a:r>
              <a:rPr lang="en-US" sz="2400" dirty="0"/>
              <a:t>: </a:t>
            </a:r>
            <a:r>
              <a:rPr lang="en-US" sz="2400" i="1" dirty="0"/>
              <a:t>SFFA</a:t>
            </a:r>
            <a:r>
              <a:rPr lang="en-US" sz="2400" dirty="0"/>
              <a:t> has nothing to do with workplace DEI. Keep calm and carry on.</a:t>
            </a:r>
          </a:p>
          <a:p>
            <a:r>
              <a:rPr lang="en-US" sz="2400" b="1" dirty="0"/>
              <a:t>The Pessimistic </a:t>
            </a:r>
            <a:r>
              <a:rPr lang="en-US" b="1" dirty="0"/>
              <a:t>T</a:t>
            </a:r>
            <a:r>
              <a:rPr lang="en-US" sz="2400" b="1" dirty="0"/>
              <a:t>ake</a:t>
            </a:r>
            <a:r>
              <a:rPr lang="en-US" sz="2400" dirty="0"/>
              <a:t>: Workplace DEI is now illegal. </a:t>
            </a:r>
          </a:p>
          <a:p>
            <a:endParaRPr lang="en-US" dirty="0"/>
          </a:p>
        </p:txBody>
      </p:sp>
    </p:spTree>
    <p:extLst>
      <p:ext uri="{BB962C8B-B14F-4D97-AF65-F5344CB8AC3E}">
        <p14:creationId xmlns:p14="http://schemas.microsoft.com/office/powerpoint/2010/main" val="2311853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F4B3-3054-40AA-D2B4-50665ED130AD}"/>
              </a:ext>
            </a:extLst>
          </p:cNvPr>
          <p:cNvSpPr>
            <a:spLocks noGrp="1"/>
          </p:cNvSpPr>
          <p:nvPr>
            <p:ph type="title"/>
          </p:nvPr>
        </p:nvSpPr>
        <p:spPr/>
        <p:txBody>
          <a:bodyPr/>
          <a:lstStyle/>
          <a:p>
            <a:r>
              <a:rPr lang="en-US" dirty="0"/>
              <a:t>The Optimists are Wrong</a:t>
            </a:r>
          </a:p>
        </p:txBody>
      </p:sp>
      <p:sp>
        <p:nvSpPr>
          <p:cNvPr id="3" name="Content Placeholder 2">
            <a:extLst>
              <a:ext uri="{FF2B5EF4-FFF2-40B4-BE49-F238E27FC236}">
                <a16:creationId xmlns:a16="http://schemas.microsoft.com/office/drawing/2014/main" id="{38AE540D-36EB-562A-541C-B1A2D1BC98AE}"/>
              </a:ext>
            </a:extLst>
          </p:cNvPr>
          <p:cNvSpPr>
            <a:spLocks noGrp="1"/>
          </p:cNvSpPr>
          <p:nvPr>
            <p:ph idx="1"/>
          </p:nvPr>
        </p:nvSpPr>
        <p:spPr>
          <a:xfrm>
            <a:off x="838200" y="1825624"/>
            <a:ext cx="10832432" cy="4802421"/>
          </a:xfrm>
        </p:spPr>
        <p:txBody>
          <a:bodyPr>
            <a:normAutofit fontScale="62500" lnSpcReduction="20000"/>
          </a:bodyPr>
          <a:lstStyle/>
          <a:p>
            <a:pPr marL="0" indent="0">
              <a:buNone/>
            </a:pPr>
            <a:r>
              <a:rPr lang="en-US" sz="3200" b="1" dirty="0"/>
              <a:t>Laws at issue in </a:t>
            </a:r>
            <a:r>
              <a:rPr lang="en-US" sz="3200" b="1" i="1" dirty="0"/>
              <a:t>SFFA</a:t>
            </a:r>
          </a:p>
          <a:p>
            <a:pPr>
              <a:spcAft>
                <a:spcPts val="600"/>
              </a:spcAft>
            </a:pPr>
            <a:r>
              <a:rPr lang="en-US" sz="2700" b="1" dirty="0"/>
              <a:t>Equal Protection Clause</a:t>
            </a:r>
            <a:r>
              <a:rPr lang="en-US" sz="2700" dirty="0"/>
              <a:t>: “No State shall . . . deny to any person within its jurisdiction the equal protection of the laws.”</a:t>
            </a:r>
          </a:p>
          <a:p>
            <a:pPr>
              <a:spcAft>
                <a:spcPts val="1800"/>
              </a:spcAft>
            </a:pPr>
            <a:r>
              <a:rPr lang="en-US" sz="2700" b="1" dirty="0"/>
              <a:t>Title VI</a:t>
            </a:r>
            <a:r>
              <a:rPr lang="en-US" sz="2700" dirty="0"/>
              <a:t>: “No person in the United States shall, on the ground of race, color, or national origin, be excluded from participation in, be denied the benefits of, or be subjected to discrimination under any program or activity receiving Federal financial assistance.”</a:t>
            </a:r>
          </a:p>
          <a:p>
            <a:pPr marL="0" indent="0">
              <a:buNone/>
            </a:pPr>
            <a:r>
              <a:rPr lang="en-US" sz="3200" b="1" dirty="0"/>
              <a:t>Laws affecting workplace DEI</a:t>
            </a:r>
          </a:p>
          <a:p>
            <a:pPr>
              <a:spcAft>
                <a:spcPts val="600"/>
              </a:spcAft>
            </a:pPr>
            <a:r>
              <a:rPr lang="en-US" sz="2700" b="1" dirty="0"/>
              <a:t>Title VII</a:t>
            </a:r>
            <a:r>
              <a:rPr lang="en-US" sz="2700" b="0" dirty="0"/>
              <a:t>: “It shall be an unlawful employment practice for an employer . . . to discriminate against any individual . . . because of such individual’s race, color, religion, sex, or national origin.”</a:t>
            </a:r>
            <a:endParaRPr lang="en-US" sz="2700" b="1" dirty="0"/>
          </a:p>
          <a:p>
            <a:r>
              <a:rPr lang="en-US" sz="2700" b="1" dirty="0"/>
              <a:t>42 U.S. Code § 1981</a:t>
            </a:r>
            <a:r>
              <a:rPr lang="en-US" sz="2700" b="0" dirty="0"/>
              <a:t>: “All persons within the jurisdiction of the United States shall have the same right in every State and Territory to make and enforce contracts . . . and to the full and equal benefit of all laws . . . as is enjoyed by white citizens.”</a:t>
            </a:r>
            <a:endParaRPr lang="en-US" sz="2700" b="1" dirty="0"/>
          </a:p>
          <a:p>
            <a:endParaRPr lang="en-US" sz="2400" dirty="0"/>
          </a:p>
          <a:p>
            <a:endParaRPr lang="en-US" sz="2400" dirty="0"/>
          </a:p>
          <a:p>
            <a:endParaRPr lang="en-US" dirty="0"/>
          </a:p>
          <a:p>
            <a:endParaRPr lang="en-US" dirty="0"/>
          </a:p>
        </p:txBody>
      </p:sp>
    </p:spTree>
    <p:extLst>
      <p:ext uri="{BB962C8B-B14F-4D97-AF65-F5344CB8AC3E}">
        <p14:creationId xmlns:p14="http://schemas.microsoft.com/office/powerpoint/2010/main" val="1340415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52A18-EEA4-9AB8-3E46-2AAE3E214BAA}"/>
              </a:ext>
            </a:extLst>
          </p:cNvPr>
          <p:cNvSpPr>
            <a:spLocks noGrp="1"/>
          </p:cNvSpPr>
          <p:nvPr>
            <p:ph type="title"/>
          </p:nvPr>
        </p:nvSpPr>
        <p:spPr/>
        <p:txBody>
          <a:bodyPr/>
          <a:lstStyle/>
          <a:p>
            <a:r>
              <a:rPr lang="en-US" dirty="0"/>
              <a:t>The Pessimists Are Wrong</a:t>
            </a:r>
          </a:p>
        </p:txBody>
      </p:sp>
      <p:pic>
        <p:nvPicPr>
          <p:cNvPr id="5" name="Content Placeholder 4">
            <a:extLst>
              <a:ext uri="{FF2B5EF4-FFF2-40B4-BE49-F238E27FC236}">
                <a16:creationId xmlns:a16="http://schemas.microsoft.com/office/drawing/2014/main" id="{BBB4EE16-9398-737F-B449-D158FCD8C2E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353971" y="1711984"/>
            <a:ext cx="8656320" cy="4125091"/>
          </a:xfrm>
        </p:spPr>
      </p:pic>
      <p:pic>
        <p:nvPicPr>
          <p:cNvPr id="7" name="Picture 6">
            <a:extLst>
              <a:ext uri="{FF2B5EF4-FFF2-40B4-BE49-F238E27FC236}">
                <a16:creationId xmlns:a16="http://schemas.microsoft.com/office/drawing/2014/main" id="{E9799F55-0A08-707D-5F92-CF506C85F53F}"/>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353971" y="6003920"/>
            <a:ext cx="3711262" cy="350550"/>
          </a:xfrm>
          <a:prstGeom prst="rect">
            <a:avLst/>
          </a:prstGeom>
        </p:spPr>
      </p:pic>
    </p:spTree>
    <p:extLst>
      <p:ext uri="{BB962C8B-B14F-4D97-AF65-F5344CB8AC3E}">
        <p14:creationId xmlns:p14="http://schemas.microsoft.com/office/powerpoint/2010/main" val="4037340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0697-D5E0-AA06-BE44-54DD0E35E305}"/>
              </a:ext>
            </a:extLst>
          </p:cNvPr>
          <p:cNvSpPr>
            <a:spLocks noGrp="1"/>
          </p:cNvSpPr>
          <p:nvPr>
            <p:ph type="title"/>
          </p:nvPr>
        </p:nvSpPr>
        <p:spPr/>
        <p:txBody>
          <a:bodyPr/>
          <a:lstStyle/>
          <a:p>
            <a:r>
              <a:rPr lang="en-US" dirty="0"/>
              <a:t>Think About the 3 P’s </a:t>
            </a:r>
          </a:p>
        </p:txBody>
      </p:sp>
      <p:pic>
        <p:nvPicPr>
          <p:cNvPr id="5" name="Content Placeholder 4">
            <a:extLst>
              <a:ext uri="{FF2B5EF4-FFF2-40B4-BE49-F238E27FC236}">
                <a16:creationId xmlns:a16="http://schemas.microsoft.com/office/drawing/2014/main" id="{C402E620-6507-0F51-8638-71BDBC5E20F8}"/>
              </a:ext>
            </a:extLst>
          </p:cNvPr>
          <p:cNvPicPr>
            <a:picLocks noGrp="1" noChangeAspect="1"/>
          </p:cNvPicPr>
          <p:nvPr>
            <p:ph idx="1"/>
          </p:nvPr>
        </p:nvPicPr>
        <p:blipFill>
          <a:blip r:embed="rId2"/>
          <a:stretch>
            <a:fillRect/>
          </a:stretch>
        </p:blipFill>
        <p:spPr>
          <a:xfrm>
            <a:off x="539359" y="2294283"/>
            <a:ext cx="3158002" cy="3017782"/>
          </a:xfrm>
          <a:prstGeom prst="rect">
            <a:avLst/>
          </a:prstGeom>
        </p:spPr>
      </p:pic>
      <p:pic>
        <p:nvPicPr>
          <p:cNvPr id="7" name="Picture 6">
            <a:extLst>
              <a:ext uri="{FF2B5EF4-FFF2-40B4-BE49-F238E27FC236}">
                <a16:creationId xmlns:a16="http://schemas.microsoft.com/office/drawing/2014/main" id="{C21AC2E4-7CDE-2E43-E15C-E46415C367B3}"/>
              </a:ext>
            </a:extLst>
          </p:cNvPr>
          <p:cNvPicPr>
            <a:picLocks noChangeAspect="1"/>
          </p:cNvPicPr>
          <p:nvPr/>
        </p:nvPicPr>
        <p:blipFill>
          <a:blip r:embed="rId3"/>
          <a:stretch>
            <a:fillRect/>
          </a:stretch>
        </p:blipFill>
        <p:spPr>
          <a:xfrm>
            <a:off x="4495800" y="2294283"/>
            <a:ext cx="2981202" cy="3017782"/>
          </a:xfrm>
          <a:prstGeom prst="rect">
            <a:avLst/>
          </a:prstGeom>
        </p:spPr>
      </p:pic>
      <p:pic>
        <p:nvPicPr>
          <p:cNvPr id="9" name="Picture 8">
            <a:extLst>
              <a:ext uri="{FF2B5EF4-FFF2-40B4-BE49-F238E27FC236}">
                <a16:creationId xmlns:a16="http://schemas.microsoft.com/office/drawing/2014/main" id="{5DD27283-88AF-D710-3952-692D48476591}"/>
              </a:ext>
            </a:extLst>
          </p:cNvPr>
          <p:cNvPicPr>
            <a:picLocks noChangeAspect="1"/>
          </p:cNvPicPr>
          <p:nvPr/>
        </p:nvPicPr>
        <p:blipFill>
          <a:blip r:embed="rId4"/>
          <a:stretch>
            <a:fillRect/>
          </a:stretch>
        </p:blipFill>
        <p:spPr>
          <a:xfrm>
            <a:off x="8275441" y="2294283"/>
            <a:ext cx="2981202" cy="3017782"/>
          </a:xfrm>
          <a:prstGeom prst="rect">
            <a:avLst/>
          </a:prstGeom>
        </p:spPr>
      </p:pic>
      <p:pic>
        <p:nvPicPr>
          <p:cNvPr id="1026" name="Picture 2" descr="Free Right Arrow vector and picture">
            <a:extLst>
              <a:ext uri="{FF2B5EF4-FFF2-40B4-BE49-F238E27FC236}">
                <a16:creationId xmlns:a16="http://schemas.microsoft.com/office/drawing/2014/main" id="{1D8DBCAB-DB5D-8C2B-7FD1-E7F6E96A70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3792" y="3551779"/>
            <a:ext cx="1005578" cy="5027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ree Right Arrow vector and picture">
            <a:extLst>
              <a:ext uri="{FF2B5EF4-FFF2-40B4-BE49-F238E27FC236}">
                <a16:creationId xmlns:a16="http://schemas.microsoft.com/office/drawing/2014/main" id="{C3185005-D1E8-47F8-C0ED-0BEEEC8BE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433" y="3665285"/>
            <a:ext cx="1005578" cy="50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334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AD903-A69F-471D-F063-4C65B04A86DB}"/>
              </a:ext>
            </a:extLst>
          </p:cNvPr>
          <p:cNvSpPr>
            <a:spLocks noGrp="1"/>
          </p:cNvSpPr>
          <p:nvPr>
            <p:ph type="title"/>
          </p:nvPr>
        </p:nvSpPr>
        <p:spPr>
          <a:xfrm>
            <a:off x="605167" y="173198"/>
            <a:ext cx="7978995" cy="1015677"/>
          </a:xfrm>
        </p:spPr>
        <p:txBody>
          <a:bodyPr>
            <a:noAutofit/>
          </a:bodyPr>
          <a:lstStyle/>
          <a:p>
            <a:r>
              <a:rPr lang="en-US" sz="3200" dirty="0"/>
              <a:t>What does “palpable” mean? </a:t>
            </a:r>
            <a:r>
              <a:rPr lang="en-US" sz="3200" b="0" i="1" dirty="0">
                <a:solidFill>
                  <a:schemeClr val="bg1"/>
                </a:solidFill>
                <a:effectLst/>
              </a:rPr>
              <a:t>Muldrow v. City of St. Louis</a:t>
            </a:r>
            <a:r>
              <a:rPr lang="en-US" sz="3200" b="0" dirty="0">
                <a:solidFill>
                  <a:schemeClr val="bg1"/>
                </a:solidFill>
                <a:effectLst/>
              </a:rPr>
              <a:t>,</a:t>
            </a:r>
            <a:r>
              <a:rPr lang="en-US" sz="3200" b="0" i="1" dirty="0">
                <a:solidFill>
                  <a:schemeClr val="bg1"/>
                </a:solidFill>
                <a:effectLst/>
              </a:rPr>
              <a:t> </a:t>
            </a:r>
            <a:r>
              <a:rPr lang="en-US" sz="3200" b="0" dirty="0">
                <a:solidFill>
                  <a:schemeClr val="bg1"/>
                </a:solidFill>
                <a:effectLst/>
              </a:rPr>
              <a:t>601 U.S. 346 (2024). </a:t>
            </a:r>
            <a:endParaRPr lang="en-US" sz="3200" dirty="0">
              <a:solidFill>
                <a:schemeClr val="bg1"/>
              </a:solidFill>
            </a:endParaRPr>
          </a:p>
        </p:txBody>
      </p:sp>
      <p:sp>
        <p:nvSpPr>
          <p:cNvPr id="3" name="Content Placeholder 2">
            <a:extLst>
              <a:ext uri="{FF2B5EF4-FFF2-40B4-BE49-F238E27FC236}">
                <a16:creationId xmlns:a16="http://schemas.microsoft.com/office/drawing/2014/main" id="{EB30A30E-E9C8-2510-BC9F-364FF16FE37E}"/>
              </a:ext>
            </a:extLst>
          </p:cNvPr>
          <p:cNvSpPr>
            <a:spLocks noGrp="1"/>
          </p:cNvSpPr>
          <p:nvPr>
            <p:ph idx="1"/>
          </p:nvPr>
        </p:nvSpPr>
        <p:spPr>
          <a:xfrm>
            <a:off x="838200" y="1819469"/>
            <a:ext cx="10515600" cy="4357494"/>
          </a:xfrm>
        </p:spPr>
        <p:txBody>
          <a:bodyPr>
            <a:normAutofit/>
          </a:bodyPr>
          <a:lstStyle/>
          <a:p>
            <a:pPr>
              <a:spcAft>
                <a:spcPts val="1200"/>
              </a:spcAft>
            </a:pPr>
            <a:r>
              <a:rPr lang="en-US" sz="2000" dirty="0"/>
              <a:t>To make out a Title VII claim, a plaintiff  “must show </a:t>
            </a:r>
            <a:r>
              <a:rPr lang="en-US" sz="2000" b="1" dirty="0"/>
              <a:t>some harm </a:t>
            </a:r>
            <a:r>
              <a:rPr lang="en-US" sz="2000" dirty="0"/>
              <a:t>respecting an </a:t>
            </a:r>
            <a:r>
              <a:rPr lang="en-US" sz="2000" b="1" dirty="0"/>
              <a:t>identifiable term or condition of employment</a:t>
            </a:r>
            <a:r>
              <a:rPr lang="en-US" sz="2000" dirty="0"/>
              <a:t>.”</a:t>
            </a:r>
          </a:p>
          <a:p>
            <a:pPr>
              <a:spcAft>
                <a:spcPts val="1200"/>
              </a:spcAft>
            </a:pPr>
            <a:r>
              <a:rPr lang="en-US" sz="2000" dirty="0"/>
              <a:t>“Terms or conditions” are </a:t>
            </a:r>
            <a:r>
              <a:rPr lang="en-US" sz="2000" b="1" dirty="0"/>
              <a:t>not limited to contractual </a:t>
            </a:r>
            <a:r>
              <a:rPr lang="en-US" sz="2000" dirty="0"/>
              <a:t>terms, and cover “</a:t>
            </a:r>
            <a:r>
              <a:rPr lang="en-US" sz="2000" b="1" dirty="0"/>
              <a:t>more than the ‘economic or tangible</a:t>
            </a:r>
            <a:r>
              <a:rPr lang="en-US" sz="2000" dirty="0"/>
              <a:t>’”</a:t>
            </a:r>
          </a:p>
          <a:p>
            <a:pPr>
              <a:spcAft>
                <a:spcPts val="1200"/>
              </a:spcAft>
            </a:pPr>
            <a:r>
              <a:rPr lang="en-US" sz="2000" dirty="0"/>
              <a:t>While a plaintiff must show some harm, the harm does </a:t>
            </a:r>
            <a:r>
              <a:rPr lang="en-US" sz="2000" b="1" dirty="0"/>
              <a:t>not need to be “significant,” “serious,” “substantial,”</a:t>
            </a:r>
            <a:r>
              <a:rPr lang="en-US" sz="2000" dirty="0"/>
              <a:t> “or any similar adjective suggesting that the disadvantage to the employee must exceed a heightened bar.”</a:t>
            </a:r>
          </a:p>
          <a:p>
            <a:pPr>
              <a:spcAft>
                <a:spcPts val="1200"/>
              </a:spcAft>
            </a:pPr>
            <a:endParaRPr lang="en-US" sz="1800" dirty="0"/>
          </a:p>
        </p:txBody>
      </p:sp>
    </p:spTree>
    <p:extLst>
      <p:ext uri="{BB962C8B-B14F-4D97-AF65-F5344CB8AC3E}">
        <p14:creationId xmlns:p14="http://schemas.microsoft.com/office/powerpoint/2010/main" val="1978862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C5638-1084-2510-1DBD-585CF6C6AF41}"/>
              </a:ext>
            </a:extLst>
          </p:cNvPr>
          <p:cNvSpPr>
            <a:spLocks noGrp="1"/>
          </p:cNvSpPr>
          <p:nvPr>
            <p:ph type="title"/>
          </p:nvPr>
        </p:nvSpPr>
        <p:spPr/>
        <p:txBody>
          <a:bodyPr/>
          <a:lstStyle/>
          <a:p>
            <a:r>
              <a:rPr lang="en-US" dirty="0"/>
              <a:t>Examples of </a:t>
            </a:r>
            <a:r>
              <a:rPr lang="en-US" dirty="0">
                <a:solidFill>
                  <a:srgbClr val="FF0000"/>
                </a:solidFill>
              </a:rPr>
              <a:t>Red</a:t>
            </a:r>
            <a:r>
              <a:rPr lang="en-US" dirty="0"/>
              <a:t> Programs</a:t>
            </a:r>
          </a:p>
        </p:txBody>
      </p:sp>
      <p:pic>
        <p:nvPicPr>
          <p:cNvPr id="12" name="Content Placeholder 11">
            <a:extLst>
              <a:ext uri="{FF2B5EF4-FFF2-40B4-BE49-F238E27FC236}">
                <a16:creationId xmlns:a16="http://schemas.microsoft.com/office/drawing/2014/main" id="{3FD2E750-987F-5372-7B0E-0A62C1B83BB5}"/>
              </a:ext>
            </a:extLst>
          </p:cNvPr>
          <p:cNvPicPr>
            <a:picLocks noGrp="1" noChangeAspect="1"/>
          </p:cNvPicPr>
          <p:nvPr>
            <p:ph idx="1"/>
          </p:nvPr>
        </p:nvPicPr>
        <p:blipFill>
          <a:blip r:embed="rId2"/>
          <a:stretch>
            <a:fillRect/>
          </a:stretch>
        </p:blipFill>
        <p:spPr>
          <a:xfrm>
            <a:off x="839657" y="1825625"/>
            <a:ext cx="10512686" cy="4351338"/>
          </a:xfrm>
          <a:prstGeom prst="rect">
            <a:avLst/>
          </a:prstGeom>
        </p:spPr>
      </p:pic>
      <p:pic>
        <p:nvPicPr>
          <p:cNvPr id="15" name="Picture 14">
            <a:extLst>
              <a:ext uri="{FF2B5EF4-FFF2-40B4-BE49-F238E27FC236}">
                <a16:creationId xmlns:a16="http://schemas.microsoft.com/office/drawing/2014/main" id="{BE8F8E6F-D54B-9304-4DEE-705CB1F120BE}"/>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0766"/>
                    </a14:imgEffect>
                    <a14:imgEffect>
                      <a14:saturation sat="400000"/>
                    </a14:imgEffect>
                  </a14:imgLayer>
                </a14:imgProps>
              </a:ext>
            </a:extLst>
          </a:blip>
          <a:stretch>
            <a:fillRect/>
          </a:stretch>
        </p:blipFill>
        <p:spPr>
          <a:xfrm>
            <a:off x="894347" y="1825624"/>
            <a:ext cx="10006299" cy="4351339"/>
          </a:xfrm>
          <a:prstGeom prst="rect">
            <a:avLst/>
          </a:prstGeom>
          <a:noFill/>
        </p:spPr>
      </p:pic>
    </p:spTree>
    <p:extLst>
      <p:ext uri="{BB962C8B-B14F-4D97-AF65-F5344CB8AC3E}">
        <p14:creationId xmlns:p14="http://schemas.microsoft.com/office/powerpoint/2010/main" val="1236967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F371F-1CE9-D24B-979B-D91382508582}"/>
              </a:ext>
            </a:extLst>
          </p:cNvPr>
          <p:cNvSpPr>
            <a:spLocks noGrp="1"/>
          </p:cNvSpPr>
          <p:nvPr>
            <p:ph type="title"/>
          </p:nvPr>
        </p:nvSpPr>
        <p:spPr/>
        <p:txBody>
          <a:bodyPr/>
          <a:lstStyle/>
          <a:p>
            <a:r>
              <a:rPr lang="en-US" dirty="0"/>
              <a:t>Examples of </a:t>
            </a:r>
            <a:r>
              <a:rPr lang="en-US" dirty="0">
                <a:solidFill>
                  <a:schemeClr val="accent6"/>
                </a:solidFill>
              </a:rPr>
              <a:t>Green</a:t>
            </a:r>
            <a:r>
              <a:rPr lang="en-US" dirty="0"/>
              <a:t> Programs</a:t>
            </a:r>
          </a:p>
        </p:txBody>
      </p:sp>
      <p:pic>
        <p:nvPicPr>
          <p:cNvPr id="5" name="Content Placeholder 4">
            <a:extLst>
              <a:ext uri="{FF2B5EF4-FFF2-40B4-BE49-F238E27FC236}">
                <a16:creationId xmlns:a16="http://schemas.microsoft.com/office/drawing/2014/main" id="{2A187BD2-17F6-0772-8829-EF47B57AC462}"/>
              </a:ext>
            </a:extLst>
          </p:cNvPr>
          <p:cNvPicPr>
            <a:picLocks noGrp="1" noChangeAspect="1"/>
          </p:cNvPicPr>
          <p:nvPr>
            <p:ph idx="1"/>
          </p:nvPr>
        </p:nvPicPr>
        <p:blipFill>
          <a:blip r:embed="rId2">
            <a:duotone>
              <a:schemeClr val="accent6">
                <a:shade val="45000"/>
                <a:satMod val="135000"/>
              </a:schemeClr>
              <a:prstClr val="white"/>
            </a:duotone>
          </a:blip>
          <a:stretch>
            <a:fillRect/>
          </a:stretch>
        </p:blipFill>
        <p:spPr>
          <a:xfrm>
            <a:off x="838200" y="2123258"/>
            <a:ext cx="9997440" cy="3450650"/>
          </a:xfrm>
        </p:spPr>
      </p:pic>
    </p:spTree>
    <p:extLst>
      <p:ext uri="{BB962C8B-B14F-4D97-AF65-F5344CB8AC3E}">
        <p14:creationId xmlns:p14="http://schemas.microsoft.com/office/powerpoint/2010/main" val="2281699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FAC8-1B3B-01B3-F8FB-FBC6553BBF4E}"/>
              </a:ext>
            </a:extLst>
          </p:cNvPr>
          <p:cNvSpPr>
            <a:spLocks noGrp="1"/>
          </p:cNvSpPr>
          <p:nvPr>
            <p:ph type="title"/>
          </p:nvPr>
        </p:nvSpPr>
        <p:spPr/>
        <p:txBody>
          <a:bodyPr/>
          <a:lstStyle/>
          <a:p>
            <a:r>
              <a:rPr lang="en-US" dirty="0"/>
              <a:t>Examples of </a:t>
            </a:r>
            <a:r>
              <a:rPr lang="en-US" dirty="0">
                <a:solidFill>
                  <a:schemeClr val="accent4">
                    <a:lumMod val="75000"/>
                  </a:schemeClr>
                </a:solidFill>
              </a:rPr>
              <a:t>Yellow</a:t>
            </a:r>
            <a:r>
              <a:rPr lang="en-US" dirty="0"/>
              <a:t> Programs</a:t>
            </a:r>
          </a:p>
        </p:txBody>
      </p:sp>
      <p:pic>
        <p:nvPicPr>
          <p:cNvPr id="5" name="Content Placeholder 4">
            <a:extLst>
              <a:ext uri="{FF2B5EF4-FFF2-40B4-BE49-F238E27FC236}">
                <a16:creationId xmlns:a16="http://schemas.microsoft.com/office/drawing/2014/main" id="{40371644-2FB3-581B-30F1-9D62DF83E555}"/>
              </a:ext>
            </a:extLst>
          </p:cNvPr>
          <p:cNvPicPr>
            <a:picLocks noGrp="1" noChangeAspect="1"/>
          </p:cNvPicPr>
          <p:nvPr>
            <p:ph idx="1"/>
          </p:nvPr>
        </p:nvPicPr>
        <p:blipFill>
          <a:blip r:embed="rId2">
            <a:duotone>
              <a:schemeClr val="accent4">
                <a:shade val="45000"/>
                <a:satMod val="135000"/>
              </a:schemeClr>
              <a:prstClr val="white"/>
            </a:duotone>
          </a:blip>
          <a:stretch>
            <a:fillRect/>
          </a:stretch>
        </p:blipFill>
        <p:spPr>
          <a:xfrm>
            <a:off x="838200" y="2019283"/>
            <a:ext cx="10059954" cy="2921686"/>
          </a:xfrm>
        </p:spPr>
      </p:pic>
    </p:spTree>
    <p:extLst>
      <p:ext uri="{BB962C8B-B14F-4D97-AF65-F5344CB8AC3E}">
        <p14:creationId xmlns:p14="http://schemas.microsoft.com/office/powerpoint/2010/main" val="2879565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AD903-A69F-471D-F063-4C65B04A86DB}"/>
              </a:ext>
            </a:extLst>
          </p:cNvPr>
          <p:cNvSpPr>
            <a:spLocks noGrp="1"/>
          </p:cNvSpPr>
          <p:nvPr>
            <p:ph type="title"/>
          </p:nvPr>
        </p:nvSpPr>
        <p:spPr/>
        <p:txBody>
          <a:bodyPr>
            <a:normAutofit/>
          </a:bodyPr>
          <a:lstStyle/>
          <a:p>
            <a:r>
              <a:rPr lang="en-US" dirty="0"/>
              <a:t>DEI Risk Assessment</a:t>
            </a:r>
          </a:p>
        </p:txBody>
      </p:sp>
      <p:sp>
        <p:nvSpPr>
          <p:cNvPr id="3" name="Content Placeholder 2">
            <a:extLst>
              <a:ext uri="{FF2B5EF4-FFF2-40B4-BE49-F238E27FC236}">
                <a16:creationId xmlns:a16="http://schemas.microsoft.com/office/drawing/2014/main" id="{EB30A30E-E9C8-2510-BC9F-364FF16FE37E}"/>
              </a:ext>
            </a:extLst>
          </p:cNvPr>
          <p:cNvSpPr>
            <a:spLocks noGrp="1"/>
          </p:cNvSpPr>
          <p:nvPr>
            <p:ph idx="1"/>
          </p:nvPr>
        </p:nvSpPr>
        <p:spPr>
          <a:xfrm>
            <a:off x="838200" y="1785519"/>
            <a:ext cx="10904622" cy="4543091"/>
          </a:xfrm>
        </p:spPr>
        <p:txBody>
          <a:bodyPr>
            <a:normAutofit fontScale="70000" lnSpcReduction="20000"/>
          </a:bodyPr>
          <a:lstStyle/>
          <a:p>
            <a:pPr>
              <a:spcAft>
                <a:spcPts val="600"/>
              </a:spcAft>
            </a:pPr>
            <a:r>
              <a:rPr lang="en-US" sz="2900" b="1" dirty="0"/>
              <a:t>Consider Risk</a:t>
            </a:r>
          </a:p>
          <a:p>
            <a:pPr lvl="1">
              <a:spcAft>
                <a:spcPts val="600"/>
              </a:spcAft>
            </a:pPr>
            <a:r>
              <a:rPr lang="en-US" sz="2600" dirty="0"/>
              <a:t>Conduct a self-audit with your client to divide programs into risk zones of </a:t>
            </a:r>
            <a:r>
              <a:rPr lang="en-US" sz="2600" dirty="0">
                <a:solidFill>
                  <a:srgbClr val="FF0000"/>
                </a:solidFill>
              </a:rPr>
              <a:t>red</a:t>
            </a:r>
            <a:r>
              <a:rPr lang="en-US" sz="2600" dirty="0"/>
              <a:t>, </a:t>
            </a:r>
            <a:r>
              <a:rPr lang="en-US" sz="2600" dirty="0">
                <a:solidFill>
                  <a:schemeClr val="accent6"/>
                </a:solidFill>
              </a:rPr>
              <a:t>green</a:t>
            </a:r>
            <a:r>
              <a:rPr lang="en-US" sz="2600" dirty="0"/>
              <a:t>, and  </a:t>
            </a:r>
            <a:r>
              <a:rPr lang="en-US" sz="2600" dirty="0">
                <a:solidFill>
                  <a:schemeClr val="accent4">
                    <a:lumMod val="75000"/>
                  </a:schemeClr>
                </a:solidFill>
              </a:rPr>
              <a:t>yellow</a:t>
            </a:r>
          </a:p>
          <a:p>
            <a:pPr lvl="1">
              <a:spcAft>
                <a:spcPts val="600"/>
              </a:spcAft>
            </a:pPr>
            <a:r>
              <a:rPr lang="en-US" sz="2600" dirty="0"/>
              <a:t>Factor in </a:t>
            </a:r>
            <a:r>
              <a:rPr lang="en-US" sz="2600" i="1" dirty="0"/>
              <a:t>legal</a:t>
            </a:r>
            <a:r>
              <a:rPr lang="en-US" sz="2600" dirty="0"/>
              <a:t> risks </a:t>
            </a:r>
          </a:p>
          <a:p>
            <a:pPr lvl="1">
              <a:spcAft>
                <a:spcPts val="600"/>
              </a:spcAft>
            </a:pPr>
            <a:r>
              <a:rPr lang="en-US" sz="2600" dirty="0"/>
              <a:t>Factor in </a:t>
            </a:r>
            <a:r>
              <a:rPr lang="en-US" sz="2600" i="1" dirty="0"/>
              <a:t>social</a:t>
            </a:r>
            <a:r>
              <a:rPr lang="en-US" sz="2600" dirty="0"/>
              <a:t> and </a:t>
            </a:r>
            <a:r>
              <a:rPr lang="en-US" sz="2600" i="1" dirty="0"/>
              <a:t>business</a:t>
            </a:r>
            <a:r>
              <a:rPr lang="en-US" sz="2600" dirty="0"/>
              <a:t> risks </a:t>
            </a:r>
          </a:p>
          <a:p>
            <a:pPr>
              <a:spcAft>
                <a:spcPts val="600"/>
              </a:spcAft>
            </a:pPr>
            <a:r>
              <a:rPr lang="en-US" sz="2900" b="1" dirty="0"/>
              <a:t>Consider Impact</a:t>
            </a:r>
          </a:p>
          <a:p>
            <a:pPr lvl="1">
              <a:spcAft>
                <a:spcPts val="600"/>
              </a:spcAft>
            </a:pPr>
            <a:r>
              <a:rPr lang="en-US" sz="2600" dirty="0"/>
              <a:t>Factor in the impact of the programs in achieving your client’s DEI </a:t>
            </a:r>
            <a:r>
              <a:rPr lang="en-US" sz="2600" i="1" dirty="0"/>
              <a:t>goals</a:t>
            </a:r>
          </a:p>
          <a:p>
            <a:pPr>
              <a:spcAft>
                <a:spcPts val="600"/>
              </a:spcAft>
            </a:pPr>
            <a:r>
              <a:rPr lang="en-US" sz="2900" b="1" dirty="0"/>
              <a:t>Decide How to Proceed</a:t>
            </a:r>
          </a:p>
          <a:p>
            <a:pPr lvl="1">
              <a:spcAft>
                <a:spcPts val="600"/>
              </a:spcAft>
            </a:pPr>
            <a:r>
              <a:rPr lang="en-US" sz="2600" dirty="0"/>
              <a:t>All things considered, decide whether to </a:t>
            </a:r>
            <a:r>
              <a:rPr lang="en-US" sz="2600" b="1" dirty="0"/>
              <a:t>maintain</a:t>
            </a:r>
            <a:r>
              <a:rPr lang="en-US" sz="2600" dirty="0"/>
              <a:t> the program with awareness of risk, </a:t>
            </a:r>
            <a:r>
              <a:rPr lang="en-US" sz="2600" b="1" dirty="0"/>
              <a:t>abandon</a:t>
            </a:r>
            <a:r>
              <a:rPr lang="en-US" sz="2600" dirty="0"/>
              <a:t> the program with awareness of risk, or </a:t>
            </a:r>
            <a:r>
              <a:rPr lang="en-US" sz="2600" b="1" dirty="0"/>
              <a:t>adjust</a:t>
            </a:r>
            <a:r>
              <a:rPr lang="en-US" sz="2600" dirty="0"/>
              <a:t> the program to safeguard it </a:t>
            </a:r>
            <a:endParaRPr lang="en-US" sz="2600" i="1" dirty="0"/>
          </a:p>
          <a:p>
            <a:endParaRPr lang="en-US" sz="2400"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7434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7A86-A00B-52FE-AD0B-BEAE9C7D0380}"/>
              </a:ext>
            </a:extLst>
          </p:cNvPr>
          <p:cNvSpPr>
            <a:spLocks noGrp="1"/>
          </p:cNvSpPr>
          <p:nvPr>
            <p:ph type="title"/>
          </p:nvPr>
        </p:nvSpPr>
        <p:spPr/>
        <p:txBody>
          <a:bodyPr/>
          <a:lstStyle/>
          <a:p>
            <a:r>
              <a:rPr lang="en-US" dirty="0"/>
              <a:t>Recommended Shifts</a:t>
            </a:r>
          </a:p>
        </p:txBody>
      </p:sp>
      <p:sp>
        <p:nvSpPr>
          <p:cNvPr id="3" name="Content Placeholder 2">
            <a:extLst>
              <a:ext uri="{FF2B5EF4-FFF2-40B4-BE49-F238E27FC236}">
                <a16:creationId xmlns:a16="http://schemas.microsoft.com/office/drawing/2014/main" id="{0A9F8CF3-A7F5-40C4-189E-7B10DEE6A3EA}"/>
              </a:ext>
            </a:extLst>
          </p:cNvPr>
          <p:cNvSpPr>
            <a:spLocks noGrp="1"/>
          </p:cNvSpPr>
          <p:nvPr>
            <p:ph idx="1"/>
          </p:nvPr>
        </p:nvSpPr>
        <p:spPr/>
        <p:txBody>
          <a:bodyPr>
            <a:normAutofit fontScale="70000" lnSpcReduction="20000"/>
          </a:bodyPr>
          <a:lstStyle/>
          <a:p>
            <a:pPr marL="0" indent="0">
              <a:spcAft>
                <a:spcPts val="1200"/>
              </a:spcAft>
              <a:buNone/>
            </a:pPr>
            <a:r>
              <a:rPr lang="en-US" sz="2600" b="1" dirty="0"/>
              <a:t>Avoid Preferences. </a:t>
            </a:r>
            <a:r>
              <a:rPr lang="en-US" sz="2600" dirty="0"/>
              <a:t>From </a:t>
            </a:r>
            <a:r>
              <a:rPr lang="en-US" sz="2600" b="1" dirty="0"/>
              <a:t>lifting to leveling - </a:t>
            </a:r>
            <a:r>
              <a:rPr lang="en-US" sz="2600" dirty="0"/>
              <a:t>Rather than giving “preference” to some groups over others, think about DEI actions that are identity-neutral but help level the playing field:</a:t>
            </a:r>
          </a:p>
          <a:p>
            <a:pPr marL="1257300" lvl="2" indent="-342900">
              <a:spcAft>
                <a:spcPts val="600"/>
              </a:spcAft>
              <a:buFont typeface="Arial" panose="020B0604020202020204" pitchFamily="34" charset="0"/>
              <a:buChar char="•"/>
            </a:pPr>
            <a:r>
              <a:rPr lang="en-US" sz="2600" dirty="0"/>
              <a:t>Creating a structured recruitment and promotion process with </a:t>
            </a:r>
            <a:r>
              <a:rPr lang="en-US" sz="2600" b="1" dirty="0"/>
              <a:t>clear, transparent, merit-based criteria</a:t>
            </a:r>
          </a:p>
          <a:p>
            <a:pPr marL="1257300" lvl="2" indent="-342900">
              <a:spcAft>
                <a:spcPts val="600"/>
              </a:spcAft>
              <a:buFont typeface="Arial" panose="020B0604020202020204" pitchFamily="34" charset="0"/>
              <a:buChar char="•"/>
            </a:pPr>
            <a:r>
              <a:rPr lang="en-US" sz="2600" b="1" dirty="0"/>
              <a:t>Purging stereotypical language </a:t>
            </a:r>
            <a:r>
              <a:rPr lang="en-US" sz="2600" dirty="0"/>
              <a:t>from job descriptions and evaluation processes</a:t>
            </a:r>
          </a:p>
          <a:p>
            <a:pPr marL="1257300" lvl="2" indent="-342900">
              <a:spcAft>
                <a:spcPts val="600"/>
              </a:spcAft>
              <a:buFont typeface="Arial" panose="020B0604020202020204" pitchFamily="34" charset="0"/>
              <a:buChar char="•"/>
            </a:pPr>
            <a:r>
              <a:rPr lang="en-US" sz="2600" dirty="0"/>
              <a:t>Reviewing employee benefits policies to ensure they are </a:t>
            </a:r>
            <a:r>
              <a:rPr lang="en-US" sz="2600" b="1" dirty="0"/>
              <a:t>being applied equitably</a:t>
            </a:r>
          </a:p>
          <a:p>
            <a:pPr marL="1257300" lvl="2" indent="-342900">
              <a:spcAft>
                <a:spcPts val="600"/>
              </a:spcAft>
              <a:buFont typeface="Arial" panose="020B0604020202020204" pitchFamily="34" charset="0"/>
              <a:buChar char="•"/>
            </a:pPr>
            <a:r>
              <a:rPr lang="en-US" sz="2600" dirty="0"/>
              <a:t>Putting managers through unconscious bias </a:t>
            </a:r>
            <a:r>
              <a:rPr lang="en-US" sz="2600" b="1" dirty="0"/>
              <a:t>training</a:t>
            </a:r>
            <a:r>
              <a:rPr lang="en-US" sz="2600" dirty="0"/>
              <a:t> before they consider candidates</a:t>
            </a:r>
          </a:p>
          <a:p>
            <a:pPr marL="800100" lvl="1" indent="-342900">
              <a:buFont typeface="Arial" panose="020B0604020202020204" pitchFamily="34" charset="0"/>
              <a:buChar char="•"/>
            </a:pPr>
            <a:endParaRPr lang="en-US" b="1" dirty="0"/>
          </a:p>
          <a:p>
            <a:endParaRPr lang="en-US" dirty="0"/>
          </a:p>
        </p:txBody>
      </p:sp>
    </p:spTree>
    <p:extLst>
      <p:ext uri="{BB962C8B-B14F-4D97-AF65-F5344CB8AC3E}">
        <p14:creationId xmlns:p14="http://schemas.microsoft.com/office/powerpoint/2010/main" val="3865209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65272-E03A-4243-BD87-59745EF64B0F}"/>
              </a:ext>
            </a:extLst>
          </p:cNvPr>
          <p:cNvSpPr>
            <a:spLocks noGrp="1"/>
          </p:cNvSpPr>
          <p:nvPr>
            <p:ph type="title"/>
          </p:nvPr>
        </p:nvSpPr>
        <p:spPr>
          <a:xfrm>
            <a:off x="676275" y="229955"/>
            <a:ext cx="8515350" cy="1015677"/>
          </a:xfrm>
        </p:spPr>
        <p:txBody>
          <a:bodyPr>
            <a:normAutofit fontScale="90000"/>
          </a:bodyPr>
          <a:lstStyle/>
          <a:p>
            <a:r>
              <a:rPr lang="en-US" dirty="0"/>
              <a:t>DOL Developments: FLSA 2024 Final Rule </a:t>
            </a:r>
          </a:p>
        </p:txBody>
      </p:sp>
      <p:sp>
        <p:nvSpPr>
          <p:cNvPr id="5" name="Content Placeholder 4">
            <a:extLst>
              <a:ext uri="{FF2B5EF4-FFF2-40B4-BE49-F238E27FC236}">
                <a16:creationId xmlns:a16="http://schemas.microsoft.com/office/drawing/2014/main" id="{9E6E4474-6A29-4A9B-BD74-2682CAB40830}"/>
              </a:ext>
            </a:extLst>
          </p:cNvPr>
          <p:cNvSpPr>
            <a:spLocks noGrp="1"/>
          </p:cNvSpPr>
          <p:nvPr>
            <p:ph idx="1"/>
          </p:nvPr>
        </p:nvSpPr>
        <p:spPr>
          <a:xfrm>
            <a:off x="676275" y="2071396"/>
            <a:ext cx="10515600" cy="4152220"/>
          </a:xfrm>
        </p:spPr>
        <p:txBody>
          <a:bodyPr>
            <a:normAutofit/>
          </a:bodyPr>
          <a:lstStyle/>
          <a:p>
            <a:pPr marL="0" indent="0">
              <a:spcAft>
                <a:spcPts val="1800"/>
              </a:spcAft>
              <a:buNone/>
            </a:pPr>
            <a:r>
              <a:rPr lang="en-US" sz="2200" b="1" i="1" dirty="0"/>
              <a:t>State of Texas v. </a:t>
            </a:r>
            <a:r>
              <a:rPr lang="en-US" sz="2200" b="1" i="1" dirty="0" err="1"/>
              <a:t>Dep’t</a:t>
            </a:r>
            <a:r>
              <a:rPr lang="en-US" sz="2200" b="1" i="1" dirty="0"/>
              <a:t> of Labor</a:t>
            </a:r>
            <a:r>
              <a:rPr lang="en-US" sz="2200" b="1" dirty="0"/>
              <a:t>, Case No. 24-cv-468-SDJ</a:t>
            </a:r>
          </a:p>
          <a:p>
            <a:pPr lvl="1">
              <a:buFont typeface="Arial" panose="020B0604020202020204" pitchFamily="34" charset="0"/>
              <a:buChar char="•"/>
            </a:pPr>
            <a:r>
              <a:rPr lang="en-US" sz="1800" dirty="0"/>
              <a:t>On November 15, 2024, the U.S. District Court for the Eastern District of Texas invalidated the Department of Labor’s (DOL) 2024 Final Rule, which increased salary thresholds for overtime exemptions under the Fair Labor Standards Act (FLSA). </a:t>
            </a:r>
          </a:p>
        </p:txBody>
      </p:sp>
    </p:spTree>
    <p:extLst>
      <p:ext uri="{BB962C8B-B14F-4D97-AF65-F5344CB8AC3E}">
        <p14:creationId xmlns:p14="http://schemas.microsoft.com/office/powerpoint/2010/main" val="2741365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0BEB7-926B-9C72-9553-99200BA208D0}"/>
              </a:ext>
            </a:extLst>
          </p:cNvPr>
          <p:cNvSpPr>
            <a:spLocks noGrp="1"/>
          </p:cNvSpPr>
          <p:nvPr>
            <p:ph type="title"/>
          </p:nvPr>
        </p:nvSpPr>
        <p:spPr/>
        <p:txBody>
          <a:bodyPr/>
          <a:lstStyle/>
          <a:p>
            <a:r>
              <a:rPr lang="en-US" dirty="0"/>
              <a:t>Recommended Shifts</a:t>
            </a:r>
          </a:p>
        </p:txBody>
      </p:sp>
      <p:sp>
        <p:nvSpPr>
          <p:cNvPr id="3" name="Content Placeholder 2">
            <a:extLst>
              <a:ext uri="{FF2B5EF4-FFF2-40B4-BE49-F238E27FC236}">
                <a16:creationId xmlns:a16="http://schemas.microsoft.com/office/drawing/2014/main" id="{D72EDBD7-D4C4-613D-8DAD-DA6EB6AD6CAB}"/>
              </a:ext>
            </a:extLst>
          </p:cNvPr>
          <p:cNvSpPr>
            <a:spLocks noGrp="1"/>
          </p:cNvSpPr>
          <p:nvPr>
            <p:ph idx="1"/>
          </p:nvPr>
        </p:nvSpPr>
        <p:spPr>
          <a:xfrm>
            <a:off x="838200" y="1825625"/>
            <a:ext cx="10515600" cy="4567154"/>
          </a:xfrm>
        </p:spPr>
        <p:txBody>
          <a:bodyPr>
            <a:normAutofit fontScale="70000" lnSpcReduction="20000"/>
          </a:bodyPr>
          <a:lstStyle/>
          <a:p>
            <a:pPr marL="0" indent="0">
              <a:spcAft>
                <a:spcPts val="600"/>
              </a:spcAft>
              <a:buNone/>
            </a:pPr>
            <a:r>
              <a:rPr lang="en-US" sz="3100" b="1" dirty="0"/>
              <a:t>Avoid Protected Groups. </a:t>
            </a:r>
          </a:p>
          <a:p>
            <a:pPr marL="0" indent="0">
              <a:spcAft>
                <a:spcPts val="600"/>
              </a:spcAft>
              <a:buNone/>
            </a:pPr>
            <a:r>
              <a:rPr lang="en-US" sz="2600" dirty="0"/>
              <a:t>       From </a:t>
            </a:r>
            <a:r>
              <a:rPr lang="en-US" sz="2600" b="1" dirty="0"/>
              <a:t>cohorts to content </a:t>
            </a:r>
            <a:endParaRPr lang="en-US" sz="2600" dirty="0"/>
          </a:p>
          <a:p>
            <a:pPr marL="1257300" lvl="2" indent="-342900">
              <a:spcAft>
                <a:spcPts val="600"/>
              </a:spcAft>
              <a:buFont typeface="Arial" panose="020B0604020202020204" pitchFamily="34" charset="0"/>
              <a:buChar char="•"/>
            </a:pPr>
            <a:r>
              <a:rPr lang="en-US" sz="2600" dirty="0"/>
              <a:t>Example: Expanding a racial equity program to </a:t>
            </a:r>
            <a:r>
              <a:rPr lang="en-US" sz="2600" b="1" dirty="0"/>
              <a:t>welcome anyone </a:t>
            </a:r>
            <a:r>
              <a:rPr lang="en-US" sz="2600" dirty="0"/>
              <a:t>who is committed to racial equity, regardless of their identity</a:t>
            </a:r>
          </a:p>
          <a:p>
            <a:pPr marL="457200" lvl="1" indent="0">
              <a:spcAft>
                <a:spcPts val="600"/>
              </a:spcAft>
              <a:buNone/>
            </a:pPr>
            <a:r>
              <a:rPr lang="en-US" sz="2600" dirty="0"/>
              <a:t>From </a:t>
            </a:r>
            <a:r>
              <a:rPr lang="en-US" sz="2600" b="1" dirty="0"/>
              <a:t>cohorts to character </a:t>
            </a:r>
            <a:endParaRPr lang="en-US" sz="2600" dirty="0"/>
          </a:p>
          <a:p>
            <a:pPr marL="1257300" lvl="2" indent="-342900">
              <a:spcAft>
                <a:spcPts val="600"/>
              </a:spcAft>
              <a:buFont typeface="Arial" panose="020B0604020202020204" pitchFamily="34" charset="0"/>
              <a:buChar char="•"/>
            </a:pPr>
            <a:r>
              <a:rPr lang="en-US" sz="2600" dirty="0"/>
              <a:t>Example: Asking candidates to write an essay explaining “</a:t>
            </a:r>
            <a:r>
              <a:rPr lang="en-US" sz="2600" b="1" dirty="0"/>
              <a:t>how race affected [their] life</a:t>
            </a:r>
            <a:r>
              <a:rPr lang="en-US" sz="2600" dirty="0"/>
              <a:t>, be it through discrimination, inspiration, or otherwise”</a:t>
            </a:r>
          </a:p>
          <a:p>
            <a:pPr marL="457200" lvl="1" indent="0">
              <a:spcAft>
                <a:spcPts val="600"/>
              </a:spcAft>
              <a:buNone/>
            </a:pPr>
            <a:r>
              <a:rPr lang="en-US" sz="2600" dirty="0"/>
              <a:t>From </a:t>
            </a:r>
            <a:r>
              <a:rPr lang="en-US" sz="2600" b="1" dirty="0"/>
              <a:t>cohorts to cohorts </a:t>
            </a:r>
            <a:endParaRPr lang="en-US" sz="2600" dirty="0"/>
          </a:p>
          <a:p>
            <a:pPr marL="1257300" lvl="2" indent="-342900">
              <a:spcAft>
                <a:spcPts val="600"/>
              </a:spcAft>
              <a:buFont typeface="Arial" panose="020B0604020202020204" pitchFamily="34" charset="0"/>
              <a:buChar char="•"/>
            </a:pPr>
            <a:r>
              <a:rPr lang="en-US" sz="2600" dirty="0"/>
              <a:t>Example: Developing initiatives that advance diversity and inclusion along lines of </a:t>
            </a:r>
            <a:r>
              <a:rPr lang="en-US" sz="2600" b="1" dirty="0"/>
              <a:t>non-protected status</a:t>
            </a:r>
            <a:r>
              <a:rPr lang="en-US" sz="2600" dirty="0"/>
              <a:t>, like socioeconomic status</a:t>
            </a:r>
          </a:p>
          <a:p>
            <a:pPr marL="342900" indent="-3429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3619801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153A-5EE9-B22F-D682-EBF1AD412C6C}"/>
              </a:ext>
            </a:extLst>
          </p:cNvPr>
          <p:cNvSpPr>
            <a:spLocks noGrp="1"/>
          </p:cNvSpPr>
          <p:nvPr>
            <p:ph type="title"/>
          </p:nvPr>
        </p:nvSpPr>
        <p:spPr>
          <a:xfrm>
            <a:off x="497305" y="270061"/>
            <a:ext cx="7315200" cy="1015677"/>
          </a:xfrm>
        </p:spPr>
        <p:txBody>
          <a:bodyPr/>
          <a:lstStyle/>
          <a:p>
            <a:r>
              <a:rPr lang="en-US" dirty="0"/>
              <a:t>Recommended Shifts</a:t>
            </a:r>
          </a:p>
        </p:txBody>
      </p:sp>
      <p:sp>
        <p:nvSpPr>
          <p:cNvPr id="3" name="Content Placeholder 2">
            <a:extLst>
              <a:ext uri="{FF2B5EF4-FFF2-40B4-BE49-F238E27FC236}">
                <a16:creationId xmlns:a16="http://schemas.microsoft.com/office/drawing/2014/main" id="{514FFB4F-5E7F-A9BF-FA7C-4CF85D65C9C8}"/>
              </a:ext>
            </a:extLst>
          </p:cNvPr>
          <p:cNvSpPr>
            <a:spLocks noGrp="1"/>
          </p:cNvSpPr>
          <p:nvPr>
            <p:ph idx="1"/>
          </p:nvPr>
        </p:nvSpPr>
        <p:spPr>
          <a:xfrm>
            <a:off x="497305" y="1744824"/>
            <a:ext cx="11193951" cy="5024944"/>
          </a:xfrm>
        </p:spPr>
        <p:txBody>
          <a:bodyPr>
            <a:normAutofit fontScale="70000" lnSpcReduction="20000"/>
          </a:bodyPr>
          <a:lstStyle/>
          <a:p>
            <a:pPr marL="0" indent="0">
              <a:spcAft>
                <a:spcPts val="600"/>
              </a:spcAft>
              <a:buNone/>
            </a:pPr>
            <a:r>
              <a:rPr lang="en-US" sz="3100" b="1" dirty="0"/>
              <a:t>Avoid Palpable Benefits. </a:t>
            </a:r>
          </a:p>
          <a:p>
            <a:pPr marL="457200" lvl="1" indent="0">
              <a:spcAft>
                <a:spcPts val="600"/>
              </a:spcAft>
              <a:buNone/>
            </a:pPr>
            <a:r>
              <a:rPr lang="en-US" sz="2600" dirty="0"/>
              <a:t>From </a:t>
            </a:r>
            <a:r>
              <a:rPr lang="en-US" sz="2600" b="1" dirty="0"/>
              <a:t>adverse to ambient - </a:t>
            </a:r>
            <a:r>
              <a:rPr lang="en-US" sz="2600" dirty="0"/>
              <a:t>rather than directly affecting people’s </a:t>
            </a:r>
            <a:r>
              <a:rPr lang="en-US" sz="2600" b="1" dirty="0"/>
              <a:t>conditions of employment </a:t>
            </a:r>
            <a:r>
              <a:rPr lang="en-US" sz="2600" dirty="0"/>
              <a:t>(e.g., hiring and promotion), think about DEI programs that </a:t>
            </a:r>
            <a:r>
              <a:rPr lang="en-US" sz="2600" b="1" dirty="0"/>
              <a:t>improve the overall culture of the organization</a:t>
            </a:r>
            <a:r>
              <a:rPr lang="en-US" sz="2600" dirty="0"/>
              <a:t>, such as:</a:t>
            </a:r>
          </a:p>
          <a:p>
            <a:pPr lvl="2">
              <a:spcAft>
                <a:spcPts val="600"/>
              </a:spcAft>
            </a:pPr>
            <a:r>
              <a:rPr lang="en-US" sz="2600" dirty="0"/>
              <a:t>Conducting </a:t>
            </a:r>
            <a:r>
              <a:rPr lang="en-US" sz="2600" b="1" dirty="0"/>
              <a:t>employee education </a:t>
            </a:r>
            <a:r>
              <a:rPr lang="en-US" sz="2600" dirty="0"/>
              <a:t>on topics such as bias, allyship, or inclusive leadership</a:t>
            </a:r>
          </a:p>
          <a:p>
            <a:pPr lvl="2">
              <a:spcAft>
                <a:spcPts val="600"/>
              </a:spcAft>
            </a:pPr>
            <a:r>
              <a:rPr lang="en-US" sz="2600" dirty="0"/>
              <a:t>Creating a more </a:t>
            </a:r>
            <a:r>
              <a:rPr lang="en-US" sz="2600" b="1" dirty="0"/>
              <a:t>physically inclusive office environment</a:t>
            </a:r>
            <a:r>
              <a:rPr lang="en-US" sz="2600" dirty="0"/>
              <a:t>, such as through all-gender bathrooms, nursing rooms, and childcare facilities</a:t>
            </a:r>
          </a:p>
          <a:p>
            <a:pPr lvl="2">
              <a:spcAft>
                <a:spcPts val="600"/>
              </a:spcAft>
            </a:pPr>
            <a:r>
              <a:rPr lang="en-US" sz="2600" dirty="0"/>
              <a:t>Building relationships with </a:t>
            </a:r>
            <a:r>
              <a:rPr lang="en-US" sz="2600" b="1" dirty="0"/>
              <a:t>diverse professional groups </a:t>
            </a:r>
            <a:r>
              <a:rPr lang="en-US" sz="2600" dirty="0"/>
              <a:t>(e.g., National Association of Black Accountants, Society of Hispanic Professional Engineers)</a:t>
            </a:r>
          </a:p>
          <a:p>
            <a:pPr lvl="2">
              <a:spcAft>
                <a:spcPts val="600"/>
              </a:spcAft>
            </a:pPr>
            <a:r>
              <a:rPr lang="en-US" sz="2600" dirty="0"/>
              <a:t>Support community organizations focused on DEI issues, such as </a:t>
            </a:r>
            <a:r>
              <a:rPr lang="en-US" sz="2600" b="1" dirty="0"/>
              <a:t>through volunteerism and philanthropy</a:t>
            </a:r>
            <a:endParaRPr lang="en-US" sz="2600" dirty="0"/>
          </a:p>
          <a:p>
            <a:pPr lvl="1"/>
            <a:endParaRPr lang="en-US" sz="2400" dirty="0"/>
          </a:p>
          <a:p>
            <a:pPr lvl="1"/>
            <a:endParaRPr lang="en-US" dirty="0"/>
          </a:p>
          <a:p>
            <a:endParaRPr lang="en-US" dirty="0"/>
          </a:p>
        </p:txBody>
      </p:sp>
    </p:spTree>
    <p:extLst>
      <p:ext uri="{BB962C8B-B14F-4D97-AF65-F5344CB8AC3E}">
        <p14:creationId xmlns:p14="http://schemas.microsoft.com/office/powerpoint/2010/main" val="3849917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F14EC40-1E8B-5415-DC3A-A1D4602E8721}"/>
              </a:ext>
            </a:extLst>
          </p:cNvPr>
          <p:cNvSpPr>
            <a:spLocks noGrp="1"/>
          </p:cNvSpPr>
          <p:nvPr>
            <p:ph type="body" sz="quarter" idx="10"/>
          </p:nvPr>
        </p:nvSpPr>
        <p:spPr>
          <a:xfrm>
            <a:off x="2155372" y="2703493"/>
            <a:ext cx="9338387" cy="914400"/>
          </a:xfrm>
        </p:spPr>
        <p:txBody>
          <a:bodyPr/>
          <a:lstStyle/>
          <a:p>
            <a:r>
              <a:rPr lang="en-US" dirty="0"/>
              <a:t>Questions?</a:t>
            </a:r>
          </a:p>
        </p:txBody>
      </p:sp>
      <p:pic>
        <p:nvPicPr>
          <p:cNvPr id="15" name="Graphic 14" descr="Questions with solid fill">
            <a:extLst>
              <a:ext uri="{FF2B5EF4-FFF2-40B4-BE49-F238E27FC236}">
                <a16:creationId xmlns:a16="http://schemas.microsoft.com/office/drawing/2014/main" id="{5A316113-1BF5-5446-6F60-E252B3CF38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9108" y="2404914"/>
            <a:ext cx="1212979" cy="1212979"/>
          </a:xfrm>
          <a:prstGeom prst="rect">
            <a:avLst/>
          </a:prstGeom>
        </p:spPr>
      </p:pic>
    </p:spTree>
    <p:extLst>
      <p:ext uri="{BB962C8B-B14F-4D97-AF65-F5344CB8AC3E}">
        <p14:creationId xmlns:p14="http://schemas.microsoft.com/office/powerpoint/2010/main" val="181152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65272-E03A-4243-BD87-59745EF64B0F}"/>
              </a:ext>
            </a:extLst>
          </p:cNvPr>
          <p:cNvSpPr>
            <a:spLocks noGrp="1"/>
          </p:cNvSpPr>
          <p:nvPr>
            <p:ph type="title"/>
          </p:nvPr>
        </p:nvSpPr>
        <p:spPr/>
        <p:txBody>
          <a:bodyPr/>
          <a:lstStyle/>
          <a:p>
            <a:r>
              <a:rPr lang="en-US" dirty="0"/>
              <a:t>Thank You – Any Questions?</a:t>
            </a:r>
          </a:p>
        </p:txBody>
      </p:sp>
      <p:pic>
        <p:nvPicPr>
          <p:cNvPr id="11" name="Picture Placeholder 10">
            <a:extLst>
              <a:ext uri="{FF2B5EF4-FFF2-40B4-BE49-F238E27FC236}">
                <a16:creationId xmlns:a16="http://schemas.microsoft.com/office/drawing/2014/main" id="{80E852EE-38C5-E2B6-34B7-80D17726EC53}"/>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p:blipFill>
        <p:spPr>
          <a:xfrm>
            <a:off x="1901954" y="2065148"/>
            <a:ext cx="2752657" cy="2752657"/>
          </a:xfrm>
        </p:spPr>
      </p:pic>
      <p:pic>
        <p:nvPicPr>
          <p:cNvPr id="13" name="Picture Placeholder 12" descr="A person smiling at camera&#10;&#10;Description automatically generated">
            <a:extLst>
              <a:ext uri="{FF2B5EF4-FFF2-40B4-BE49-F238E27FC236}">
                <a16:creationId xmlns:a16="http://schemas.microsoft.com/office/drawing/2014/main" id="{01CBDD34-3FD2-473D-A5AF-41659D101918}"/>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5917102" y="2065148"/>
            <a:ext cx="2752657" cy="2752657"/>
          </a:xfrm>
        </p:spPr>
      </p:pic>
      <p:sp>
        <p:nvSpPr>
          <p:cNvPr id="7" name="Text Placeholder 6">
            <a:extLst>
              <a:ext uri="{FF2B5EF4-FFF2-40B4-BE49-F238E27FC236}">
                <a16:creationId xmlns:a16="http://schemas.microsoft.com/office/drawing/2014/main" id="{1DCE696C-E567-722F-BF03-58EAE58C46B8}"/>
              </a:ext>
            </a:extLst>
          </p:cNvPr>
          <p:cNvSpPr>
            <a:spLocks noGrp="1"/>
          </p:cNvSpPr>
          <p:nvPr>
            <p:ph type="body" sz="quarter" idx="14"/>
          </p:nvPr>
        </p:nvSpPr>
        <p:spPr>
          <a:xfrm>
            <a:off x="1901953" y="4959791"/>
            <a:ext cx="3416496" cy="1226404"/>
          </a:xfrm>
        </p:spPr>
        <p:txBody>
          <a:bodyPr>
            <a:normAutofit/>
          </a:bodyPr>
          <a:lstStyle/>
          <a:p>
            <a:pPr>
              <a:lnSpc>
                <a:spcPct val="100000"/>
              </a:lnSpc>
              <a:spcAft>
                <a:spcPts val="600"/>
              </a:spcAft>
            </a:pPr>
            <a:r>
              <a:rPr lang="en-US" sz="1800" dirty="0"/>
              <a:t>Dean </a:t>
            </a:r>
            <a:r>
              <a:rPr lang="en-US" sz="1800" dirty="0" err="1"/>
              <a:t>bennett</a:t>
            </a:r>
            <a:endParaRPr lang="en-US" sz="1800" dirty="0"/>
          </a:p>
          <a:p>
            <a:pPr>
              <a:lnSpc>
                <a:spcPct val="100000"/>
              </a:lnSpc>
              <a:spcAft>
                <a:spcPts val="300"/>
              </a:spcAft>
            </a:pPr>
            <a:r>
              <a:rPr lang="en-US" b="0" cap="none" dirty="0"/>
              <a:t>Partner | Employment &amp; Labor</a:t>
            </a:r>
          </a:p>
          <a:p>
            <a:pPr>
              <a:lnSpc>
                <a:spcPct val="100000"/>
              </a:lnSpc>
            </a:pPr>
            <a:r>
              <a:rPr lang="en-US" b="0" cap="none" dirty="0"/>
              <a:t>ADBennett@hollandhart.com </a:t>
            </a:r>
          </a:p>
        </p:txBody>
      </p:sp>
      <p:sp>
        <p:nvSpPr>
          <p:cNvPr id="8" name="Text Placeholder 7">
            <a:extLst>
              <a:ext uri="{FF2B5EF4-FFF2-40B4-BE49-F238E27FC236}">
                <a16:creationId xmlns:a16="http://schemas.microsoft.com/office/drawing/2014/main" id="{7E4E31D0-F4E2-1D2A-90FF-2C36F44DE868}"/>
              </a:ext>
            </a:extLst>
          </p:cNvPr>
          <p:cNvSpPr>
            <a:spLocks noGrp="1"/>
          </p:cNvSpPr>
          <p:nvPr>
            <p:ph type="body" sz="quarter" idx="15"/>
          </p:nvPr>
        </p:nvSpPr>
        <p:spPr>
          <a:xfrm>
            <a:off x="5917101" y="4959792"/>
            <a:ext cx="3572131" cy="1226404"/>
          </a:xfrm>
        </p:spPr>
        <p:txBody>
          <a:bodyPr>
            <a:normAutofit/>
          </a:bodyPr>
          <a:lstStyle/>
          <a:p>
            <a:pPr>
              <a:lnSpc>
                <a:spcPct val="100000"/>
              </a:lnSpc>
              <a:spcAft>
                <a:spcPts val="600"/>
              </a:spcAft>
            </a:pPr>
            <a:r>
              <a:rPr lang="en-US" sz="1800" dirty="0"/>
              <a:t>Alex </a:t>
            </a:r>
            <a:r>
              <a:rPr lang="en-US" sz="1800" dirty="0" err="1"/>
              <a:t>grande</a:t>
            </a:r>
            <a:endParaRPr lang="en-US" sz="1800" dirty="0"/>
          </a:p>
          <a:p>
            <a:pPr>
              <a:lnSpc>
                <a:spcPct val="100000"/>
              </a:lnSpc>
              <a:spcAft>
                <a:spcPts val="300"/>
              </a:spcAft>
            </a:pPr>
            <a:r>
              <a:rPr lang="en-US" b="0" cap="none" dirty="0"/>
              <a:t>Partner | Employment &amp; Labor</a:t>
            </a:r>
          </a:p>
          <a:p>
            <a:pPr>
              <a:lnSpc>
                <a:spcPct val="100000"/>
              </a:lnSpc>
              <a:spcAft>
                <a:spcPts val="300"/>
              </a:spcAft>
            </a:pPr>
            <a:r>
              <a:rPr lang="en-US" b="0" cap="none" dirty="0"/>
              <a:t>ASGrande@hollandhart.com </a:t>
            </a:r>
          </a:p>
        </p:txBody>
      </p:sp>
    </p:spTree>
    <p:extLst>
      <p:ext uri="{BB962C8B-B14F-4D97-AF65-F5344CB8AC3E}">
        <p14:creationId xmlns:p14="http://schemas.microsoft.com/office/powerpoint/2010/main" val="3925276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65272-E03A-4243-BD87-59745EF64B0F}"/>
              </a:ext>
            </a:extLst>
          </p:cNvPr>
          <p:cNvSpPr>
            <a:spLocks noGrp="1"/>
          </p:cNvSpPr>
          <p:nvPr>
            <p:ph type="title"/>
          </p:nvPr>
        </p:nvSpPr>
        <p:spPr>
          <a:xfrm>
            <a:off x="838200" y="229955"/>
            <a:ext cx="7637206" cy="1015677"/>
          </a:xfrm>
        </p:spPr>
        <p:txBody>
          <a:bodyPr>
            <a:normAutofit fontScale="90000"/>
          </a:bodyPr>
          <a:lstStyle/>
          <a:p>
            <a:r>
              <a:rPr lang="en-US" dirty="0"/>
              <a:t>Department of Labor Developments</a:t>
            </a:r>
          </a:p>
        </p:txBody>
      </p:sp>
      <p:sp>
        <p:nvSpPr>
          <p:cNvPr id="5" name="Content Placeholder 4">
            <a:extLst>
              <a:ext uri="{FF2B5EF4-FFF2-40B4-BE49-F238E27FC236}">
                <a16:creationId xmlns:a16="http://schemas.microsoft.com/office/drawing/2014/main" id="{9E6E4474-6A29-4A9B-BD74-2682CAB40830}"/>
              </a:ext>
            </a:extLst>
          </p:cNvPr>
          <p:cNvSpPr>
            <a:spLocks noGrp="1"/>
          </p:cNvSpPr>
          <p:nvPr>
            <p:ph idx="1"/>
          </p:nvPr>
        </p:nvSpPr>
        <p:spPr>
          <a:xfrm>
            <a:off x="838200" y="1711092"/>
            <a:ext cx="10515600" cy="4351338"/>
          </a:xfrm>
        </p:spPr>
        <p:txBody>
          <a:bodyPr>
            <a:noAutofit/>
          </a:bodyPr>
          <a:lstStyle/>
          <a:p>
            <a:pPr marL="0" indent="0">
              <a:spcAft>
                <a:spcPts val="1200"/>
              </a:spcAft>
              <a:buNone/>
            </a:pPr>
            <a:r>
              <a:rPr lang="en-US" sz="2200" b="1" dirty="0"/>
              <a:t>The Court’s Decision:</a:t>
            </a:r>
          </a:p>
          <a:p>
            <a:pPr>
              <a:spcAft>
                <a:spcPts val="1200"/>
              </a:spcAft>
            </a:pPr>
            <a:r>
              <a:rPr lang="en-US" sz="1800" dirty="0"/>
              <a:t>In its ruling, the court determined that the DOL exceeded its authority by allowing salary levels to overshadow the duties test central to the EAP exemption. </a:t>
            </a:r>
          </a:p>
          <a:p>
            <a:pPr>
              <a:spcAft>
                <a:spcPts val="1200"/>
              </a:spcAft>
            </a:pPr>
            <a:r>
              <a:rPr lang="en-US" sz="1800" dirty="0"/>
              <a:t>The court also cited the Supreme Court’s 2024 decision in </a:t>
            </a:r>
            <a:r>
              <a:rPr lang="en-US" sz="1800" i="1" dirty="0" err="1"/>
              <a:t>Loper</a:t>
            </a:r>
            <a:r>
              <a:rPr lang="en-US" sz="1800" i="1" dirty="0"/>
              <a:t> Bright Enterprises v. Raimondo</a:t>
            </a:r>
            <a:r>
              <a:rPr lang="en-US" sz="1800" dirty="0"/>
              <a:t>, which clarified that courts must independently determine whether an agency acted within its statutory authority. </a:t>
            </a:r>
          </a:p>
        </p:txBody>
      </p:sp>
    </p:spTree>
    <p:extLst>
      <p:ext uri="{BB962C8B-B14F-4D97-AF65-F5344CB8AC3E}">
        <p14:creationId xmlns:p14="http://schemas.microsoft.com/office/powerpoint/2010/main" val="230403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65272-E03A-4243-BD87-59745EF64B0F}"/>
              </a:ext>
            </a:extLst>
          </p:cNvPr>
          <p:cNvSpPr>
            <a:spLocks noGrp="1"/>
          </p:cNvSpPr>
          <p:nvPr>
            <p:ph type="title"/>
          </p:nvPr>
        </p:nvSpPr>
        <p:spPr>
          <a:xfrm>
            <a:off x="522516" y="238515"/>
            <a:ext cx="8505825" cy="1015677"/>
          </a:xfrm>
        </p:spPr>
        <p:txBody>
          <a:bodyPr>
            <a:normAutofit fontScale="90000"/>
          </a:bodyPr>
          <a:lstStyle/>
          <a:p>
            <a:r>
              <a:rPr lang="en-US" dirty="0"/>
              <a:t>DOL Developments: FLSA 2024 Final Rule </a:t>
            </a:r>
          </a:p>
        </p:txBody>
      </p:sp>
      <p:sp>
        <p:nvSpPr>
          <p:cNvPr id="5" name="Content Placeholder 4">
            <a:extLst>
              <a:ext uri="{FF2B5EF4-FFF2-40B4-BE49-F238E27FC236}">
                <a16:creationId xmlns:a16="http://schemas.microsoft.com/office/drawing/2014/main" id="{9E6E4474-6A29-4A9B-BD74-2682CAB40830}"/>
              </a:ext>
            </a:extLst>
          </p:cNvPr>
          <p:cNvSpPr>
            <a:spLocks noGrp="1"/>
          </p:cNvSpPr>
          <p:nvPr>
            <p:ph idx="1"/>
          </p:nvPr>
        </p:nvSpPr>
        <p:spPr>
          <a:xfrm>
            <a:off x="522515" y="1765386"/>
            <a:ext cx="11292496" cy="4351338"/>
          </a:xfrm>
        </p:spPr>
        <p:txBody>
          <a:bodyPr>
            <a:noAutofit/>
          </a:bodyPr>
          <a:lstStyle/>
          <a:p>
            <a:pPr marL="0" indent="0">
              <a:spcAft>
                <a:spcPts val="1200"/>
              </a:spcAft>
              <a:buNone/>
            </a:pPr>
            <a:r>
              <a:rPr lang="en-US" sz="2100" b="1" dirty="0"/>
              <a:t>Key Takeaways:</a:t>
            </a:r>
            <a:endParaRPr lang="en-US" sz="2100" dirty="0"/>
          </a:p>
          <a:p>
            <a:pPr>
              <a:spcAft>
                <a:spcPts val="600"/>
              </a:spcAft>
            </a:pPr>
            <a:r>
              <a:rPr lang="en-US" sz="1700" dirty="0"/>
              <a:t>Executive, Administrative, and Professional (EAP) Exemptions</a:t>
            </a:r>
          </a:p>
          <a:p>
            <a:pPr lvl="1">
              <a:spcAft>
                <a:spcPts val="600"/>
              </a:spcAft>
            </a:pPr>
            <a:r>
              <a:rPr lang="en-US" sz="1700" dirty="0"/>
              <a:t>The planned salary threshold increase to $844 per week (or $43,888 annually), effective July 1, 2024, is no longer valid.</a:t>
            </a:r>
          </a:p>
          <a:p>
            <a:pPr lvl="1">
              <a:spcAft>
                <a:spcPts val="600"/>
              </a:spcAft>
            </a:pPr>
            <a:r>
              <a:rPr lang="en-US" sz="1700" dirty="0"/>
              <a:t>Future staged increases, including the January 1, 2025 threshold of $1,218 per week and automatic updates starting July 1, 2027, are also void.</a:t>
            </a:r>
          </a:p>
          <a:p>
            <a:pPr>
              <a:spcAft>
                <a:spcPts val="600"/>
              </a:spcAft>
            </a:pPr>
            <a:r>
              <a:rPr lang="en-US" sz="1700" dirty="0"/>
              <a:t>Highly Compensated Employee Exemption</a:t>
            </a:r>
          </a:p>
          <a:p>
            <a:pPr lvl="1">
              <a:spcAft>
                <a:spcPts val="600"/>
              </a:spcAft>
            </a:pPr>
            <a:r>
              <a:rPr lang="en-US" sz="1700" dirty="0"/>
              <a:t>The planned salary threshold increase to $132,964 effective July 1, 2024 is no longer valid.</a:t>
            </a:r>
          </a:p>
          <a:p>
            <a:pPr lvl="1">
              <a:spcAft>
                <a:spcPts val="600"/>
              </a:spcAft>
            </a:pPr>
            <a:r>
              <a:rPr lang="en-US" sz="1700" dirty="0"/>
              <a:t>Future staged increases, including the January 1, 2025 threshold increase to $151,164, is now void.</a:t>
            </a:r>
          </a:p>
        </p:txBody>
      </p:sp>
    </p:spTree>
    <p:extLst>
      <p:ext uri="{BB962C8B-B14F-4D97-AF65-F5344CB8AC3E}">
        <p14:creationId xmlns:p14="http://schemas.microsoft.com/office/powerpoint/2010/main" val="1346547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65272-E03A-4243-BD87-59745EF64B0F}"/>
              </a:ext>
            </a:extLst>
          </p:cNvPr>
          <p:cNvSpPr>
            <a:spLocks noGrp="1"/>
          </p:cNvSpPr>
          <p:nvPr>
            <p:ph type="title"/>
          </p:nvPr>
        </p:nvSpPr>
        <p:spPr>
          <a:xfrm>
            <a:off x="838200" y="229955"/>
            <a:ext cx="7637206" cy="1015677"/>
          </a:xfrm>
        </p:spPr>
        <p:txBody>
          <a:bodyPr>
            <a:normAutofit fontScale="90000"/>
          </a:bodyPr>
          <a:lstStyle/>
          <a:p>
            <a:r>
              <a:rPr lang="en-US" dirty="0"/>
              <a:t>DOL Developments: FLSA 2024 Final Rule - </a:t>
            </a:r>
            <a:r>
              <a:rPr lang="en-US" sz="4000" dirty="0"/>
              <a:t>Impact on Employers</a:t>
            </a:r>
            <a:endParaRPr lang="en-US" dirty="0"/>
          </a:p>
        </p:txBody>
      </p:sp>
      <p:sp>
        <p:nvSpPr>
          <p:cNvPr id="5" name="Content Placeholder 4">
            <a:extLst>
              <a:ext uri="{FF2B5EF4-FFF2-40B4-BE49-F238E27FC236}">
                <a16:creationId xmlns:a16="http://schemas.microsoft.com/office/drawing/2014/main" id="{9E6E4474-6A29-4A9B-BD74-2682CAB40830}"/>
              </a:ext>
            </a:extLst>
          </p:cNvPr>
          <p:cNvSpPr>
            <a:spLocks noGrp="1"/>
          </p:cNvSpPr>
          <p:nvPr>
            <p:ph idx="1"/>
          </p:nvPr>
        </p:nvSpPr>
        <p:spPr>
          <a:xfrm>
            <a:off x="838200" y="2080726"/>
            <a:ext cx="10515600" cy="4388653"/>
          </a:xfrm>
        </p:spPr>
        <p:txBody>
          <a:bodyPr>
            <a:noAutofit/>
          </a:bodyPr>
          <a:lstStyle/>
          <a:p>
            <a:pPr marL="342900" indent="-342900">
              <a:lnSpc>
                <a:spcPct val="100000"/>
              </a:lnSpc>
              <a:spcAft>
                <a:spcPts val="600"/>
              </a:spcAft>
              <a:buFont typeface="+mj-lt"/>
              <a:buAutoNum type="arabicPeriod"/>
            </a:pPr>
            <a:r>
              <a:rPr lang="en-US" sz="2000" dirty="0"/>
              <a:t>Reversion to Previous Rules.</a:t>
            </a:r>
          </a:p>
          <a:p>
            <a:pPr marL="342900" indent="-342900">
              <a:lnSpc>
                <a:spcPct val="100000"/>
              </a:lnSpc>
              <a:spcAft>
                <a:spcPts val="600"/>
              </a:spcAft>
              <a:buFont typeface="+mj-lt"/>
              <a:buAutoNum type="arabicPeriod"/>
            </a:pPr>
            <a:endParaRPr lang="en-US" sz="2000" dirty="0"/>
          </a:p>
          <a:p>
            <a:pPr marL="342900" indent="-342900">
              <a:lnSpc>
                <a:spcPct val="100000"/>
              </a:lnSpc>
              <a:spcAft>
                <a:spcPts val="600"/>
              </a:spcAft>
              <a:buFont typeface="+mj-lt"/>
              <a:buAutoNum type="arabicPeriod"/>
            </a:pPr>
            <a:r>
              <a:rPr lang="en-US" sz="2000" dirty="0"/>
              <a:t>Compliance Considerations for Employers who Raised Salaries.</a:t>
            </a:r>
          </a:p>
          <a:p>
            <a:pPr marL="342900" indent="-342900">
              <a:lnSpc>
                <a:spcPct val="100000"/>
              </a:lnSpc>
              <a:spcAft>
                <a:spcPts val="600"/>
              </a:spcAft>
              <a:buFont typeface="+mj-lt"/>
              <a:buAutoNum type="arabicPeriod"/>
            </a:pPr>
            <a:endParaRPr lang="en-US" sz="2000" dirty="0"/>
          </a:p>
          <a:p>
            <a:pPr marL="342900" indent="-342900">
              <a:lnSpc>
                <a:spcPct val="100000"/>
              </a:lnSpc>
              <a:spcAft>
                <a:spcPts val="600"/>
              </a:spcAft>
              <a:buFont typeface="+mj-lt"/>
              <a:buAutoNum type="arabicPeriod"/>
            </a:pPr>
            <a:r>
              <a:rPr lang="en-US" sz="2000" dirty="0"/>
              <a:t>Appeal Uncertainty.</a:t>
            </a:r>
          </a:p>
          <a:p>
            <a:pPr marL="342900" indent="-342900">
              <a:lnSpc>
                <a:spcPct val="100000"/>
              </a:lnSpc>
              <a:spcAft>
                <a:spcPts val="600"/>
              </a:spcAft>
              <a:buFont typeface="+mj-lt"/>
              <a:buAutoNum type="arabicPeriod"/>
            </a:pPr>
            <a:endParaRPr lang="en-US" sz="2000" dirty="0"/>
          </a:p>
          <a:p>
            <a:pPr marL="342900" indent="-342900">
              <a:lnSpc>
                <a:spcPct val="100000"/>
              </a:lnSpc>
              <a:spcAft>
                <a:spcPts val="600"/>
              </a:spcAft>
              <a:buFont typeface="+mj-lt"/>
              <a:buAutoNum type="arabicPeriod"/>
            </a:pPr>
            <a:r>
              <a:rPr lang="en-US" sz="2000" dirty="0"/>
              <a:t>Duties Test Remains Critical.</a:t>
            </a:r>
            <a:br>
              <a:rPr lang="en-US" sz="2800" dirty="0"/>
            </a:br>
            <a:endParaRPr lang="en-US" sz="2800" dirty="0"/>
          </a:p>
        </p:txBody>
      </p:sp>
    </p:spTree>
    <p:extLst>
      <p:ext uri="{BB962C8B-B14F-4D97-AF65-F5344CB8AC3E}">
        <p14:creationId xmlns:p14="http://schemas.microsoft.com/office/powerpoint/2010/main" val="1500259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ABAD7-DB0C-B571-6AA9-9E94FE53BE4A}"/>
              </a:ext>
            </a:extLst>
          </p:cNvPr>
          <p:cNvSpPr>
            <a:spLocks noGrp="1"/>
          </p:cNvSpPr>
          <p:nvPr>
            <p:ph type="title"/>
          </p:nvPr>
        </p:nvSpPr>
        <p:spPr/>
        <p:txBody>
          <a:bodyPr/>
          <a:lstStyle/>
          <a:p>
            <a:r>
              <a:rPr lang="en-US" dirty="0"/>
              <a:t>Additional DOL Developments</a:t>
            </a:r>
          </a:p>
        </p:txBody>
      </p:sp>
      <p:sp>
        <p:nvSpPr>
          <p:cNvPr id="3" name="Content Placeholder 2">
            <a:extLst>
              <a:ext uri="{FF2B5EF4-FFF2-40B4-BE49-F238E27FC236}">
                <a16:creationId xmlns:a16="http://schemas.microsoft.com/office/drawing/2014/main" id="{E3212FB9-16CC-895B-1C1E-DB9B4AEC7AAA}"/>
              </a:ext>
            </a:extLst>
          </p:cNvPr>
          <p:cNvSpPr>
            <a:spLocks noGrp="1"/>
          </p:cNvSpPr>
          <p:nvPr>
            <p:ph idx="1"/>
          </p:nvPr>
        </p:nvSpPr>
        <p:spPr/>
        <p:txBody>
          <a:bodyPr>
            <a:normAutofit fontScale="77500" lnSpcReduction="20000"/>
          </a:bodyPr>
          <a:lstStyle/>
          <a:p>
            <a:pPr>
              <a:lnSpc>
                <a:spcPct val="170000"/>
              </a:lnSpc>
              <a:spcAft>
                <a:spcPts val="1200"/>
              </a:spcAft>
            </a:pPr>
            <a:r>
              <a:rPr lang="en-US" sz="2200" b="1" dirty="0"/>
              <a:t>Roll-Back of Biden-Era Regulations</a:t>
            </a:r>
            <a:r>
              <a:rPr lang="en-US" sz="2200" dirty="0"/>
              <a:t>. The “new” Trump DOL will look much like the old. </a:t>
            </a:r>
          </a:p>
          <a:p>
            <a:pPr>
              <a:lnSpc>
                <a:spcPct val="170000"/>
              </a:lnSpc>
              <a:spcAft>
                <a:spcPts val="1200"/>
              </a:spcAft>
            </a:pPr>
            <a:r>
              <a:rPr lang="en-US" sz="2200" b="1" dirty="0"/>
              <a:t>Schedule F</a:t>
            </a:r>
            <a:r>
              <a:rPr lang="en-US" sz="2200" dirty="0"/>
              <a:t>: Reinstatement of “Schedule F”—a 2020 executive order that would reclassify thousands of federal workers as “at-will” employees is very likely. </a:t>
            </a:r>
          </a:p>
          <a:p>
            <a:pPr>
              <a:lnSpc>
                <a:spcPct val="170000"/>
              </a:lnSpc>
              <a:spcAft>
                <a:spcPts val="1200"/>
              </a:spcAft>
            </a:pPr>
            <a:r>
              <a:rPr lang="en-US" sz="2200" b="1" dirty="0"/>
              <a:t>Immigration.</a:t>
            </a:r>
            <a:r>
              <a:rPr lang="en-US" sz="2200" dirty="0"/>
              <a:t> A Trump DOL could potentially collaborate with other federal agencies on undocumented workers. This could result in worksite raids and heightened scrutiny on—and requirements for—employment eligibility.</a:t>
            </a:r>
          </a:p>
          <a:p>
            <a:pPr>
              <a:lnSpc>
                <a:spcPct val="170000"/>
              </a:lnSpc>
              <a:spcAft>
                <a:spcPts val="1200"/>
              </a:spcAft>
            </a:pPr>
            <a:r>
              <a:rPr lang="en-US" sz="2200" b="1" dirty="0"/>
              <a:t>Independent Contractors</a:t>
            </a:r>
            <a:r>
              <a:rPr lang="en-US" sz="2200" dirty="0"/>
              <a:t>. Shortly before President Biden was inaugurated, then-President Trump’s DOL finalized easing the necessary requirements to classify workers as independent contractors.</a:t>
            </a:r>
            <a:endParaRPr lang="en-US" dirty="0"/>
          </a:p>
        </p:txBody>
      </p:sp>
    </p:spTree>
    <p:extLst>
      <p:ext uri="{BB962C8B-B14F-4D97-AF65-F5344CB8AC3E}">
        <p14:creationId xmlns:p14="http://schemas.microsoft.com/office/powerpoint/2010/main" val="346808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65272-E03A-4243-BD87-59745EF64B0F}"/>
              </a:ext>
            </a:extLst>
          </p:cNvPr>
          <p:cNvSpPr>
            <a:spLocks noGrp="1"/>
          </p:cNvSpPr>
          <p:nvPr>
            <p:ph type="title"/>
          </p:nvPr>
        </p:nvSpPr>
        <p:spPr>
          <a:xfrm>
            <a:off x="419879" y="229955"/>
            <a:ext cx="8901405" cy="1015677"/>
          </a:xfrm>
        </p:spPr>
        <p:txBody>
          <a:bodyPr>
            <a:noAutofit/>
          </a:bodyPr>
          <a:lstStyle/>
          <a:p>
            <a:r>
              <a:rPr lang="en-US" sz="3200" dirty="0"/>
              <a:t>Non-Competition and Other Restrictive Covenants: Legal and Regulatory Developments</a:t>
            </a:r>
          </a:p>
        </p:txBody>
      </p:sp>
      <p:sp>
        <p:nvSpPr>
          <p:cNvPr id="5" name="Content Placeholder 4">
            <a:extLst>
              <a:ext uri="{FF2B5EF4-FFF2-40B4-BE49-F238E27FC236}">
                <a16:creationId xmlns:a16="http://schemas.microsoft.com/office/drawing/2014/main" id="{9E6E4474-6A29-4A9B-BD74-2682CAB40830}"/>
              </a:ext>
            </a:extLst>
          </p:cNvPr>
          <p:cNvSpPr>
            <a:spLocks noGrp="1"/>
          </p:cNvSpPr>
          <p:nvPr>
            <p:ph idx="1"/>
          </p:nvPr>
        </p:nvSpPr>
        <p:spPr>
          <a:xfrm>
            <a:off x="838200" y="1825625"/>
            <a:ext cx="10647784" cy="4351338"/>
          </a:xfrm>
        </p:spPr>
        <p:txBody>
          <a:bodyPr>
            <a:normAutofit fontScale="25000" lnSpcReduction="20000"/>
          </a:bodyPr>
          <a:lstStyle/>
          <a:p>
            <a:pPr marL="0" indent="0">
              <a:spcAft>
                <a:spcPts val="600"/>
              </a:spcAft>
              <a:buNone/>
            </a:pPr>
            <a:r>
              <a:rPr lang="en-US" sz="8800" b="1" dirty="0"/>
              <a:t>Non-Competes Generally </a:t>
            </a:r>
            <a:r>
              <a:rPr lang="en-US" sz="8800" b="1" u="sng" dirty="0"/>
              <a:t>Under State Law</a:t>
            </a:r>
            <a:endParaRPr lang="en-US" sz="8800" b="1" dirty="0"/>
          </a:p>
          <a:p>
            <a:pPr>
              <a:spcBef>
                <a:spcPts val="600"/>
              </a:spcBef>
              <a:spcAft>
                <a:spcPts val="600"/>
              </a:spcAft>
            </a:pPr>
            <a:r>
              <a:rPr lang="en-US" sz="7200" dirty="0"/>
              <a:t>Non-competes are currently allowed, with some exceptions, in Idaho, Montana, and Utah. </a:t>
            </a:r>
          </a:p>
          <a:p>
            <a:pPr lvl="1">
              <a:spcBef>
                <a:spcPts val="600"/>
              </a:spcBef>
              <a:spcAft>
                <a:spcPts val="600"/>
              </a:spcAft>
            </a:pPr>
            <a:r>
              <a:rPr lang="en-US" sz="7200" dirty="0"/>
              <a:t>Idaho Code § 44-2701 </a:t>
            </a:r>
            <a:r>
              <a:rPr lang="en-US" sz="7200" i="1" dirty="0"/>
              <a:t>et seq</a:t>
            </a:r>
            <a:r>
              <a:rPr lang="en-US" sz="7200" dirty="0"/>
              <a:t>. </a:t>
            </a:r>
          </a:p>
          <a:p>
            <a:pPr lvl="1">
              <a:spcBef>
                <a:spcPts val="600"/>
              </a:spcBef>
              <a:spcAft>
                <a:spcPts val="600"/>
              </a:spcAft>
            </a:pPr>
            <a:r>
              <a:rPr lang="en-US" sz="7200" dirty="0"/>
              <a:t>Although Mont. Code § 28-2-703 technically prohibits non-competes, courts have interpreted the law to allow for partial or reasonable non-compete agreements. </a:t>
            </a:r>
          </a:p>
          <a:p>
            <a:pPr lvl="1">
              <a:spcBef>
                <a:spcPts val="600"/>
              </a:spcBef>
              <a:spcAft>
                <a:spcPts val="600"/>
              </a:spcAft>
            </a:pPr>
            <a:r>
              <a:rPr lang="en-US" sz="7200" dirty="0"/>
              <a:t>Utah Code § 34-51-201 </a:t>
            </a:r>
            <a:r>
              <a:rPr lang="en-US" sz="7200" i="1" dirty="0"/>
              <a:t>et seq</a:t>
            </a:r>
            <a:r>
              <a:rPr lang="en-US" sz="7200" dirty="0"/>
              <a:t>. </a:t>
            </a:r>
          </a:p>
          <a:p>
            <a:pPr>
              <a:spcBef>
                <a:spcPts val="600"/>
              </a:spcBef>
              <a:spcAft>
                <a:spcPts val="600"/>
              </a:spcAft>
            </a:pPr>
            <a:r>
              <a:rPr lang="en-US" sz="7200" dirty="0"/>
              <a:t>However, other states—including California, Minnesota, and North Dakota—currently ban post-termination non-competes outright.  </a:t>
            </a:r>
          </a:p>
        </p:txBody>
      </p:sp>
    </p:spTree>
    <p:extLst>
      <p:ext uri="{BB962C8B-B14F-4D97-AF65-F5344CB8AC3E}">
        <p14:creationId xmlns:p14="http://schemas.microsoft.com/office/powerpoint/2010/main" val="2311996752"/>
      </p:ext>
    </p:extLst>
  </p:cSld>
  <p:clrMapOvr>
    <a:masterClrMapping/>
  </p:clrMapOvr>
</p:sld>
</file>

<file path=ppt/theme/theme1.xml><?xml version="1.0" encoding="utf-8"?>
<a:theme xmlns:a="http://schemas.openxmlformats.org/drawingml/2006/main" name="Title Slides">
  <a:themeElements>
    <a:clrScheme name="H&amp;H Brand Colors">
      <a:dk1>
        <a:srgbClr val="323232"/>
      </a:dk1>
      <a:lt1>
        <a:srgbClr val="FBF9F3"/>
      </a:lt1>
      <a:dk2>
        <a:srgbClr val="323232"/>
      </a:dk2>
      <a:lt2>
        <a:srgbClr val="FBF9F3"/>
      </a:lt2>
      <a:accent1>
        <a:srgbClr val="3F534E"/>
      </a:accent1>
      <a:accent2>
        <a:srgbClr val="87A7B3"/>
      </a:accent2>
      <a:accent3>
        <a:srgbClr val="CDDADE"/>
      </a:accent3>
      <a:accent4>
        <a:srgbClr val="F2F2F2"/>
      </a:accent4>
      <a:accent5>
        <a:srgbClr val="FFFFFF"/>
      </a:accent5>
      <a:accent6>
        <a:srgbClr val="3F534E"/>
      </a:accent6>
      <a:hlink>
        <a:srgbClr val="FBF9F3"/>
      </a:hlink>
      <a:folHlink>
        <a:srgbClr val="3232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9 Template_Rebrand" id="{898E08D6-C648-4B2F-9CBD-0EA7FB94D5DA}" vid="{B333EB1D-F6AF-4578-91A4-EAC1A00551FE}"/>
    </a:ext>
  </a:extLst>
</a:theme>
</file>

<file path=ppt/theme/theme2.xml><?xml version="1.0" encoding="utf-8"?>
<a:theme xmlns:a="http://schemas.openxmlformats.org/drawingml/2006/main" name="Custom Design">
  <a:themeElements>
    <a:clrScheme name="Custom 2">
      <a:dk1>
        <a:sysClr val="windowText" lastClr="000000"/>
      </a:dk1>
      <a:lt1>
        <a:sysClr val="window" lastClr="FFFFFF"/>
      </a:lt1>
      <a:dk2>
        <a:srgbClr val="44546A"/>
      </a:dk2>
      <a:lt2>
        <a:srgbClr val="E7E6E6"/>
      </a:lt2>
      <a:accent1>
        <a:srgbClr val="FF0000"/>
      </a:accent1>
      <a:accent2>
        <a:srgbClr val="ED7D31"/>
      </a:accent2>
      <a:accent3>
        <a:srgbClr val="A5A5A5"/>
      </a:accent3>
      <a:accent4>
        <a:srgbClr val="FFC000"/>
      </a:accent4>
      <a:accent5>
        <a:srgbClr val="C000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9 Template_Rebrand" id="{898E08D6-C648-4B2F-9CBD-0EA7FB94D5DA}" vid="{50A86A88-8A5A-4D82-BA6E-8ADEA37001F6}"/>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9 Template_Rebrand" id="{898E08D6-C648-4B2F-9CBD-0EA7FB94D5DA}" vid="{50A86A88-8A5A-4D82-BA6E-8ADEA37001F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1 6 " ? > < p r o p e r t i e s   x m l n s = " h t t p : / / w w w . i m a n a g e . c o m / w o r k / x m l s c h e m a " >  
     < d o c u m e n t i d > W O R K S I T E ! 3 3 7 1 7 5 5 6 . 1 < / d o c u m e n t i d >  
     < s e n d e r i d > L D _ S Q U Y R E S < / s e n d e r i d >  
     < s e n d e r e m a i l > L D S Q U Y R E S @ H O L L A N D H A R T . C O M < / s e n d e r e m a i l >  
     < l a s t m o d i f i e d > 2 0 2 4 - 1 2 - 0 6 T 0 9 : 3 7 : 0 9 . 0 0 0 0 0 0 0 - 0 7 : 0 0 < / l a s t m o d i f i e d >  
     < d a t a b a s e > W O R K S I T E < / d a t a b a s e >  
 < / 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3E98551B3221934DACC2F0A369378E05" ma:contentTypeVersion="2" ma:contentTypeDescription="Create a new document." ma:contentTypeScope="" ma:versionID="b50eceb4f68d64a6fcc88eefd23e5f73">
  <xsd:schema xmlns:xsd="http://www.w3.org/2001/XMLSchema" xmlns:xs="http://www.w3.org/2001/XMLSchema" xmlns:p="http://schemas.microsoft.com/office/2006/metadata/properties" xmlns:ns2="5bbcf096-9550-4ade-986d-628713dbc490" targetNamespace="http://schemas.microsoft.com/office/2006/metadata/properties" ma:root="true" ma:fieldsID="6262cd72c15e33d7a7b79cf8f129de0f" ns2:_="">
    <xsd:import namespace="5bbcf096-9550-4ade-986d-628713dbc49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bcf096-9550-4ade-986d-628713dbc49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AD3610-F4B9-4097-8BC7-33913C81E6F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0D3F41D-2EA9-473A-B229-B467B5B77010}">
  <ds:schemaRefs>
    <ds:schemaRef ds:uri="http://www.imanage.com/work/xmlschema"/>
  </ds:schemaRefs>
</ds:datastoreItem>
</file>

<file path=customXml/itemProps3.xml><?xml version="1.0" encoding="utf-8"?>
<ds:datastoreItem xmlns:ds="http://schemas.openxmlformats.org/officeDocument/2006/customXml" ds:itemID="{F98AA44C-2022-4B0C-BD83-14586AFFEED9}">
  <ds:schemaRefs>
    <ds:schemaRef ds:uri="http://schemas.microsoft.com/sharepoint/events"/>
  </ds:schemaRefs>
</ds:datastoreItem>
</file>

<file path=customXml/itemProps4.xml><?xml version="1.0" encoding="utf-8"?>
<ds:datastoreItem xmlns:ds="http://schemas.openxmlformats.org/officeDocument/2006/customXml" ds:itemID="{87F26C64-3EA6-4B3C-A2DB-4C3C8F4B0E67}">
  <ds:schemaRefs>
    <ds:schemaRef ds:uri="http://schemas.microsoft.com/sharepoint/v3/contenttype/forms"/>
  </ds:schemaRefs>
</ds:datastoreItem>
</file>

<file path=customXml/itemProps5.xml><?xml version="1.0" encoding="utf-8"?>
<ds:datastoreItem xmlns:ds="http://schemas.openxmlformats.org/officeDocument/2006/customXml" ds:itemID="{20CE3987-F779-431D-820F-090C1A463F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bcf096-9550-4ade-986d-628713dbc4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16.9 Template_Rebrand</Template>
  <TotalTime>1171</TotalTime>
  <Words>3489</Words>
  <Application>Microsoft Office PowerPoint</Application>
  <PresentationFormat>Widescreen</PresentationFormat>
  <Paragraphs>230</Paragraphs>
  <Slides>43</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Martel</vt:lpstr>
      <vt:lpstr>Calibri</vt:lpstr>
      <vt:lpstr>Harmonia Sans</vt:lpstr>
      <vt:lpstr>freight-sans-pro</vt:lpstr>
      <vt:lpstr>Merriweather</vt:lpstr>
      <vt:lpstr>Symbol</vt:lpstr>
      <vt:lpstr>Arial</vt:lpstr>
      <vt:lpstr>Title Slides</vt:lpstr>
      <vt:lpstr>Custom Design</vt:lpstr>
      <vt:lpstr>1_Custom Design</vt:lpstr>
      <vt:lpstr>Hot Topics in Employment Law</vt:lpstr>
      <vt:lpstr>Disclaimer</vt:lpstr>
      <vt:lpstr>Agenda</vt:lpstr>
      <vt:lpstr>DOL Developments: FLSA 2024 Final Rule </vt:lpstr>
      <vt:lpstr>Department of Labor Developments</vt:lpstr>
      <vt:lpstr>DOL Developments: FLSA 2024 Final Rule </vt:lpstr>
      <vt:lpstr>DOL Developments: FLSA 2024 Final Rule - Impact on Employers</vt:lpstr>
      <vt:lpstr>Additional DOL Developments</vt:lpstr>
      <vt:lpstr>Non-Competition and Other Restrictive Covenants: Legal and Regulatory Developments</vt:lpstr>
      <vt:lpstr>Non-Competition and Other Restrictive Covenants: Legal and Regulatory Developments</vt:lpstr>
      <vt:lpstr>Non-Competition and Other Restrictive Covenants: Legal and Regulatory Developments</vt:lpstr>
      <vt:lpstr>Non-Competition and Other Restrictive Covenants: Legal and Regulatory Developments</vt:lpstr>
      <vt:lpstr>Non-Competition and Other Restrictive Covenants: Legal and Regulatory Developments</vt:lpstr>
      <vt:lpstr>Pregnant Workers Fairness Act</vt:lpstr>
      <vt:lpstr>Pregnant Workers Fairness Act</vt:lpstr>
      <vt:lpstr>Pregnant Workers Fairness Act</vt:lpstr>
      <vt:lpstr>Pregnant Workers Fairness Act</vt:lpstr>
      <vt:lpstr>Wage Claims and Bonus, Incentive, and Commission Based Compensation</vt:lpstr>
      <vt:lpstr>Wage Claims and Bonus, Incentive, and Commission Based Compensation</vt:lpstr>
      <vt:lpstr>Artificial Intelligence in the Workplace</vt:lpstr>
      <vt:lpstr>Artificial Intelligence in the Workplace – State Law Developments</vt:lpstr>
      <vt:lpstr>Best Practices for ADA and FMLA Scenarios</vt:lpstr>
      <vt:lpstr>Scenario # 1</vt:lpstr>
      <vt:lpstr>Scenario # 2</vt:lpstr>
      <vt:lpstr>Scenario # 3</vt:lpstr>
      <vt:lpstr>Scenario # 4</vt:lpstr>
      <vt:lpstr>Scenario # 5</vt:lpstr>
      <vt:lpstr>DEI Policies – What is the Law?</vt:lpstr>
      <vt:lpstr>Uncertainty Abounds</vt:lpstr>
      <vt:lpstr>The DEI Optimists Versus the DEI Pessimists</vt:lpstr>
      <vt:lpstr>The Optimists are Wrong</vt:lpstr>
      <vt:lpstr>The Pessimists Are Wrong</vt:lpstr>
      <vt:lpstr>Think About the 3 P’s </vt:lpstr>
      <vt:lpstr>What does “palpable” mean? Muldrow v. City of St. Louis, 601 U.S. 346 (2024). </vt:lpstr>
      <vt:lpstr>Examples of Red Programs</vt:lpstr>
      <vt:lpstr>Examples of Green Programs</vt:lpstr>
      <vt:lpstr>Examples of Yellow Programs</vt:lpstr>
      <vt:lpstr>DEI Risk Assessment</vt:lpstr>
      <vt:lpstr>Recommended Shifts</vt:lpstr>
      <vt:lpstr>Recommended Shifts</vt:lpstr>
      <vt:lpstr>Recommended Shifts</vt:lpstr>
      <vt:lpstr>PowerPoint Presentation</vt:lpstr>
      <vt:lpstr>Thank You –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Rachel A. Anderson</dc:creator>
  <cp:lastModifiedBy>Laura Squyres</cp:lastModifiedBy>
  <cp:revision>33</cp:revision>
  <dcterms:created xsi:type="dcterms:W3CDTF">2022-10-12T14:36:04Z</dcterms:created>
  <dcterms:modified xsi:type="dcterms:W3CDTF">2024-12-06T18:39:22Z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0x0101003E98551B3221934DACC2F0A369378E05</vt:lpwstr>
  </property>
</Properties>
</file>