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318" r:id="rId4"/>
    <p:sldId id="315" r:id="rId5"/>
    <p:sldId id="279" r:id="rId6"/>
    <p:sldId id="331" r:id="rId7"/>
    <p:sldId id="276" r:id="rId8"/>
    <p:sldId id="303" r:id="rId9"/>
    <p:sldId id="327" r:id="rId10"/>
    <p:sldId id="298" r:id="rId11"/>
    <p:sldId id="317" r:id="rId12"/>
    <p:sldId id="328" r:id="rId13"/>
    <p:sldId id="310" r:id="rId14"/>
    <p:sldId id="282" r:id="rId15"/>
    <p:sldId id="330" r:id="rId16"/>
    <p:sldId id="329" r:id="rId17"/>
    <p:sldId id="258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599" autoAdjust="0"/>
    <p:restoredTop sz="86624" autoAdjust="0"/>
  </p:normalViewPr>
  <p:slideViewPr>
    <p:cSldViewPr>
      <p:cViewPr varScale="1">
        <p:scale>
          <a:sx n="59" d="100"/>
          <a:sy n="59" d="100"/>
        </p:scale>
        <p:origin x="105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611"/>
    </p:cViewPr>
  </p:sorterViewPr>
  <p:notesViewPr>
    <p:cSldViewPr>
      <p:cViewPr varScale="1">
        <p:scale>
          <a:sx n="66" d="100"/>
          <a:sy n="66" d="100"/>
        </p:scale>
        <p:origin x="-3139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66BF6B7-61B1-43EC-ACF3-D7332117FC40}" type="datetimeFigureOut">
              <a:rPr lang="en-US" smtClean="0"/>
              <a:t>5/24/2018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BF95798-4F1D-4A11-8086-E8D73D162A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644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95798-4F1D-4A11-8086-E8D73D162A1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099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95798-4F1D-4A11-8086-E8D73D162A13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468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95798-4F1D-4A11-8086-E8D73D162A1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468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95798-4F1D-4A11-8086-E8D73D162A1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234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Six days after Philly arrest, coupon</a:t>
            </a:r>
            <a:r>
              <a:rPr lang="en-US" baseline="0" dirty="0"/>
              <a:t> circulated on social media (originally from 4Chan)</a:t>
            </a:r>
          </a:p>
          <a:p>
            <a:r>
              <a:rPr lang="en-US" baseline="0" dirty="0"/>
              <a:t>Says  - limited to persons of African American heritage and/or identity</a:t>
            </a:r>
          </a:p>
          <a:p>
            <a:r>
              <a:rPr lang="en-US" baseline="0" dirty="0"/>
              <a:t>Baristas instructed to use discount code 1488 – combo of two numbers that are symbols of white supremacy</a:t>
            </a:r>
          </a:p>
          <a:p>
            <a:r>
              <a:rPr lang="en-US" baseline="0" dirty="0"/>
              <a:t>QR code linked to a website – that translates code to n-word</a:t>
            </a:r>
          </a:p>
          <a:p>
            <a:endParaRPr lang="en-US" baseline="0" dirty="0"/>
          </a:p>
          <a:p>
            <a:r>
              <a:rPr lang="en-US" baseline="0" dirty="0"/>
              <a:t>Lesson: monitor social media!</a:t>
            </a:r>
          </a:p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95798-4F1D-4A11-8086-E8D73D162A1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45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95798-4F1D-4A11-8086-E8D73D162A1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458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95798-4F1D-4A11-8086-E8D73D162A1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45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95798-4F1D-4A11-8086-E8D73D162A1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331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95798-4F1D-4A11-8086-E8D73D162A1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251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95798-4F1D-4A11-8086-E8D73D162A1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251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95798-4F1D-4A11-8086-E8D73D162A1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35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2"/>
            <a:endParaRPr lang="en-US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95798-4F1D-4A11-8086-E8D73D162A1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462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95798-4F1D-4A11-8086-E8D73D162A1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396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931774">
              <a:defRPr/>
            </a:pPr>
            <a:endParaRPr lang="en-US" dirty="0"/>
          </a:p>
          <a:p>
            <a:pPr marL="0" lvl="1" defTabSz="931774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95798-4F1D-4A11-8086-E8D73D162A1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727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95798-4F1D-4A11-8086-E8D73D162A1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35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95798-4F1D-4A11-8086-E8D73D162A1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84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938" y="3190875"/>
            <a:ext cx="9159876" cy="3667125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ltGray">
          <a:xfrm>
            <a:off x="-7938" y="2905125"/>
            <a:ext cx="9159876" cy="28575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Georgia" pitchFamily="18" charset="0"/>
            </a:endParaRPr>
          </a:p>
        </p:txBody>
      </p:sp>
      <p:pic>
        <p:nvPicPr>
          <p:cNvPr id="6" name="Picture 7" descr="WD-RGB_3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1835150"/>
            <a:ext cx="28130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2"/>
          <p:cNvSpPr txBox="1">
            <a:spLocks noChangeArrowheads="1"/>
          </p:cNvSpPr>
          <p:nvPr/>
        </p:nvSpPr>
        <p:spPr bwMode="white">
          <a:xfrm>
            <a:off x="860425" y="6423025"/>
            <a:ext cx="73945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2016</a:t>
            </a:r>
            <a:r>
              <a:rPr lang="en-US" sz="800" baseline="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8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Waller Lansden Dortch &amp; Davis, LLP. All Rights Reserved.</a:t>
            </a:r>
          </a:p>
        </p:txBody>
      </p:sp>
      <p:sp>
        <p:nvSpPr>
          <p:cNvPr id="29699" name="Title Placeholder 1"/>
          <p:cNvSpPr>
            <a:spLocks noGrp="1"/>
          </p:cNvSpPr>
          <p:nvPr>
            <p:ph type="ctrTitle"/>
          </p:nvPr>
        </p:nvSpPr>
        <p:spPr>
          <a:xfrm>
            <a:off x="976313" y="3511550"/>
            <a:ext cx="7772400" cy="396875"/>
          </a:xfrm>
        </p:spPr>
        <p:txBody>
          <a:bodyPr/>
          <a:lstStyle>
            <a:lvl1pPr>
              <a:defRPr sz="2600" smtClean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9700" name="Text Placeholder 2"/>
          <p:cNvSpPr>
            <a:spLocks noGrp="1"/>
          </p:cNvSpPr>
          <p:nvPr>
            <p:ph type="subTitle" idx="1"/>
          </p:nvPr>
        </p:nvSpPr>
        <p:spPr>
          <a:xfrm>
            <a:off x="976313" y="4470400"/>
            <a:ext cx="6400800" cy="220663"/>
          </a:xfrm>
        </p:spPr>
        <p:txBody>
          <a:bodyPr>
            <a:sp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Font typeface="Arial" charset="0"/>
              <a:buNone/>
              <a:defRPr sz="16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3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938" y="0"/>
            <a:ext cx="9159876" cy="3667125"/>
          </a:xfrm>
          <a:prstGeom prst="rect">
            <a:avLst/>
          </a:prstGeom>
          <a:solidFill>
            <a:srgbClr val="5F5F5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TextBox 12"/>
          <p:cNvSpPr txBox="1">
            <a:spLocks noChangeArrowheads="1"/>
          </p:cNvSpPr>
          <p:nvPr/>
        </p:nvSpPr>
        <p:spPr bwMode="white">
          <a:xfrm>
            <a:off x="860425" y="6423025"/>
            <a:ext cx="73945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800" dirty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© 2012 Waller Lansden Dortch &amp; Davis, LLP. All Rights Reserved.</a:t>
            </a:r>
          </a:p>
        </p:txBody>
      </p:sp>
      <p:sp>
        <p:nvSpPr>
          <p:cNvPr id="29699" name="Title Placeholder 1"/>
          <p:cNvSpPr>
            <a:spLocks noGrp="1"/>
          </p:cNvSpPr>
          <p:nvPr>
            <p:ph type="ctrTitle"/>
          </p:nvPr>
        </p:nvSpPr>
        <p:spPr>
          <a:xfrm>
            <a:off x="389291" y="2958394"/>
            <a:ext cx="7772400" cy="396875"/>
          </a:xfrm>
        </p:spPr>
        <p:txBody>
          <a:bodyPr/>
          <a:lstStyle>
            <a:lvl1pPr>
              <a:defRPr sz="2600" smtClean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9700" name="Text Placeholder 2"/>
          <p:cNvSpPr>
            <a:spLocks noGrp="1"/>
          </p:cNvSpPr>
          <p:nvPr>
            <p:ph type="subTitle" idx="1"/>
          </p:nvPr>
        </p:nvSpPr>
        <p:spPr>
          <a:xfrm>
            <a:off x="976313" y="4470400"/>
            <a:ext cx="6400800" cy="220663"/>
          </a:xfrm>
        </p:spPr>
        <p:txBody>
          <a:bodyPr>
            <a:spAutoFit/>
          </a:bodyPr>
          <a:lstStyle>
            <a:lvl1pPr marL="0" indent="0">
              <a:lnSpc>
                <a:spcPct val="90000"/>
              </a:lnSpc>
              <a:spcBef>
                <a:spcPct val="0"/>
              </a:spcBef>
              <a:buFont typeface="Arial" charset="0"/>
              <a:buNone/>
              <a:defRPr sz="160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ltGray">
          <a:xfrm>
            <a:off x="-15875" y="3667125"/>
            <a:ext cx="9159875" cy="80962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Georgia" pitchFamily="18" charset="0"/>
            </a:endParaRPr>
          </a:p>
        </p:txBody>
      </p:sp>
      <p:pic>
        <p:nvPicPr>
          <p:cNvPr id="9" name="Picture 7" descr="WD-RGB_30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39" y="6479525"/>
            <a:ext cx="729232" cy="19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6625" y="6569075"/>
            <a:ext cx="360363" cy="10795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7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13B7052-B31B-422B-B7DD-EC435659CB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619875" y="6567488"/>
            <a:ext cx="1890713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7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88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/>
        </p:nvSpPr>
        <p:spPr>
          <a:xfrm>
            <a:off x="8556625" y="6569075"/>
            <a:ext cx="360363" cy="10795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7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|  </a:t>
            </a:r>
            <a:fld id="{09615804-510C-445C-B922-5CA4AFC1A60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832" y="257630"/>
            <a:ext cx="8252974" cy="3651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493880" y="1300057"/>
            <a:ext cx="8242926" cy="4688341"/>
          </a:xfrm>
          <a:prstGeom prst="rect">
            <a:avLst/>
          </a:prstGeom>
        </p:spPr>
        <p:txBody>
          <a:bodyPr anchor="t"/>
          <a:lstStyle>
            <a:lvl1pPr marL="346075" indent="-346075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801688" indent="-34448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 algn="r">
              <a:defRPr sz="7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659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5200" y="1600200"/>
            <a:ext cx="3708400" cy="4525963"/>
          </a:xfrm>
        </p:spPr>
        <p:txBody>
          <a:bodyPr/>
          <a:lstStyle>
            <a:lvl1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9960" y="1600200"/>
            <a:ext cx="3708400" cy="4525963"/>
          </a:xfrm>
        </p:spPr>
        <p:txBody>
          <a:bodyPr/>
          <a:lstStyle>
            <a:lvl1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3B7052-B31B-422B-B7DD-EC435659CB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83832" y="257630"/>
            <a:ext cx="8252974" cy="3651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414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5200" y="1535113"/>
            <a:ext cx="3616960" cy="639762"/>
          </a:xfrm>
        </p:spPr>
        <p:txBody>
          <a:bodyPr anchor="b"/>
          <a:lstStyle>
            <a:lvl1pPr marL="0" indent="0">
              <a:buNone/>
              <a:defRPr sz="20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5200" y="2174875"/>
            <a:ext cx="3616960" cy="3951288"/>
          </a:xfrm>
        </p:spPr>
        <p:txBody>
          <a:bodyPr/>
          <a:lstStyle>
            <a:lvl1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945" y="1535113"/>
            <a:ext cx="3618381" cy="639762"/>
          </a:xfrm>
        </p:spPr>
        <p:txBody>
          <a:bodyPr anchor="b"/>
          <a:lstStyle>
            <a:lvl1pPr marL="0" indent="0">
              <a:buNone/>
              <a:defRPr sz="2000" b="1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945" y="2174875"/>
            <a:ext cx="3618381" cy="3951288"/>
          </a:xfrm>
        </p:spPr>
        <p:txBody>
          <a:bodyPr/>
          <a:lstStyle>
            <a:lvl1pPr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3B7052-B31B-422B-B7DD-EC435659CB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83832" y="257630"/>
            <a:ext cx="8252974" cy="3651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25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3B7052-B31B-422B-B7DD-EC435659CB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3832" y="257630"/>
            <a:ext cx="8252974" cy="3651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941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13B7052-B31B-422B-B7DD-EC435659CB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366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 bwMode="ltGray">
          <a:xfrm>
            <a:off x="0" y="0"/>
            <a:ext cx="9144000" cy="904875"/>
          </a:xfrm>
          <a:prstGeom prst="rect">
            <a:avLst/>
          </a:prstGeom>
          <a:solidFill>
            <a:srgbClr val="5F5F5F"/>
          </a:solidFill>
          <a:ln w="9525" algn="ctr">
            <a:solidFill>
              <a:srgbClr val="5F5F5F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29745" y="285750"/>
            <a:ext cx="8248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Slide Title</a:t>
            </a:r>
          </a:p>
        </p:txBody>
      </p:sp>
      <p:sp>
        <p:nvSpPr>
          <p:cNvPr id="1028" name="Rectangle 9"/>
          <p:cNvSpPr>
            <a:spLocks noChangeArrowheads="1"/>
          </p:cNvSpPr>
          <p:nvPr/>
        </p:nvSpPr>
        <p:spPr bwMode="ltGray">
          <a:xfrm>
            <a:off x="-15875" y="871538"/>
            <a:ext cx="9159875" cy="80962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dirty="0">
              <a:solidFill>
                <a:srgbClr val="FFFFFF"/>
              </a:solidFill>
              <a:latin typeface="Georgia" pitchFamily="18" charset="0"/>
            </a:endParaRPr>
          </a:p>
        </p:txBody>
      </p:sp>
      <p:pic>
        <p:nvPicPr>
          <p:cNvPr id="1029" name="Picture 7" descr="WD-RGB_300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39" y="6479525"/>
            <a:ext cx="729232" cy="19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6625" y="6569075"/>
            <a:ext cx="360363" cy="10795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7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713B7052-B31B-422B-B7DD-EC435659CB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619875" y="6567488"/>
            <a:ext cx="1890713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7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228600" indent="-228600" algn="l" defTabSz="457200" rtl="0" eaLnBrk="1" fontAlgn="base" hangingPunct="1">
        <a:spcBef>
          <a:spcPct val="35000"/>
        </a:spcBef>
        <a:spcAft>
          <a:spcPct val="0"/>
        </a:spcAft>
        <a:buClr>
          <a:schemeClr val="bg2"/>
        </a:buClr>
        <a:buSzPct val="125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685800" indent="-228600" algn="l" defTabSz="457200" rtl="0" eaLnBrk="1" fontAlgn="base" hangingPunct="1">
        <a:spcBef>
          <a:spcPct val="35000"/>
        </a:spcBef>
        <a:spcAft>
          <a:spcPct val="0"/>
        </a:spcAft>
        <a:buClr>
          <a:schemeClr val="bg2"/>
        </a:buClr>
        <a:buFont typeface="Georgia" pitchFamily="18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Geneva" charset="0"/>
        </a:defRPr>
      </a:lvl2pPr>
      <a:lvl3pPr marL="1143000" indent="-228600" algn="l" defTabSz="457200" rtl="0" eaLnBrk="1" fontAlgn="base" hangingPunct="1">
        <a:spcBef>
          <a:spcPct val="35000"/>
        </a:spcBef>
        <a:spcAft>
          <a:spcPct val="0"/>
        </a:spcAft>
        <a:buClr>
          <a:schemeClr val="bg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Geneva" charset="0"/>
          <a:cs typeface="Geneva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pitchFamily="34" charset="0"/>
        <a:buChar char="–"/>
        <a:defRPr kern="1200">
          <a:solidFill>
            <a:schemeClr val="tx1"/>
          </a:solidFill>
          <a:latin typeface="+mn-lt"/>
          <a:ea typeface="Geneva" charset="0"/>
          <a:cs typeface="Geneva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pitchFamily="34" charset="0"/>
        <a:buChar char="»"/>
        <a:defRPr kern="1200">
          <a:solidFill>
            <a:schemeClr val="tx1"/>
          </a:solidFill>
          <a:latin typeface="+mn-lt"/>
          <a:ea typeface="Geneva" charset="0"/>
          <a:cs typeface="Geneva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kevin.brown@wallerlaw.co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hyperlink" Target="mailto:andrew.vickers@wallerlaw.com" TargetMode="External"/><Relationship Id="rId4" Type="http://schemas.openxmlformats.org/officeDocument/2006/relationships/hyperlink" Target="mailto:travis@monumentgroupllc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DrC_PF_3L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457545"/>
            <a:ext cx="7772400" cy="2154436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Marketing, Communications and Legal Strategies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: </a:t>
            </a:r>
            <a:r>
              <a:rPr lang="en-US" dirty="0"/>
              <a:t>Working In Tandem in the Viral Media World</a:t>
            </a:r>
            <a:br>
              <a:rPr lang="en-US" dirty="0"/>
            </a:br>
            <a:br>
              <a:rPr lang="en-US" dirty="0"/>
            </a:br>
            <a:r>
              <a:rPr lang="en-US" sz="1800" dirty="0"/>
              <a:t>Association of Corporate Counsel, Austin Chapter</a:t>
            </a:r>
            <a:br>
              <a:rPr lang="en-US" sz="1800" dirty="0"/>
            </a:br>
            <a:r>
              <a:rPr lang="en-US" sz="1800" dirty="0"/>
              <a:t>May 23, 2018</a:t>
            </a:r>
            <a:endParaRPr lang="en-US" sz="1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en-US" sz="1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10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0134"/>
            <a:ext cx="8252974" cy="738664"/>
          </a:xfrm>
        </p:spPr>
        <p:txBody>
          <a:bodyPr/>
          <a:lstStyle/>
          <a:p>
            <a:r>
              <a:rPr lang="en-US" dirty="0"/>
              <a:t>LeBron James: cease and desist letter leaked for promotional purposes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76400"/>
            <a:ext cx="2868514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67000"/>
            <a:ext cx="3905250" cy="219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162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832" y="255527"/>
            <a:ext cx="8252974" cy="369332"/>
          </a:xfrm>
        </p:spPr>
        <p:txBody>
          <a:bodyPr/>
          <a:lstStyle/>
          <a:p>
            <a:r>
              <a:rPr lang="en-US" dirty="0"/>
              <a:t>Whole Foods: Going on the Offensive!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32241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155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832" y="286304"/>
            <a:ext cx="8252974" cy="307777"/>
          </a:xfrm>
        </p:spPr>
        <p:txBody>
          <a:bodyPr/>
          <a:lstStyle/>
          <a:p>
            <a:r>
              <a:rPr lang="en-US" sz="2000" dirty="0"/>
              <a:t>Litigation Milestones and Communications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Cease and desist letters (we’re cool!)</a:t>
            </a:r>
          </a:p>
          <a:p>
            <a:r>
              <a:rPr lang="en-US" dirty="0"/>
              <a:t>Initial filings – public affairs vetting</a:t>
            </a:r>
          </a:p>
          <a:p>
            <a:r>
              <a:rPr lang="en-US" dirty="0"/>
              <a:t>Basic court appearances – are the outside lawyers “brand-conscious”?</a:t>
            </a:r>
          </a:p>
          <a:p>
            <a:r>
              <a:rPr lang="en-US" dirty="0"/>
              <a:t>Protective orders – are you hiding something?</a:t>
            </a:r>
          </a:p>
          <a:p>
            <a:r>
              <a:rPr lang="en-US" dirty="0"/>
              <a:t>Trial publicity: victory or defeat</a:t>
            </a:r>
          </a:p>
        </p:txBody>
      </p:sp>
    </p:spTree>
    <p:extLst>
      <p:ext uri="{BB962C8B-B14F-4D97-AF65-F5344CB8AC3E}">
        <p14:creationId xmlns:p14="http://schemas.microsoft.com/office/powerpoint/2010/main" val="639045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258133"/>
            <a:ext cx="7772400" cy="1477328"/>
          </a:xfrm>
        </p:spPr>
        <p:txBody>
          <a:bodyPr/>
          <a:lstStyle/>
          <a:p>
            <a:br>
              <a:rPr lang="en-US" sz="3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</a:br>
            <a:r>
              <a:rPr lang="en-US" sz="3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Combating </a:t>
            </a:r>
            <a:r>
              <a:rPr lang="en-US" sz="3200" b="1" dirty="0">
                <a:solidFill>
                  <a:srgbClr val="FF0000"/>
                </a:solidFill>
              </a:rPr>
              <a:t>Fake News</a:t>
            </a:r>
            <a:r>
              <a:rPr lang="en-US" sz="32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: Strategies in the Post-Truth Era</a:t>
            </a:r>
            <a:endParaRPr lang="en-US" sz="3200" b="1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en-US" sz="1800" b="1" dirty="0"/>
          </a:p>
          <a:p>
            <a:pPr>
              <a:lnSpc>
                <a:spcPct val="12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96200" y="6447710"/>
            <a:ext cx="12811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000" dirty="0">
                <a:solidFill>
                  <a:schemeClr val="bg1"/>
                </a:solidFill>
              </a:rPr>
              <a:t>4810-5634-9230</a:t>
            </a:r>
          </a:p>
        </p:txBody>
      </p:sp>
    </p:spTree>
    <p:extLst>
      <p:ext uri="{BB962C8B-B14F-4D97-AF65-F5344CB8AC3E}">
        <p14:creationId xmlns:p14="http://schemas.microsoft.com/office/powerpoint/2010/main" val="2507431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5006" y="228600"/>
            <a:ext cx="8252974" cy="369332"/>
          </a:xfrm>
        </p:spPr>
        <p:txBody>
          <a:bodyPr/>
          <a:lstStyle/>
          <a:p>
            <a:r>
              <a:rPr lang="en-US" dirty="0"/>
              <a:t>Brand Disinformation: Words and Images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5006" y="761999"/>
            <a:ext cx="8153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520921" cy="489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745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5006" y="228600"/>
            <a:ext cx="8252974" cy="369332"/>
          </a:xfrm>
        </p:spPr>
        <p:txBody>
          <a:bodyPr/>
          <a:lstStyle/>
          <a:p>
            <a:r>
              <a:rPr lang="en-US" dirty="0"/>
              <a:t>Limitations of Traditional Legal Strategies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5006" y="761999"/>
            <a:ext cx="8153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Sue for defamation/business disparagement?</a:t>
            </a:r>
          </a:p>
          <a:p>
            <a:pPr lvl="1"/>
            <a:r>
              <a:rPr lang="en-US" dirty="0"/>
              <a:t>Slow, Costly</a:t>
            </a:r>
          </a:p>
          <a:p>
            <a:pPr lvl="1"/>
            <a:r>
              <a:rPr lang="en-US" dirty="0"/>
              <a:t>Limited ability for temporary injunctive relief</a:t>
            </a:r>
          </a:p>
          <a:p>
            <a:pPr lvl="1"/>
            <a:r>
              <a:rPr lang="en-US" dirty="0"/>
              <a:t>Unintended consequences (a media platform)</a:t>
            </a:r>
          </a:p>
          <a:p>
            <a:pPr lvl="1"/>
            <a:r>
              <a:rPr lang="en-US" dirty="0"/>
              <a:t>Difficulties in tracking down source</a:t>
            </a:r>
          </a:p>
          <a:p>
            <a:pPr lvl="1"/>
            <a:r>
              <a:rPr lang="en-US" dirty="0"/>
              <a:t>Procedural hurdles: (1) Texas Defamation Mitigation Act and (2) Texas Citizens Participation Act (SLAPP Statutes)</a:t>
            </a:r>
          </a:p>
        </p:txBody>
      </p:sp>
    </p:spTree>
    <p:extLst>
      <p:ext uri="{BB962C8B-B14F-4D97-AF65-F5344CB8AC3E}">
        <p14:creationId xmlns:p14="http://schemas.microsoft.com/office/powerpoint/2010/main" val="876105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5006" y="228600"/>
            <a:ext cx="8252974" cy="369332"/>
          </a:xfrm>
        </p:spPr>
        <p:txBody>
          <a:bodyPr/>
          <a:lstStyle/>
          <a:p>
            <a:r>
              <a:rPr lang="en-US" dirty="0"/>
              <a:t>Non-Legal Strategies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5006" y="761999"/>
            <a:ext cx="8153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Regulatory remedies: let the government decide</a:t>
            </a:r>
          </a:p>
          <a:p>
            <a:r>
              <a:rPr lang="en-US" dirty="0"/>
              <a:t>Industry Self-Regulation: YouTube and Facebook</a:t>
            </a:r>
          </a:p>
          <a:p>
            <a:r>
              <a:rPr lang="en-US" dirty="0"/>
              <a:t>Counter-Technologies: Attacking the Bots</a:t>
            </a:r>
          </a:p>
          <a:p>
            <a:pPr lvl="1"/>
            <a:r>
              <a:rPr lang="en-US" dirty="0"/>
              <a:t>Blockchain (transparency)</a:t>
            </a:r>
          </a:p>
          <a:p>
            <a:pPr lvl="1"/>
            <a:r>
              <a:rPr lang="en-US" dirty="0"/>
              <a:t>Natural Language Processing (NLP)</a:t>
            </a:r>
          </a:p>
          <a:p>
            <a:pPr lvl="1"/>
            <a:r>
              <a:rPr lang="en-US" dirty="0"/>
              <a:t>FactMata (AI powers fact-checking)</a:t>
            </a:r>
          </a:p>
          <a:p>
            <a:pPr lvl="1"/>
            <a:r>
              <a:rPr lang="en-US" dirty="0"/>
              <a:t>New Knowledge (tracking early indicators of brand attacks on social media)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147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832" y="255527"/>
            <a:ext cx="8252974" cy="369332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3352800" y="1447800"/>
            <a:ext cx="4419600" cy="990600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Aft>
                <a:spcPts val="0"/>
              </a:spcAft>
              <a:buClr>
                <a:srgbClr val="888D30"/>
              </a:buClr>
              <a:buNone/>
            </a:pPr>
            <a:r>
              <a:rPr lang="en-US" sz="2000" b="1" dirty="0">
                <a:solidFill>
                  <a:srgbClr val="000000"/>
                </a:solidFill>
              </a:rPr>
              <a:t>Kevin Brown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>
                <a:srgbClr val="888D30"/>
              </a:buClr>
              <a:buNone/>
            </a:pPr>
            <a:r>
              <a:rPr lang="en-US" sz="2000" dirty="0">
                <a:solidFill>
                  <a:srgbClr val="000000"/>
                </a:solidFill>
              </a:rPr>
              <a:t>512.685.6405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Clr>
                <a:srgbClr val="888D30"/>
              </a:buClr>
              <a:buNone/>
            </a:pPr>
            <a:r>
              <a:rPr lang="en-US" sz="2000" dirty="0">
                <a:solidFill>
                  <a:srgbClr val="000000"/>
                </a:solidFill>
                <a:hlinkClick r:id="rId3"/>
              </a:rPr>
              <a:t>kevin.brown@wallerlaw.com</a:t>
            </a:r>
            <a:endParaRPr lang="en-US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000" b="1" dirty="0"/>
              <a:t>Travis Thomas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000" dirty="0"/>
              <a:t>512.344.2600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000" dirty="0">
                <a:hlinkClick r:id="rId4"/>
              </a:rPr>
              <a:t>travis@monumentgroupllc.com</a:t>
            </a:r>
            <a:endParaRPr lang="en-US" sz="20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000" b="1" dirty="0"/>
              <a:t>Andrew Vickers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000" dirty="0"/>
              <a:t>512.685.6413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2000" dirty="0">
                <a:hlinkClick r:id="rId5"/>
              </a:rPr>
              <a:t>andrew.vickers@wallerlaw.com</a:t>
            </a:r>
            <a:endParaRPr lang="en-US" sz="2000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en-US" sz="2000" dirty="0"/>
          </a:p>
        </p:txBody>
      </p:sp>
      <p:pic>
        <p:nvPicPr>
          <p:cNvPr id="1026" name="Picture 2" descr="\\bnasanfirm01\desktop\MSPub\_Images\PURCHASED IMAGES\2010 07 10 - Thank you not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177" y="2514600"/>
            <a:ext cx="2286000" cy="1516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555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3832" y="255527"/>
            <a:ext cx="8252974" cy="369332"/>
          </a:xfrm>
        </p:spPr>
        <p:txBody>
          <a:bodyPr/>
          <a:lstStyle/>
          <a:p>
            <a:r>
              <a:rPr lang="en-US" dirty="0"/>
              <a:t>Panelists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Travis Thomas</a:t>
            </a:r>
            <a:r>
              <a:rPr lang="en-US" dirty="0"/>
              <a:t>: Partner, The Monument Group, LLC</a:t>
            </a:r>
          </a:p>
          <a:p>
            <a:r>
              <a:rPr lang="en-US" b="1" dirty="0"/>
              <a:t>Kevin Brown</a:t>
            </a:r>
            <a:r>
              <a:rPr lang="en-US" dirty="0"/>
              <a:t>: Partner, Waller Lansden Dortch &amp; Davis LLP</a:t>
            </a:r>
          </a:p>
          <a:p>
            <a:r>
              <a:rPr lang="en-US" b="1" dirty="0"/>
              <a:t>Andrew Vickers</a:t>
            </a:r>
            <a:r>
              <a:rPr lang="en-US" dirty="0"/>
              <a:t>: Associate, Waller Lansden Dortch &amp; Davis LLP</a:t>
            </a:r>
          </a:p>
        </p:txBody>
      </p:sp>
    </p:spTree>
    <p:extLst>
      <p:ext uri="{BB962C8B-B14F-4D97-AF65-F5344CB8AC3E}">
        <p14:creationId xmlns:p14="http://schemas.microsoft.com/office/powerpoint/2010/main" val="3174872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3832" y="255527"/>
            <a:ext cx="8252974" cy="369332"/>
          </a:xfrm>
        </p:spPr>
        <p:txBody>
          <a:bodyPr/>
          <a:lstStyle/>
          <a:p>
            <a:r>
              <a:rPr lang="en-US" dirty="0"/>
              <a:t>Overview of Topics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b="1" dirty="0"/>
              <a:t>Corporate counsel’s role in </a:t>
            </a:r>
            <a:r>
              <a:rPr lang="en-US" b="1" dirty="0">
                <a:solidFill>
                  <a:schemeClr val="bg2"/>
                </a:solidFill>
              </a:rPr>
              <a:t>public affairs/brand crisis</a:t>
            </a:r>
          </a:p>
          <a:p>
            <a:r>
              <a:rPr lang="en-US" b="1" dirty="0">
                <a:solidFill>
                  <a:schemeClr val="bg2"/>
                </a:solidFill>
              </a:rPr>
              <a:t>Leveraging legal disputes </a:t>
            </a:r>
            <a:r>
              <a:rPr lang="en-US" b="1" dirty="0"/>
              <a:t>for public affairs/brand benefit</a:t>
            </a:r>
          </a:p>
          <a:p>
            <a:r>
              <a:rPr lang="en-US" b="1" dirty="0">
                <a:solidFill>
                  <a:schemeClr val="bg2"/>
                </a:solidFill>
              </a:rPr>
              <a:t>Combating “Fake News” </a:t>
            </a:r>
            <a:r>
              <a:rPr lang="en-US" b="1" dirty="0"/>
              <a:t>in the Information Apocalypse </a:t>
            </a:r>
          </a:p>
        </p:txBody>
      </p:sp>
    </p:spTree>
    <p:extLst>
      <p:ext uri="{BB962C8B-B14F-4D97-AF65-F5344CB8AC3E}">
        <p14:creationId xmlns:p14="http://schemas.microsoft.com/office/powerpoint/2010/main" val="349552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658242"/>
            <a:ext cx="7772400" cy="677108"/>
          </a:xfrm>
        </p:spPr>
        <p:txBody>
          <a:bodyPr/>
          <a:lstStyle/>
          <a:p>
            <a:r>
              <a:rPr lang="en-US" sz="4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Public Affairs Crisis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en-US" sz="1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329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3832" y="255527"/>
            <a:ext cx="8252974" cy="369332"/>
          </a:xfrm>
        </p:spPr>
        <p:txBody>
          <a:bodyPr/>
          <a:lstStyle/>
          <a:p>
            <a:r>
              <a:rPr lang="en-US" dirty="0"/>
              <a:t>Grading Responses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Equifax (privacy breach)</a:t>
            </a:r>
          </a:p>
          <a:p>
            <a:r>
              <a:rPr lang="en-US" dirty="0"/>
              <a:t>Starbucks (Philly – racial profiling)</a:t>
            </a:r>
          </a:p>
          <a:p>
            <a:r>
              <a:rPr lang="en-US" dirty="0"/>
              <a:t>Southwest (Passenger death)</a:t>
            </a:r>
          </a:p>
          <a:p>
            <a:r>
              <a:rPr lang="en-US" dirty="0"/>
              <a:t>Yeti (no business with NRA)</a:t>
            </a:r>
          </a:p>
          <a:p>
            <a:r>
              <a:rPr lang="en-US" dirty="0"/>
              <a:t>United (passenger incident)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71600"/>
            <a:ext cx="2238376" cy="125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406" y="2971800"/>
            <a:ext cx="1833563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426" y="5060156"/>
            <a:ext cx="2937511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162642"/>
            <a:ext cx="2618565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4099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1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832" y="255527"/>
            <a:ext cx="8252974" cy="369332"/>
          </a:xfrm>
        </p:spPr>
        <p:txBody>
          <a:bodyPr/>
          <a:lstStyle/>
          <a:p>
            <a:r>
              <a:rPr lang="en-US" dirty="0"/>
              <a:t>In-House Counsel’s Role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The social media spiral: need for speed</a:t>
            </a:r>
          </a:p>
          <a:p>
            <a:r>
              <a:rPr lang="en-US" dirty="0"/>
              <a:t>Lawyers’ “no comment” alternative not viable</a:t>
            </a:r>
          </a:p>
          <a:p>
            <a:r>
              <a:rPr lang="en-US" dirty="0"/>
              <a:t>Response plan: prepare during peacetime</a:t>
            </a:r>
          </a:p>
          <a:p>
            <a:r>
              <a:rPr lang="en-US" dirty="0"/>
              <a:t>Assemble the team</a:t>
            </a:r>
          </a:p>
          <a:p>
            <a:r>
              <a:rPr lang="en-US" dirty="0"/>
              <a:t>Engage outside counsel (A/C privilege)</a:t>
            </a:r>
          </a:p>
          <a:p>
            <a:r>
              <a:rPr lang="en-US" dirty="0"/>
              <a:t>Stand-by influencers/brand supporters</a:t>
            </a:r>
          </a:p>
        </p:txBody>
      </p:sp>
    </p:spTree>
    <p:extLst>
      <p:ext uri="{BB962C8B-B14F-4D97-AF65-F5344CB8AC3E}">
        <p14:creationId xmlns:p14="http://schemas.microsoft.com/office/powerpoint/2010/main" val="1222408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3832" y="255527"/>
            <a:ext cx="8252974" cy="369332"/>
          </a:xfrm>
        </p:spPr>
        <p:txBody>
          <a:bodyPr/>
          <a:lstStyle/>
          <a:p>
            <a:r>
              <a:rPr lang="en-US" dirty="0"/>
              <a:t>Stand-by Influencers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1371600" lvl="3" indent="0">
              <a:buNone/>
            </a:pPr>
            <a:r>
              <a:rPr lang="en-US" dirty="0">
                <a:hlinkClick r:id="rId3"/>
              </a:rPr>
              <a:t>https</a:t>
            </a:r>
            <a:endParaRPr lang="en-US" dirty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r>
              <a:rPr lang="en-US" dirty="0">
                <a:hlinkClick r:id="rId3"/>
              </a:rPr>
              <a:t>https://www.youtube.com/watch?v=-DrC_PF_3Lg</a:t>
            </a:r>
            <a:endParaRPr lang="en-US" dirty="0"/>
          </a:p>
          <a:p>
            <a:pPr marL="1371600" lvl="3" indent="0">
              <a:buNone/>
            </a:pPr>
            <a:endParaRPr lang="en-US" dirty="0"/>
          </a:p>
          <a:p>
            <a:pPr marL="1371600" lvl="3" indent="0">
              <a:buNone/>
            </a:pP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80744"/>
            <a:ext cx="6379029" cy="3572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641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3832" y="255527"/>
            <a:ext cx="8252974" cy="369332"/>
          </a:xfrm>
        </p:spPr>
        <p:txBody>
          <a:bodyPr/>
          <a:lstStyle/>
          <a:p>
            <a:r>
              <a:rPr lang="en-US" dirty="0"/>
              <a:t>Post-Crisis Restoration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533400" y="1295400"/>
            <a:ext cx="8242926" cy="4688341"/>
          </a:xfrm>
        </p:spPr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95374"/>
            <a:ext cx="7620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962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471446"/>
            <a:ext cx="7772400" cy="2708434"/>
          </a:xfrm>
        </p:spPr>
        <p:txBody>
          <a:bodyPr/>
          <a:lstStyle/>
          <a:p>
            <a:r>
              <a:rPr lang="en-US" sz="4400" b="1" dirty="0">
                <a:solidFill>
                  <a:srgbClr val="FFFF00"/>
                </a:solidFill>
              </a:rPr>
              <a:t>Lemons to Lemonade</a:t>
            </a:r>
            <a:r>
              <a:rPr lang="en-US" sz="4400" b="1">
                <a:solidFill>
                  <a:schemeClr val="accent5">
                    <a:lumMod val="40000"/>
                    <a:lumOff val="60000"/>
                  </a:schemeClr>
                </a:solidFill>
              </a:rPr>
              <a:t>: Leveraging </a:t>
            </a:r>
            <a:r>
              <a:rPr lang="en-US" sz="4400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Legal Disputes for Corporate Goodwill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endParaRPr lang="en-US" sz="1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04814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WALLER THEME">
      <a:dk1>
        <a:srgbClr val="000000"/>
      </a:dk1>
      <a:lt1>
        <a:srgbClr val="FFFFFF"/>
      </a:lt1>
      <a:dk2>
        <a:srgbClr val="5273AE"/>
      </a:dk2>
      <a:lt2>
        <a:srgbClr val="888D30"/>
      </a:lt2>
      <a:accent1>
        <a:srgbClr val="E5B53B"/>
      </a:accent1>
      <a:accent2>
        <a:srgbClr val="7A4183"/>
      </a:accent2>
      <a:accent3>
        <a:srgbClr val="D14124"/>
      </a:accent3>
      <a:accent4>
        <a:srgbClr val="FFFFFF"/>
      </a:accent4>
      <a:accent5>
        <a:srgbClr val="888D30"/>
      </a:accent5>
      <a:accent6>
        <a:srgbClr val="5273AE"/>
      </a:accent6>
      <a:hlink>
        <a:srgbClr val="5F5F5F"/>
      </a:hlink>
      <a:folHlink>
        <a:srgbClr val="5F5F5F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5273AE"/>
        </a:dk2>
        <a:lt2>
          <a:srgbClr val="888D30"/>
        </a:lt2>
        <a:accent1>
          <a:srgbClr val="E5B53B"/>
        </a:accent1>
        <a:accent2>
          <a:srgbClr val="7A4183"/>
        </a:accent2>
        <a:accent3>
          <a:srgbClr val="FFFFFF"/>
        </a:accent3>
        <a:accent4>
          <a:srgbClr val="000000"/>
        </a:accent4>
        <a:accent5>
          <a:srgbClr val="F0D7AF"/>
        </a:accent5>
        <a:accent6>
          <a:srgbClr val="6E3A76"/>
        </a:accent6>
        <a:hlink>
          <a:srgbClr val="D14124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Waller</Template>
  <TotalTime>2329</TotalTime>
  <Words>472</Words>
  <Application>Microsoft Office PowerPoint</Application>
  <PresentationFormat>On-screen Show (4:3)</PresentationFormat>
  <Paragraphs>150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Geneva</vt:lpstr>
      <vt:lpstr>Georgia</vt:lpstr>
      <vt:lpstr>Verdana</vt:lpstr>
      <vt:lpstr>Wingdings</vt:lpstr>
      <vt:lpstr>Theme1</vt:lpstr>
      <vt:lpstr>Marketing, Communications and Legal Strategies: Working In Tandem in the Viral Media World  Association of Corporate Counsel, Austin Chapter May 23, 2018</vt:lpstr>
      <vt:lpstr>Panelists</vt:lpstr>
      <vt:lpstr>Overview of Topics</vt:lpstr>
      <vt:lpstr>Public Affairs Crisis</vt:lpstr>
      <vt:lpstr>Grading Responses</vt:lpstr>
      <vt:lpstr>In-House Counsel’s Role</vt:lpstr>
      <vt:lpstr>Stand-by Influencers</vt:lpstr>
      <vt:lpstr>Post-Crisis Restoration</vt:lpstr>
      <vt:lpstr>Lemons to Lemonade: Leveraging Legal Disputes for Corporate Goodwill</vt:lpstr>
      <vt:lpstr>LeBron James: cease and desist letter leaked for promotional purposes</vt:lpstr>
      <vt:lpstr>Whole Foods: Going on the Offensive!</vt:lpstr>
      <vt:lpstr>Litigation Milestones and Communications Opportunities</vt:lpstr>
      <vt:lpstr> Combating Fake News: Strategies in the Post-Truth Era</vt:lpstr>
      <vt:lpstr>Brand Disinformation: Words and Images</vt:lpstr>
      <vt:lpstr>Limitations of Traditional Legal Strategies</vt:lpstr>
      <vt:lpstr>Non-Legal Strategies</vt:lpstr>
      <vt:lpstr>Questions?</vt:lpstr>
    </vt:vector>
  </TitlesOfParts>
  <Company>Waller Lansden Dortch &amp; Davis, LLP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False Advertising:  Understanding the Legal Issues in 2016</dc:title>
  <dc:creator>Scott Manners</dc:creator>
  <cp:lastModifiedBy>Deb Dirks</cp:lastModifiedBy>
  <cp:revision>140</cp:revision>
  <cp:lastPrinted>2017-12-06T15:44:57Z</cp:lastPrinted>
  <dcterms:created xsi:type="dcterms:W3CDTF">2016-02-16T17:22:39Z</dcterms:created>
  <dcterms:modified xsi:type="dcterms:W3CDTF">2018-05-24T15:32:59Z</dcterms:modified>
</cp:coreProperties>
</file>