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embedTrueTypeFonts="1">
  <p:sldMasterIdLst>
    <p:sldMasterId id="2147483648" r:id="rId6"/>
    <p:sldMasterId id="2147483652" r:id="rId7"/>
  </p:sldMasterIdLst>
  <p:notesMasterIdLst>
    <p:notesMasterId r:id="rId8"/>
  </p:notesMasterIdLst>
  <p:handoutMasterIdLst>
    <p:handoutMasterId r:id="rId9"/>
  </p:handoutMasterIdLst>
  <p:sldIdLst>
    <p:sldId id="350" r:id="rId10"/>
    <p:sldId id="383" r:id="rId11"/>
    <p:sldId id="352" r:id="rId12"/>
    <p:sldId id="359" r:id="rId13"/>
    <p:sldId id="358" r:id="rId14"/>
    <p:sldId id="357" r:id="rId15"/>
    <p:sldId id="360" r:id="rId16"/>
    <p:sldId id="363" r:id="rId17"/>
    <p:sldId id="361" r:id="rId18"/>
    <p:sldId id="362" r:id="rId19"/>
    <p:sldId id="386" r:id="rId20"/>
    <p:sldId id="364" r:id="rId21"/>
    <p:sldId id="385" r:id="rId22"/>
    <p:sldId id="387" r:id="rId23"/>
    <p:sldId id="365" r:id="rId24"/>
    <p:sldId id="366" r:id="rId25"/>
    <p:sldId id="367" r:id="rId26"/>
    <p:sldId id="368" r:id="rId27"/>
    <p:sldId id="373" r:id="rId28"/>
    <p:sldId id="388" r:id="rId29"/>
    <p:sldId id="389" r:id="rId30"/>
    <p:sldId id="390" r:id="rId31"/>
    <p:sldId id="391" r:id="rId32"/>
    <p:sldId id="370" r:id="rId33"/>
    <p:sldId id="369" r:id="rId34"/>
    <p:sldId id="372" r:id="rId35"/>
    <p:sldId id="371" r:id="rId36"/>
    <p:sldId id="374" r:id="rId37"/>
    <p:sldId id="378" r:id="rId38"/>
    <p:sldId id="392" r:id="rId39"/>
    <p:sldId id="377" r:id="rId40"/>
    <p:sldId id="376" r:id="rId41"/>
    <p:sldId id="382" r:id="rId42"/>
    <p:sldId id="384" r:id="rId43"/>
    <p:sldId id="393" r:id="rId44"/>
    <p:sldId id="394" r:id="rId45"/>
    <p:sldId id="381" r:id="rId46"/>
  </p:sldIdLst>
  <p:sldSz cx="9144000" cy="5143500" type="screen16x9"/>
  <p:notesSz cx="7010400" cy="9296400"/>
  <p:embeddedFontLst>
    <p:embeddedFont>
      <p:font typeface="Calibri" panose="020F0502020204030204" pitchFamily="34" charset="0"/>
      <p:regular r:id="rId48"/>
      <p:bold r:id="rId49"/>
      <p:italic r:id="rId50"/>
      <p:boldItalic r:id="rId51"/>
    </p:embeddedFont>
  </p:embeddedFontLst>
  <p:custDataLst>
    <p:tags r:id="rId47"/>
  </p:custDataLst>
  <p:defaultTextStyle>
    <a:defPPr>
      <a:defRPr lang="en-US"/>
    </a:defPPr>
    <a:lvl1pPr algn="l" rtl="0" fontAlgn="base">
      <a:spcBef>
        <a:spcPct val="0"/>
      </a:spcBef>
      <a:spcAft>
        <a:spcPct val="0"/>
      </a:spcAft>
      <a:defRPr sz="1200" kern="1200">
        <a:solidFill>
          <a:schemeClr val="tx1"/>
        </a:solidFill>
        <a:latin typeface="Arial"/>
        <a:ea typeface="+mn-ea"/>
        <a:cs typeface="+mn-cs"/>
      </a:defRPr>
    </a:lvl1pPr>
    <a:lvl2pPr marL="457200" algn="l" rtl="0" fontAlgn="base">
      <a:spcBef>
        <a:spcPct val="0"/>
      </a:spcBef>
      <a:spcAft>
        <a:spcPct val="0"/>
      </a:spcAft>
      <a:defRPr sz="1200" kern="1200">
        <a:solidFill>
          <a:schemeClr val="tx1"/>
        </a:solidFill>
        <a:latin typeface="Arial"/>
        <a:ea typeface="+mn-ea"/>
        <a:cs typeface="+mn-cs"/>
      </a:defRPr>
    </a:lvl2pPr>
    <a:lvl3pPr marL="914400" algn="l" rtl="0" fontAlgn="base">
      <a:spcBef>
        <a:spcPct val="0"/>
      </a:spcBef>
      <a:spcAft>
        <a:spcPct val="0"/>
      </a:spcAft>
      <a:defRPr sz="1200" kern="1200">
        <a:solidFill>
          <a:schemeClr val="tx1"/>
        </a:solidFill>
        <a:latin typeface="Arial"/>
        <a:ea typeface="+mn-ea"/>
        <a:cs typeface="+mn-cs"/>
      </a:defRPr>
    </a:lvl3pPr>
    <a:lvl4pPr marL="1371600" algn="l" rtl="0" fontAlgn="base">
      <a:spcBef>
        <a:spcPct val="0"/>
      </a:spcBef>
      <a:spcAft>
        <a:spcPct val="0"/>
      </a:spcAft>
      <a:defRPr sz="1200" kern="1200">
        <a:solidFill>
          <a:schemeClr val="tx1"/>
        </a:solidFill>
        <a:latin typeface="Arial"/>
        <a:ea typeface="+mn-ea"/>
        <a:cs typeface="+mn-cs"/>
      </a:defRPr>
    </a:lvl4pPr>
    <a:lvl5pPr marL="1828800" algn="l" rtl="0" fontAlgn="base">
      <a:spcBef>
        <a:spcPct val="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Arial"/>
        <a:ea typeface="+mn-ea"/>
        <a:cs typeface="+mn-cs"/>
      </a:defRPr>
    </a:lvl6pPr>
    <a:lvl7pPr marL="2743200" algn="l" defTabSz="914400" rtl="0" eaLnBrk="1" latinLnBrk="0" hangingPunct="1">
      <a:defRPr sz="1200" kern="1200">
        <a:solidFill>
          <a:schemeClr val="tx1"/>
        </a:solidFill>
        <a:latin typeface="Arial"/>
        <a:ea typeface="+mn-ea"/>
        <a:cs typeface="+mn-cs"/>
      </a:defRPr>
    </a:lvl7pPr>
    <a:lvl8pPr marL="3200400" algn="l" defTabSz="914400" rtl="0" eaLnBrk="1" latinLnBrk="0" hangingPunct="1">
      <a:defRPr sz="1200" kern="1200">
        <a:solidFill>
          <a:schemeClr val="tx1"/>
        </a:solidFill>
        <a:latin typeface="Arial"/>
        <a:ea typeface="+mn-ea"/>
        <a:cs typeface="+mn-cs"/>
      </a:defRPr>
    </a:lvl8pPr>
    <a:lvl9pPr marL="3657600" algn="l" defTabSz="914400" rtl="0" eaLnBrk="1" latinLnBrk="0" hangingPunct="1">
      <a:defRPr sz="12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419">
          <p15:clr>
            <a:srgbClr val="A4A3A4"/>
          </p15:clr>
        </p15:guide>
        <p15:guide id="2" pos="3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93918" autoAdjust="0"/>
  </p:normalViewPr>
  <p:slideViewPr>
    <p:cSldViewPr snapToGrid="0">
      <p:cViewPr varScale="1">
        <p:scale>
          <a:sx n="138" d="100"/>
          <a:sy n="138" d="100"/>
        </p:scale>
        <p:origin x="732" y="102"/>
      </p:cViewPr>
      <p:guideLst>
        <p:guide orient="horz" pos="419"/>
        <p:guide pos="300"/>
      </p:guideLst>
    </p:cSldViewPr>
  </p:slideViewPr>
  <p:notesTextViewPr>
    <p:cViewPr>
      <p:scale>
        <a:sx n="100" d="100"/>
        <a:sy n="100" d="100"/>
      </p:scale>
      <p:origin x="0" y="0"/>
    </p:cViewPr>
  </p:notesTextViewPr>
  <p:sorterViewPr>
    <p:cViewPr>
      <p:scale>
        <a:sx n="56" d="100"/>
        <a:sy n="56" d="100"/>
      </p:scale>
      <p:origin x="0" y="0"/>
    </p:cViewPr>
  </p:sorterViewPr>
  <p:notesViewPr>
    <p:cSldViewPr snapToGrid="0">
      <p:cViewPr varScale="1">
        <p:scale>
          <a:sx n="82" d="100"/>
          <a:sy n="82" d="100"/>
        </p:scale>
        <p:origin x="-3030" y="-78"/>
      </p:cViewPr>
      <p:guideLst>
        <p:guide orient="horz" pos="2928"/>
        <p:guide pos="2208"/>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customXml" Target="../customXml/item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customXml" Target="../customXml/item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customXml" Target="../customXml/item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slide" Target="slides/slide33.xml" /><Relationship Id="rId43" Type="http://schemas.openxmlformats.org/officeDocument/2006/relationships/slide" Target="slides/slide34.xml" /><Relationship Id="rId44" Type="http://schemas.openxmlformats.org/officeDocument/2006/relationships/slide" Target="slides/slide35.xml" /><Relationship Id="rId45" Type="http://schemas.openxmlformats.org/officeDocument/2006/relationships/slide" Target="slides/slide36.xml" /><Relationship Id="rId46" Type="http://schemas.openxmlformats.org/officeDocument/2006/relationships/slide" Target="slides/slide37.xml" /><Relationship Id="rId47" Type="http://schemas.openxmlformats.org/officeDocument/2006/relationships/tags" Target="tags/tag1.xml" /><Relationship Id="rId48" Type="http://schemas.openxmlformats.org/officeDocument/2006/relationships/font" Target="fonts/font1.fntdata" /><Relationship Id="rId49" Type="http://schemas.openxmlformats.org/officeDocument/2006/relationships/font" Target="fonts/font2.fntdata" /><Relationship Id="rId5" Type="http://schemas.openxmlformats.org/officeDocument/2006/relationships/customXml" Target="../customXml/item5.xml" /><Relationship Id="rId50" Type="http://schemas.openxmlformats.org/officeDocument/2006/relationships/font" Target="fonts/font3.fntdata" /><Relationship Id="rId51" Type="http://schemas.openxmlformats.org/officeDocument/2006/relationships/font" Target="fonts/font4.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Master" Target="slideMasters/slideMaster1.xml" /><Relationship Id="rId7" Type="http://schemas.openxmlformats.org/officeDocument/2006/relationships/slideMaster" Target="slideMasters/slideMaster2.xml" /><Relationship Id="rId8" Type="http://schemas.openxmlformats.org/officeDocument/2006/relationships/notesMaster" Target="notesMasters/notesMaster1.xml" /><Relationship Id="rId9" Type="http://schemas.openxmlformats.org/officeDocument/2006/relationships/handoutMaster" Target="handoutMasters/handoutMaster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717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a:defRPr>
            </a:lvl1pPr>
          </a:lstStyle>
          <a:p>
            <a:pPr>
              <a:defRPr/>
            </a:pPr>
            <a:fld id="{6AC24F76-7D86-41FF-B900-ED9D082239DE}" type="slidenum">
              <a:rPr lang="en-US"/>
              <a:pPr>
                <a:defRPr/>
              </a:pPr>
              <a:t>‹#›</a:t>
            </a:fld>
            <a:endParaRPr lang="en-US"/>
          </a:p>
        </p:txBody>
      </p:sp>
    </p:spTree>
    <p:extLst>
      <p:ext uri="{BB962C8B-B14F-4D97-AF65-F5344CB8AC3E}">
        <p14:creationId xmlns:p14="http://schemas.microsoft.com/office/powerpoint/2010/main" val="68360540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a:defRPr>
            </a:lvl1pPr>
          </a:lstStyle>
          <a:p>
            <a:pPr>
              <a:defRPr/>
            </a:pPr>
            <a:fld id="{3AF49C1F-C2EC-4A2D-B4A5-1DF320796C52}" type="datetimeFigureOut">
              <a:rPr lang="en-US"/>
              <a:pPr>
                <a:defRPr/>
              </a:pPr>
              <a:t>12/4/2024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a:defRPr>
            </a:lvl1pPr>
          </a:lstStyle>
          <a:p>
            <a:pPr>
              <a:defRPr/>
            </a:pPr>
            <a:fld id="{01D6B588-66ED-49CA-920B-4506F48AA53D}" type="slidenum">
              <a:rPr lang="en-US"/>
              <a:pPr>
                <a:defRPr/>
              </a:pPr>
              <a:t>‹#›</a:t>
            </a:fld>
            <a:endParaRPr lang="en-US"/>
          </a:p>
        </p:txBody>
      </p:sp>
    </p:spTree>
    <p:extLst>
      <p:ext uri="{BB962C8B-B14F-4D97-AF65-F5344CB8AC3E}">
        <p14:creationId xmlns:p14="http://schemas.microsoft.com/office/powerpoint/2010/main" val="1916450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1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B89330-B82B-4C76-9D95-AF69269866BB}" type="slidenum">
              <a:rPr lang="en-US" altLang="en-US" smtClean="0">
                <a:solidFill>
                  <a:srgbClr val="000000"/>
                </a:solidFill>
                <a:latin typeface="Arial"/>
              </a:rPr>
              <a:pPr eaLnBrk="1" hangingPunct="1">
                <a:spcBef>
                  <a:spcPct val="0"/>
                </a:spcBef>
              </a:pPr>
              <a:t>1</a:t>
            </a:fld>
            <a:endParaRPr lang="en-US" altLang="en-US" smtClean="0">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10</a:t>
            </a:fld>
            <a:endParaRPr lang="en-US"/>
          </a:p>
        </p:txBody>
      </p:sp>
    </p:spTree>
    <p:extLst>
      <p:ext uri="{BB962C8B-B14F-4D97-AF65-F5344CB8AC3E}">
        <p14:creationId xmlns:p14="http://schemas.microsoft.com/office/powerpoint/2010/main" val="399029121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11</a:t>
            </a:fld>
            <a:endParaRPr lang="en-US"/>
          </a:p>
        </p:txBody>
      </p:sp>
    </p:spTree>
    <p:extLst>
      <p:ext uri="{BB962C8B-B14F-4D97-AF65-F5344CB8AC3E}">
        <p14:creationId xmlns:p14="http://schemas.microsoft.com/office/powerpoint/2010/main" val="38594138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12</a:t>
            </a:fld>
            <a:endParaRPr lang="en-US"/>
          </a:p>
        </p:txBody>
      </p:sp>
    </p:spTree>
    <p:extLst>
      <p:ext uri="{BB962C8B-B14F-4D97-AF65-F5344CB8AC3E}">
        <p14:creationId xmlns:p14="http://schemas.microsoft.com/office/powerpoint/2010/main" val="227226992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13</a:t>
            </a:fld>
            <a:endParaRPr lang="en-US"/>
          </a:p>
        </p:txBody>
      </p:sp>
    </p:spTree>
    <p:extLst>
      <p:ext uri="{BB962C8B-B14F-4D97-AF65-F5344CB8AC3E}">
        <p14:creationId xmlns:p14="http://schemas.microsoft.com/office/powerpoint/2010/main" val="303415923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14</a:t>
            </a:fld>
            <a:endParaRPr lang="en-US"/>
          </a:p>
        </p:txBody>
      </p:sp>
    </p:spTree>
    <p:extLst>
      <p:ext uri="{BB962C8B-B14F-4D97-AF65-F5344CB8AC3E}">
        <p14:creationId xmlns:p14="http://schemas.microsoft.com/office/powerpoint/2010/main" val="240414396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15</a:t>
            </a:fld>
            <a:endParaRPr lang="en-US"/>
          </a:p>
        </p:txBody>
      </p:sp>
    </p:spTree>
    <p:extLst>
      <p:ext uri="{BB962C8B-B14F-4D97-AF65-F5344CB8AC3E}">
        <p14:creationId xmlns:p14="http://schemas.microsoft.com/office/powerpoint/2010/main" val="325622357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16</a:t>
            </a:fld>
            <a:endParaRPr lang="en-US"/>
          </a:p>
        </p:txBody>
      </p:sp>
    </p:spTree>
    <p:extLst>
      <p:ext uri="{BB962C8B-B14F-4D97-AF65-F5344CB8AC3E}">
        <p14:creationId xmlns:p14="http://schemas.microsoft.com/office/powerpoint/2010/main" val="305119497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17</a:t>
            </a:fld>
            <a:endParaRPr lang="en-US"/>
          </a:p>
        </p:txBody>
      </p:sp>
    </p:spTree>
    <p:extLst>
      <p:ext uri="{BB962C8B-B14F-4D97-AF65-F5344CB8AC3E}">
        <p14:creationId xmlns:p14="http://schemas.microsoft.com/office/powerpoint/2010/main" val="205360003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18</a:t>
            </a:fld>
            <a:endParaRPr lang="en-US"/>
          </a:p>
        </p:txBody>
      </p:sp>
    </p:spTree>
    <p:extLst>
      <p:ext uri="{BB962C8B-B14F-4D97-AF65-F5344CB8AC3E}">
        <p14:creationId xmlns:p14="http://schemas.microsoft.com/office/powerpoint/2010/main" val="22211690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19</a:t>
            </a:fld>
            <a:endParaRPr lang="en-US"/>
          </a:p>
        </p:txBody>
      </p:sp>
    </p:spTree>
    <p:extLst>
      <p:ext uri="{BB962C8B-B14F-4D97-AF65-F5344CB8AC3E}">
        <p14:creationId xmlns:p14="http://schemas.microsoft.com/office/powerpoint/2010/main" val="34109567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a:t>
            </a:fld>
            <a:endParaRPr lang="en-US"/>
          </a:p>
        </p:txBody>
      </p:sp>
    </p:spTree>
    <p:extLst>
      <p:ext uri="{BB962C8B-B14F-4D97-AF65-F5344CB8AC3E}">
        <p14:creationId xmlns:p14="http://schemas.microsoft.com/office/powerpoint/2010/main" val="353430924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20</a:t>
            </a:fld>
            <a:endParaRPr lang="en-US"/>
          </a:p>
        </p:txBody>
      </p:sp>
    </p:spTree>
    <p:extLst>
      <p:ext uri="{BB962C8B-B14F-4D97-AF65-F5344CB8AC3E}">
        <p14:creationId xmlns:p14="http://schemas.microsoft.com/office/powerpoint/2010/main" val="36749927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21</a:t>
            </a:fld>
            <a:endParaRPr lang="en-US"/>
          </a:p>
        </p:txBody>
      </p:sp>
    </p:spTree>
    <p:extLst>
      <p:ext uri="{BB962C8B-B14F-4D97-AF65-F5344CB8AC3E}">
        <p14:creationId xmlns:p14="http://schemas.microsoft.com/office/powerpoint/2010/main" val="130211532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22</a:t>
            </a:fld>
            <a:endParaRPr lang="en-US"/>
          </a:p>
        </p:txBody>
      </p:sp>
    </p:spTree>
    <p:extLst>
      <p:ext uri="{BB962C8B-B14F-4D97-AF65-F5344CB8AC3E}">
        <p14:creationId xmlns:p14="http://schemas.microsoft.com/office/powerpoint/2010/main" val="321096983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23</a:t>
            </a:fld>
            <a:endParaRPr lang="en-US"/>
          </a:p>
        </p:txBody>
      </p:sp>
    </p:spTree>
    <p:extLst>
      <p:ext uri="{BB962C8B-B14F-4D97-AF65-F5344CB8AC3E}">
        <p14:creationId xmlns:p14="http://schemas.microsoft.com/office/powerpoint/2010/main" val="241147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24</a:t>
            </a:fld>
            <a:endParaRPr lang="en-US"/>
          </a:p>
        </p:txBody>
      </p:sp>
    </p:spTree>
    <p:extLst>
      <p:ext uri="{BB962C8B-B14F-4D97-AF65-F5344CB8AC3E}">
        <p14:creationId xmlns:p14="http://schemas.microsoft.com/office/powerpoint/2010/main" val="88973057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25</a:t>
            </a:fld>
            <a:endParaRPr lang="en-US"/>
          </a:p>
        </p:txBody>
      </p:sp>
    </p:spTree>
    <p:extLst>
      <p:ext uri="{BB962C8B-B14F-4D97-AF65-F5344CB8AC3E}">
        <p14:creationId xmlns:p14="http://schemas.microsoft.com/office/powerpoint/2010/main" val="46316970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26</a:t>
            </a:fld>
            <a:endParaRPr lang="en-US"/>
          </a:p>
        </p:txBody>
      </p:sp>
    </p:spTree>
    <p:extLst>
      <p:ext uri="{BB962C8B-B14F-4D97-AF65-F5344CB8AC3E}">
        <p14:creationId xmlns:p14="http://schemas.microsoft.com/office/powerpoint/2010/main" val="320374673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27</a:t>
            </a:fld>
            <a:endParaRPr lang="en-US"/>
          </a:p>
        </p:txBody>
      </p:sp>
    </p:spTree>
    <p:extLst>
      <p:ext uri="{BB962C8B-B14F-4D97-AF65-F5344CB8AC3E}">
        <p14:creationId xmlns:p14="http://schemas.microsoft.com/office/powerpoint/2010/main" val="393798864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28</a:t>
            </a:fld>
            <a:endParaRPr lang="en-US"/>
          </a:p>
        </p:txBody>
      </p:sp>
    </p:spTree>
    <p:extLst>
      <p:ext uri="{BB962C8B-B14F-4D97-AF65-F5344CB8AC3E}">
        <p14:creationId xmlns:p14="http://schemas.microsoft.com/office/powerpoint/2010/main" val="384449393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29</a:t>
            </a:fld>
            <a:endParaRPr lang="en-US"/>
          </a:p>
        </p:txBody>
      </p:sp>
    </p:spTree>
    <p:extLst>
      <p:ext uri="{BB962C8B-B14F-4D97-AF65-F5344CB8AC3E}">
        <p14:creationId xmlns:p14="http://schemas.microsoft.com/office/powerpoint/2010/main" val="14046389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a:t>
            </a:fld>
            <a:endParaRPr lang="en-US"/>
          </a:p>
        </p:txBody>
      </p:sp>
    </p:spTree>
    <p:extLst>
      <p:ext uri="{BB962C8B-B14F-4D97-AF65-F5344CB8AC3E}">
        <p14:creationId xmlns:p14="http://schemas.microsoft.com/office/powerpoint/2010/main" val="305761544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30</a:t>
            </a:fld>
            <a:endParaRPr lang="en-US"/>
          </a:p>
        </p:txBody>
      </p:sp>
    </p:spTree>
    <p:extLst>
      <p:ext uri="{BB962C8B-B14F-4D97-AF65-F5344CB8AC3E}">
        <p14:creationId xmlns:p14="http://schemas.microsoft.com/office/powerpoint/2010/main" val="150654048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31</a:t>
            </a:fld>
            <a:endParaRPr lang="en-US"/>
          </a:p>
        </p:txBody>
      </p:sp>
    </p:spTree>
    <p:extLst>
      <p:ext uri="{BB962C8B-B14F-4D97-AF65-F5344CB8AC3E}">
        <p14:creationId xmlns:p14="http://schemas.microsoft.com/office/powerpoint/2010/main" val="135621309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32</a:t>
            </a:fld>
            <a:endParaRPr lang="en-US"/>
          </a:p>
        </p:txBody>
      </p:sp>
    </p:spTree>
    <p:extLst>
      <p:ext uri="{BB962C8B-B14F-4D97-AF65-F5344CB8AC3E}">
        <p14:creationId xmlns:p14="http://schemas.microsoft.com/office/powerpoint/2010/main" val="137863612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33</a:t>
            </a:fld>
            <a:endParaRPr lang="en-US"/>
          </a:p>
        </p:txBody>
      </p:sp>
    </p:spTree>
    <p:extLst>
      <p:ext uri="{BB962C8B-B14F-4D97-AF65-F5344CB8AC3E}">
        <p14:creationId xmlns:p14="http://schemas.microsoft.com/office/powerpoint/2010/main" val="57641555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34</a:t>
            </a:fld>
            <a:endParaRPr lang="en-US"/>
          </a:p>
        </p:txBody>
      </p:sp>
    </p:spTree>
    <p:extLst>
      <p:ext uri="{BB962C8B-B14F-4D97-AF65-F5344CB8AC3E}">
        <p14:creationId xmlns:p14="http://schemas.microsoft.com/office/powerpoint/2010/main" val="146419849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35</a:t>
            </a:fld>
            <a:endParaRPr lang="en-US"/>
          </a:p>
        </p:txBody>
      </p:sp>
    </p:spTree>
    <p:extLst>
      <p:ext uri="{BB962C8B-B14F-4D97-AF65-F5344CB8AC3E}">
        <p14:creationId xmlns:p14="http://schemas.microsoft.com/office/powerpoint/2010/main" val="424100905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36</a:t>
            </a:fld>
            <a:endParaRPr lang="en-US"/>
          </a:p>
        </p:txBody>
      </p:sp>
    </p:spTree>
    <p:extLst>
      <p:ext uri="{BB962C8B-B14F-4D97-AF65-F5344CB8AC3E}">
        <p14:creationId xmlns:p14="http://schemas.microsoft.com/office/powerpoint/2010/main" val="204744235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37</a:t>
            </a:fld>
            <a:endParaRPr lang="en-US"/>
          </a:p>
        </p:txBody>
      </p:sp>
    </p:spTree>
    <p:extLst>
      <p:ext uri="{BB962C8B-B14F-4D97-AF65-F5344CB8AC3E}">
        <p14:creationId xmlns:p14="http://schemas.microsoft.com/office/powerpoint/2010/main" val="35298265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4</a:t>
            </a:fld>
            <a:endParaRPr lang="en-US"/>
          </a:p>
        </p:txBody>
      </p:sp>
    </p:spTree>
    <p:extLst>
      <p:ext uri="{BB962C8B-B14F-4D97-AF65-F5344CB8AC3E}">
        <p14:creationId xmlns:p14="http://schemas.microsoft.com/office/powerpoint/2010/main" val="49473671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5</a:t>
            </a:fld>
            <a:endParaRPr lang="en-US"/>
          </a:p>
        </p:txBody>
      </p:sp>
    </p:spTree>
    <p:extLst>
      <p:ext uri="{BB962C8B-B14F-4D97-AF65-F5344CB8AC3E}">
        <p14:creationId xmlns:p14="http://schemas.microsoft.com/office/powerpoint/2010/main" val="324413443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6</a:t>
            </a:fld>
            <a:endParaRPr lang="en-US"/>
          </a:p>
        </p:txBody>
      </p:sp>
    </p:spTree>
    <p:extLst>
      <p:ext uri="{BB962C8B-B14F-4D97-AF65-F5344CB8AC3E}">
        <p14:creationId xmlns:p14="http://schemas.microsoft.com/office/powerpoint/2010/main" val="9696135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7</a:t>
            </a:fld>
            <a:endParaRPr lang="en-US"/>
          </a:p>
        </p:txBody>
      </p:sp>
    </p:spTree>
    <p:extLst>
      <p:ext uri="{BB962C8B-B14F-4D97-AF65-F5344CB8AC3E}">
        <p14:creationId xmlns:p14="http://schemas.microsoft.com/office/powerpoint/2010/main" val="7441525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8</a:t>
            </a:fld>
            <a:endParaRPr lang="en-US"/>
          </a:p>
        </p:txBody>
      </p:sp>
    </p:spTree>
    <p:extLst>
      <p:ext uri="{BB962C8B-B14F-4D97-AF65-F5344CB8AC3E}">
        <p14:creationId xmlns:p14="http://schemas.microsoft.com/office/powerpoint/2010/main" val="338431404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D6B588-66ED-49CA-920B-4506F48AA53D}" type="slidenum">
              <a:rPr lang="en-US" smtClean="0"/>
              <a:pPr>
                <a:defRPr/>
              </a:pPr>
              <a:t>9</a:t>
            </a:fld>
            <a:endParaRPr lang="en-US"/>
          </a:p>
        </p:txBody>
      </p:sp>
    </p:spTree>
    <p:extLst>
      <p:ext uri="{BB962C8B-B14F-4D97-AF65-F5344CB8AC3E}">
        <p14:creationId xmlns:p14="http://schemas.microsoft.com/office/powerpoint/2010/main" val="368540528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1658938" y="112713"/>
            <a:ext cx="7227887" cy="10334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657350" y="1510903"/>
            <a:ext cx="3457575"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3525" y="1501378"/>
            <a:ext cx="3562350"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9541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1600200" y="179388"/>
            <a:ext cx="7419975" cy="744537"/>
          </a:xfrm>
          <a:prstGeom prst="rect">
            <a:avLst/>
          </a:prstGeom>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1600200" y="1076325"/>
            <a:ext cx="7419976" cy="3819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0269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xfrm>
      </p:grpSpPr>
      <p:sp>
        <p:nvSpPr>
          <p:cNvPr id="2" name="Text Placeholder 1"/>
          <p:cNvSpPr>
            <a:spLocks noGrp="1"/>
          </p:cNvSpPr>
          <p:nvPr>
            <p:ph type="body" idx="10"/>
          </p:nvPr>
        </p:nvSpPr>
        <p:spPr>
          <a:xfrm>
            <a:off x="451428" y="1050552"/>
            <a:ext cx="1697182" cy="587468"/>
          </a:xfrm>
          <a:prstGeom prst="rect">
            <a:avLst/>
          </a:prstGeom>
          <a:noFill/>
          <a:ln w="0" cmpd="sng">
            <a:noFill/>
            <a:prstDash val="solid"/>
          </a:ln>
        </p:spPr>
        <p:txBody>
          <a:bodyPr vert="horz" lIns="0" tIns="8890" rIns="0" bIns="0" anchor="t"/>
          <a:lstStyle>
            <a:lvl1pPr marL="0" marR="0" indent="0" algn="l">
              <a:lnSpc>
                <a:spcPts val="2700"/>
              </a:lnSpc>
              <a:spcAft>
                <a:spcPts val="2441"/>
              </a:spcAft>
              <a:defRPr/>
            </a:lvl1pPr>
          </a:lstStyle>
          <a:p>
            <a:pPr marL="0" marR="0" indent="0" algn="l">
              <a:lnSpc>
                <a:spcPts val="3600"/>
              </a:lnSpc>
              <a:spcAft>
                <a:spcPts val="3255"/>
              </a:spcAft>
            </a:pPr>
            <a:r>
              <a:rPr lang="en-US" sz="2085" b="1" spc="-40">
                <a:solidFill>
                  <a:srgbClr val="F79735"/>
                </a:solidFill>
                <a:latin typeface="Arial" panose="02020603050405020304" pitchFamily="2"/>
              </a:rPr>
              <a:t>Presenter </a:t>
            </a:r>
          </a:p>
        </p:txBody>
      </p:sp>
      <p:sp>
        <p:nvSpPr>
          <p:cNvPr id="7" name="Text Placeholder 6"/>
          <p:cNvSpPr>
            <a:spLocks noGrp="1"/>
          </p:cNvSpPr>
          <p:nvPr>
            <p:ph type="body" idx="1"/>
          </p:nvPr>
        </p:nvSpPr>
        <p:spPr>
          <a:xfrm>
            <a:off x="3452669" y="1936377"/>
            <a:ext cx="4779818" cy="2192711"/>
          </a:xfrm>
          <a:prstGeom prst="rect">
            <a:avLst/>
          </a:prstGeom>
          <a:noFill/>
          <a:ln w="0" cmpd="sng">
            <a:noFill/>
            <a:prstDash val="solid"/>
          </a:ln>
        </p:spPr>
        <p:txBody>
          <a:bodyPr vert="horz" lIns="0" tIns="0" rIns="0" bIns="0" anchor="t"/>
          <a:lstStyle>
            <a:lvl1pPr marL="0" marR="0" indent="0" algn="ctr">
              <a:lnSpc>
                <a:spcPts val="1575"/>
              </a:lnSpc>
              <a:spcBef>
                <a:spcPts val="116"/>
              </a:spcBef>
              <a:spcAft>
                <a:spcPts val="4935"/>
              </a:spcAft>
              <a:defRPr/>
            </a:lvl1pPr>
          </a:lstStyle>
          <a:p>
            <a:pPr marL="0" marR="0" indent="0" algn="ctr">
              <a:lnSpc>
                <a:spcPts val="2500"/>
              </a:lnSpc>
              <a:spcAft>
                <a:spcPct val="0"/>
              </a:spcAft>
            </a:pPr>
            <a:r>
              <a:rPr lang="en-US" sz="1423" b="1" spc="0">
                <a:solidFill>
                  <a:srgbClr val="00367F"/>
                </a:solidFill>
                <a:latin typeface="Arial" panose="02020603050405020304" pitchFamily="2"/>
              </a:rPr>
              <a:t>Kevin V. Parsons </a:t>
            </a:r>
          </a:p>
          <a:p>
            <a:pPr marL="0" marR="0" indent="0" algn="ctr">
              <a:lnSpc>
                <a:spcPts val="2300"/>
              </a:lnSpc>
              <a:spcBef>
                <a:spcPts val="2705"/>
              </a:spcBef>
              <a:spcAft>
                <a:spcPct val="0"/>
              </a:spcAft>
            </a:pPr>
            <a:r>
              <a:rPr lang="en-US" sz="1224" spc="0">
                <a:solidFill>
                  <a:srgbClr val="00367F"/>
                </a:solidFill>
                <a:latin typeface="Arial" panose="02020603050405020304" pitchFamily="2"/>
              </a:rPr>
              <a:t>Lewis Brisbois Bisgaard &amp; Smith </a:t>
            </a:r>
            <a:br/>
            <a:r>
              <a:rPr lang="en-US" sz="1224" spc="0">
                <a:solidFill>
                  <a:srgbClr val="00367F"/>
                </a:solidFill>
                <a:latin typeface="Arial" panose="02020603050405020304" pitchFamily="2"/>
              </a:rPr>
              <a:t>521 East Morehead Street, Suite 250 </a:t>
            </a:r>
            <a:br/>
            <a:r>
              <a:rPr lang="en-US" sz="1224" spc="0">
                <a:solidFill>
                  <a:srgbClr val="00367F"/>
                </a:solidFill>
                <a:latin typeface="Arial" panose="02020603050405020304" pitchFamily="2"/>
              </a:rPr>
              <a:t>Charlotte, NC 28202 </a:t>
            </a:r>
          </a:p>
          <a:p>
            <a:pPr marL="0" marR="0" indent="0" algn="ctr">
              <a:lnSpc>
                <a:spcPts val="2100"/>
              </a:lnSpc>
              <a:spcBef>
                <a:spcPts val="2945"/>
              </a:spcBef>
              <a:spcAft>
                <a:spcPct val="0"/>
              </a:spcAft>
            </a:pPr>
            <a:r>
              <a:rPr lang="en-US" sz="1224" spc="-7">
                <a:solidFill>
                  <a:srgbClr val="00367F"/>
                </a:solidFill>
                <a:latin typeface="Arial" panose="02020603050405020304" pitchFamily="2"/>
              </a:rPr>
              <a:t>704.557.9929 </a:t>
            </a:r>
          </a:p>
          <a:p>
            <a:pPr marL="0" marR="0" indent="0" algn="ctr">
              <a:lnSpc>
                <a:spcPts val="2100"/>
              </a:lnSpc>
              <a:spcBef>
                <a:spcPts val="155"/>
              </a:spcBef>
              <a:spcAft>
                <a:spcPts val="6580"/>
              </a:spcAft>
            </a:pPr>
            <a:r>
              <a:rPr lang="en-US" sz="1224" u="sng" spc="-7">
                <a:solidFill>
                  <a:srgbClr val="0000FF"/>
                </a:solidFill>
                <a:latin typeface="Arial" panose="02020603050405020304" pitchFamily="2"/>
              </a:rPr>
              <a:t>Kevin.Parsons@LewisBrisbois.co</a:t>
            </a:r>
            <a:r>
              <a:rPr lang="en-US" sz="1224" u="sng" spc="-7">
                <a:solidFill>
                  <a:srgbClr val="3D6FCF"/>
                </a:solidFill>
                <a:latin typeface="Arial" panose="02020603050405020304" pitchFamily="2"/>
              </a:rPr>
              <a:t>m</a:t>
            </a:r>
            <a:r>
              <a:rPr lang="en-US" sz="100" spc="-7">
                <a:solidFill>
                  <a:srgbClr val="3D6FCF"/>
                </a:solidFill>
                <a:latin typeface="Arial" panose="02020603050405020304" pitchFamily="2"/>
              </a:rPr>
              <a:t> </a:t>
            </a:r>
          </a:p>
        </p:txBody>
      </p:sp>
      <p:sp>
        <p:nvSpPr>
          <p:cNvPr id="12" name="Text Placeholder 11"/>
          <p:cNvSpPr>
            <a:spLocks noGrp="1"/>
          </p:cNvSpPr>
          <p:nvPr>
            <p:ph type="body" idx="2"/>
          </p:nvPr>
        </p:nvSpPr>
        <p:spPr>
          <a:xfrm>
            <a:off x="8607714" y="4129087"/>
            <a:ext cx="113723" cy="266420"/>
          </a:xfrm>
          <a:prstGeom prst="rect">
            <a:avLst/>
          </a:prstGeom>
          <a:noFill/>
          <a:ln w="0" cmpd="sng">
            <a:noFill/>
            <a:prstDash val="solid"/>
          </a:ln>
        </p:spPr>
        <p:txBody>
          <a:bodyPr vert="horz" lIns="0" tIns="83185" rIns="0" bIns="0" anchor="t"/>
          <a:lstStyle>
            <a:lvl1pPr marL="0" marR="0" indent="0" algn="l">
              <a:lnSpc>
                <a:spcPts val="675"/>
              </a:lnSpc>
              <a:spcAft>
                <a:spcPts val="1193"/>
              </a:spcAft>
              <a:defRPr/>
            </a:lvl1pPr>
          </a:lstStyle>
          <a:p>
            <a:pPr marL="0" marR="0" indent="0" algn="l">
              <a:lnSpc>
                <a:spcPts val="900"/>
              </a:lnSpc>
              <a:spcAft>
                <a:spcPts val="1590"/>
              </a:spcAft>
            </a:pPr>
            <a:r>
              <a:rPr lang="en-US" sz="497" spc="0">
                <a:solidFill>
                  <a:srgbClr val="0048A9"/>
                </a:solidFill>
                <a:latin typeface="Arial" panose="02020603050405020304" pitchFamily="2"/>
              </a:rPr>
              <a:t>2 </a:t>
            </a:r>
          </a:p>
        </p:txBody>
      </p:sp>
    </p:spTree>
    <p:extLst>
      <p:ext uri="{BB962C8B-B14F-4D97-AF65-F5344CB8AC3E}">
        <p14:creationId xmlns:p14="http://schemas.microsoft.com/office/powerpoint/2010/main" val="9059558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1658938" y="112713"/>
            <a:ext cx="7227887" cy="10334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657350" y="1510903"/>
            <a:ext cx="3457575"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3525" y="1501378"/>
            <a:ext cx="3562350"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02684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1600200" y="179388"/>
            <a:ext cx="7419975" cy="744537"/>
          </a:xfrm>
          <a:prstGeom prst="rect">
            <a:avLst/>
          </a:prstGeom>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1600200" y="1076325"/>
            <a:ext cx="7419976" cy="3819525"/>
          </a:xfrm>
          <a:prstGeom prst="rect">
            <a:avLst/>
          </a:prstGeom>
        </p:spPr>
        <p:txBody>
          <a:bodyPr/>
          <a:lstStyle>
            <a:lvl1pPr>
              <a:defRPr sz="2800"/>
            </a:lvl1pPr>
            <a:lvl2pPr>
              <a:defRPr sz="2400"/>
            </a:lvl2pPr>
            <a:lvl3pPr>
              <a:defRPr sz="2000"/>
            </a:lvl3pPr>
            <a:lvl4pPr marL="1719263" indent="-347663">
              <a:defRPr sz="1800"/>
            </a:lvl4pPr>
            <a:lvl5pPr marL="2176463" indent="-347663">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71350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jpe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slideLayout" Target="../slideLayouts/slideLayout5.xml" /><Relationship Id="rId3" Type="http://schemas.openxmlformats.org/officeDocument/2006/relationships/image" Target="../media/image2.png" /><Relationship Id="rId4" Type="http://schemas.openxmlformats.org/officeDocument/2006/relationships/image" Target="../media/image3.jpeg" /><Relationship Id="rId5"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74000"/>
          </a:schemeClr>
        </a:solidFill>
        <a:effectLst/>
      </p:bgPr>
    </p:bg>
    <p:spTree>
      <p:nvGrpSpPr>
        <p:cNvPr id="1" name=""/>
        <p:cNvGrpSpPr/>
        <p:nvPr/>
      </p:nvGrpSpPr>
      <p:grpSpPr>
        <a:xfrm>
          <a:off x="0" y="0"/>
          <a:ext cx="0" cy="0"/>
        </a:xfrm>
      </p:grpSpPr>
      <p:sp>
        <p:nvSpPr>
          <p:cNvPr id="8" name="Title Placeholder 1"/>
          <p:cNvSpPr>
            <a:spLocks noGrp="1"/>
          </p:cNvSpPr>
          <p:nvPr>
            <p:ph type="title"/>
          </p:nvPr>
        </p:nvSpPr>
        <p:spPr>
          <a:xfrm>
            <a:off x="1552575" y="168275"/>
            <a:ext cx="7429500" cy="650875"/>
          </a:xfrm>
          <a:prstGeom prst="rect">
            <a:avLst/>
          </a:prstGeom>
        </p:spPr>
        <p:txBody>
          <a:bodyPr vert="horz" lIns="91440" tIns="45720" rIns="91440" bIns="45720" rtlCol="0" anchor="ctr">
            <a:normAutofit/>
          </a:bodyPr>
          <a:lstStyle/>
          <a:p>
            <a:r>
              <a:rPr lang="en-US" smtClean="0"/>
              <a:t>Slide Title</a:t>
            </a:r>
            <a:endParaRPr lang="en-US"/>
          </a:p>
        </p:txBody>
      </p:sp>
      <p:sp>
        <p:nvSpPr>
          <p:cNvPr id="5" name="Text Placeholder 4"/>
          <p:cNvSpPr>
            <a:spLocks noGrp="1"/>
          </p:cNvSpPr>
          <p:nvPr>
            <p:ph type="body" idx="1"/>
          </p:nvPr>
        </p:nvSpPr>
        <p:spPr>
          <a:xfrm>
            <a:off x="1552574" y="933451"/>
            <a:ext cx="7439026" cy="39156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457325" cy="51435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ransition/>
  <p:timing/>
  <p:txStyles>
    <p:titleStyle>
      <a:lvl1pPr algn="l" rtl="0" eaLnBrk="0" fontAlgn="base" hangingPunct="0">
        <a:lnSpc>
          <a:spcPct val="90000"/>
        </a:lnSpc>
        <a:spcBef>
          <a:spcPct val="0"/>
        </a:spcBef>
        <a:spcAft>
          <a:spcPct val="0"/>
        </a:spcAft>
        <a:defRPr sz="38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a:defRPr>
      </a:lvl2pPr>
      <a:lvl3pPr algn="l" rtl="0" eaLnBrk="0" fontAlgn="base" hangingPunct="0">
        <a:lnSpc>
          <a:spcPct val="90000"/>
        </a:lnSpc>
        <a:spcBef>
          <a:spcPct val="0"/>
        </a:spcBef>
        <a:spcAft>
          <a:spcPct val="0"/>
        </a:spcAft>
        <a:defRPr sz="3600">
          <a:solidFill>
            <a:schemeClr val="tx1"/>
          </a:solidFill>
          <a:latin typeface="Arial"/>
        </a:defRPr>
      </a:lvl3pPr>
      <a:lvl4pPr algn="l" rtl="0" eaLnBrk="0" fontAlgn="base" hangingPunct="0">
        <a:lnSpc>
          <a:spcPct val="90000"/>
        </a:lnSpc>
        <a:spcBef>
          <a:spcPct val="0"/>
        </a:spcBef>
        <a:spcAft>
          <a:spcPct val="0"/>
        </a:spcAft>
        <a:defRPr sz="3600">
          <a:solidFill>
            <a:schemeClr val="tx1"/>
          </a:solidFill>
          <a:latin typeface="Arial"/>
        </a:defRPr>
      </a:lvl4pPr>
      <a:lvl5pPr algn="l" rtl="0" eaLnBrk="0" fontAlgn="base" hangingPunct="0">
        <a:lnSpc>
          <a:spcPct val="90000"/>
        </a:lnSpc>
        <a:spcBef>
          <a:spcPct val="0"/>
        </a:spcBef>
        <a:spcAft>
          <a:spcPct val="0"/>
        </a:spcAft>
        <a:defRPr sz="3600">
          <a:solidFill>
            <a:schemeClr val="tx1"/>
          </a:solidFill>
          <a:latin typeface="Arial"/>
        </a:defRPr>
      </a:lvl5pPr>
      <a:lvl6pPr marL="457200" algn="l" rtl="0" fontAlgn="base">
        <a:lnSpc>
          <a:spcPct val="90000"/>
        </a:lnSpc>
        <a:spcBef>
          <a:spcPct val="0"/>
        </a:spcBef>
        <a:spcAft>
          <a:spcPct val="0"/>
        </a:spcAft>
        <a:defRPr sz="3400">
          <a:solidFill>
            <a:schemeClr val="bg1"/>
          </a:solidFill>
          <a:latin typeface="Arial"/>
        </a:defRPr>
      </a:lvl6pPr>
      <a:lvl7pPr marL="914400" algn="l" rtl="0" fontAlgn="base">
        <a:lnSpc>
          <a:spcPct val="90000"/>
        </a:lnSpc>
        <a:spcBef>
          <a:spcPct val="0"/>
        </a:spcBef>
        <a:spcAft>
          <a:spcPct val="0"/>
        </a:spcAft>
        <a:defRPr sz="3400">
          <a:solidFill>
            <a:schemeClr val="bg1"/>
          </a:solidFill>
          <a:latin typeface="Arial"/>
        </a:defRPr>
      </a:lvl7pPr>
      <a:lvl8pPr marL="1371600" algn="l" rtl="0" fontAlgn="base">
        <a:lnSpc>
          <a:spcPct val="90000"/>
        </a:lnSpc>
        <a:spcBef>
          <a:spcPct val="0"/>
        </a:spcBef>
        <a:spcAft>
          <a:spcPct val="0"/>
        </a:spcAft>
        <a:defRPr sz="3400">
          <a:solidFill>
            <a:schemeClr val="bg1"/>
          </a:solidFill>
          <a:latin typeface="Arial"/>
        </a:defRPr>
      </a:lvl8pPr>
      <a:lvl9pPr marL="1828800" algn="l" rtl="0" fontAlgn="base">
        <a:lnSpc>
          <a:spcPct val="90000"/>
        </a:lnSpc>
        <a:spcBef>
          <a:spcPct val="0"/>
        </a:spcBef>
        <a:spcAft>
          <a:spcPct val="0"/>
        </a:spcAft>
        <a:defRPr sz="3400">
          <a:solidFill>
            <a:schemeClr val="bg1"/>
          </a:solidFill>
          <a:latin typeface="Arial"/>
        </a:defRPr>
      </a:lvl9pPr>
    </p:titleStyle>
    <p:bodyStyle>
      <a:lvl1pPr marL="342900" indent="-342900" algn="l" rtl="0" eaLnBrk="0" fontAlgn="base" hangingPunct="0">
        <a:lnSpc>
          <a:spcPct val="100000"/>
        </a:lnSpc>
        <a:spcBef>
          <a:spcPts val="600"/>
        </a:spcBef>
        <a:spcAft>
          <a:spcPct val="0"/>
        </a:spcAft>
        <a:buSzPct val="120000"/>
        <a:buFont typeface="Wingdings" panose="05000000000000000000" pitchFamily="2" charset="2"/>
        <a:buChar char="§"/>
        <a:defRPr sz="3000">
          <a:solidFill>
            <a:schemeClr val="tx1"/>
          </a:solidFill>
          <a:latin typeface="Calibri" panose="020f0502020204030204" pitchFamily="34" charset="0"/>
          <a:ea typeface="+mn-ea"/>
          <a:cs typeface="+mn-cs"/>
        </a:defRPr>
      </a:lvl1pPr>
      <a:lvl2pPr marL="800100" indent="-342900" algn="l" rtl="0" eaLnBrk="0" fontAlgn="base" hangingPunct="0">
        <a:lnSpc>
          <a:spcPct val="100000"/>
        </a:lnSpc>
        <a:spcBef>
          <a:spcPts val="600"/>
        </a:spcBef>
        <a:spcAft>
          <a:spcPct val="0"/>
        </a:spcAft>
        <a:buChar char="–"/>
        <a:defRPr sz="2600">
          <a:solidFill>
            <a:schemeClr val="tx1"/>
          </a:solidFill>
          <a:latin typeface="Calibri" panose="020f0502020204030204" pitchFamily="34" charset="0"/>
        </a:defRPr>
      </a:lvl2pPr>
      <a:lvl3pPr marL="1257300" indent="-342900" algn="l" rtl="0" eaLnBrk="0" fontAlgn="base" hangingPunct="0">
        <a:lnSpc>
          <a:spcPct val="100000"/>
        </a:lnSpc>
        <a:spcBef>
          <a:spcPts val="600"/>
        </a:spcBef>
        <a:spcAft>
          <a:spcPct val="0"/>
        </a:spcAft>
        <a:buFont typeface="Wingdings" panose="05000000000000000000" pitchFamily="2" charset="2"/>
        <a:buChar char="§"/>
        <a:defRPr sz="2400">
          <a:solidFill>
            <a:schemeClr val="tx1"/>
          </a:solidFill>
          <a:latin typeface="Calibri" panose="020f0502020204030204" pitchFamily="34" charset="0"/>
        </a:defRPr>
      </a:lvl3pPr>
      <a:lvl4pPr marL="16002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4pPr>
      <a:lvl5pPr marL="20574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74000"/>
          </a:schemeClr>
        </a:solidFill>
        <a:effectLst/>
      </p:bgPr>
    </p:bg>
    <p:spTree>
      <p:nvGrpSpPr>
        <p:cNvPr id="1" name=""/>
        <p:cNvGrpSpPr/>
        <p:nvPr/>
      </p:nvGrpSpPr>
      <p:grpSpPr>
        <a:xfrm>
          <a:off x="0" y="0"/>
          <a:ext cx="0" cy="0"/>
        </a:xfrm>
      </p:grpSpPr>
      <p:sp>
        <p:nvSpPr>
          <p:cNvPr id="8" name="Title Placeholder 1"/>
          <p:cNvSpPr>
            <a:spLocks noGrp="1"/>
          </p:cNvSpPr>
          <p:nvPr>
            <p:ph type="title"/>
          </p:nvPr>
        </p:nvSpPr>
        <p:spPr>
          <a:xfrm>
            <a:off x="1552575" y="168275"/>
            <a:ext cx="7429500" cy="650875"/>
          </a:xfrm>
          <a:prstGeom prst="rect">
            <a:avLst/>
          </a:prstGeom>
        </p:spPr>
        <p:txBody>
          <a:bodyPr vert="horz" lIns="91440" tIns="45720" rIns="91440" bIns="45720" rtlCol="0" anchor="ctr">
            <a:normAutofit/>
          </a:bodyPr>
          <a:lstStyle/>
          <a:p>
            <a:r>
              <a:rPr lang="en-US" smtClean="0"/>
              <a:t>Slide Title</a:t>
            </a:r>
            <a:endParaRPr lang="en-US"/>
          </a:p>
        </p:txBody>
      </p:sp>
      <p:sp>
        <p:nvSpPr>
          <p:cNvPr id="5" name="Text Placeholder 4"/>
          <p:cNvSpPr>
            <a:spLocks noGrp="1"/>
          </p:cNvSpPr>
          <p:nvPr>
            <p:ph type="body" idx="1"/>
          </p:nvPr>
        </p:nvSpPr>
        <p:spPr>
          <a:xfrm>
            <a:off x="1552574" y="933451"/>
            <a:ext cx="7439026" cy="39156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4522565" y="1452773"/>
            <a:ext cx="6365875" cy="2876995"/>
          </a:xfrm>
          <a:prstGeom prst="rect">
            <a:avLst/>
          </a:prstGeom>
          <a:ln>
            <a:noFill/>
          </a:ln>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457325" cy="5143500"/>
          </a:xfrm>
          <a:prstGeom prst="rect">
            <a:avLst/>
          </a:prstGeom>
        </p:spPr>
      </p:pic>
    </p:spTree>
    <p:extLst>
      <p:ext uri="{BB962C8B-B14F-4D97-AF65-F5344CB8AC3E}">
        <p14:creationId xmlns:p14="http://schemas.microsoft.com/office/powerpoint/2010/main" val="1229282565"/>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p:timing/>
  <p:txStyles>
    <p:titleStyle>
      <a:lvl1pPr algn="l" rtl="0" eaLnBrk="0" fontAlgn="base" hangingPunct="0">
        <a:lnSpc>
          <a:spcPct val="90000"/>
        </a:lnSpc>
        <a:spcBef>
          <a:spcPct val="0"/>
        </a:spcBef>
        <a:spcAft>
          <a:spcPct val="0"/>
        </a:spcAft>
        <a:defRPr sz="38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a:defRPr>
      </a:lvl2pPr>
      <a:lvl3pPr algn="l" rtl="0" eaLnBrk="0" fontAlgn="base" hangingPunct="0">
        <a:lnSpc>
          <a:spcPct val="90000"/>
        </a:lnSpc>
        <a:spcBef>
          <a:spcPct val="0"/>
        </a:spcBef>
        <a:spcAft>
          <a:spcPct val="0"/>
        </a:spcAft>
        <a:defRPr sz="3600">
          <a:solidFill>
            <a:schemeClr val="tx1"/>
          </a:solidFill>
          <a:latin typeface="Arial"/>
        </a:defRPr>
      </a:lvl3pPr>
      <a:lvl4pPr algn="l" rtl="0" eaLnBrk="0" fontAlgn="base" hangingPunct="0">
        <a:lnSpc>
          <a:spcPct val="90000"/>
        </a:lnSpc>
        <a:spcBef>
          <a:spcPct val="0"/>
        </a:spcBef>
        <a:spcAft>
          <a:spcPct val="0"/>
        </a:spcAft>
        <a:defRPr sz="3600">
          <a:solidFill>
            <a:schemeClr val="tx1"/>
          </a:solidFill>
          <a:latin typeface="Arial"/>
        </a:defRPr>
      </a:lvl4pPr>
      <a:lvl5pPr algn="l" rtl="0" eaLnBrk="0" fontAlgn="base" hangingPunct="0">
        <a:lnSpc>
          <a:spcPct val="90000"/>
        </a:lnSpc>
        <a:spcBef>
          <a:spcPct val="0"/>
        </a:spcBef>
        <a:spcAft>
          <a:spcPct val="0"/>
        </a:spcAft>
        <a:defRPr sz="3600">
          <a:solidFill>
            <a:schemeClr val="tx1"/>
          </a:solidFill>
          <a:latin typeface="Arial"/>
        </a:defRPr>
      </a:lvl5pPr>
      <a:lvl6pPr marL="457200" algn="l" rtl="0" fontAlgn="base">
        <a:lnSpc>
          <a:spcPct val="90000"/>
        </a:lnSpc>
        <a:spcBef>
          <a:spcPct val="0"/>
        </a:spcBef>
        <a:spcAft>
          <a:spcPct val="0"/>
        </a:spcAft>
        <a:defRPr sz="3400">
          <a:solidFill>
            <a:schemeClr val="bg1"/>
          </a:solidFill>
          <a:latin typeface="Arial"/>
        </a:defRPr>
      </a:lvl6pPr>
      <a:lvl7pPr marL="914400" algn="l" rtl="0" fontAlgn="base">
        <a:lnSpc>
          <a:spcPct val="90000"/>
        </a:lnSpc>
        <a:spcBef>
          <a:spcPct val="0"/>
        </a:spcBef>
        <a:spcAft>
          <a:spcPct val="0"/>
        </a:spcAft>
        <a:defRPr sz="3400">
          <a:solidFill>
            <a:schemeClr val="bg1"/>
          </a:solidFill>
          <a:latin typeface="Arial"/>
        </a:defRPr>
      </a:lvl7pPr>
      <a:lvl8pPr marL="1371600" algn="l" rtl="0" fontAlgn="base">
        <a:lnSpc>
          <a:spcPct val="90000"/>
        </a:lnSpc>
        <a:spcBef>
          <a:spcPct val="0"/>
        </a:spcBef>
        <a:spcAft>
          <a:spcPct val="0"/>
        </a:spcAft>
        <a:defRPr sz="3400">
          <a:solidFill>
            <a:schemeClr val="bg1"/>
          </a:solidFill>
          <a:latin typeface="Arial"/>
        </a:defRPr>
      </a:lvl8pPr>
      <a:lvl9pPr marL="1828800" algn="l" rtl="0" fontAlgn="base">
        <a:lnSpc>
          <a:spcPct val="90000"/>
        </a:lnSpc>
        <a:spcBef>
          <a:spcPct val="0"/>
        </a:spcBef>
        <a:spcAft>
          <a:spcPct val="0"/>
        </a:spcAft>
        <a:defRPr sz="3400">
          <a:solidFill>
            <a:schemeClr val="bg1"/>
          </a:solidFill>
          <a:latin typeface="Arial"/>
        </a:defRPr>
      </a:lvl9pPr>
    </p:titleStyle>
    <p:bodyStyle>
      <a:lvl1pPr marL="342900" indent="-342900" algn="l" rtl="0" eaLnBrk="0" fontAlgn="base" hangingPunct="0">
        <a:lnSpc>
          <a:spcPct val="100000"/>
        </a:lnSpc>
        <a:spcBef>
          <a:spcPts val="600"/>
        </a:spcBef>
        <a:spcAft>
          <a:spcPct val="0"/>
        </a:spcAft>
        <a:buSzPct val="120000"/>
        <a:buFont typeface="Wingdings" panose="05000000000000000000" pitchFamily="2" charset="2"/>
        <a:buChar char="§"/>
        <a:defRPr sz="3000">
          <a:solidFill>
            <a:schemeClr val="tx1"/>
          </a:solidFill>
          <a:latin typeface="Calibri" panose="020f0502020204030204" pitchFamily="34" charset="0"/>
          <a:ea typeface="+mn-ea"/>
          <a:cs typeface="+mn-cs"/>
        </a:defRPr>
      </a:lvl1pPr>
      <a:lvl2pPr marL="800100" indent="-342900" algn="l" rtl="0" eaLnBrk="0" fontAlgn="base" hangingPunct="0">
        <a:lnSpc>
          <a:spcPct val="100000"/>
        </a:lnSpc>
        <a:spcBef>
          <a:spcPts val="600"/>
        </a:spcBef>
        <a:spcAft>
          <a:spcPct val="0"/>
        </a:spcAft>
        <a:buChar char="–"/>
        <a:defRPr sz="2600">
          <a:solidFill>
            <a:schemeClr val="tx1"/>
          </a:solidFill>
          <a:latin typeface="Calibri" panose="020f0502020204030204" pitchFamily="34" charset="0"/>
        </a:defRPr>
      </a:lvl2pPr>
      <a:lvl3pPr marL="1257300" indent="-342900" algn="l" rtl="0" eaLnBrk="0" fontAlgn="base" hangingPunct="0">
        <a:lnSpc>
          <a:spcPct val="100000"/>
        </a:lnSpc>
        <a:spcBef>
          <a:spcPts val="600"/>
        </a:spcBef>
        <a:spcAft>
          <a:spcPct val="0"/>
        </a:spcAft>
        <a:buFont typeface="Wingdings" panose="05000000000000000000" pitchFamily="2" charset="2"/>
        <a:buChar char="§"/>
        <a:defRPr sz="2400">
          <a:solidFill>
            <a:schemeClr val="tx1"/>
          </a:solidFill>
          <a:latin typeface="Calibri" panose="020f0502020204030204" pitchFamily="34" charset="0"/>
        </a:defRPr>
      </a:lvl3pPr>
      <a:lvl4pPr marL="16002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4pPr>
      <a:lvl5pPr marL="20574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bg>
      <p:bgPr>
        <a:solidFill>
          <a:schemeClr val="bg1"/>
        </a:solidFill>
        <a:effectLst/>
      </p:bgPr>
    </p:bg>
    <p:spTree>
      <p:nvGrpSpPr>
        <p:cNvPr id="1" name=""/>
        <p:cNvGrpSpPr/>
        <p:nvPr/>
      </p:nvGrpSpPr>
      <p:grpSpPr>
        <a:xfrm>
          <a:off x="0" y="0"/>
          <a:ext cx="0" cy="0"/>
        </a:xfrm>
      </p:grpSpPr>
      <p:sp>
        <p:nvSpPr>
          <p:cNvPr id="2051" name="Rectangle 7"/>
          <p:cNvSpPr>
            <a:spLocks noChangeArrowheads="1"/>
          </p:cNvSpPr>
          <p:nvPr/>
        </p:nvSpPr>
        <p:spPr bwMode="black">
          <a:xfrm>
            <a:off x="344487" y="1872734"/>
            <a:ext cx="85042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05000"/>
              </a:lnSpc>
              <a:spcBef>
                <a:spcPct val="10000"/>
              </a:spcBef>
              <a:buSzPct val="120000"/>
              <a:buChar char="•"/>
              <a:tabLst>
                <a:tab pos="803275"/>
              </a:tabLst>
              <a:defRPr sz="3000">
                <a:solidFill>
                  <a:schemeClr val="tx1"/>
                </a:solidFill>
                <a:latin typeface="Arial"/>
              </a:defRPr>
            </a:lvl1pPr>
            <a:lvl2pPr marL="742950" indent="-285750" eaLnBrk="0" hangingPunct="0">
              <a:lnSpc>
                <a:spcPct val="105000"/>
              </a:lnSpc>
              <a:spcBef>
                <a:spcPct val="10000"/>
              </a:spcBef>
              <a:buChar char="–"/>
              <a:tabLst>
                <a:tab pos="803275"/>
              </a:tabLst>
              <a:defRPr sz="2400">
                <a:solidFill>
                  <a:schemeClr val="tx1"/>
                </a:solidFill>
                <a:latin typeface="Arial"/>
              </a:defRPr>
            </a:lvl2pPr>
            <a:lvl3pPr marL="1143000" indent="-228600" eaLnBrk="0" hangingPunct="0">
              <a:lnSpc>
                <a:spcPct val="105000"/>
              </a:lnSpc>
              <a:spcBef>
                <a:spcPct val="10000"/>
              </a:spcBef>
              <a:buFont typeface="Wingdings" panose="05000000000000000000" pitchFamily="2" charset="2"/>
              <a:buChar char="§"/>
              <a:tabLst>
                <a:tab pos="803275"/>
              </a:tabLst>
              <a:defRPr sz="2000">
                <a:solidFill>
                  <a:schemeClr val="tx1"/>
                </a:solidFill>
                <a:latin typeface="Arial"/>
              </a:defRPr>
            </a:lvl3pPr>
            <a:lvl4pPr marL="1600200" indent="-228600" eaLnBrk="0" hangingPunct="0">
              <a:spcBef>
                <a:spcPct val="20000"/>
              </a:spcBef>
              <a:buChar char="–"/>
              <a:tabLst>
                <a:tab pos="803275"/>
              </a:tabLst>
              <a:defRPr sz="2000">
                <a:solidFill>
                  <a:schemeClr val="tx1"/>
                </a:solidFill>
                <a:latin typeface="Arial"/>
              </a:defRPr>
            </a:lvl4pPr>
            <a:lvl5pPr marL="2057400" indent="-228600" eaLnBrk="0" hangingPunct="0">
              <a:spcBef>
                <a:spcPct val="20000"/>
              </a:spcBef>
              <a:buChar char="»"/>
              <a:tabLst>
                <a:tab pos="803275"/>
              </a:tabLst>
              <a:defRPr sz="2000">
                <a:solidFill>
                  <a:schemeClr val="tx1"/>
                </a:solidFill>
                <a:latin typeface="Arial"/>
              </a:defRPr>
            </a:lvl5pPr>
            <a:lvl6pPr marL="2514600" indent="-228600" eaLnBrk="0" fontAlgn="base" hangingPunct="0">
              <a:spcBef>
                <a:spcPct val="20000"/>
              </a:spcBef>
              <a:spcAft>
                <a:spcPct val="0"/>
              </a:spcAft>
              <a:buChar char="»"/>
              <a:tabLst>
                <a:tab pos="803275"/>
              </a:tabLst>
              <a:defRPr sz="2000">
                <a:solidFill>
                  <a:schemeClr val="tx1"/>
                </a:solidFill>
                <a:latin typeface="Arial"/>
              </a:defRPr>
            </a:lvl6pPr>
            <a:lvl7pPr marL="2971800" indent="-228600" eaLnBrk="0" fontAlgn="base" hangingPunct="0">
              <a:spcBef>
                <a:spcPct val="20000"/>
              </a:spcBef>
              <a:spcAft>
                <a:spcPct val="0"/>
              </a:spcAft>
              <a:buChar char="»"/>
              <a:tabLst>
                <a:tab pos="803275"/>
              </a:tabLst>
              <a:defRPr sz="2000">
                <a:solidFill>
                  <a:schemeClr val="tx1"/>
                </a:solidFill>
                <a:latin typeface="Arial"/>
              </a:defRPr>
            </a:lvl7pPr>
            <a:lvl8pPr marL="3429000" indent="-228600" eaLnBrk="0" fontAlgn="base" hangingPunct="0">
              <a:spcBef>
                <a:spcPct val="20000"/>
              </a:spcBef>
              <a:spcAft>
                <a:spcPct val="0"/>
              </a:spcAft>
              <a:buChar char="»"/>
              <a:tabLst>
                <a:tab pos="803275"/>
              </a:tabLst>
              <a:defRPr sz="2000">
                <a:solidFill>
                  <a:schemeClr val="tx1"/>
                </a:solidFill>
                <a:latin typeface="Arial"/>
              </a:defRPr>
            </a:lvl8pPr>
            <a:lvl9pPr marL="3886200" indent="-228600" eaLnBrk="0" fontAlgn="base" hangingPunct="0">
              <a:spcBef>
                <a:spcPct val="20000"/>
              </a:spcBef>
              <a:spcAft>
                <a:spcPct val="0"/>
              </a:spcAft>
              <a:buChar char="»"/>
              <a:tabLst>
                <a:tab pos="803275"/>
              </a:tabLst>
              <a:defRPr sz="2000">
                <a:solidFill>
                  <a:schemeClr val="tx1"/>
                </a:solidFill>
                <a:latin typeface="Arial"/>
              </a:defRPr>
            </a:lvl9pPr>
          </a:lstStyle>
          <a:p>
            <a:pPr algn="ctr" eaLnBrk="1" hangingPunct="1">
              <a:lnSpc>
                <a:spcPct val="90000"/>
              </a:lnSpc>
              <a:spcBef>
                <a:spcPct val="0"/>
              </a:spcBef>
              <a:buSzTx/>
              <a:buFontTx/>
              <a:buNone/>
            </a:pPr>
            <a:r>
              <a:rPr lang="en-US" altLang="en-US" b="1" u="sng" smtClean="0">
                <a:latin typeface="Calibri" panose="020f0502020204030204" pitchFamily="34" charset="0"/>
              </a:rPr>
              <a:t>Confidentiality and the Many </a:t>
            </a:r>
          </a:p>
          <a:p>
            <a:pPr algn="ctr" eaLnBrk="1" hangingPunct="1">
              <a:lnSpc>
                <a:spcPct val="90000"/>
              </a:lnSpc>
              <a:spcBef>
                <a:spcPct val="0"/>
              </a:spcBef>
              <a:buSzTx/>
              <a:buFontTx/>
              <a:buNone/>
            </a:pPr>
            <a:r>
              <a:rPr lang="en-US" altLang="en-US" b="1" u="sng" smtClean="0">
                <a:latin typeface="Calibri" panose="020f0502020204030204" pitchFamily="34" charset="0"/>
              </a:rPr>
              <a:t>Hats of In-House Counsel</a:t>
            </a:r>
            <a:endParaRPr lang="en-US" altLang="en-US" b="1" u="sng">
              <a:latin typeface="Calibri" panose="020f0502020204030204" pitchFamily="34" charset="0"/>
            </a:endParaRPr>
          </a:p>
          <a:p>
            <a:pPr eaLnBrk="1" hangingPunct="1">
              <a:lnSpc>
                <a:spcPct val="90000"/>
              </a:lnSpc>
              <a:spcBef>
                <a:spcPct val="0"/>
              </a:spcBef>
              <a:buSzTx/>
              <a:buFontTx/>
              <a:buNone/>
            </a:pPr>
            <a:endParaRPr lang="en-US" altLang="en-US" sz="5000">
              <a:solidFill>
                <a:srgbClr val="FFFFFF"/>
              </a:solidFill>
            </a:endParaRPr>
          </a:p>
        </p:txBody>
      </p:sp>
      <p:sp>
        <p:nvSpPr>
          <p:cNvPr id="2052" name="Rectangle 8"/>
          <p:cNvSpPr>
            <a:spLocks noChangeArrowheads="1"/>
          </p:cNvSpPr>
          <p:nvPr/>
        </p:nvSpPr>
        <p:spPr bwMode="black">
          <a:xfrm>
            <a:off x="368300" y="2937947"/>
            <a:ext cx="8489949" cy="207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9900"/>
                </a:solidFill>
                <a:miter lim="800000"/>
                <a:headEnd/>
                <a:tailEnd/>
              </a14:hiddenLine>
            </a:ext>
          </a:extLst>
        </p:spPr>
        <p:txBody>
          <a:bodyPr/>
          <a:lstStyle>
            <a:lvl1pPr eaLnBrk="0" hangingPunct="0">
              <a:lnSpc>
                <a:spcPct val="105000"/>
              </a:lnSpc>
              <a:spcBef>
                <a:spcPct val="10000"/>
              </a:spcBef>
              <a:buSzPct val="120000"/>
              <a:buChar char="•"/>
              <a:defRPr sz="3000">
                <a:solidFill>
                  <a:schemeClr val="tx1"/>
                </a:solidFill>
                <a:latin typeface="Arial"/>
              </a:defRPr>
            </a:lvl1pPr>
            <a:lvl2pPr marL="742950" indent="-285750" eaLnBrk="0" hangingPunct="0">
              <a:lnSpc>
                <a:spcPct val="105000"/>
              </a:lnSpc>
              <a:spcBef>
                <a:spcPct val="10000"/>
              </a:spcBef>
              <a:buChar char="–"/>
              <a:defRPr sz="2400">
                <a:solidFill>
                  <a:schemeClr val="tx1"/>
                </a:solidFill>
                <a:latin typeface="Arial"/>
              </a:defRPr>
            </a:lvl2pPr>
            <a:lvl3pPr marL="1143000" indent="-228600" eaLnBrk="0" hangingPunct="0">
              <a:lnSpc>
                <a:spcPct val="105000"/>
              </a:lnSpc>
              <a:spcBef>
                <a:spcPct val="10000"/>
              </a:spcBef>
              <a:buFont typeface="Wingdings" panose="05000000000000000000" pitchFamily="2" charset="2"/>
              <a:buChar char="§"/>
              <a:defRPr sz="2000">
                <a:solidFill>
                  <a:schemeClr val="tx1"/>
                </a:solidFill>
                <a:latin typeface="Arial"/>
              </a:defRPr>
            </a:lvl3pPr>
            <a:lvl4pPr marL="1600200" indent="-228600" eaLnBrk="0" hangingPunct="0">
              <a:spcBef>
                <a:spcPct val="20000"/>
              </a:spcBef>
              <a:buChar char="–"/>
              <a:defRPr sz="2000">
                <a:solidFill>
                  <a:schemeClr val="tx1"/>
                </a:solidFill>
                <a:latin typeface="Arial"/>
              </a:defRPr>
            </a:lvl4pPr>
            <a:lvl5pPr marL="2057400" indent="-228600" eaLnBrk="0" hangingPunct="0">
              <a:spcBef>
                <a:spcPct val="20000"/>
              </a:spcBef>
              <a:buChar char="»"/>
              <a:defRPr sz="2000">
                <a:solidFill>
                  <a:schemeClr val="tx1"/>
                </a:solidFill>
                <a:latin typeface="Arial"/>
              </a:defRPr>
            </a:lvl5pPr>
            <a:lvl6pPr marL="2514600" indent="-228600" eaLnBrk="0" fontAlgn="base" hangingPunct="0">
              <a:spcBef>
                <a:spcPct val="20000"/>
              </a:spcBef>
              <a:spcAft>
                <a:spcPct val="0"/>
              </a:spcAft>
              <a:buChar char="»"/>
              <a:defRPr sz="2000">
                <a:solidFill>
                  <a:schemeClr val="tx1"/>
                </a:solidFill>
                <a:latin typeface="Arial"/>
              </a:defRPr>
            </a:lvl6pPr>
            <a:lvl7pPr marL="2971800" indent="-228600" eaLnBrk="0" fontAlgn="base" hangingPunct="0">
              <a:spcBef>
                <a:spcPct val="20000"/>
              </a:spcBef>
              <a:spcAft>
                <a:spcPct val="0"/>
              </a:spcAft>
              <a:buChar char="»"/>
              <a:defRPr sz="2000">
                <a:solidFill>
                  <a:schemeClr val="tx1"/>
                </a:solidFill>
                <a:latin typeface="Arial"/>
              </a:defRPr>
            </a:lvl7pPr>
            <a:lvl8pPr marL="3429000" indent="-228600" eaLnBrk="0" fontAlgn="base" hangingPunct="0">
              <a:spcBef>
                <a:spcPct val="20000"/>
              </a:spcBef>
              <a:spcAft>
                <a:spcPct val="0"/>
              </a:spcAft>
              <a:buChar char="»"/>
              <a:defRPr sz="2000">
                <a:solidFill>
                  <a:schemeClr val="tx1"/>
                </a:solidFill>
                <a:latin typeface="Arial"/>
              </a:defRPr>
            </a:lvl8pPr>
            <a:lvl9pPr marL="3886200" indent="-228600" eaLnBrk="0" fontAlgn="base" hangingPunct="0">
              <a:spcBef>
                <a:spcPct val="20000"/>
              </a:spcBef>
              <a:spcAft>
                <a:spcPct val="0"/>
              </a:spcAft>
              <a:buChar char="»"/>
              <a:defRPr sz="2000">
                <a:solidFill>
                  <a:schemeClr val="tx1"/>
                </a:solidFill>
                <a:latin typeface="Arial"/>
              </a:defRPr>
            </a:lvl9pPr>
          </a:lstStyle>
          <a:p>
            <a:pPr eaLnBrk="1" hangingPunct="1">
              <a:lnSpc>
                <a:spcPts val="2400"/>
              </a:lnSpc>
              <a:buSzPct val="160000"/>
              <a:buFontTx/>
              <a:buNone/>
            </a:pPr>
            <a:r>
              <a:rPr lang="en-US" altLang="en-US" sz="2200" smtClean="0">
                <a:solidFill>
                  <a:srgbClr val="6E9FCC"/>
                </a:solidFill>
                <a:latin typeface="Calibri" panose="020f0502020204030204" pitchFamily="34" charset="0"/>
              </a:rPr>
              <a:t>Presenter</a:t>
            </a:r>
            <a:endParaRPr lang="en-US" altLang="en-US" sz="2200">
              <a:solidFill>
                <a:srgbClr val="6E9FCC"/>
              </a:solidFill>
              <a:latin typeface="Calibri" panose="020f0502020204030204" pitchFamily="34" charset="0"/>
            </a:endParaRPr>
          </a:p>
          <a:p>
            <a:pPr eaLnBrk="1" hangingPunct="1">
              <a:lnSpc>
                <a:spcPts val="2400"/>
              </a:lnSpc>
              <a:buSzPct val="160000"/>
              <a:buFontTx/>
              <a:buNone/>
            </a:pPr>
            <a:r>
              <a:rPr lang="en-US" altLang="en-US" sz="2600" smtClean="0">
                <a:latin typeface="Calibri" panose="020f0502020204030204" pitchFamily="34" charset="0"/>
              </a:rPr>
              <a:t>Tim M. Keegan</a:t>
            </a:r>
          </a:p>
          <a:p>
            <a:pPr eaLnBrk="1" hangingPunct="1">
              <a:lnSpc>
                <a:spcPts val="2400"/>
              </a:lnSpc>
              <a:buSzPct val="160000"/>
              <a:buNone/>
            </a:pPr>
            <a:endParaRPr lang="en-US" altLang="en-US" sz="2200">
              <a:solidFill>
                <a:srgbClr val="6E9FCC"/>
              </a:solidFill>
              <a:latin typeface="Calibri" panose="020f0502020204030204" pitchFamily="34" charset="0"/>
            </a:endParaRPr>
          </a:p>
          <a:p>
            <a:pPr eaLnBrk="1" hangingPunct="1">
              <a:lnSpc>
                <a:spcPts val="2400"/>
              </a:lnSpc>
              <a:buSzPct val="160000"/>
              <a:buFontTx/>
              <a:buNone/>
            </a:pPr>
            <a:r>
              <a:rPr lang="en-US" altLang="en-US" sz="2600" smtClean="0">
                <a:latin typeface="Calibri" panose="020f0502020204030204" pitchFamily="34" charset="0"/>
              </a:rPr>
              <a:t>ACC Mountain West Chapter – In-House Forum</a:t>
            </a:r>
          </a:p>
          <a:p>
            <a:pPr eaLnBrk="1" hangingPunct="1">
              <a:lnSpc>
                <a:spcPts val="2400"/>
              </a:lnSpc>
              <a:buSzPct val="160000"/>
              <a:buFontTx/>
              <a:buNone/>
            </a:pPr>
            <a:r>
              <a:rPr lang="en-US" altLang="en-US" sz="2600" smtClean="0">
                <a:latin typeface="Calibri" panose="020f0502020204030204" pitchFamily="34" charset="0"/>
              </a:rPr>
              <a:t>Boise, Idaho</a:t>
            </a:r>
          </a:p>
          <a:p>
            <a:pPr eaLnBrk="1" hangingPunct="1">
              <a:lnSpc>
                <a:spcPts val="2400"/>
              </a:lnSpc>
              <a:buSzPct val="160000"/>
              <a:buFontTx/>
              <a:buNone/>
            </a:pPr>
            <a:r>
              <a:rPr lang="en-US" altLang="en-US" sz="2600" smtClean="0">
                <a:latin typeface="Calibri" panose="020f0502020204030204" pitchFamily="34" charset="0"/>
              </a:rPr>
              <a:t>December 6, 2024</a:t>
            </a:r>
            <a:endParaRPr lang="en-US" altLang="en-US" sz="2600">
              <a:latin typeface="Calibri" panose="020f0502020204030204" pitchFamily="34" charset="0"/>
            </a:endParaRPr>
          </a:p>
          <a:p>
            <a:pPr eaLnBrk="1" hangingPunct="1">
              <a:lnSpc>
                <a:spcPts val="2400"/>
              </a:lnSpc>
              <a:buSzPct val="160000"/>
              <a:buFontTx/>
              <a:buNone/>
            </a:pPr>
            <a:r>
              <a:rPr lang="en-US" altLang="en-US" sz="2600" smtClean="0">
                <a:latin typeface="Calibri" panose="020f0502020204030204" pitchFamily="34" charset="0"/>
              </a:rPr>
              <a:t> </a:t>
            </a:r>
            <a:endParaRPr lang="en-US" altLang="en-US" sz="2600">
              <a:latin typeface="Calibri" panose="020f0502020204030204" pitchFamily="34" charset="0"/>
            </a:endParaRPr>
          </a:p>
          <a:p>
            <a:pPr eaLnBrk="1" hangingPunct="1">
              <a:lnSpc>
                <a:spcPts val="2600"/>
              </a:lnSpc>
              <a:buSzPct val="160000"/>
              <a:buFontTx/>
              <a:buNone/>
            </a:pPr>
            <a:endParaRPr lang="en-US" altLang="en-US" sz="2400">
              <a:solidFill>
                <a:srgbClr val="FFFFFF"/>
              </a:solidFill>
            </a:endParaRPr>
          </a:p>
          <a:p>
            <a:pPr eaLnBrk="1" hangingPunct="1">
              <a:lnSpc>
                <a:spcPct val="0"/>
              </a:lnSpc>
              <a:buSzPct val="160000"/>
              <a:buFontTx/>
              <a:buNone/>
            </a:pPr>
            <a:endParaRPr lang="en-US" altLang="en-US" sz="2200">
              <a:solidFill>
                <a:srgbClr val="000000"/>
              </a:solidFill>
            </a:endParaRPr>
          </a:p>
        </p:txBody>
      </p:sp>
      <p:cxnSp>
        <p:nvCxnSpPr>
          <p:cNvPr id="4" name="Straight Connector 3"/>
          <p:cNvCxnSpPr/>
          <p:nvPr/>
        </p:nvCxnSpPr>
        <p:spPr>
          <a:xfrm>
            <a:off x="0" y="5119082"/>
            <a:ext cx="9144000" cy="0"/>
          </a:xfrm>
          <a:prstGeom prst="line">
            <a:avLst/>
          </a:prstGeom>
          <a:ln w="203200">
            <a:solidFill>
              <a:srgbClr val="EBC26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7145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Duty to Report Misconduct</a:t>
            </a:r>
            <a:endParaRPr lang="en-US"/>
          </a:p>
        </p:txBody>
      </p:sp>
      <p:sp>
        <p:nvSpPr>
          <p:cNvPr id="3" name="Content Placeholder 2"/>
          <p:cNvSpPr>
            <a:spLocks noGrp="1"/>
          </p:cNvSpPr>
          <p:nvPr>
            <p:ph sz="half" idx="1"/>
          </p:nvPr>
        </p:nvSpPr>
        <p:spPr/>
        <p:txBody>
          <a:bodyPr>
            <a:normAutofit fontScale="92500" lnSpcReduction="10000"/>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182880" indent="228600">
              <a:lnSpc>
                <a:spcPct val="120000"/>
              </a:lnSpc>
              <a:spcBef>
                <a:spcPct val="0"/>
              </a:spcBef>
              <a:spcAft>
                <a:spcPct val="0"/>
              </a:spcAft>
              <a:buFont typeface="Symbol"/>
              <a:buChar char="·"/>
            </a:pPr>
            <a:r>
              <a:rPr lang="en-US" b="1" spc="-15">
                <a:solidFill>
                  <a:srgbClr val="0070C0"/>
                </a:solidFill>
                <a:cs typeface="Calibri" panose="020f0502020204030204" pitchFamily="34" charset="0"/>
              </a:rPr>
              <a:t>Rule </a:t>
            </a:r>
            <a:r>
              <a:rPr lang="en-US" b="1" spc="-15" smtClean="0">
                <a:solidFill>
                  <a:srgbClr val="0070C0"/>
                </a:solidFill>
                <a:cs typeface="Calibri" panose="020f0502020204030204" pitchFamily="34" charset="0"/>
              </a:rPr>
              <a:t>1.13(b)</a:t>
            </a:r>
            <a:r>
              <a:rPr lang="en-US" spc="-15" smtClean="0">
                <a:solidFill>
                  <a:srgbClr val="000000"/>
                </a:solidFill>
                <a:cs typeface="Calibri" panose="020f0502020204030204" pitchFamily="34" charset="0"/>
              </a:rPr>
              <a:t> </a:t>
            </a: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In-house counsel must report to a</a:t>
            </a:r>
          </a:p>
          <a:p>
            <a:pPr marL="182880"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  higher authority conduct that is likely to </a:t>
            </a:r>
          </a:p>
          <a:p>
            <a:pPr marL="182880"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  substantially injure the company.</a:t>
            </a:r>
          </a:p>
          <a:p>
            <a:pPr marL="182880" indent="228600">
              <a:lnSpc>
                <a:spcPct val="120000"/>
              </a:lnSpc>
              <a:spcBef>
                <a:spcPct val="0"/>
              </a:spcBef>
              <a:spcAft>
                <a:spcPct val="0"/>
              </a:spcAft>
              <a:buFont typeface="Symbol"/>
              <a:buChar char="·"/>
            </a:pPr>
            <a:r>
              <a:rPr lang="en-US" spc="-15" smtClean="0">
                <a:solidFill>
                  <a:srgbClr val="000000"/>
                </a:solidFill>
                <a:cs typeface="Calibri" panose="020f0502020204030204" pitchFamily="34" charset="0"/>
              </a:rPr>
              <a:t>In-house counsel must report actions of officers</a:t>
            </a:r>
          </a:p>
          <a:p>
            <a:pPr marL="182880"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  and employees that either:</a:t>
            </a:r>
          </a:p>
          <a:p>
            <a:pPr marL="1097280" lvl="2"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Violate a legal obligation to the company.</a:t>
            </a:r>
          </a:p>
          <a:p>
            <a:pPr marL="1097280" lvl="2"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May render the company responsible for</a:t>
            </a:r>
          </a:p>
          <a:p>
            <a:pPr marL="1097280" lvl="2" indent="0">
              <a:lnSpc>
                <a:spcPct val="120000"/>
              </a:lnSpc>
              <a:spcBef>
                <a:spcPct val="0"/>
              </a:spcBef>
              <a:spcAft>
                <a:spcPct val="0"/>
              </a:spcAft>
              <a:buNone/>
            </a:pPr>
            <a:r>
              <a:rPr lang="en-US" spc="-15" smtClean="0">
                <a:solidFill>
                  <a:srgbClr val="000000"/>
                </a:solidFill>
                <a:cs typeface="Calibri" panose="020f0502020204030204" pitchFamily="34" charset="0"/>
              </a:rPr>
              <a:t>    violating a law.</a:t>
            </a:r>
            <a:endParaRPr lang="en-US">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51560088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b="1" smtClean="0">
                <a:solidFill>
                  <a:srgbClr val="0070C0"/>
                </a:solidFill>
              </a:rPr>
              <a:t>Duty to Client v. Duty to the Public</a:t>
            </a:r>
            <a:endParaRPr lang="en-US"/>
          </a:p>
        </p:txBody>
      </p:sp>
      <p:sp>
        <p:nvSpPr>
          <p:cNvPr id="3" name="Content Placeholder 2"/>
          <p:cNvSpPr>
            <a:spLocks noGrp="1"/>
          </p:cNvSpPr>
          <p:nvPr>
            <p:ph sz="half" idx="1"/>
          </p:nvPr>
        </p:nvSpPr>
        <p:spPr>
          <a:xfrm>
            <a:off x="1600200" y="1076325"/>
            <a:ext cx="7419976" cy="3629164"/>
          </a:xfrm>
        </p:spPr>
        <p:txBody>
          <a:bodyPr>
            <a:normAutofit/>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0" indent="0" algn="ctr">
              <a:buNone/>
            </a:pPr>
            <a:r>
              <a:rPr lang="en-US" smtClean="0"/>
              <a:t>Tension can arise between:</a:t>
            </a:r>
          </a:p>
          <a:p>
            <a:pPr>
              <a:buFont typeface="Arial" panose="020b0604020202020204" pitchFamily="34" charset="0"/>
              <a:buChar char="•"/>
            </a:pPr>
            <a:r>
              <a:rPr lang="en-US" smtClean="0"/>
              <a:t>Maintaining client’s/corporations confidentiality</a:t>
            </a:r>
          </a:p>
          <a:p>
            <a:pPr marL="0" indent="0">
              <a:buNone/>
            </a:pPr>
            <a:r>
              <a:rPr lang="en-US" smtClean="0"/>
              <a:t>	v. </a:t>
            </a:r>
          </a:p>
          <a:p>
            <a:pPr>
              <a:buFont typeface="Arial" panose="020b0604020202020204" pitchFamily="34" charset="0"/>
              <a:buChar char="•"/>
            </a:pPr>
            <a:r>
              <a:rPr lang="en-US" smtClean="0"/>
              <a:t>Duty to disclose under certain circumstances.</a:t>
            </a:r>
          </a:p>
          <a:p>
            <a:pPr marL="0" indent="0">
              <a:buNone/>
            </a:pPr>
            <a:endParaRPr lang="en-US"/>
          </a:p>
        </p:txBody>
      </p:sp>
    </p:spTree>
    <p:extLst>
      <p:ext uri="{BB962C8B-B14F-4D97-AF65-F5344CB8AC3E}">
        <p14:creationId xmlns:p14="http://schemas.microsoft.com/office/powerpoint/2010/main" val="388959599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Disclosing Confidential Information</a:t>
            </a:r>
            <a:endParaRPr lang="en-US"/>
          </a:p>
        </p:txBody>
      </p:sp>
      <p:sp>
        <p:nvSpPr>
          <p:cNvPr id="3" name="Content Placeholder 2"/>
          <p:cNvSpPr>
            <a:spLocks noGrp="1"/>
          </p:cNvSpPr>
          <p:nvPr>
            <p:ph sz="half" idx="1"/>
          </p:nvPr>
        </p:nvSpPr>
        <p:spPr/>
        <p:txBody>
          <a:bodyPr>
            <a:normAutofit fontScale="77500" lnSpcReduction="20000"/>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182880" indent="228600">
              <a:lnSpc>
                <a:spcPct val="120000"/>
              </a:lnSpc>
              <a:spcBef>
                <a:spcPct val="0"/>
              </a:spcBef>
              <a:spcAft>
                <a:spcPct val="0"/>
              </a:spcAft>
              <a:buFont typeface="Symbol"/>
              <a:buChar char="·"/>
            </a:pPr>
            <a:r>
              <a:rPr lang="en-US" b="1" spc="-15">
                <a:solidFill>
                  <a:srgbClr val="0070C0"/>
                </a:solidFill>
                <a:cs typeface="Calibri" panose="020f0502020204030204" pitchFamily="34" charset="0"/>
              </a:rPr>
              <a:t>Rule </a:t>
            </a:r>
            <a:r>
              <a:rPr lang="en-US" b="1" spc="-15" smtClean="0">
                <a:solidFill>
                  <a:srgbClr val="0070C0"/>
                </a:solidFill>
                <a:cs typeface="Calibri" panose="020f0502020204030204" pitchFamily="34" charset="0"/>
              </a:rPr>
              <a:t>1.6(b</a:t>
            </a:r>
            <a:r>
              <a:rPr lang="en-US" b="1" spc="-15">
                <a:solidFill>
                  <a:srgbClr val="0070C0"/>
                </a:solidFill>
                <a:cs typeface="Calibri" panose="020f0502020204030204" pitchFamily="34" charset="0"/>
              </a:rPr>
              <a:t>)</a:t>
            </a:r>
            <a:r>
              <a:rPr lang="en-US" spc="-15">
                <a:solidFill>
                  <a:srgbClr val="000000"/>
                </a:solidFill>
                <a:cs typeface="Calibri" panose="020f0502020204030204" pitchFamily="34" charset="0"/>
              </a:rPr>
              <a:t> – In-house counsel </a:t>
            </a:r>
            <a:r>
              <a:rPr lang="en-US" spc="-15" smtClean="0">
                <a:solidFill>
                  <a:srgbClr val="000000"/>
                </a:solidFill>
                <a:cs typeface="Calibri" panose="020f0502020204030204" pitchFamily="34" charset="0"/>
              </a:rPr>
              <a:t>should NOT</a:t>
            </a:r>
          </a:p>
          <a:p>
            <a:pPr marL="182880" indent="0">
              <a:lnSpc>
                <a:spcPct val="120000"/>
              </a:lnSpc>
              <a:spcBef>
                <a:spcPct val="0"/>
              </a:spcBef>
              <a:spcAft>
                <a:spcPct val="0"/>
              </a:spcAft>
              <a:buNone/>
            </a:pPr>
            <a:r>
              <a:rPr lang="en-US" spc="-15">
                <a:solidFill>
                  <a:srgbClr val="000000"/>
                </a:solidFill>
                <a:cs typeface="Calibri" panose="020f0502020204030204" pitchFamily="34" charset="0"/>
              </a:rPr>
              <a:t> </a:t>
            </a:r>
            <a:r>
              <a:rPr lang="en-US" spc="-15" smtClean="0">
                <a:solidFill>
                  <a:srgbClr val="000000"/>
                </a:solidFill>
                <a:cs typeface="Calibri" panose="020f0502020204030204" pitchFamily="34" charset="0"/>
              </a:rPr>
              <a:t>  disclose confidential information outside the</a:t>
            </a:r>
          </a:p>
          <a:p>
            <a:pPr marL="182880" indent="0">
              <a:lnSpc>
                <a:spcPct val="120000"/>
              </a:lnSpc>
              <a:spcBef>
                <a:spcPct val="0"/>
              </a:spcBef>
              <a:spcAft>
                <a:spcPct val="0"/>
              </a:spcAft>
              <a:buNone/>
            </a:pPr>
            <a:r>
              <a:rPr lang="en-US" spc="-15" smtClean="0">
                <a:solidFill>
                  <a:srgbClr val="000000"/>
                </a:solidFill>
                <a:cs typeface="Calibri" panose="020f0502020204030204" pitchFamily="34" charset="0"/>
              </a:rPr>
              <a:t>   company unless counsel “reasonably believes” necessary to:</a:t>
            </a:r>
          </a:p>
          <a:p>
            <a:pPr marL="502920" indent="0">
              <a:lnSpc>
                <a:spcPts val="1900"/>
              </a:lnSpc>
              <a:spcBef>
                <a:spcPts val="355"/>
              </a:spcBef>
              <a:spcAft>
                <a:spcPct val="0"/>
              </a:spcAft>
              <a:buNone/>
            </a:pPr>
            <a:r>
              <a:rPr lang="en-US" spc="-15" smtClean="0">
                <a:solidFill>
                  <a:srgbClr val="000000"/>
                </a:solidFill>
                <a:cs typeface="Calibri" panose="020f0502020204030204" pitchFamily="34" charset="0"/>
              </a:rPr>
              <a:t>	– </a:t>
            </a:r>
            <a:r>
              <a:rPr lang="en-US" sz="2600">
                <a:solidFill>
                  <a:srgbClr val="000000"/>
                </a:solidFill>
                <a:latin typeface="Calibri" panose="02020603050405020304" pitchFamily="2"/>
              </a:rPr>
              <a:t>Prevent reasonably certain </a:t>
            </a:r>
            <a:r>
              <a:rPr lang="en-US" sz="2600" smtClean="0">
                <a:solidFill>
                  <a:srgbClr val="000000"/>
                </a:solidFill>
                <a:latin typeface="Calibri" panose="02020603050405020304" pitchFamily="2"/>
              </a:rPr>
              <a:t>death</a:t>
            </a:r>
          </a:p>
          <a:p>
            <a:pPr marL="502920" indent="0">
              <a:lnSpc>
                <a:spcPts val="1900"/>
              </a:lnSpc>
              <a:spcBef>
                <a:spcPts val="355"/>
              </a:spcBef>
              <a:spcAft>
                <a:spcPct val="0"/>
              </a:spcAft>
              <a:buNone/>
            </a:pPr>
            <a:r>
              <a:rPr lang="en-US" sz="2600">
                <a:solidFill>
                  <a:srgbClr val="000000"/>
                </a:solidFill>
                <a:latin typeface="Calibri" panose="02020603050405020304" pitchFamily="2"/>
              </a:rPr>
              <a:t> </a:t>
            </a:r>
            <a:r>
              <a:rPr lang="en-US" sz="2600" smtClean="0">
                <a:solidFill>
                  <a:srgbClr val="000000"/>
                </a:solidFill>
                <a:latin typeface="Calibri" panose="02020603050405020304" pitchFamily="2"/>
              </a:rPr>
              <a:t>          or substantial harm.</a:t>
            </a:r>
            <a:endParaRPr lang="en-US" sz="2600">
              <a:solidFill>
                <a:srgbClr val="000000"/>
              </a:solidFill>
              <a:latin typeface="Calibri" panose="02020603050405020304" pitchFamily="2"/>
            </a:endParaRPr>
          </a:p>
          <a:p>
            <a:pPr marL="502920" indent="0">
              <a:lnSpc>
                <a:spcPts val="1900"/>
              </a:lnSpc>
              <a:spcBef>
                <a:spcPts val="165"/>
              </a:spcBef>
              <a:spcAft>
                <a:spcPct val="0"/>
              </a:spcAft>
              <a:buNone/>
            </a:pPr>
            <a:r>
              <a:rPr lang="en-US" sz="2600" smtClean="0">
                <a:solidFill>
                  <a:srgbClr val="000000"/>
                </a:solidFill>
                <a:latin typeface="Arial" panose="02020603050405020304" pitchFamily="2"/>
              </a:rPr>
              <a:t>	– </a:t>
            </a:r>
            <a:r>
              <a:rPr lang="en-US" sz="2600">
                <a:solidFill>
                  <a:srgbClr val="000000"/>
                </a:solidFill>
                <a:latin typeface="Calibri" panose="02020603050405020304" pitchFamily="2"/>
              </a:rPr>
              <a:t>Prevent company personnel </a:t>
            </a:r>
            <a:r>
              <a:rPr lang="en-US" sz="2600" smtClean="0">
                <a:solidFill>
                  <a:srgbClr val="000000"/>
                </a:solidFill>
                <a:latin typeface="Calibri" panose="02020603050405020304" pitchFamily="2"/>
              </a:rPr>
              <a:t>from</a:t>
            </a:r>
          </a:p>
          <a:p>
            <a:pPr marL="502920" indent="0">
              <a:lnSpc>
                <a:spcPts val="1900"/>
              </a:lnSpc>
              <a:spcBef>
                <a:spcPts val="165"/>
              </a:spcBef>
              <a:spcAft>
                <a:spcPct val="0"/>
              </a:spcAft>
              <a:buNone/>
            </a:pPr>
            <a:r>
              <a:rPr lang="en-US" sz="2600">
                <a:solidFill>
                  <a:srgbClr val="000000"/>
                </a:solidFill>
                <a:latin typeface="Calibri" panose="02020603050405020304" pitchFamily="2"/>
              </a:rPr>
              <a:t> </a:t>
            </a:r>
            <a:r>
              <a:rPr lang="en-US" sz="2600" smtClean="0">
                <a:solidFill>
                  <a:srgbClr val="000000"/>
                </a:solidFill>
                <a:latin typeface="Calibri" panose="02020603050405020304" pitchFamily="2"/>
              </a:rPr>
              <a:t>          </a:t>
            </a:r>
            <a:r>
              <a:rPr lang="en-US" sz="2600">
                <a:solidFill>
                  <a:srgbClr val="000000"/>
                </a:solidFill>
                <a:latin typeface="Calibri" panose="02020603050405020304" pitchFamily="2"/>
              </a:rPr>
              <a:t>committing a crime or </a:t>
            </a:r>
            <a:r>
              <a:rPr lang="en-US" sz="2600" smtClean="0">
                <a:solidFill>
                  <a:srgbClr val="000000"/>
                </a:solidFill>
                <a:latin typeface="Calibri" panose="02020603050405020304" pitchFamily="2"/>
              </a:rPr>
              <a:t>fraud.</a:t>
            </a:r>
            <a:endParaRPr lang="en-US" sz="2600">
              <a:solidFill>
                <a:srgbClr val="000000"/>
              </a:solidFill>
              <a:latin typeface="Calibri" panose="02020603050405020304" pitchFamily="2"/>
            </a:endParaRPr>
          </a:p>
          <a:p>
            <a:pPr marL="502920" indent="0">
              <a:lnSpc>
                <a:spcPts val="1900"/>
              </a:lnSpc>
              <a:spcBef>
                <a:spcPts val="165"/>
              </a:spcBef>
              <a:spcAft>
                <a:spcPct val="0"/>
              </a:spcAft>
              <a:buNone/>
            </a:pPr>
            <a:r>
              <a:rPr lang="en-US" sz="2600" smtClean="0">
                <a:solidFill>
                  <a:srgbClr val="000000"/>
                </a:solidFill>
                <a:latin typeface="Arial" panose="02020603050405020304" pitchFamily="2"/>
              </a:rPr>
              <a:t>	– </a:t>
            </a:r>
            <a:r>
              <a:rPr lang="en-US" sz="2600">
                <a:solidFill>
                  <a:srgbClr val="000000"/>
                </a:solidFill>
                <a:latin typeface="Calibri" panose="02020603050405020304" pitchFamily="2"/>
              </a:rPr>
              <a:t>Secure legal </a:t>
            </a:r>
            <a:r>
              <a:rPr lang="en-US" sz="2600" smtClean="0">
                <a:solidFill>
                  <a:srgbClr val="000000"/>
                </a:solidFill>
                <a:latin typeface="Calibri" panose="02020603050405020304" pitchFamily="2"/>
              </a:rPr>
              <a:t>advice.</a:t>
            </a:r>
            <a:endParaRPr lang="en-US" sz="2600">
              <a:solidFill>
                <a:srgbClr val="000000"/>
              </a:solidFill>
              <a:latin typeface="Calibri" panose="02020603050405020304" pitchFamily="2"/>
            </a:endParaRPr>
          </a:p>
          <a:p>
            <a:pPr marL="502920" indent="0">
              <a:lnSpc>
                <a:spcPts val="1900"/>
              </a:lnSpc>
              <a:spcBef>
                <a:spcPts val="165"/>
              </a:spcBef>
              <a:spcAft>
                <a:spcPts val="5690"/>
              </a:spcAft>
              <a:buNone/>
            </a:pPr>
            <a:r>
              <a:rPr lang="en-US" sz="2600" smtClean="0">
                <a:solidFill>
                  <a:srgbClr val="000000"/>
                </a:solidFill>
                <a:latin typeface="Arial" panose="02020603050405020304" pitchFamily="2"/>
              </a:rPr>
              <a:t>	– </a:t>
            </a:r>
            <a:r>
              <a:rPr lang="en-US" sz="2600">
                <a:solidFill>
                  <a:srgbClr val="000000"/>
                </a:solidFill>
                <a:latin typeface="Calibri" panose="02020603050405020304" pitchFamily="2"/>
              </a:rPr>
              <a:t>Comply with the law or a court </a:t>
            </a:r>
            <a:r>
              <a:rPr lang="en-US" sz="2600" smtClean="0">
                <a:solidFill>
                  <a:srgbClr val="000000"/>
                </a:solidFill>
                <a:latin typeface="Calibri" panose="02020603050405020304" pitchFamily="2"/>
              </a:rPr>
              <a:t>order. </a:t>
            </a:r>
            <a:endParaRPr lang="en-US" sz="2600">
              <a:solidFill>
                <a:srgbClr val="000000"/>
              </a:solidFill>
              <a:latin typeface="Calibri" panose="02020603050405020304" pitchFamily="2"/>
            </a:endParaRPr>
          </a:p>
          <a:p>
            <a:pPr marL="182880" indent="0">
              <a:lnSpc>
                <a:spcPct val="120000"/>
              </a:lnSpc>
              <a:spcBef>
                <a:spcPct val="0"/>
              </a:spcBef>
              <a:spcAft>
                <a:spcPct val="0"/>
              </a:spcAft>
              <a:buNone/>
            </a:pPr>
            <a:endParaRPr lang="en-US"/>
          </a:p>
        </p:txBody>
      </p:sp>
    </p:spTree>
    <p:extLst>
      <p:ext uri="{BB962C8B-B14F-4D97-AF65-F5344CB8AC3E}">
        <p14:creationId xmlns:p14="http://schemas.microsoft.com/office/powerpoint/2010/main" val="384355221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Disclosing Confidential Information</a:t>
            </a:r>
            <a:endParaRPr lang="en-US"/>
          </a:p>
        </p:txBody>
      </p:sp>
      <p:sp>
        <p:nvSpPr>
          <p:cNvPr id="3" name="Content Placeholder 2"/>
          <p:cNvSpPr>
            <a:spLocks noGrp="1"/>
          </p:cNvSpPr>
          <p:nvPr>
            <p:ph sz="half" idx="1"/>
          </p:nvPr>
        </p:nvSpPr>
        <p:spPr/>
        <p:txBody>
          <a:bodyPr>
            <a:normAutofit/>
          </a:bodyPr>
          <a:lstStyle/>
          <a:p>
            <a:pPr marL="457200" marR="731520" indent="0" algn="ctr">
              <a:spcBef>
                <a:spcPct val="0"/>
              </a:spcBef>
              <a:spcAft>
                <a:spcPct val="0"/>
              </a:spcAft>
              <a:buNone/>
            </a:pPr>
            <a:r>
              <a:rPr lang="en-US" b="1" u="sng" spc="-15" smtClean="0">
                <a:solidFill>
                  <a:srgbClr val="000000"/>
                </a:solidFill>
                <a:latin typeface="Calibri" panose="02020603050405020304" pitchFamily="2"/>
              </a:rPr>
              <a:t>What if conduct already occurred?</a:t>
            </a:r>
          </a:p>
          <a:p>
            <a:pPr marL="457200" marR="731520" indent="0" algn="ctr">
              <a:spcBef>
                <a:spcPct val="0"/>
              </a:spcBef>
              <a:spcAft>
                <a:spcPct val="0"/>
              </a:spcAft>
              <a:buNone/>
            </a:pPr>
            <a:endParaRPr lang="en-US" b="1" u="sng" spc="-15">
              <a:solidFill>
                <a:srgbClr val="000000"/>
              </a:solidFill>
              <a:latin typeface="Calibri" panose="02020603050405020304" pitchFamily="2"/>
            </a:endParaRPr>
          </a:p>
          <a:p>
            <a:pPr marL="640080" indent="-457200">
              <a:lnSpc>
                <a:spcPct val="120000"/>
              </a:lnSpc>
              <a:spcBef>
                <a:spcPct val="0"/>
              </a:spcBef>
              <a:spcAft>
                <a:spcPct val="0"/>
              </a:spcAft>
              <a:buFont typeface="Arial" panose="020b0604020202020204" pitchFamily="34" charset="0"/>
              <a:buChar char="•"/>
            </a:pPr>
            <a:r>
              <a:rPr lang="en-US" sz="2400" smtClean="0"/>
              <a:t>If conduct involves reasonably certain death, substantial bodily harm, or a crime/fraud, disclosure is </a:t>
            </a:r>
            <a:r>
              <a:rPr lang="en-US" sz="2400" i="1" smtClean="0"/>
              <a:t>not </a:t>
            </a:r>
            <a:r>
              <a:rPr lang="en-US" sz="2400" smtClean="0"/>
              <a:t>permitted if the client has already acted to cause the harm at the time the lawyer learns of such conduct, disclosure is </a:t>
            </a:r>
            <a:r>
              <a:rPr lang="en-US" sz="2400" i="1" smtClean="0"/>
              <a:t>not </a:t>
            </a:r>
            <a:r>
              <a:rPr lang="en-US" sz="2400" smtClean="0"/>
              <a:t>permissible. </a:t>
            </a:r>
            <a:r>
              <a:rPr lang="en-US" sz="2400" i="1" smtClean="0"/>
              <a:t>See </a:t>
            </a:r>
            <a:r>
              <a:rPr lang="en-US" sz="2400" smtClean="0"/>
              <a:t>Model Rule 1.6(b)(1) &amp; (2).</a:t>
            </a:r>
          </a:p>
          <a:p>
            <a:pPr marL="182880" indent="0">
              <a:lnSpc>
                <a:spcPct val="120000"/>
              </a:lnSpc>
              <a:spcBef>
                <a:spcPct val="0"/>
              </a:spcBef>
              <a:spcAft>
                <a:spcPct val="0"/>
              </a:spcAft>
              <a:buNone/>
            </a:pPr>
            <a:endParaRPr lang="en-US"/>
          </a:p>
        </p:txBody>
      </p:sp>
    </p:spTree>
    <p:extLst>
      <p:ext uri="{BB962C8B-B14F-4D97-AF65-F5344CB8AC3E}">
        <p14:creationId xmlns:p14="http://schemas.microsoft.com/office/powerpoint/2010/main" val="35770467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Disclosing Confidential Information</a:t>
            </a:r>
            <a:endParaRPr lang="en-US"/>
          </a:p>
        </p:txBody>
      </p:sp>
      <p:sp>
        <p:nvSpPr>
          <p:cNvPr id="3" name="Content Placeholder 2"/>
          <p:cNvSpPr>
            <a:spLocks noGrp="1"/>
          </p:cNvSpPr>
          <p:nvPr>
            <p:ph sz="half" idx="1"/>
          </p:nvPr>
        </p:nvSpPr>
        <p:spPr/>
        <p:txBody>
          <a:bodyPr>
            <a:normAutofit fontScale="92500" lnSpcReduction="10000"/>
          </a:bodyPr>
          <a:lstStyle/>
          <a:p>
            <a:pPr marL="457200" marR="731520" indent="0" algn="ctr">
              <a:spcBef>
                <a:spcPct val="0"/>
              </a:spcBef>
              <a:spcAft>
                <a:spcPct val="0"/>
              </a:spcAft>
              <a:buNone/>
            </a:pPr>
            <a:r>
              <a:rPr lang="en-US" b="1" u="sng" spc="-15" smtClean="0">
                <a:solidFill>
                  <a:srgbClr val="000000"/>
                </a:solidFill>
                <a:latin typeface="Calibri" panose="02020603050405020304" pitchFamily="2"/>
              </a:rPr>
              <a:t>What if conduct already occurred? (Cont’d)</a:t>
            </a:r>
          </a:p>
          <a:p>
            <a:pPr marL="457200" marR="731520" indent="0" algn="ctr">
              <a:spcBef>
                <a:spcPct val="0"/>
              </a:spcBef>
              <a:spcAft>
                <a:spcPct val="0"/>
              </a:spcAft>
              <a:buNone/>
            </a:pPr>
            <a:endParaRPr lang="en-US" b="1" u="sng" spc="-15">
              <a:solidFill>
                <a:srgbClr val="000000"/>
              </a:solidFill>
              <a:latin typeface="Calibri" panose="02020603050405020304" pitchFamily="2"/>
            </a:endParaRPr>
          </a:p>
          <a:p>
            <a:pPr marL="640080" indent="-457200">
              <a:lnSpc>
                <a:spcPct val="120000"/>
              </a:lnSpc>
              <a:spcBef>
                <a:spcPct val="0"/>
              </a:spcBef>
              <a:spcAft>
                <a:spcPct val="0"/>
              </a:spcAft>
              <a:buFont typeface="Arial" panose="020b0604020202020204" pitchFamily="34" charset="0"/>
              <a:buChar char="•"/>
            </a:pPr>
            <a:r>
              <a:rPr lang="en-US" sz="2600" smtClean="0"/>
              <a:t>However, the lawyer can disclose otherwise confidential client information to prevent, mitigate or rectify substantial injury to the financial interests or property of another that is reasonably certain to result </a:t>
            </a:r>
            <a:r>
              <a:rPr lang="en-US" sz="2600" i="1" smtClean="0"/>
              <a:t>or has resulted</a:t>
            </a:r>
            <a:r>
              <a:rPr lang="en-US" sz="2600" smtClean="0"/>
              <a:t> from the client’s crime or fraud “</a:t>
            </a:r>
            <a:r>
              <a:rPr lang="en-US" sz="2600" i="1" smtClean="0"/>
              <a:t>and in further of which the client has used or is using the lawyer’s services</a:t>
            </a:r>
            <a:r>
              <a:rPr lang="en-US" sz="2600" smtClean="0"/>
              <a:t>.” Rule 1.6(b)(3).</a:t>
            </a:r>
          </a:p>
          <a:p>
            <a:pPr marL="182880" indent="0">
              <a:lnSpc>
                <a:spcPct val="120000"/>
              </a:lnSpc>
              <a:spcBef>
                <a:spcPct val="0"/>
              </a:spcBef>
              <a:spcAft>
                <a:spcPct val="0"/>
              </a:spcAft>
              <a:buNone/>
            </a:pPr>
            <a:endParaRPr lang="en-US"/>
          </a:p>
        </p:txBody>
      </p:sp>
    </p:spTree>
    <p:extLst>
      <p:ext uri="{BB962C8B-B14F-4D97-AF65-F5344CB8AC3E}">
        <p14:creationId xmlns:p14="http://schemas.microsoft.com/office/powerpoint/2010/main" val="349972376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Disclosing Confidential Information</a:t>
            </a:r>
            <a:endParaRPr lang="en-US"/>
          </a:p>
        </p:txBody>
      </p:sp>
      <p:sp>
        <p:nvSpPr>
          <p:cNvPr id="3" name="Content Placeholder 2"/>
          <p:cNvSpPr>
            <a:spLocks noGrp="1"/>
          </p:cNvSpPr>
          <p:nvPr>
            <p:ph sz="half" idx="1"/>
          </p:nvPr>
        </p:nvSpPr>
        <p:spPr/>
        <p:txBody>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182880" indent="228600">
              <a:lnSpc>
                <a:spcPct val="120000"/>
              </a:lnSpc>
              <a:spcBef>
                <a:spcPct val="0"/>
              </a:spcBef>
              <a:spcAft>
                <a:spcPct val="0"/>
              </a:spcAft>
              <a:buFont typeface="Symbol"/>
              <a:buChar char="·"/>
            </a:pPr>
            <a:r>
              <a:rPr lang="en-US" b="1" spc="-15" smtClean="0">
                <a:cs typeface="Calibri" panose="020f0502020204030204" pitchFamily="34" charset="0"/>
              </a:rPr>
              <a:t>Example:</a:t>
            </a:r>
            <a:r>
              <a:rPr lang="en-US" spc="-15" smtClean="0">
                <a:cs typeface="Calibri" panose="020f0502020204030204" pitchFamily="34" charset="0"/>
              </a:rPr>
              <a:t> Former GC of publicly traded</a:t>
            </a:r>
          </a:p>
          <a:p>
            <a:pPr marL="182880" indent="0">
              <a:lnSpc>
                <a:spcPct val="120000"/>
              </a:lnSpc>
              <a:spcBef>
                <a:spcPct val="0"/>
              </a:spcBef>
              <a:spcAft>
                <a:spcPct val="0"/>
              </a:spcAft>
              <a:buNone/>
            </a:pPr>
            <a:r>
              <a:rPr lang="en-US" spc="-15">
                <a:cs typeface="Calibri" panose="020f0502020204030204" pitchFamily="34" charset="0"/>
              </a:rPr>
              <a:t> </a:t>
            </a:r>
            <a:r>
              <a:rPr lang="en-US" spc="-15" smtClean="0">
                <a:cs typeface="Calibri" panose="020f0502020204030204" pitchFamily="34" charset="0"/>
              </a:rPr>
              <a:t>  company turned over documents to a</a:t>
            </a:r>
          </a:p>
          <a:p>
            <a:pPr marL="182880" indent="0">
              <a:lnSpc>
                <a:spcPct val="120000"/>
              </a:lnSpc>
              <a:spcBef>
                <a:spcPct val="0"/>
              </a:spcBef>
              <a:spcAft>
                <a:spcPct val="0"/>
              </a:spcAft>
              <a:buNone/>
            </a:pPr>
            <a:r>
              <a:rPr lang="en-US" spc="-15">
                <a:cs typeface="Calibri" panose="020f0502020204030204" pitchFamily="34" charset="0"/>
              </a:rPr>
              <a:t> </a:t>
            </a:r>
            <a:r>
              <a:rPr lang="en-US" spc="-15" smtClean="0">
                <a:cs typeface="Calibri" panose="020f0502020204030204" pitchFamily="34" charset="0"/>
              </a:rPr>
              <a:t>  federal judge to support his argument</a:t>
            </a:r>
          </a:p>
          <a:p>
            <a:pPr marL="182880" indent="0">
              <a:lnSpc>
                <a:spcPct val="120000"/>
              </a:lnSpc>
              <a:spcBef>
                <a:spcPct val="0"/>
              </a:spcBef>
              <a:spcAft>
                <a:spcPct val="0"/>
              </a:spcAft>
              <a:buNone/>
            </a:pPr>
            <a:r>
              <a:rPr lang="en-US" spc="-15">
                <a:cs typeface="Calibri" panose="020f0502020204030204" pitchFamily="34" charset="0"/>
              </a:rPr>
              <a:t> </a:t>
            </a:r>
            <a:r>
              <a:rPr lang="en-US" spc="-15" smtClean="0">
                <a:cs typeface="Calibri" panose="020f0502020204030204" pitchFamily="34" charset="0"/>
              </a:rPr>
              <a:t>  that his employer concealed and destroyed</a:t>
            </a:r>
          </a:p>
          <a:p>
            <a:pPr marL="182880" indent="0">
              <a:lnSpc>
                <a:spcPct val="120000"/>
              </a:lnSpc>
              <a:spcBef>
                <a:spcPct val="0"/>
              </a:spcBef>
              <a:spcAft>
                <a:spcPct val="0"/>
              </a:spcAft>
              <a:buNone/>
            </a:pPr>
            <a:r>
              <a:rPr lang="en-US" spc="-15">
                <a:cs typeface="Calibri" panose="020f0502020204030204" pitchFamily="34" charset="0"/>
              </a:rPr>
              <a:t> </a:t>
            </a:r>
            <a:r>
              <a:rPr lang="en-US" spc="-15" smtClean="0">
                <a:cs typeface="Calibri" panose="020f0502020204030204" pitchFamily="34" charset="0"/>
              </a:rPr>
              <a:t>  evidence.</a:t>
            </a:r>
            <a:endParaRPr lang="en-US"/>
          </a:p>
        </p:txBody>
      </p:sp>
    </p:spTree>
    <p:extLst>
      <p:ext uri="{BB962C8B-B14F-4D97-AF65-F5344CB8AC3E}">
        <p14:creationId xmlns:p14="http://schemas.microsoft.com/office/powerpoint/2010/main" val="223365416"/>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Protect the Privilege</a:t>
            </a:r>
            <a:endParaRPr lang="en-US"/>
          </a:p>
        </p:txBody>
      </p:sp>
      <p:sp>
        <p:nvSpPr>
          <p:cNvPr id="3" name="Content Placeholder 2"/>
          <p:cNvSpPr>
            <a:spLocks noGrp="1"/>
          </p:cNvSpPr>
          <p:nvPr>
            <p:ph sz="half" idx="1"/>
          </p:nvPr>
        </p:nvSpPr>
        <p:spPr/>
        <p:txBody>
          <a:bodyPr>
            <a:normAutofit/>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182880" indent="228600">
              <a:spcBef>
                <a:spcPct val="0"/>
              </a:spcBef>
              <a:spcAft>
                <a:spcPct val="0"/>
              </a:spcAft>
              <a:buFont typeface="Symbol"/>
              <a:buChar char="·"/>
            </a:pPr>
            <a:r>
              <a:rPr lang="en-US" sz="2000">
                <a:solidFill>
                  <a:srgbClr val="000000"/>
                </a:solidFill>
                <a:latin typeface="Calibri" panose="02020603050405020304" pitchFamily="2"/>
              </a:rPr>
              <a:t>Attorney-Client Privilege – Four general </a:t>
            </a:r>
            <a:r>
              <a:rPr lang="en-US" sz="2000" smtClean="0">
                <a:solidFill>
                  <a:srgbClr val="000000"/>
                </a:solidFill>
                <a:latin typeface="Calibri" panose="02020603050405020304" pitchFamily="2"/>
              </a:rPr>
              <a:t>requirements: </a:t>
            </a:r>
            <a:endParaRPr lang="en-US" sz="2000">
              <a:solidFill>
                <a:srgbClr val="000000"/>
              </a:solidFill>
              <a:latin typeface="Calibri" panose="02020603050405020304" pitchFamily="2"/>
            </a:endParaRPr>
          </a:p>
          <a:p>
            <a:pPr marL="502920" indent="0">
              <a:spcBef>
                <a:spcPct val="0"/>
              </a:spcBef>
              <a:spcAft>
                <a:spcPct val="0"/>
              </a:spcAft>
              <a:buNone/>
            </a:pPr>
            <a:r>
              <a:rPr lang="en-US" sz="2000" smtClean="0">
                <a:solidFill>
                  <a:srgbClr val="000000"/>
                </a:solidFill>
                <a:latin typeface="Arial" panose="02020603050405020304" pitchFamily="2"/>
              </a:rPr>
              <a:t>	</a:t>
            </a:r>
            <a:r>
              <a:rPr lang="en-US" sz="1800" smtClean="0">
                <a:solidFill>
                  <a:srgbClr val="000000"/>
                </a:solidFill>
                <a:latin typeface="Arial" panose="02020603050405020304" pitchFamily="2"/>
              </a:rPr>
              <a:t>– </a:t>
            </a:r>
            <a:r>
              <a:rPr lang="en-US" sz="1800">
                <a:solidFill>
                  <a:srgbClr val="000000"/>
                </a:solidFill>
                <a:latin typeface="Calibri" panose="02020603050405020304" pitchFamily="2"/>
              </a:rPr>
              <a:t>Client or prospective </a:t>
            </a:r>
            <a:r>
              <a:rPr lang="en-US" sz="1800" smtClean="0">
                <a:solidFill>
                  <a:srgbClr val="000000"/>
                </a:solidFill>
                <a:latin typeface="Calibri" panose="02020603050405020304" pitchFamily="2"/>
              </a:rPr>
              <a:t>client.</a:t>
            </a:r>
            <a:endParaRPr lang="en-US" sz="1800">
              <a:solidFill>
                <a:srgbClr val="000000"/>
              </a:solidFill>
              <a:latin typeface="Calibri" panose="02020603050405020304" pitchFamily="2"/>
            </a:endParaRPr>
          </a:p>
          <a:p>
            <a:pPr marL="502920" indent="0">
              <a:spcBef>
                <a:spcPct val="0"/>
              </a:spcBef>
              <a:spcAft>
                <a:spcPct val="0"/>
              </a:spcAft>
              <a:buNone/>
            </a:pPr>
            <a:r>
              <a:rPr lang="en-US" sz="1800" smtClean="0">
                <a:solidFill>
                  <a:srgbClr val="000000"/>
                </a:solidFill>
                <a:latin typeface="Arial" panose="02020603050405020304" pitchFamily="2"/>
              </a:rPr>
              <a:t>	– </a:t>
            </a:r>
            <a:r>
              <a:rPr lang="en-US" sz="1800">
                <a:solidFill>
                  <a:srgbClr val="000000"/>
                </a:solidFill>
                <a:latin typeface="Calibri" panose="02020603050405020304" pitchFamily="2"/>
              </a:rPr>
              <a:t>Lawyer or someone client </a:t>
            </a:r>
            <a:r>
              <a:rPr lang="en-US" sz="1800" smtClean="0">
                <a:solidFill>
                  <a:srgbClr val="000000"/>
                </a:solidFill>
                <a:latin typeface="Calibri" panose="02020603050405020304" pitchFamily="2"/>
              </a:rPr>
              <a:t>reasonably</a:t>
            </a:r>
          </a:p>
          <a:p>
            <a:pPr marL="502920" indent="0">
              <a:spcBef>
                <a:spcPct val="0"/>
              </a:spcBef>
              <a:spcAft>
                <a:spcPct val="0"/>
              </a:spcAft>
              <a:buNone/>
            </a:pPr>
            <a:r>
              <a:rPr lang="en-US" sz="1800">
                <a:solidFill>
                  <a:srgbClr val="000000"/>
                </a:solidFill>
                <a:latin typeface="Calibri" panose="02020603050405020304" pitchFamily="2"/>
              </a:rPr>
              <a:t>	</a:t>
            </a:r>
            <a:r>
              <a:rPr lang="en-US" sz="1800" smtClean="0">
                <a:solidFill>
                  <a:srgbClr val="000000"/>
                </a:solidFill>
                <a:latin typeface="Calibri" panose="02020603050405020304" pitchFamily="2"/>
              </a:rPr>
              <a:t>    believes </a:t>
            </a:r>
            <a:r>
              <a:rPr lang="en-US" sz="1800">
                <a:solidFill>
                  <a:srgbClr val="000000"/>
                </a:solidFill>
                <a:latin typeface="Calibri" panose="02020603050405020304" pitchFamily="2"/>
              </a:rPr>
              <a:t>to be a </a:t>
            </a:r>
            <a:r>
              <a:rPr lang="en-US" sz="1800" smtClean="0">
                <a:solidFill>
                  <a:srgbClr val="000000"/>
                </a:solidFill>
                <a:latin typeface="Calibri" panose="02020603050405020304" pitchFamily="2"/>
              </a:rPr>
              <a:t>lawyer.</a:t>
            </a:r>
            <a:endParaRPr lang="en-US" sz="1800">
              <a:solidFill>
                <a:srgbClr val="000000"/>
              </a:solidFill>
              <a:latin typeface="Calibri" panose="02020603050405020304" pitchFamily="2"/>
            </a:endParaRPr>
          </a:p>
          <a:p>
            <a:pPr marL="502920" indent="0">
              <a:spcBef>
                <a:spcPct val="0"/>
              </a:spcBef>
              <a:spcAft>
                <a:spcPct val="0"/>
              </a:spcAft>
              <a:buNone/>
            </a:pPr>
            <a:r>
              <a:rPr lang="en-US" sz="1800" smtClean="0">
                <a:solidFill>
                  <a:srgbClr val="000000"/>
                </a:solidFill>
                <a:latin typeface="Arial" panose="02020603050405020304" pitchFamily="2"/>
              </a:rPr>
              <a:t>	– </a:t>
            </a:r>
            <a:r>
              <a:rPr lang="en-US" sz="1800">
                <a:solidFill>
                  <a:srgbClr val="000000"/>
                </a:solidFill>
                <a:latin typeface="Calibri" panose="02020603050405020304" pitchFamily="2"/>
              </a:rPr>
              <a:t>Communication in aid of giving or </a:t>
            </a:r>
            <a:r>
              <a:rPr lang="en-US" sz="1800" smtClean="0">
                <a:solidFill>
                  <a:srgbClr val="000000"/>
                </a:solidFill>
                <a:latin typeface="Calibri" panose="02020603050405020304" pitchFamily="2"/>
              </a:rPr>
              <a:t>seeking</a:t>
            </a:r>
          </a:p>
          <a:p>
            <a:pPr marL="502920" indent="0">
              <a:spcBef>
                <a:spcPct val="0"/>
              </a:spcBef>
              <a:spcAft>
                <a:spcPct val="0"/>
              </a:spcAft>
              <a:buNone/>
            </a:pPr>
            <a:r>
              <a:rPr lang="en-US" sz="1800">
                <a:solidFill>
                  <a:srgbClr val="000000"/>
                </a:solidFill>
                <a:latin typeface="Calibri" panose="02020603050405020304" pitchFamily="2"/>
              </a:rPr>
              <a:t> </a:t>
            </a:r>
            <a:r>
              <a:rPr lang="en-US" sz="1800" smtClean="0">
                <a:solidFill>
                  <a:srgbClr val="000000"/>
                </a:solidFill>
                <a:latin typeface="Calibri" panose="02020603050405020304" pitchFamily="2"/>
              </a:rPr>
              <a:t>           </a:t>
            </a:r>
            <a:r>
              <a:rPr lang="en-US" sz="1800">
                <a:solidFill>
                  <a:srgbClr val="000000"/>
                </a:solidFill>
                <a:latin typeface="Calibri" panose="02020603050405020304" pitchFamily="2"/>
              </a:rPr>
              <a:t>legal </a:t>
            </a:r>
            <a:r>
              <a:rPr lang="en-US" sz="1800" smtClean="0">
                <a:solidFill>
                  <a:srgbClr val="000000"/>
                </a:solidFill>
                <a:latin typeface="Calibri" panose="02020603050405020304" pitchFamily="2"/>
              </a:rPr>
              <a:t>advice. </a:t>
            </a:r>
            <a:endParaRPr lang="en-US" sz="1800">
              <a:solidFill>
                <a:srgbClr val="000000"/>
              </a:solidFill>
              <a:latin typeface="Calibri" panose="02020603050405020304" pitchFamily="2"/>
            </a:endParaRPr>
          </a:p>
          <a:p>
            <a:pPr marL="502920" indent="0">
              <a:spcBef>
                <a:spcPct val="0"/>
              </a:spcBef>
              <a:spcAft>
                <a:spcPct val="0"/>
              </a:spcAft>
              <a:buNone/>
            </a:pPr>
            <a:r>
              <a:rPr lang="en-US" sz="1800" smtClean="0">
                <a:solidFill>
                  <a:srgbClr val="000000"/>
                </a:solidFill>
                <a:latin typeface="Arial" panose="02020603050405020304" pitchFamily="2"/>
              </a:rPr>
              <a:t>	– </a:t>
            </a:r>
            <a:r>
              <a:rPr lang="en-US" sz="1800">
                <a:solidFill>
                  <a:srgbClr val="000000"/>
                </a:solidFill>
                <a:latin typeface="Calibri" panose="02020603050405020304" pitchFamily="2"/>
              </a:rPr>
              <a:t>Reasonable expectation of </a:t>
            </a:r>
            <a:r>
              <a:rPr lang="en-US" sz="1800" smtClean="0">
                <a:solidFill>
                  <a:srgbClr val="000000"/>
                </a:solidFill>
                <a:latin typeface="Calibri" panose="02020603050405020304" pitchFamily="2"/>
              </a:rPr>
              <a:t>confidentiality.</a:t>
            </a:r>
          </a:p>
          <a:p>
            <a:pPr marL="502920" indent="0">
              <a:spcBef>
                <a:spcPct val="0"/>
              </a:spcBef>
              <a:spcAft>
                <a:spcPct val="0"/>
              </a:spcAft>
              <a:buNone/>
            </a:pPr>
            <a:r>
              <a:rPr lang="en-US" sz="2000" smtClean="0">
                <a:solidFill>
                  <a:srgbClr val="000000"/>
                </a:solidFill>
                <a:latin typeface="Calibri" panose="02020603050405020304" pitchFamily="2"/>
              </a:rPr>
              <a:t> </a:t>
            </a:r>
            <a:endParaRPr lang="en-US" sz="2000">
              <a:solidFill>
                <a:srgbClr val="000000"/>
              </a:solidFill>
              <a:latin typeface="Calibri" panose="02020603050405020304" pitchFamily="2"/>
            </a:endParaRPr>
          </a:p>
          <a:p>
            <a:pPr marL="182880" indent="228600">
              <a:spcBef>
                <a:spcPct val="0"/>
              </a:spcBef>
              <a:spcAft>
                <a:spcPct val="0"/>
              </a:spcAft>
              <a:buFont typeface="Symbol"/>
              <a:buChar char="·"/>
            </a:pPr>
            <a:r>
              <a:rPr lang="en-US" sz="2000">
                <a:solidFill>
                  <a:srgbClr val="000000"/>
                </a:solidFill>
                <a:latin typeface="Calibri" panose="02020603050405020304" pitchFamily="2"/>
              </a:rPr>
              <a:t>Tricky Issue: Is a communication made to </a:t>
            </a:r>
            <a:r>
              <a:rPr lang="en-US" sz="2000" smtClean="0">
                <a:solidFill>
                  <a:srgbClr val="000000"/>
                </a:solidFill>
                <a:latin typeface="Calibri" panose="02020603050405020304" pitchFamily="2"/>
              </a:rPr>
              <a:t>in-house</a:t>
            </a:r>
          </a:p>
          <a:p>
            <a:pPr marL="1828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counsel </a:t>
            </a:r>
            <a:r>
              <a:rPr lang="en-US" sz="2000">
                <a:solidFill>
                  <a:srgbClr val="000000"/>
                </a:solidFill>
                <a:latin typeface="Calibri" panose="02020603050405020304" pitchFamily="2"/>
              </a:rPr>
              <a:t>privileged? </a:t>
            </a:r>
          </a:p>
          <a:p>
            <a:pPr marL="457200" marR="731520" indent="274320">
              <a:spcBef>
                <a:spcPct val="0"/>
              </a:spcBef>
              <a:spcAft>
                <a:spcPct val="0"/>
              </a:spcAft>
              <a:buFont typeface="Symbol"/>
              <a:buChar char="·"/>
            </a:pPr>
            <a:endParaRPr lang="en-US"/>
          </a:p>
        </p:txBody>
      </p:sp>
    </p:spTree>
    <p:extLst>
      <p:ext uri="{BB962C8B-B14F-4D97-AF65-F5344CB8AC3E}">
        <p14:creationId xmlns:p14="http://schemas.microsoft.com/office/powerpoint/2010/main" val="251938027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Protect the Privilege</a:t>
            </a:r>
            <a:endParaRPr lang="en-US"/>
          </a:p>
        </p:txBody>
      </p:sp>
      <p:sp>
        <p:nvSpPr>
          <p:cNvPr id="3" name="Content Placeholder 2"/>
          <p:cNvSpPr>
            <a:spLocks noGrp="1"/>
          </p:cNvSpPr>
          <p:nvPr>
            <p:ph sz="half" idx="1"/>
          </p:nvPr>
        </p:nvSpPr>
        <p:spPr>
          <a:xfrm>
            <a:off x="1600200" y="861004"/>
            <a:ext cx="7419976" cy="4204905"/>
          </a:xfrm>
        </p:spPr>
        <p:txBody>
          <a:bodyPr>
            <a:normAutofit fontScale="25000" lnSpcReduction="20000"/>
          </a:bodyPr>
          <a:lstStyle/>
          <a:p>
            <a:pPr marL="182880" indent="228600">
              <a:lnSpc>
                <a:spcPct val="120000"/>
              </a:lnSpc>
              <a:spcBef>
                <a:spcPct val="0"/>
              </a:spcBef>
              <a:spcAft>
                <a:spcPct val="0"/>
              </a:spcAft>
              <a:buFont typeface="Symbol"/>
              <a:buChar char="·"/>
            </a:pPr>
            <a:endParaRPr lang="en-US" sz="8000" smtClean="0">
              <a:solidFill>
                <a:srgbClr val="000000"/>
              </a:solidFill>
              <a:latin typeface="Calibri" panose="02020603050405020304" pitchFamily="2"/>
            </a:endParaRPr>
          </a:p>
          <a:p>
            <a:pPr marL="182880" indent="228600">
              <a:lnSpc>
                <a:spcPts val="1600"/>
              </a:lnSpc>
              <a:spcBef>
                <a:spcPts val="1990"/>
              </a:spcBef>
              <a:spcAft>
                <a:spcPct val="0"/>
              </a:spcAft>
              <a:buFont typeface="Symbol"/>
              <a:buChar char="·"/>
            </a:pPr>
            <a:r>
              <a:rPr lang="en-US" sz="8000" smtClean="0">
                <a:solidFill>
                  <a:srgbClr val="000000"/>
                </a:solidFill>
                <a:latin typeface="Calibri" panose="02020603050405020304" pitchFamily="2"/>
              </a:rPr>
              <a:t>Attorney Work-Product </a:t>
            </a:r>
            <a:endParaRPr lang="en-US" sz="8000">
              <a:solidFill>
                <a:srgbClr val="000000"/>
              </a:solidFill>
              <a:latin typeface="Calibri" panose="02020603050405020304" pitchFamily="2"/>
            </a:endParaRPr>
          </a:p>
          <a:p>
            <a:pPr marL="502920" indent="0">
              <a:lnSpc>
                <a:spcPts val="1500"/>
              </a:lnSpc>
              <a:spcBef>
                <a:spcPts val="570"/>
              </a:spcBef>
              <a:spcAft>
                <a:spcPct val="0"/>
              </a:spcAft>
              <a:buNone/>
            </a:pPr>
            <a:r>
              <a:rPr lang="en-US" sz="7200" smtClean="0">
                <a:solidFill>
                  <a:srgbClr val="000000"/>
                </a:solidFill>
                <a:latin typeface="Arial" panose="02020603050405020304" pitchFamily="2"/>
              </a:rPr>
              <a:t>	</a:t>
            </a:r>
            <a:r>
              <a:rPr lang="en-US" sz="6400" smtClean="0">
                <a:solidFill>
                  <a:srgbClr val="000000"/>
                </a:solidFill>
                <a:latin typeface="Arial" panose="02020603050405020304" pitchFamily="2"/>
              </a:rPr>
              <a:t>– </a:t>
            </a:r>
            <a:r>
              <a:rPr lang="en-US" sz="6400">
                <a:solidFill>
                  <a:srgbClr val="000000"/>
                </a:solidFill>
                <a:latin typeface="Calibri" panose="02020603050405020304" pitchFamily="2"/>
              </a:rPr>
              <a:t>Materials must be created “in anticipation of litigation</a:t>
            </a:r>
            <a:r>
              <a:rPr lang="en-US" sz="6400" smtClean="0">
                <a:solidFill>
                  <a:srgbClr val="000000"/>
                </a:solidFill>
                <a:latin typeface="Calibri" panose="02020603050405020304" pitchFamily="2"/>
              </a:rPr>
              <a:t>”. </a:t>
            </a:r>
          </a:p>
          <a:p>
            <a:pPr marL="502920" marR="320040" indent="0">
              <a:lnSpc>
                <a:spcPts val="1500"/>
              </a:lnSpc>
              <a:spcBef>
                <a:spcPts val="380"/>
              </a:spcBef>
              <a:spcAft>
                <a:spcPct val="0"/>
              </a:spcAft>
              <a:buNone/>
            </a:pPr>
            <a:r>
              <a:rPr lang="en-US" sz="6400" smtClean="0">
                <a:solidFill>
                  <a:srgbClr val="000000"/>
                </a:solidFill>
                <a:latin typeface="Arial" panose="02020603050405020304" pitchFamily="2"/>
              </a:rPr>
              <a:t>	– </a:t>
            </a:r>
            <a:r>
              <a:rPr lang="en-US" sz="6400">
                <a:solidFill>
                  <a:srgbClr val="000000"/>
                </a:solidFill>
                <a:latin typeface="Calibri" panose="02020603050405020304" pitchFamily="2"/>
              </a:rPr>
              <a:t>In general, documents created in the normal course </a:t>
            </a:r>
            <a:r>
              <a:rPr lang="en-US" sz="6400" smtClean="0">
                <a:solidFill>
                  <a:srgbClr val="000000"/>
                </a:solidFill>
                <a:latin typeface="Calibri" panose="02020603050405020304" pitchFamily="2"/>
              </a:rPr>
              <a:t>of</a:t>
            </a:r>
          </a:p>
          <a:p>
            <a:pPr marL="502920" marR="320040" indent="0">
              <a:lnSpc>
                <a:spcPts val="1500"/>
              </a:lnSpc>
              <a:spcBef>
                <a:spcPts val="380"/>
              </a:spcBef>
              <a:spcAft>
                <a:spcPct val="0"/>
              </a:spcAft>
              <a:buNone/>
            </a:pPr>
            <a:r>
              <a:rPr lang="en-US" sz="6400">
                <a:solidFill>
                  <a:srgbClr val="000000"/>
                </a:solidFill>
                <a:latin typeface="Calibri" panose="02020603050405020304" pitchFamily="2"/>
              </a:rPr>
              <a:t> </a:t>
            </a:r>
            <a:r>
              <a:rPr lang="en-US" sz="6400" smtClean="0">
                <a:solidFill>
                  <a:srgbClr val="000000"/>
                </a:solidFill>
                <a:latin typeface="Calibri" panose="02020603050405020304" pitchFamily="2"/>
              </a:rPr>
              <a:t>            </a:t>
            </a:r>
            <a:r>
              <a:rPr lang="en-US" sz="6400">
                <a:solidFill>
                  <a:srgbClr val="000000"/>
                </a:solidFill>
                <a:latin typeface="Calibri" panose="02020603050405020304" pitchFamily="2"/>
              </a:rPr>
              <a:t>business or in accordance with company policy are </a:t>
            </a:r>
            <a:r>
              <a:rPr lang="en-US" sz="6400" i="1" smtClean="0">
                <a:solidFill>
                  <a:srgbClr val="000000"/>
                </a:solidFill>
                <a:latin typeface="Calibri" panose="02020603050405020304" pitchFamily="2"/>
              </a:rPr>
              <a:t>not</a:t>
            </a:r>
          </a:p>
          <a:p>
            <a:pPr marL="502920" marR="320040" indent="0">
              <a:lnSpc>
                <a:spcPts val="1500"/>
              </a:lnSpc>
              <a:spcBef>
                <a:spcPts val="380"/>
              </a:spcBef>
              <a:spcAft>
                <a:spcPct val="0"/>
              </a:spcAft>
              <a:buNone/>
            </a:pPr>
            <a:r>
              <a:rPr lang="en-US" sz="6400" i="1">
                <a:solidFill>
                  <a:srgbClr val="000000"/>
                </a:solidFill>
                <a:latin typeface="Calibri" panose="02020603050405020304" pitchFamily="2"/>
              </a:rPr>
              <a:t> </a:t>
            </a:r>
            <a:r>
              <a:rPr lang="en-US" sz="6400" i="1" smtClean="0">
                <a:solidFill>
                  <a:srgbClr val="000000"/>
                </a:solidFill>
                <a:latin typeface="Calibri" panose="02020603050405020304" pitchFamily="2"/>
              </a:rPr>
              <a:t>            </a:t>
            </a:r>
            <a:r>
              <a:rPr lang="en-US" sz="6400" smtClean="0">
                <a:solidFill>
                  <a:srgbClr val="000000"/>
                </a:solidFill>
                <a:latin typeface="Calibri" panose="02020603050405020304" pitchFamily="2"/>
              </a:rPr>
              <a:t>protected. </a:t>
            </a:r>
            <a:endParaRPr lang="en-US" sz="6400">
              <a:solidFill>
                <a:srgbClr val="000000"/>
              </a:solidFill>
              <a:latin typeface="Calibri" panose="02020603050405020304" pitchFamily="2"/>
            </a:endParaRPr>
          </a:p>
          <a:p>
            <a:pPr marL="502920" indent="0">
              <a:lnSpc>
                <a:spcPts val="1500"/>
              </a:lnSpc>
              <a:spcBef>
                <a:spcPts val="450"/>
              </a:spcBef>
              <a:spcAft>
                <a:spcPct val="0"/>
              </a:spcAft>
              <a:buNone/>
            </a:pPr>
            <a:r>
              <a:rPr lang="en-US" sz="6400" smtClean="0">
                <a:solidFill>
                  <a:srgbClr val="000000"/>
                </a:solidFill>
                <a:latin typeface="Arial" panose="02020603050405020304" pitchFamily="2"/>
              </a:rPr>
              <a:t>	– </a:t>
            </a:r>
            <a:r>
              <a:rPr lang="en-US" sz="6400">
                <a:solidFill>
                  <a:srgbClr val="000000"/>
                </a:solidFill>
                <a:latin typeface="Calibri" panose="02020603050405020304" pitchFamily="2"/>
              </a:rPr>
              <a:t>Definite shift from normal course of business </a:t>
            </a:r>
            <a:r>
              <a:rPr lang="en-US" sz="6400" smtClean="0">
                <a:solidFill>
                  <a:srgbClr val="000000"/>
                </a:solidFill>
                <a:latin typeface="Calibri" panose="02020603050405020304" pitchFamily="2"/>
              </a:rPr>
              <a:t>to</a:t>
            </a:r>
          </a:p>
          <a:p>
            <a:pPr marL="502920" indent="0">
              <a:lnSpc>
                <a:spcPts val="1500"/>
              </a:lnSpc>
              <a:spcBef>
                <a:spcPts val="450"/>
              </a:spcBef>
              <a:spcAft>
                <a:spcPct val="0"/>
              </a:spcAft>
              <a:buNone/>
            </a:pPr>
            <a:r>
              <a:rPr lang="en-US" sz="6400">
                <a:solidFill>
                  <a:srgbClr val="000000"/>
                </a:solidFill>
                <a:latin typeface="Calibri" panose="02020603050405020304" pitchFamily="2"/>
              </a:rPr>
              <a:t> </a:t>
            </a:r>
            <a:r>
              <a:rPr lang="en-US" sz="6400" smtClean="0">
                <a:solidFill>
                  <a:srgbClr val="000000"/>
                </a:solidFill>
                <a:latin typeface="Calibri" panose="02020603050405020304" pitchFamily="2"/>
              </a:rPr>
              <a:t>            </a:t>
            </a:r>
            <a:r>
              <a:rPr lang="en-US" sz="6400">
                <a:solidFill>
                  <a:srgbClr val="000000"/>
                </a:solidFill>
                <a:latin typeface="Calibri" panose="02020603050405020304" pitchFamily="2"/>
              </a:rPr>
              <a:t>litigation </a:t>
            </a:r>
            <a:r>
              <a:rPr lang="en-US" sz="6400" smtClean="0">
                <a:solidFill>
                  <a:srgbClr val="000000"/>
                </a:solidFill>
                <a:latin typeface="Calibri" panose="02020603050405020304" pitchFamily="2"/>
              </a:rPr>
              <a:t>preparation. </a:t>
            </a:r>
          </a:p>
          <a:p>
            <a:pPr marL="502920" indent="0">
              <a:lnSpc>
                <a:spcPts val="1500"/>
              </a:lnSpc>
              <a:spcBef>
                <a:spcPts val="450"/>
              </a:spcBef>
              <a:spcAft>
                <a:spcPct val="0"/>
              </a:spcAft>
              <a:buNone/>
            </a:pPr>
            <a:endParaRPr lang="en-US" sz="7200">
              <a:solidFill>
                <a:srgbClr val="000000"/>
              </a:solidFill>
              <a:latin typeface="Calibri" panose="02020603050405020304" pitchFamily="2"/>
            </a:endParaRPr>
          </a:p>
          <a:p>
            <a:pPr marL="182880" indent="228600">
              <a:lnSpc>
                <a:spcPts val="1600"/>
              </a:lnSpc>
              <a:spcBef>
                <a:spcPts val="400"/>
              </a:spcBef>
              <a:spcAft>
                <a:spcPct val="0"/>
              </a:spcAft>
              <a:buFont typeface="Symbol"/>
              <a:buChar char="·"/>
            </a:pPr>
            <a:r>
              <a:rPr lang="en-US" sz="8000">
                <a:solidFill>
                  <a:srgbClr val="000000"/>
                </a:solidFill>
                <a:latin typeface="Calibri" panose="02020603050405020304" pitchFamily="2"/>
              </a:rPr>
              <a:t>Critical Self-Analysis </a:t>
            </a:r>
          </a:p>
          <a:p>
            <a:pPr marL="502920" indent="0">
              <a:lnSpc>
                <a:spcPct val="120000"/>
              </a:lnSpc>
              <a:spcBef>
                <a:spcPct val="0"/>
              </a:spcBef>
              <a:spcAft>
                <a:spcPct val="0"/>
              </a:spcAft>
              <a:buNone/>
              <a:tabLst>
                <a:tab pos="731520"/>
              </a:tabLst>
            </a:pPr>
            <a:r>
              <a:rPr lang="en-US" sz="7200" smtClean="0">
                <a:solidFill>
                  <a:srgbClr val="000000"/>
                </a:solidFill>
                <a:latin typeface="Arial" panose="02020603050405020304" pitchFamily="2"/>
              </a:rPr>
              <a:t>		– </a:t>
            </a:r>
            <a:r>
              <a:rPr lang="en-US" sz="6400" smtClean="0">
                <a:solidFill>
                  <a:srgbClr val="000000"/>
                </a:solidFill>
                <a:latin typeface="Calibri" panose="02020603050405020304" pitchFamily="2"/>
              </a:rPr>
              <a:t>Most </a:t>
            </a:r>
            <a:r>
              <a:rPr lang="en-US" sz="6400">
                <a:solidFill>
                  <a:srgbClr val="000000"/>
                </a:solidFill>
                <a:latin typeface="Calibri" panose="02020603050405020304" pitchFamily="2"/>
              </a:rPr>
              <a:t>limited of all privileges – few courts recognize </a:t>
            </a:r>
            <a:r>
              <a:rPr lang="en-US" sz="6400" smtClean="0">
                <a:solidFill>
                  <a:srgbClr val="000000"/>
                </a:solidFill>
                <a:latin typeface="Calibri" panose="02020603050405020304" pitchFamily="2"/>
              </a:rPr>
              <a:t>it. </a:t>
            </a:r>
            <a:endParaRPr lang="en-US" sz="6400">
              <a:solidFill>
                <a:srgbClr val="000000"/>
              </a:solidFill>
              <a:latin typeface="Calibri" panose="02020603050405020304" pitchFamily="2"/>
            </a:endParaRPr>
          </a:p>
          <a:p>
            <a:pPr marL="502920" marR="662940" indent="0">
              <a:lnSpc>
                <a:spcPct val="120000"/>
              </a:lnSpc>
              <a:spcBef>
                <a:spcPct val="0"/>
              </a:spcBef>
              <a:spcAft>
                <a:spcPct val="0"/>
              </a:spcAft>
              <a:buNone/>
            </a:pPr>
            <a:r>
              <a:rPr lang="en-US" sz="6400" smtClean="0">
                <a:solidFill>
                  <a:srgbClr val="000000"/>
                </a:solidFill>
                <a:latin typeface="Arial" panose="02020603050405020304" pitchFamily="2"/>
              </a:rPr>
              <a:t>	– </a:t>
            </a:r>
            <a:r>
              <a:rPr lang="en-US" sz="6400">
                <a:solidFill>
                  <a:srgbClr val="000000"/>
                </a:solidFill>
                <a:latin typeface="Calibri" panose="02020603050405020304" pitchFamily="2"/>
              </a:rPr>
              <a:t>Almost never available if audit is voluntary; </a:t>
            </a:r>
            <a:r>
              <a:rPr lang="en-US" sz="6400" smtClean="0">
                <a:solidFill>
                  <a:srgbClr val="000000"/>
                </a:solidFill>
                <a:latin typeface="Calibri" panose="02020603050405020304" pitchFamily="2"/>
              </a:rPr>
              <a:t>can be</a:t>
            </a:r>
          </a:p>
          <a:p>
            <a:pPr marL="502920" marR="662940" indent="0">
              <a:lnSpc>
                <a:spcPct val="120000"/>
              </a:lnSpc>
              <a:spcBef>
                <a:spcPct val="0"/>
              </a:spcBef>
              <a:spcAft>
                <a:spcPct val="0"/>
              </a:spcAft>
              <a:buNone/>
            </a:pPr>
            <a:r>
              <a:rPr lang="en-US" sz="6400">
                <a:solidFill>
                  <a:srgbClr val="000000"/>
                </a:solidFill>
                <a:latin typeface="Calibri" panose="02020603050405020304" pitchFamily="2"/>
              </a:rPr>
              <a:t> </a:t>
            </a:r>
            <a:r>
              <a:rPr lang="en-US" sz="6400" smtClean="0">
                <a:solidFill>
                  <a:srgbClr val="000000"/>
                </a:solidFill>
                <a:latin typeface="Calibri" panose="02020603050405020304" pitchFamily="2"/>
              </a:rPr>
              <a:t>            available </a:t>
            </a:r>
            <a:r>
              <a:rPr lang="en-US" sz="6400">
                <a:solidFill>
                  <a:srgbClr val="000000"/>
                </a:solidFill>
                <a:latin typeface="Calibri" panose="02020603050405020304" pitchFamily="2"/>
              </a:rPr>
              <a:t>for mandatory information gathering, such </a:t>
            </a:r>
            <a:r>
              <a:rPr lang="en-US" sz="6400" smtClean="0">
                <a:solidFill>
                  <a:srgbClr val="000000"/>
                </a:solidFill>
                <a:latin typeface="Calibri" panose="02020603050405020304" pitchFamily="2"/>
              </a:rPr>
              <a:t>as</a:t>
            </a:r>
          </a:p>
          <a:p>
            <a:pPr marL="502920" marR="662940" indent="0">
              <a:lnSpc>
                <a:spcPct val="120000"/>
              </a:lnSpc>
              <a:spcBef>
                <a:spcPct val="0"/>
              </a:spcBef>
              <a:spcAft>
                <a:spcPct val="0"/>
              </a:spcAft>
              <a:buNone/>
            </a:pPr>
            <a:r>
              <a:rPr lang="en-US" sz="6400">
                <a:solidFill>
                  <a:srgbClr val="000000"/>
                </a:solidFill>
                <a:latin typeface="Calibri" panose="02020603050405020304" pitchFamily="2"/>
              </a:rPr>
              <a:t> </a:t>
            </a:r>
            <a:r>
              <a:rPr lang="en-US" sz="6400" smtClean="0">
                <a:solidFill>
                  <a:srgbClr val="000000"/>
                </a:solidFill>
                <a:latin typeface="Calibri" panose="02020603050405020304" pitchFamily="2"/>
              </a:rPr>
              <a:t>            OFCCP reports.</a:t>
            </a:r>
            <a:endParaRPr lang="en-US" sz="6400">
              <a:solidFill>
                <a:srgbClr val="000000"/>
              </a:solidFill>
              <a:latin typeface="Calibri" panose="02020603050405020304" pitchFamily="2"/>
            </a:endParaRPr>
          </a:p>
        </p:txBody>
      </p:sp>
    </p:spTree>
    <p:extLst>
      <p:ext uri="{BB962C8B-B14F-4D97-AF65-F5344CB8AC3E}">
        <p14:creationId xmlns:p14="http://schemas.microsoft.com/office/powerpoint/2010/main" val="221092199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Protect the Privilege</a:t>
            </a:r>
            <a:endParaRPr lang="en-US"/>
          </a:p>
        </p:txBody>
      </p:sp>
      <p:sp>
        <p:nvSpPr>
          <p:cNvPr id="3" name="Content Placeholder 2"/>
          <p:cNvSpPr>
            <a:spLocks noGrp="1"/>
          </p:cNvSpPr>
          <p:nvPr>
            <p:ph sz="half" idx="1"/>
          </p:nvPr>
        </p:nvSpPr>
        <p:spPr/>
        <p:txBody>
          <a:bodyPr/>
          <a:lstStyle/>
          <a:p>
            <a:pPr marL="0" indent="274320">
              <a:lnSpc>
                <a:spcPts val="2100"/>
              </a:lnSpc>
              <a:spcAft>
                <a:spcPct val="0"/>
              </a:spcAft>
              <a:buFont typeface="Symbol"/>
              <a:buChar char="·"/>
            </a:pPr>
            <a:endParaRPr lang="en-US" sz="3600" spc="-50" smtClean="0">
              <a:solidFill>
                <a:srgbClr val="000000"/>
              </a:solidFill>
              <a:latin typeface="Calibri" panose="02020603050405020304" pitchFamily="2"/>
            </a:endParaRPr>
          </a:p>
          <a:p>
            <a:pPr marL="0" indent="274320">
              <a:lnSpc>
                <a:spcPts val="2100"/>
              </a:lnSpc>
              <a:spcAft>
                <a:spcPct val="0"/>
              </a:spcAft>
              <a:buFont typeface="Symbol"/>
              <a:buChar char="·"/>
            </a:pPr>
            <a:endParaRPr lang="en-US" sz="3600" spc="-50" smtClean="0">
              <a:solidFill>
                <a:srgbClr val="000000"/>
              </a:solidFill>
              <a:latin typeface="Calibri" panose="02020603050405020304" pitchFamily="2"/>
            </a:endParaRPr>
          </a:p>
          <a:p>
            <a:pPr marL="0" indent="274320">
              <a:lnSpc>
                <a:spcPts val="2100"/>
              </a:lnSpc>
              <a:spcAft>
                <a:spcPct val="0"/>
              </a:spcAft>
              <a:buFont typeface="Symbol"/>
              <a:buChar char="·"/>
            </a:pPr>
            <a:r>
              <a:rPr lang="en-US" sz="2400" spc="-50" smtClean="0">
                <a:solidFill>
                  <a:srgbClr val="000000"/>
                </a:solidFill>
                <a:latin typeface="Calibri" panose="02020603050405020304" pitchFamily="2"/>
              </a:rPr>
              <a:t>Issues </a:t>
            </a:r>
            <a:r>
              <a:rPr lang="en-US" sz="2400" spc="-50">
                <a:solidFill>
                  <a:srgbClr val="000000"/>
                </a:solidFill>
                <a:latin typeface="Calibri" panose="02020603050405020304" pitchFamily="2"/>
              </a:rPr>
              <a:t>facing in-house </a:t>
            </a:r>
            <a:r>
              <a:rPr lang="en-US" sz="2400" spc="-50" smtClean="0">
                <a:solidFill>
                  <a:srgbClr val="000000"/>
                </a:solidFill>
                <a:latin typeface="Calibri" panose="02020603050405020304" pitchFamily="2"/>
              </a:rPr>
              <a:t>counsel: </a:t>
            </a:r>
          </a:p>
          <a:p>
            <a:pPr marL="274320" indent="0">
              <a:spcBef>
                <a:spcPct val="0"/>
              </a:spcBef>
              <a:spcAft>
                <a:spcPct val="0"/>
              </a:spcAft>
              <a:buNone/>
            </a:pPr>
            <a:r>
              <a:rPr lang="en-US" sz="2000" spc="15" smtClean="0">
                <a:solidFill>
                  <a:srgbClr val="000000"/>
                </a:solidFill>
                <a:cs typeface="Calibri" panose="020f0502020204030204" pitchFamily="34" charset="0"/>
              </a:rPr>
              <a:t>	</a:t>
            </a:r>
            <a:r>
              <a:rPr lang="en-US" sz="2000" spc="15">
                <a:solidFill>
                  <a:srgbClr val="000000"/>
                </a:solidFill>
                <a:latin typeface="Arial" panose="02020603050405020304" pitchFamily="2"/>
              </a:rPr>
              <a:t>– </a:t>
            </a:r>
            <a:r>
              <a:rPr lang="en-US" sz="2000" spc="15">
                <a:solidFill>
                  <a:srgbClr val="000000"/>
                </a:solidFill>
                <a:cs typeface="Calibri" panose="020f0502020204030204" pitchFamily="34" charset="0"/>
              </a:rPr>
              <a:t>L</a:t>
            </a:r>
            <a:r>
              <a:rPr lang="en-US" sz="2000" spc="15" smtClean="0">
                <a:solidFill>
                  <a:srgbClr val="000000"/>
                </a:solidFill>
                <a:cs typeface="Calibri" panose="020f0502020204030204" pitchFamily="34" charset="0"/>
              </a:rPr>
              <a:t>egal </a:t>
            </a:r>
            <a:r>
              <a:rPr lang="en-US" sz="2000" spc="15">
                <a:solidFill>
                  <a:srgbClr val="000000"/>
                </a:solidFill>
                <a:cs typeface="Calibri" panose="020f0502020204030204" pitchFamily="34" charset="0"/>
              </a:rPr>
              <a:t>advice or business advice? </a:t>
            </a:r>
          </a:p>
          <a:p>
            <a:pPr marL="274320" indent="0">
              <a:spcBef>
                <a:spcPct val="0"/>
              </a:spcBef>
              <a:spcAft>
                <a:spcPct val="0"/>
              </a:spcAft>
              <a:buNone/>
            </a:pPr>
            <a:r>
              <a:rPr lang="en-US" sz="2000" spc="15" smtClean="0">
                <a:solidFill>
                  <a:srgbClr val="000000"/>
                </a:solidFill>
                <a:cs typeface="Calibri" panose="020f0502020204030204" pitchFamily="34" charset="0"/>
              </a:rPr>
              <a:t>	– </a:t>
            </a:r>
            <a:r>
              <a:rPr lang="en-US" sz="2000" spc="15">
                <a:solidFill>
                  <a:srgbClr val="000000"/>
                </a:solidFill>
                <a:cs typeface="Calibri" panose="020f0502020204030204" pitchFamily="34" charset="0"/>
              </a:rPr>
              <a:t>Mere copying of counsel will </a:t>
            </a:r>
            <a:r>
              <a:rPr lang="en-US" sz="2000" spc="15" smtClean="0">
                <a:solidFill>
                  <a:srgbClr val="000000"/>
                </a:solidFill>
                <a:cs typeface="Calibri" panose="020f0502020204030204" pitchFamily="34" charset="0"/>
              </a:rPr>
              <a:t>not </a:t>
            </a:r>
            <a:r>
              <a:rPr lang="en-US" sz="2000" smtClean="0">
                <a:solidFill>
                  <a:srgbClr val="000000"/>
                </a:solidFill>
                <a:cs typeface="Calibri" panose="020f0502020204030204" pitchFamily="34" charset="0"/>
              </a:rPr>
              <a:t>protect material</a:t>
            </a:r>
          </a:p>
          <a:p>
            <a:pPr marL="274320" indent="0">
              <a:spcBef>
                <a:spcPct val="0"/>
              </a:spcBef>
              <a:spcAft>
                <a:spcPct val="0"/>
              </a:spcAft>
              <a:buNone/>
            </a:pPr>
            <a:r>
              <a:rPr lang="en-US" sz="2000">
                <a:solidFill>
                  <a:srgbClr val="000000"/>
                </a:solidFill>
                <a:cs typeface="Calibri" panose="020f0502020204030204" pitchFamily="34" charset="0"/>
              </a:rPr>
              <a:t> </a:t>
            </a:r>
            <a:r>
              <a:rPr lang="en-US" sz="2000" smtClean="0">
                <a:solidFill>
                  <a:srgbClr val="000000"/>
                </a:solidFill>
                <a:cs typeface="Calibri" panose="020f0502020204030204" pitchFamily="34" charset="0"/>
              </a:rPr>
              <a:t>              that </a:t>
            </a:r>
            <a:r>
              <a:rPr lang="en-US" sz="2000">
                <a:solidFill>
                  <a:srgbClr val="000000"/>
                </a:solidFill>
                <a:cs typeface="Calibri" panose="020f0502020204030204" pitchFamily="34" charset="0"/>
              </a:rPr>
              <a:t>would </a:t>
            </a:r>
            <a:r>
              <a:rPr lang="en-US" sz="2000" smtClean="0">
                <a:solidFill>
                  <a:srgbClr val="000000"/>
                </a:solidFill>
                <a:cs typeface="Calibri" panose="020f0502020204030204" pitchFamily="34" charset="0"/>
              </a:rPr>
              <a:t>otherwise </a:t>
            </a:r>
            <a:r>
              <a:rPr lang="en-US" sz="2000">
                <a:solidFill>
                  <a:srgbClr val="000000"/>
                </a:solidFill>
                <a:cs typeface="Calibri" panose="020f0502020204030204" pitchFamily="34" charset="0"/>
              </a:rPr>
              <a:t>be </a:t>
            </a:r>
            <a:r>
              <a:rPr lang="en-US" sz="2000" smtClean="0">
                <a:solidFill>
                  <a:srgbClr val="000000"/>
                </a:solidFill>
                <a:cs typeface="Calibri" panose="020f0502020204030204" pitchFamily="34" charset="0"/>
              </a:rPr>
              <a:t>non-privileged. </a:t>
            </a:r>
            <a:endParaRPr lang="en-US" sz="2000">
              <a:solidFill>
                <a:srgbClr val="000000"/>
              </a:solidFill>
              <a:cs typeface="Calibri" panose="020f0502020204030204" pitchFamily="34" charset="0"/>
            </a:endParaRPr>
          </a:p>
          <a:p>
            <a:pPr marL="274320" indent="0">
              <a:spcBef>
                <a:spcPct val="0"/>
              </a:spcBef>
              <a:spcAft>
                <a:spcPct val="0"/>
              </a:spcAft>
              <a:buNone/>
            </a:pPr>
            <a:r>
              <a:rPr lang="en-US" sz="2000" smtClean="0">
                <a:solidFill>
                  <a:srgbClr val="000000"/>
                </a:solidFill>
                <a:cs typeface="Calibri" panose="020f0502020204030204" pitchFamily="34" charset="0"/>
              </a:rPr>
              <a:t>	– </a:t>
            </a:r>
            <a:r>
              <a:rPr lang="en-US" sz="2000">
                <a:solidFill>
                  <a:srgbClr val="000000"/>
                </a:solidFill>
                <a:cs typeface="Calibri" panose="020f0502020204030204" pitchFamily="34" charset="0"/>
              </a:rPr>
              <a:t>Sanctions may apply when a </a:t>
            </a:r>
            <a:r>
              <a:rPr lang="en-US" sz="2000" smtClean="0">
                <a:solidFill>
                  <a:srgbClr val="000000"/>
                </a:solidFill>
                <a:cs typeface="Calibri" panose="020f0502020204030204" pitchFamily="34" charset="0"/>
              </a:rPr>
              <a:t>company uses</a:t>
            </a:r>
          </a:p>
          <a:p>
            <a:pPr marL="274320" indent="0">
              <a:spcBef>
                <a:spcPct val="0"/>
              </a:spcBef>
              <a:spcAft>
                <a:spcPct val="0"/>
              </a:spcAft>
              <a:buNone/>
            </a:pPr>
            <a:r>
              <a:rPr lang="en-US" sz="2000">
                <a:solidFill>
                  <a:srgbClr val="000000"/>
                </a:solidFill>
                <a:cs typeface="Calibri" panose="020f0502020204030204" pitchFamily="34" charset="0"/>
              </a:rPr>
              <a:t> </a:t>
            </a:r>
            <a:r>
              <a:rPr lang="en-US" sz="2000" smtClean="0">
                <a:solidFill>
                  <a:srgbClr val="000000"/>
                </a:solidFill>
                <a:cs typeface="Calibri" panose="020f0502020204030204" pitchFamily="34" charset="0"/>
              </a:rPr>
              <a:t>              in-house counsel to apply a “veneer of privilege”</a:t>
            </a:r>
          </a:p>
          <a:p>
            <a:pPr marL="274320" indent="0">
              <a:spcBef>
                <a:spcPct val="0"/>
              </a:spcBef>
              <a:spcAft>
                <a:spcPct val="0"/>
              </a:spcAft>
              <a:buNone/>
            </a:pPr>
            <a:r>
              <a:rPr lang="en-US" sz="2000">
                <a:solidFill>
                  <a:srgbClr val="000000"/>
                </a:solidFill>
                <a:cs typeface="Calibri" panose="020f0502020204030204" pitchFamily="34" charset="0"/>
              </a:rPr>
              <a:t> </a:t>
            </a:r>
            <a:r>
              <a:rPr lang="en-US" sz="2000" smtClean="0">
                <a:solidFill>
                  <a:srgbClr val="000000"/>
                </a:solidFill>
                <a:cs typeface="Calibri" panose="020f0502020204030204" pitchFamily="34" charset="0"/>
              </a:rPr>
              <a:t>              to non-privileged materials.</a:t>
            </a:r>
            <a:endParaRPr lang="en-US" sz="2000">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2280219526"/>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Protect the Privilege</a:t>
            </a:r>
            <a:endParaRPr lang="en-US"/>
          </a:p>
        </p:txBody>
      </p:sp>
      <p:sp>
        <p:nvSpPr>
          <p:cNvPr id="3" name="Content Placeholder 2"/>
          <p:cNvSpPr>
            <a:spLocks noGrp="1"/>
          </p:cNvSpPr>
          <p:nvPr>
            <p:ph sz="half" idx="1"/>
          </p:nvPr>
        </p:nvSpPr>
        <p:spPr/>
        <p:txBody>
          <a:bodyPr/>
          <a:lstStyle/>
          <a:p>
            <a:pPr marL="182880" indent="228600">
              <a:lnSpc>
                <a:spcPts val="1900"/>
              </a:lnSpc>
              <a:spcBef>
                <a:spcPts val="2015"/>
              </a:spcBef>
              <a:spcAft>
                <a:spcPct val="0"/>
              </a:spcAft>
              <a:buFont typeface="Symbol"/>
              <a:buChar char="·"/>
            </a:pPr>
            <a:endParaRPr lang="en-US" smtClean="0">
              <a:solidFill>
                <a:srgbClr val="000000"/>
              </a:solidFill>
              <a:latin typeface="Calibri" panose="02020603050405020304" pitchFamily="2"/>
            </a:endParaRPr>
          </a:p>
          <a:p>
            <a:pPr marL="182880" indent="228600">
              <a:spcBef>
                <a:spcPct val="0"/>
              </a:spcBef>
              <a:spcAft>
                <a:spcPct val="0"/>
              </a:spcAft>
              <a:buFont typeface="Symbol"/>
              <a:buChar char="·"/>
            </a:pPr>
            <a:r>
              <a:rPr lang="en-US" sz="2400" smtClean="0">
                <a:solidFill>
                  <a:srgbClr val="000000"/>
                </a:solidFill>
                <a:latin typeface="Calibri" panose="02020603050405020304" pitchFamily="2"/>
              </a:rPr>
              <a:t>Unintended </a:t>
            </a:r>
            <a:r>
              <a:rPr lang="en-US" sz="2400">
                <a:solidFill>
                  <a:srgbClr val="000000"/>
                </a:solidFill>
                <a:latin typeface="Calibri" panose="02020603050405020304" pitchFamily="2"/>
              </a:rPr>
              <a:t>privilege and work product waivers </a:t>
            </a:r>
          </a:p>
          <a:p>
            <a:pPr marL="411480" indent="0">
              <a:spcBef>
                <a:spcPct val="0"/>
              </a:spcBef>
              <a:spcAft>
                <a:spcPct val="0"/>
              </a:spcAft>
              <a:buNone/>
            </a:pPr>
            <a:r>
              <a:rPr lang="en-US" sz="2400">
                <a:solidFill>
                  <a:srgbClr val="000000"/>
                </a:solidFill>
                <a:latin typeface="Calibri" panose="02020603050405020304" pitchFamily="2"/>
              </a:rPr>
              <a:t>occur not infrequently during investigations and </a:t>
            </a:r>
          </a:p>
          <a:p>
            <a:pPr marL="411480" indent="0">
              <a:spcBef>
                <a:spcPct val="0"/>
              </a:spcBef>
              <a:spcAft>
                <a:spcPct val="0"/>
              </a:spcAft>
              <a:buNone/>
            </a:pPr>
            <a:r>
              <a:rPr lang="en-US" sz="2400">
                <a:solidFill>
                  <a:srgbClr val="000000"/>
                </a:solidFill>
                <a:latin typeface="Calibri" panose="02020603050405020304" pitchFamily="2"/>
              </a:rPr>
              <a:t>audits in employment, environmental, trade </a:t>
            </a:r>
          </a:p>
          <a:p>
            <a:pPr marL="411480" indent="0">
              <a:spcBef>
                <a:spcPct val="0"/>
              </a:spcBef>
              <a:spcAft>
                <a:spcPct val="0"/>
              </a:spcAft>
              <a:buNone/>
            </a:pPr>
            <a:r>
              <a:rPr lang="en-US" sz="2400">
                <a:solidFill>
                  <a:srgbClr val="000000"/>
                </a:solidFill>
                <a:latin typeface="Calibri" panose="02020603050405020304" pitchFamily="2"/>
              </a:rPr>
              <a:t>secret/IP matters, etc</a:t>
            </a:r>
            <a:r>
              <a:rPr lang="en-US" sz="2400" smtClean="0">
                <a:solidFill>
                  <a:srgbClr val="000000"/>
                </a:solidFill>
                <a:latin typeface="Calibri" panose="02020603050405020304" pitchFamily="2"/>
              </a:rPr>
              <a:t>.:</a:t>
            </a:r>
          </a:p>
          <a:p>
            <a:pPr marL="502920" marR="822960" indent="0">
              <a:spcBef>
                <a:spcPct val="0"/>
              </a:spcBef>
              <a:spcAft>
                <a:spcPct val="0"/>
              </a:spcAft>
              <a:buNone/>
            </a:pPr>
            <a:r>
              <a:rPr lang="en-US" smtClean="0">
                <a:solidFill>
                  <a:srgbClr val="000000"/>
                </a:solidFill>
                <a:latin typeface="Arial" panose="02020603050405020304" pitchFamily="2"/>
              </a:rPr>
              <a:t>	</a:t>
            </a:r>
            <a:r>
              <a:rPr lang="en-US" sz="2000" smtClean="0">
                <a:solidFill>
                  <a:srgbClr val="000000"/>
                </a:solidFill>
                <a:cs typeface="Calibri" panose="020f0502020204030204" pitchFamily="34" charset="0"/>
              </a:rPr>
              <a:t>– </a:t>
            </a:r>
            <a:r>
              <a:rPr lang="en-US" sz="2000">
                <a:solidFill>
                  <a:srgbClr val="000000"/>
                </a:solidFill>
                <a:cs typeface="Calibri" panose="020f0502020204030204" pitchFamily="34" charset="0"/>
              </a:rPr>
              <a:t>What should the role of in-house counsel </a:t>
            </a:r>
            <a:r>
              <a:rPr lang="en-US" sz="2000" smtClean="0">
                <a:solidFill>
                  <a:srgbClr val="000000"/>
                </a:solidFill>
                <a:cs typeface="Calibri" panose="020f0502020204030204" pitchFamily="34" charset="0"/>
              </a:rPr>
              <a:t>be</a:t>
            </a:r>
          </a:p>
          <a:p>
            <a:pPr marL="502920" marR="822960" indent="0">
              <a:spcBef>
                <a:spcPct val="0"/>
              </a:spcBef>
              <a:spcAft>
                <a:spcPct val="0"/>
              </a:spcAft>
              <a:buNone/>
            </a:pPr>
            <a:r>
              <a:rPr lang="en-US" sz="2000">
                <a:solidFill>
                  <a:srgbClr val="000000"/>
                </a:solidFill>
                <a:cs typeface="Calibri" panose="020f0502020204030204" pitchFamily="34" charset="0"/>
              </a:rPr>
              <a:t> </a:t>
            </a:r>
            <a:r>
              <a:rPr lang="en-US" sz="2000" smtClean="0">
                <a:solidFill>
                  <a:srgbClr val="000000"/>
                </a:solidFill>
                <a:cs typeface="Calibri" panose="020f0502020204030204" pitchFamily="34" charset="0"/>
              </a:rPr>
              <a:t>          </a:t>
            </a:r>
            <a:r>
              <a:rPr lang="en-US" sz="2000">
                <a:solidFill>
                  <a:srgbClr val="000000"/>
                </a:solidFill>
                <a:cs typeface="Calibri" panose="020f0502020204030204" pitchFamily="34" charset="0"/>
              </a:rPr>
              <a:t>in an investigation? </a:t>
            </a:r>
          </a:p>
          <a:p>
            <a:endParaRPr lang="en-US"/>
          </a:p>
        </p:txBody>
      </p:sp>
    </p:spTree>
    <p:extLst>
      <p:ext uri="{BB962C8B-B14F-4D97-AF65-F5344CB8AC3E}">
        <p14:creationId xmlns:p14="http://schemas.microsoft.com/office/powerpoint/2010/main" val="327600116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Picture 5"/>
          <p:cNvPicPr/>
          <p:nvPr/>
        </p:nvPicPr>
        <p:blipFill>
          <a:blip r:embed="rId3"/>
          <a:stretch>
            <a:fillRect/>
          </a:stretch>
        </p:blipFill>
        <p:spPr>
          <a:xfrm>
            <a:off x="3757193" y="1638021"/>
            <a:ext cx="3451272" cy="23953"/>
          </a:xfrm>
          <a:prstGeom prst="rect">
            <a:avLst/>
          </a:prstGeom>
        </p:spPr>
      </p:pic>
      <p:sp>
        <p:nvSpPr>
          <p:cNvPr id="9" name="Title 8"/>
          <p:cNvSpPr>
            <a:spLocks noGrp="1"/>
          </p:cNvSpPr>
          <p:nvPr>
            <p:ph type="title"/>
          </p:nvPr>
        </p:nvSpPr>
        <p:spPr>
          <a:xfrm>
            <a:off x="1658938" y="112713"/>
            <a:ext cx="7227887" cy="694896"/>
          </a:xfrm>
        </p:spPr>
        <p:txBody>
          <a:bodyPr>
            <a:normAutofit fontScale="90000"/>
          </a:bodyPr>
          <a:lstStyle/>
          <a:p>
            <a:pPr algn="ctr"/>
            <a:br>
              <a:rPr lang="en-US" sz="2200" smtClean="0"/>
            </a:br>
            <a:r>
              <a:rPr lang="en-US" sz="1800" smtClean="0"/>
              <a:t>Ogletree, Deakins, Nash, Smoak &amp; Stewart, P.C.</a:t>
            </a:r>
            <a:br>
              <a:rPr lang="en-US" sz="1800"/>
            </a:br>
            <a:r>
              <a:rPr lang="en-US" sz="1800" smtClean="0"/>
              <a:t>15 W. South Temple, Suite 950</a:t>
            </a:r>
            <a:br>
              <a:rPr lang="en-US" sz="1800" smtClean="0"/>
            </a:br>
            <a:r>
              <a:rPr lang="en-US" sz="1800" smtClean="0"/>
              <a:t>Salt Lake City, UT 84101</a:t>
            </a:r>
            <a:br>
              <a:rPr lang="en-US" sz="1800" smtClean="0"/>
            </a:br>
            <a:endParaRPr lang="en-US" sz="1800"/>
          </a:p>
        </p:txBody>
      </p:sp>
      <p:sp>
        <p:nvSpPr>
          <p:cNvPr id="12" name="Text Placeholder 11"/>
          <p:cNvSpPr>
            <a:spLocks noGrp="1"/>
          </p:cNvSpPr>
          <p:nvPr>
            <p:ph type="body" idx="4294967295"/>
          </p:nvPr>
        </p:nvSpPr>
        <p:spPr>
          <a:xfrm>
            <a:off x="9061450" y="4129088"/>
            <a:ext cx="82550" cy="266700"/>
          </a:xfrm>
          <a:prstGeom prst="rect">
            <a:avLst/>
          </a:prstGeom>
          <a:noFill/>
          <a:ln w="0" cmpd="sng">
            <a:noFill/>
            <a:prstDash val="solid"/>
          </a:ln>
        </p:spPr>
        <p:txBody>
          <a:bodyPr vert="horz" lIns="0" tIns="55049" rIns="0" bIns="0" rtlCol="0" anchor="t">
            <a:normAutofit/>
          </a:bodyPr>
          <a:lstStyle/>
          <a:p>
            <a:pPr>
              <a:lnSpc>
                <a:spcPts val="596"/>
              </a:lnSpc>
              <a:spcAft>
                <a:spcPts val="1052"/>
              </a:spcAft>
            </a:pPr>
            <a:r>
              <a:rPr lang="en-US" sz="497">
                <a:solidFill>
                  <a:srgbClr val="0048A9"/>
                </a:solidFill>
                <a:latin typeface="Arial" panose="02020603050405020304" pitchFamily="2"/>
              </a:rPr>
              <a:t> </a:t>
            </a:r>
          </a:p>
        </p:txBody>
      </p:sp>
      <p:pic>
        <p:nvPicPr>
          <p:cNvPr id="13" name="Picture 12"/>
          <p:cNvPicPr>
            <a:picLocks noChangeAspect="1"/>
          </p:cNvPicPr>
          <p:nvPr/>
        </p:nvPicPr>
        <p:blipFill>
          <a:blip r:embed="rId4"/>
          <a:stretch>
            <a:fillRect/>
          </a:stretch>
        </p:blipFill>
        <p:spPr>
          <a:xfrm>
            <a:off x="3821225" y="1099895"/>
            <a:ext cx="2683130" cy="2844706"/>
          </a:xfrm>
          <a:prstGeom prst="rect">
            <a:avLst/>
          </a:prstGeom>
        </p:spPr>
      </p:pic>
      <p:sp>
        <p:nvSpPr>
          <p:cNvPr id="3" name="AutoShape 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Content Placeholder 16"/>
          <p:cNvSpPr>
            <a:spLocks noGrp="1"/>
          </p:cNvSpPr>
          <p:nvPr>
            <p:ph sz="half" idx="2"/>
          </p:nvPr>
        </p:nvSpPr>
        <p:spPr>
          <a:xfrm>
            <a:off x="3821225" y="4027728"/>
            <a:ext cx="2683130" cy="1008398"/>
          </a:xfrm>
        </p:spPr>
        <p:txBody>
          <a:bodyPr>
            <a:normAutofit/>
          </a:bodyPr>
          <a:lstStyle/>
          <a:p>
            <a:pPr marL="0" indent="0">
              <a:buNone/>
            </a:pPr>
            <a:r>
              <a:rPr lang="en-US" sz="1600" smtClean="0"/>
              <a:t>tim.keegan@ogletree.com</a:t>
            </a:r>
          </a:p>
          <a:p>
            <a:pPr marL="0" indent="0">
              <a:buNone/>
            </a:pPr>
            <a:r>
              <a:rPr lang="en-US" sz="1600" smtClean="0"/>
              <a:t>(</a:t>
            </a:r>
            <a:r>
              <a:rPr lang="en-US" sz="1600"/>
              <a:t>801) 658-6002</a:t>
            </a:r>
          </a:p>
          <a:p>
            <a:pPr marL="0" indent="0">
              <a:buNone/>
            </a:pPr>
            <a:endParaRPr lang="en-US" sz="1600"/>
          </a:p>
        </p:txBody>
      </p:sp>
    </p:spTree>
    <p:extLst>
      <p:ext uri="{BB962C8B-B14F-4D97-AF65-F5344CB8AC3E}">
        <p14:creationId xmlns:p14="http://schemas.microsoft.com/office/powerpoint/2010/main" val="3037402268"/>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a:solidFill>
                  <a:srgbClr val="0070C0"/>
                </a:solidFill>
              </a:rPr>
              <a:t>Protect the </a:t>
            </a:r>
            <a:r>
              <a:rPr lang="en-US" b="1" smtClean="0">
                <a:solidFill>
                  <a:srgbClr val="0070C0"/>
                </a:solidFill>
              </a:rPr>
              <a:t>Privilege – Technology Considerations	</a:t>
            </a:r>
            <a:endParaRPr lang="en-US"/>
          </a:p>
        </p:txBody>
      </p:sp>
      <p:sp>
        <p:nvSpPr>
          <p:cNvPr id="3" name="Content Placeholder 2"/>
          <p:cNvSpPr>
            <a:spLocks noGrp="1"/>
          </p:cNvSpPr>
          <p:nvPr>
            <p:ph sz="half" idx="1"/>
          </p:nvPr>
        </p:nvSpPr>
        <p:spPr/>
        <p:txBody>
          <a:bodyPr>
            <a:normAutofit fontScale="92500" lnSpcReduction="10000"/>
          </a:bodyPr>
          <a:lstStyle/>
          <a:p>
            <a:pPr marL="182880" indent="228600">
              <a:lnSpc>
                <a:spcPts val="1900"/>
              </a:lnSpc>
              <a:spcBef>
                <a:spcPts val="2015"/>
              </a:spcBef>
              <a:spcAft>
                <a:spcPct val="0"/>
              </a:spcAft>
              <a:buFont typeface="Symbol"/>
              <a:buChar char="·"/>
            </a:pPr>
            <a:endParaRPr lang="en-US" smtClean="0">
              <a:solidFill>
                <a:srgbClr val="000000"/>
              </a:solidFill>
              <a:latin typeface="Calibri" panose="02020603050405020304" pitchFamily="2"/>
            </a:endParaRPr>
          </a:p>
          <a:p>
            <a:pPr marL="182880" indent="228600">
              <a:spcBef>
                <a:spcPct val="0"/>
              </a:spcBef>
              <a:spcAft>
                <a:spcPct val="0"/>
              </a:spcAft>
              <a:buFont typeface="Symbol"/>
              <a:buChar char="·"/>
            </a:pPr>
            <a:r>
              <a:rPr lang="en-US" sz="2400" smtClean="0">
                <a:solidFill>
                  <a:srgbClr val="000000"/>
                </a:solidFill>
                <a:latin typeface="Calibri" panose="02020603050405020304" pitchFamily="2"/>
              </a:rPr>
              <a:t>Rule 1.6(c): A lawyer shall make reasonable efforts to</a:t>
            </a:r>
          </a:p>
          <a:p>
            <a:pPr marL="182880" indent="0">
              <a:spcBef>
                <a:spcPct val="0"/>
              </a:spcBef>
              <a:spcAft>
                <a:spcPct val="0"/>
              </a:spcAft>
              <a:buNone/>
            </a:pPr>
            <a:r>
              <a:rPr lang="en-US" sz="2400" smtClean="0">
                <a:solidFill>
                  <a:srgbClr val="000000"/>
                </a:solidFill>
                <a:latin typeface="Calibri" panose="02020603050405020304" pitchFamily="2"/>
              </a:rPr>
              <a:t>    prevent the inadvertent or unauthorized disclosure of,</a:t>
            </a:r>
          </a:p>
          <a:p>
            <a:pPr marL="182880" indent="0">
              <a:spcBef>
                <a:spcPct val="0"/>
              </a:spcBef>
              <a:spcAft>
                <a:spcPct val="0"/>
              </a:spcAft>
              <a:buNone/>
            </a:pPr>
            <a:r>
              <a:rPr lang="en-US" sz="2400" smtClean="0">
                <a:solidFill>
                  <a:srgbClr val="000000"/>
                </a:solidFill>
                <a:latin typeface="Calibri" panose="02020603050405020304" pitchFamily="2"/>
              </a:rPr>
              <a:t>    or unauthorized access to, information relating to the </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representation of a client.</a:t>
            </a:r>
          </a:p>
          <a:p>
            <a:pPr marL="182880" indent="228600">
              <a:spcBef>
                <a:spcPct val="0"/>
              </a:spcBef>
              <a:spcAft>
                <a:spcPct val="0"/>
              </a:spcAft>
              <a:buFont typeface="Symbol"/>
              <a:buChar char="·"/>
            </a:pPr>
            <a:endParaRPr lang="en-US" sz="2400">
              <a:solidFill>
                <a:srgbClr val="000000"/>
              </a:solidFill>
              <a:latin typeface="Calibri" panose="02020603050405020304" pitchFamily="2"/>
            </a:endParaRPr>
          </a:p>
          <a:p>
            <a:pPr marL="182880" indent="228600">
              <a:spcBef>
                <a:spcPct val="0"/>
              </a:spcBef>
              <a:spcAft>
                <a:spcPct val="0"/>
              </a:spcAft>
              <a:buFont typeface="Symbol"/>
              <a:buChar char="·"/>
            </a:pPr>
            <a:r>
              <a:rPr lang="en-US" sz="2400" smtClean="0">
                <a:solidFill>
                  <a:srgbClr val="000000"/>
                </a:solidFill>
                <a:latin typeface="Calibri" panose="02020603050405020304" pitchFamily="2"/>
              </a:rPr>
              <a:t>A lawyer should also keep abreast of changes in the law</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and its practice, </a:t>
            </a:r>
            <a:r>
              <a:rPr lang="en-US" sz="2400" b="1" i="1" smtClean="0">
                <a:solidFill>
                  <a:srgbClr val="000000"/>
                </a:solidFill>
                <a:latin typeface="Calibri" panose="02020603050405020304" pitchFamily="2"/>
              </a:rPr>
              <a:t>including the benefits and risks associated</a:t>
            </a:r>
          </a:p>
          <a:p>
            <a:pPr marL="182880" indent="0">
              <a:spcBef>
                <a:spcPct val="0"/>
              </a:spcBef>
              <a:spcAft>
                <a:spcPct val="0"/>
              </a:spcAft>
              <a:buNone/>
            </a:pPr>
            <a:r>
              <a:rPr lang="en-US" sz="2400" b="1" i="1">
                <a:solidFill>
                  <a:srgbClr val="000000"/>
                </a:solidFill>
                <a:latin typeface="Calibri" panose="02020603050405020304" pitchFamily="2"/>
              </a:rPr>
              <a:t> </a:t>
            </a:r>
            <a:r>
              <a:rPr lang="en-US" sz="2400" b="1" i="1" smtClean="0">
                <a:solidFill>
                  <a:srgbClr val="000000"/>
                </a:solidFill>
                <a:latin typeface="Calibri" panose="02020603050405020304" pitchFamily="2"/>
              </a:rPr>
              <a:t>   with relevant technology</a:t>
            </a:r>
            <a:r>
              <a:rPr lang="en-US" sz="2400" b="1" smtClean="0">
                <a:solidFill>
                  <a:srgbClr val="000000"/>
                </a:solidFill>
                <a:latin typeface="Calibri" panose="02020603050405020304" pitchFamily="2"/>
              </a:rPr>
              <a:t>.  </a:t>
            </a:r>
            <a:r>
              <a:rPr lang="en-US" sz="2400" smtClean="0">
                <a:solidFill>
                  <a:srgbClr val="000000"/>
                </a:solidFill>
                <a:latin typeface="Calibri" panose="02020603050405020304" pitchFamily="2"/>
              </a:rPr>
              <a:t>Rule 1.1, Comment 8.</a:t>
            </a:r>
            <a:endParaRPr lang="en-US" sz="2400" b="1" smtClean="0">
              <a:solidFill>
                <a:srgbClr val="000000"/>
              </a:solidFill>
              <a:latin typeface="Calibri" panose="02020603050405020304" pitchFamily="2"/>
            </a:endParaRPr>
          </a:p>
          <a:p>
            <a:pPr marL="182880" indent="228600">
              <a:spcBef>
                <a:spcPct val="0"/>
              </a:spcBef>
              <a:spcAft>
                <a:spcPct val="0"/>
              </a:spcAft>
              <a:buFont typeface="Symbol"/>
              <a:buChar char="·"/>
            </a:pPr>
            <a:endParaRPr lang="en-US" sz="2400" b="1">
              <a:solidFill>
                <a:srgbClr val="000000"/>
              </a:solidFill>
              <a:latin typeface="Calibri" panose="02020603050405020304" pitchFamily="2"/>
            </a:endParaRPr>
          </a:p>
          <a:p>
            <a:pPr marL="182880" indent="228600">
              <a:spcBef>
                <a:spcPct val="0"/>
              </a:spcBef>
              <a:spcAft>
                <a:spcPct val="0"/>
              </a:spcAft>
              <a:buFont typeface="Symbol"/>
              <a:buChar char="·"/>
            </a:pPr>
            <a:r>
              <a:rPr lang="en-US" sz="2400" smtClean="0">
                <a:solidFill>
                  <a:srgbClr val="000000"/>
                </a:solidFill>
                <a:latin typeface="Calibri" panose="02020603050405020304" pitchFamily="2"/>
              </a:rPr>
              <a:t>38 states, including </a:t>
            </a:r>
            <a:r>
              <a:rPr lang="en-US" sz="2400" b="1" u="sng" smtClean="0">
                <a:solidFill>
                  <a:srgbClr val="000000"/>
                </a:solidFill>
                <a:latin typeface="Calibri" panose="02020603050405020304" pitchFamily="2"/>
              </a:rPr>
              <a:t>Utah</a:t>
            </a:r>
            <a:r>
              <a:rPr lang="en-US" sz="2400" smtClean="0">
                <a:solidFill>
                  <a:srgbClr val="000000"/>
                </a:solidFill>
                <a:latin typeface="Calibri" panose="02020603050405020304" pitchFamily="2"/>
              </a:rPr>
              <a:t>, require attorneys to keep up</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with technology.</a:t>
            </a:r>
            <a:endParaRPr lang="en-US" sz="2000">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292608264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a:solidFill>
                  <a:srgbClr val="0070C0"/>
                </a:solidFill>
              </a:rPr>
              <a:t>Protect the </a:t>
            </a:r>
            <a:r>
              <a:rPr lang="en-US" b="1" smtClean="0">
                <a:solidFill>
                  <a:srgbClr val="0070C0"/>
                </a:solidFill>
              </a:rPr>
              <a:t>Privilege – Technology Considerations	</a:t>
            </a:r>
            <a:endParaRPr lang="en-US"/>
          </a:p>
        </p:txBody>
      </p:sp>
      <p:sp>
        <p:nvSpPr>
          <p:cNvPr id="3" name="Content Placeholder 2"/>
          <p:cNvSpPr>
            <a:spLocks noGrp="1"/>
          </p:cNvSpPr>
          <p:nvPr>
            <p:ph sz="half" idx="1"/>
          </p:nvPr>
        </p:nvSpPr>
        <p:spPr/>
        <p:txBody>
          <a:bodyPr>
            <a:normAutofit lnSpcReduction="10000"/>
          </a:bodyPr>
          <a:lstStyle/>
          <a:p>
            <a:pPr marL="182880" indent="228600">
              <a:lnSpc>
                <a:spcPts val="1900"/>
              </a:lnSpc>
              <a:spcBef>
                <a:spcPts val="2015"/>
              </a:spcBef>
              <a:spcAft>
                <a:spcPct val="0"/>
              </a:spcAft>
              <a:buFont typeface="Symbol"/>
              <a:buChar char="·"/>
            </a:pPr>
            <a:endParaRPr lang="en-US" smtClean="0">
              <a:solidFill>
                <a:srgbClr val="000000"/>
              </a:solidFill>
              <a:latin typeface="Calibri" panose="02020603050405020304" pitchFamily="2"/>
            </a:endParaRPr>
          </a:p>
          <a:p>
            <a:pPr marL="182880" indent="0">
              <a:spcBef>
                <a:spcPct val="0"/>
              </a:spcBef>
              <a:spcAft>
                <a:spcPct val="0"/>
              </a:spcAft>
              <a:buNone/>
            </a:pPr>
            <a:r>
              <a:rPr lang="en-US" sz="2400" smtClean="0">
                <a:solidFill>
                  <a:srgbClr val="000000"/>
                </a:solidFill>
                <a:latin typeface="Calibri" panose="02020603050405020304" pitchFamily="2"/>
              </a:rPr>
              <a:t>Implications from Use of Technology</a:t>
            </a:r>
          </a:p>
          <a:p>
            <a:pPr marL="182880" indent="0">
              <a:spcBef>
                <a:spcPct val="0"/>
              </a:spcBef>
              <a:spcAft>
                <a:spcPct val="0"/>
              </a:spcAft>
              <a:buNone/>
            </a:pPr>
            <a:endParaRPr lang="en-US" sz="2400">
              <a:solidFill>
                <a:srgbClr val="000000"/>
              </a:solidFill>
              <a:latin typeface="Calibri" panose="02020603050405020304" pitchFamily="2"/>
            </a:endParaRP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Possible loss of privilege when sending emails, transferring documents, or responding to discovery.</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Use of cloud technologies/applications.</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Risks associated with mobile devices/data security issues.</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Increased use of social media.</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Heightened importance given increase in remote work environments. </a:t>
            </a:r>
            <a:endParaRPr lang="en-US" sz="2000">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2901759977"/>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a:solidFill>
                  <a:srgbClr val="0070C0"/>
                </a:solidFill>
              </a:rPr>
              <a:t>Protect the </a:t>
            </a:r>
            <a:r>
              <a:rPr lang="en-US" b="1" smtClean="0">
                <a:solidFill>
                  <a:srgbClr val="0070C0"/>
                </a:solidFill>
              </a:rPr>
              <a:t>Privilege – Technology Considerations	</a:t>
            </a:r>
            <a:endParaRPr lang="en-US"/>
          </a:p>
        </p:txBody>
      </p:sp>
      <p:sp>
        <p:nvSpPr>
          <p:cNvPr id="3" name="Content Placeholder 2"/>
          <p:cNvSpPr>
            <a:spLocks noGrp="1"/>
          </p:cNvSpPr>
          <p:nvPr>
            <p:ph sz="half" idx="1"/>
          </p:nvPr>
        </p:nvSpPr>
        <p:spPr/>
        <p:txBody>
          <a:bodyPr>
            <a:normAutofit/>
          </a:bodyPr>
          <a:lstStyle/>
          <a:p>
            <a:pPr marL="182880" indent="228600">
              <a:lnSpc>
                <a:spcPts val="1900"/>
              </a:lnSpc>
              <a:spcBef>
                <a:spcPts val="2015"/>
              </a:spcBef>
              <a:spcAft>
                <a:spcPct val="0"/>
              </a:spcAft>
              <a:buFont typeface="Symbol"/>
              <a:buChar char="·"/>
            </a:pPr>
            <a:endParaRPr lang="en-US" smtClean="0">
              <a:solidFill>
                <a:srgbClr val="000000"/>
              </a:solidFill>
              <a:latin typeface="Calibri" panose="02020603050405020304" pitchFamily="2"/>
            </a:endParaRP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An attorney’s use of technology includes the obligation to safeguard client information against unauthorized access or disclosure.</a:t>
            </a:r>
          </a:p>
          <a:p>
            <a:pPr marL="182880" indent="0">
              <a:spcBef>
                <a:spcPct val="0"/>
              </a:spcBef>
              <a:spcAft>
                <a:spcPct val="0"/>
              </a:spcAft>
              <a:buNone/>
            </a:pPr>
            <a:endParaRPr lang="en-US" sz="2400" smtClean="0">
              <a:solidFill>
                <a:srgbClr val="000000"/>
              </a:solidFill>
              <a:latin typeface="Calibri" panose="02020603050405020304" pitchFamily="2"/>
            </a:endParaRP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While working from home, a lawyer must “make reasonable efforts to ensure” other members of the household or any visitors thereto cannot access client materials or communications.  </a:t>
            </a:r>
            <a:endParaRPr lang="en-US" sz="2000">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164928425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a:solidFill>
                  <a:srgbClr val="0070C0"/>
                </a:solidFill>
              </a:rPr>
              <a:t>Protect the </a:t>
            </a:r>
            <a:r>
              <a:rPr lang="en-US" b="1" smtClean="0">
                <a:solidFill>
                  <a:srgbClr val="0070C0"/>
                </a:solidFill>
              </a:rPr>
              <a:t>Privilege – Technology Considerations	</a:t>
            </a:r>
            <a:endParaRPr lang="en-US"/>
          </a:p>
        </p:txBody>
      </p:sp>
      <p:sp>
        <p:nvSpPr>
          <p:cNvPr id="3" name="Content Placeholder 2"/>
          <p:cNvSpPr>
            <a:spLocks noGrp="1"/>
          </p:cNvSpPr>
          <p:nvPr>
            <p:ph sz="half" idx="1"/>
          </p:nvPr>
        </p:nvSpPr>
        <p:spPr/>
        <p:txBody>
          <a:bodyPr>
            <a:normAutofit/>
          </a:bodyPr>
          <a:lstStyle/>
          <a:p>
            <a:pPr marL="182880" indent="0" algn="ctr">
              <a:lnSpc>
                <a:spcPts val="1900"/>
              </a:lnSpc>
              <a:spcBef>
                <a:spcPts val="2015"/>
              </a:spcBef>
              <a:spcAft>
                <a:spcPct val="0"/>
              </a:spcAft>
              <a:buNone/>
            </a:pPr>
            <a:r>
              <a:rPr lang="en-US" b="1" u="sng" smtClean="0">
                <a:solidFill>
                  <a:srgbClr val="000000"/>
                </a:solidFill>
                <a:latin typeface="Calibri" panose="02020603050405020304" pitchFamily="2"/>
              </a:rPr>
              <a:t>Best Practices</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Ensure all forms of confidential communications (phone calls, emails, video conferences) remain confidential.</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Create a private area to communicate with clients.</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Avoid using public internet or free Wi-Fi when transmitting confidential or sensitive information.</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Be mindful of whether teleconferences are secure.</a:t>
            </a:r>
          </a:p>
          <a:p>
            <a:pPr marL="525780">
              <a:spcBef>
                <a:spcPct val="0"/>
              </a:spcBef>
              <a:spcAft>
                <a:spcPct val="0"/>
              </a:spcAft>
              <a:buFont typeface="Arial" panose="020b0604020202020204" pitchFamily="34" charset="0"/>
              <a:buChar char="•"/>
            </a:pPr>
            <a:r>
              <a:rPr lang="en-US" sz="2400" smtClean="0">
                <a:solidFill>
                  <a:srgbClr val="000000"/>
                </a:solidFill>
                <a:latin typeface="Calibri" panose="02020603050405020304" pitchFamily="2"/>
              </a:rPr>
              <a:t>Ensure computers and other devices are up-to-date with antivirus software.</a:t>
            </a:r>
            <a:endParaRPr lang="en-US" sz="2000">
              <a:solidFill>
                <a:srgbClr val="000000"/>
              </a:solidFill>
              <a:cs typeface="Calibri" panose="020f0502020204030204" pitchFamily="34" charset="0"/>
            </a:endParaRPr>
          </a:p>
          <a:p>
            <a:endParaRPr lang="en-US"/>
          </a:p>
        </p:txBody>
      </p:sp>
    </p:spTree>
    <p:extLst>
      <p:ext uri="{BB962C8B-B14F-4D97-AF65-F5344CB8AC3E}">
        <p14:creationId xmlns:p14="http://schemas.microsoft.com/office/powerpoint/2010/main" val="103203852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Dealing With High-Level Executives</a:t>
            </a:r>
            <a:endParaRPr lang="en-US"/>
          </a:p>
        </p:txBody>
      </p:sp>
      <p:sp>
        <p:nvSpPr>
          <p:cNvPr id="3" name="Content Placeholder 2"/>
          <p:cNvSpPr>
            <a:spLocks noGrp="1"/>
          </p:cNvSpPr>
          <p:nvPr>
            <p:ph sz="half" idx="1"/>
          </p:nvPr>
        </p:nvSpPr>
        <p:spPr/>
        <p:txBody>
          <a:bodyPr/>
          <a:lstStyle/>
          <a:p>
            <a:pPr marL="182880" indent="274320">
              <a:lnSpc>
                <a:spcPts val="1900"/>
              </a:lnSpc>
              <a:spcBef>
                <a:spcPts val="2015"/>
              </a:spcBef>
              <a:spcAft>
                <a:spcPct val="0"/>
              </a:spcAft>
              <a:buFont typeface="Symbol"/>
              <a:buChar char="·"/>
            </a:pPr>
            <a:endParaRPr lang="en-US" sz="2400" b="1" smtClean="0">
              <a:solidFill>
                <a:srgbClr val="006FC0"/>
              </a:solidFill>
              <a:latin typeface="Calibri" panose="02020603050405020304" pitchFamily="2"/>
            </a:endParaRPr>
          </a:p>
          <a:p>
            <a:pPr marL="182880" indent="274320">
              <a:lnSpc>
                <a:spcPts val="1900"/>
              </a:lnSpc>
              <a:spcBef>
                <a:spcPts val="2015"/>
              </a:spcBef>
              <a:spcAft>
                <a:spcPct val="0"/>
              </a:spcAft>
              <a:buFont typeface="Symbol"/>
              <a:buChar char="·"/>
            </a:pPr>
            <a:endParaRPr lang="en-US" sz="2400" b="1">
              <a:solidFill>
                <a:srgbClr val="006FC0"/>
              </a:solidFill>
              <a:latin typeface="Calibri" panose="02020603050405020304" pitchFamily="2"/>
            </a:endParaRPr>
          </a:p>
          <a:p>
            <a:pPr marL="182880" indent="274320">
              <a:lnSpc>
                <a:spcPts val="1900"/>
              </a:lnSpc>
              <a:spcBef>
                <a:spcPts val="2015"/>
              </a:spcBef>
              <a:spcAft>
                <a:spcPct val="0"/>
              </a:spcAft>
              <a:buFont typeface="Symbol"/>
              <a:buChar char="·"/>
            </a:pPr>
            <a:r>
              <a:rPr lang="en-US" sz="2400" b="1" smtClean="0">
                <a:solidFill>
                  <a:srgbClr val="006FC0"/>
                </a:solidFill>
                <a:latin typeface="Calibri" panose="02020603050405020304" pitchFamily="2"/>
              </a:rPr>
              <a:t>Rule </a:t>
            </a:r>
            <a:r>
              <a:rPr lang="en-US" sz="2400" b="1">
                <a:solidFill>
                  <a:srgbClr val="006FC0"/>
                </a:solidFill>
                <a:latin typeface="Calibri" panose="02020603050405020304" pitchFamily="2"/>
              </a:rPr>
              <a:t>1.13</a:t>
            </a:r>
            <a:r>
              <a:rPr lang="en-US" sz="2400">
                <a:solidFill>
                  <a:srgbClr val="000000"/>
                </a:solidFill>
                <a:latin typeface="Calibri" panose="02020603050405020304" pitchFamily="2"/>
              </a:rPr>
              <a:t> – Organization as </a:t>
            </a:r>
            <a:r>
              <a:rPr lang="en-US" sz="2400" smtClean="0">
                <a:solidFill>
                  <a:srgbClr val="000000"/>
                </a:solidFill>
                <a:latin typeface="Calibri" panose="02020603050405020304" pitchFamily="2"/>
              </a:rPr>
              <a:t>Client. </a:t>
            </a:r>
            <a:endParaRPr lang="en-US" sz="2400">
              <a:solidFill>
                <a:srgbClr val="000000"/>
              </a:solidFill>
              <a:latin typeface="Calibri" panose="02020603050405020304" pitchFamily="2"/>
            </a:endParaRPr>
          </a:p>
          <a:p>
            <a:pPr marL="182880" indent="274320">
              <a:lnSpc>
                <a:spcPts val="1900"/>
              </a:lnSpc>
              <a:spcBef>
                <a:spcPts val="625"/>
              </a:spcBef>
              <a:spcAft>
                <a:spcPct val="0"/>
              </a:spcAft>
              <a:buFont typeface="Symbol"/>
              <a:buChar char="·"/>
            </a:pPr>
            <a:r>
              <a:rPr lang="en-US" sz="2400" b="1">
                <a:solidFill>
                  <a:srgbClr val="006FC0"/>
                </a:solidFill>
                <a:latin typeface="Calibri" panose="02020603050405020304" pitchFamily="2"/>
              </a:rPr>
              <a:t>Rule 1.6(a)</a:t>
            </a:r>
            <a:r>
              <a:rPr lang="en-US" sz="2400">
                <a:solidFill>
                  <a:srgbClr val="000000"/>
                </a:solidFill>
                <a:latin typeface="Calibri" panose="02020603050405020304" pitchFamily="2"/>
              </a:rPr>
              <a:t> – Confidentiality of </a:t>
            </a:r>
            <a:r>
              <a:rPr lang="en-US" sz="2400" smtClean="0">
                <a:solidFill>
                  <a:srgbClr val="000000"/>
                </a:solidFill>
                <a:latin typeface="Calibri" panose="02020603050405020304" pitchFamily="2"/>
              </a:rPr>
              <a:t>Information. </a:t>
            </a:r>
            <a:endParaRPr lang="en-US" sz="2400">
              <a:solidFill>
                <a:srgbClr val="000000"/>
              </a:solidFill>
              <a:latin typeface="Calibri" panose="02020603050405020304" pitchFamily="2"/>
            </a:endParaRPr>
          </a:p>
          <a:p>
            <a:pPr marL="182880" indent="274320">
              <a:lnSpc>
                <a:spcPts val="1900"/>
              </a:lnSpc>
              <a:spcAft>
                <a:spcPct val="0"/>
              </a:spcAft>
              <a:buFont typeface="Symbol"/>
              <a:buChar char="·"/>
            </a:pPr>
            <a:r>
              <a:rPr lang="en-US" sz="2400" b="1">
                <a:solidFill>
                  <a:srgbClr val="006FC0"/>
                </a:solidFill>
                <a:latin typeface="Calibri" panose="02020603050405020304" pitchFamily="2"/>
              </a:rPr>
              <a:t>Rule 4.1</a:t>
            </a:r>
            <a:r>
              <a:rPr lang="en-US" sz="2400">
                <a:solidFill>
                  <a:srgbClr val="000000"/>
                </a:solidFill>
                <a:latin typeface="Calibri" panose="02020603050405020304" pitchFamily="2"/>
              </a:rPr>
              <a:t> – Truthfulness in Statements to </a:t>
            </a:r>
            <a:r>
              <a:rPr lang="en-US" sz="2400" smtClean="0">
                <a:solidFill>
                  <a:srgbClr val="000000"/>
                </a:solidFill>
                <a:latin typeface="Calibri" panose="02020603050405020304" pitchFamily="2"/>
              </a:rPr>
              <a:t>Others.</a:t>
            </a:r>
            <a:endParaRPr lang="en-US" sz="2400">
              <a:solidFill>
                <a:srgbClr val="000000"/>
              </a:solidFill>
              <a:latin typeface="Calibri" panose="02020603050405020304" pitchFamily="2"/>
            </a:endParaRPr>
          </a:p>
          <a:p>
            <a:pPr marL="182880" indent="274320">
              <a:lnSpc>
                <a:spcPts val="1900"/>
              </a:lnSpc>
              <a:spcBef>
                <a:spcPts val="620"/>
              </a:spcBef>
              <a:spcAft>
                <a:spcPts val="10200"/>
              </a:spcAft>
              <a:buFont typeface="Symbol"/>
              <a:buChar char="·"/>
            </a:pPr>
            <a:r>
              <a:rPr lang="en-US" sz="2400" b="1">
                <a:solidFill>
                  <a:srgbClr val="006FC0"/>
                </a:solidFill>
                <a:latin typeface="Calibri" panose="02020603050405020304" pitchFamily="2"/>
              </a:rPr>
              <a:t>Rule 1.7</a:t>
            </a:r>
            <a:r>
              <a:rPr lang="en-US" sz="2400">
                <a:solidFill>
                  <a:srgbClr val="000000"/>
                </a:solidFill>
                <a:latin typeface="Calibri" panose="02020603050405020304" pitchFamily="2"/>
              </a:rPr>
              <a:t> – Conflict of </a:t>
            </a:r>
            <a:r>
              <a:rPr lang="en-US" sz="2400" smtClean="0">
                <a:solidFill>
                  <a:srgbClr val="000000"/>
                </a:solidFill>
                <a:latin typeface="Calibri" panose="02020603050405020304" pitchFamily="2"/>
              </a:rPr>
              <a:t>Interest.</a:t>
            </a:r>
            <a:endParaRPr lang="en-US" sz="24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121258370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Dealing With High-Level Executives</a:t>
            </a:r>
            <a:endParaRPr lang="en-US"/>
          </a:p>
        </p:txBody>
      </p:sp>
      <p:sp>
        <p:nvSpPr>
          <p:cNvPr id="3" name="Content Placeholder 2"/>
          <p:cNvSpPr>
            <a:spLocks noGrp="1"/>
          </p:cNvSpPr>
          <p:nvPr>
            <p:ph sz="half" idx="1"/>
          </p:nvPr>
        </p:nvSpPr>
        <p:spPr/>
        <p:txBody>
          <a:bodyPr/>
          <a:lstStyle/>
          <a:p>
            <a:pPr marL="182880" indent="0">
              <a:lnSpc>
                <a:spcPts val="1900"/>
              </a:lnSpc>
              <a:spcBef>
                <a:spcPts val="2015"/>
              </a:spcBef>
              <a:spcAft>
                <a:spcPct val="0"/>
              </a:spcAft>
              <a:buNone/>
            </a:pPr>
            <a:endParaRPr lang="en-US" smtClean="0">
              <a:solidFill>
                <a:srgbClr val="000000"/>
              </a:solidFill>
              <a:latin typeface="Calibri" panose="02020603050405020304" pitchFamily="2"/>
            </a:endParaRPr>
          </a:p>
          <a:p>
            <a:pPr marL="182880" indent="274320">
              <a:spcBef>
                <a:spcPct val="0"/>
              </a:spcBef>
              <a:spcAft>
                <a:spcPct val="0"/>
              </a:spcAft>
              <a:buFont typeface="Symbol"/>
              <a:buChar char="·"/>
            </a:pPr>
            <a:r>
              <a:rPr lang="en-US" sz="2400" smtClean="0">
                <a:solidFill>
                  <a:srgbClr val="000000"/>
                </a:solidFill>
                <a:latin typeface="Calibri" panose="02020603050405020304" pitchFamily="2"/>
              </a:rPr>
              <a:t>Complaints </a:t>
            </a:r>
            <a:r>
              <a:rPr lang="en-US" sz="2400">
                <a:solidFill>
                  <a:srgbClr val="000000"/>
                </a:solidFill>
                <a:latin typeface="Calibri" panose="02020603050405020304" pitchFamily="2"/>
              </a:rPr>
              <a:t>of </a:t>
            </a:r>
            <a:r>
              <a:rPr lang="en-US" sz="2400" smtClean="0">
                <a:solidFill>
                  <a:srgbClr val="000000"/>
                </a:solidFill>
                <a:latin typeface="Calibri" panose="02020603050405020304" pitchFamily="2"/>
              </a:rPr>
              <a:t>misconduct.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Deteriorating </a:t>
            </a:r>
            <a:r>
              <a:rPr lang="en-US" sz="2400" smtClean="0">
                <a:solidFill>
                  <a:srgbClr val="000000"/>
                </a:solidFill>
                <a:latin typeface="Calibri" panose="02020603050405020304" pitchFamily="2"/>
              </a:rPr>
              <a:t>performance.</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Is in-house counsel’s involvement common? </a:t>
            </a:r>
          </a:p>
          <a:p>
            <a:pPr marL="182880" indent="274320">
              <a:spcBef>
                <a:spcPct val="0"/>
              </a:spcBef>
              <a:spcAft>
                <a:spcPct val="0"/>
              </a:spcAft>
              <a:buFont typeface="Symbol"/>
              <a:buChar char="·"/>
            </a:pPr>
            <a:r>
              <a:rPr lang="en-US" sz="2400">
                <a:solidFill>
                  <a:srgbClr val="000000"/>
                </a:solidFill>
                <a:latin typeface="Calibri" panose="02020603050405020304" pitchFamily="2"/>
              </a:rPr>
              <a:t>Have you ever been consulted by high-level </a:t>
            </a:r>
          </a:p>
          <a:p>
            <a:pPr marL="457200" indent="0">
              <a:spcBef>
                <a:spcPct val="0"/>
              </a:spcBef>
              <a:spcAft>
                <a:spcPct val="0"/>
              </a:spcAft>
              <a:buNone/>
            </a:pPr>
            <a:r>
              <a:rPr lang="en-US" sz="2400">
                <a:solidFill>
                  <a:srgbClr val="000000"/>
                </a:solidFill>
                <a:latin typeface="Calibri" panose="02020603050405020304" pitchFamily="2"/>
              </a:rPr>
              <a:t>executives who are concerned about their jobs or </a:t>
            </a:r>
          </a:p>
          <a:p>
            <a:pPr marL="457200" indent="0">
              <a:spcBef>
                <a:spcPct val="0"/>
              </a:spcBef>
              <a:spcAft>
                <a:spcPct val="0"/>
              </a:spcAft>
              <a:buNone/>
            </a:pPr>
            <a:r>
              <a:rPr lang="en-US" sz="2400">
                <a:solidFill>
                  <a:srgbClr val="000000"/>
                </a:solidFill>
                <a:latin typeface="Calibri" panose="02020603050405020304" pitchFamily="2"/>
              </a:rPr>
              <a:t>investigations into their conduct? </a:t>
            </a:r>
            <a:r>
              <a:rPr lang="en-US" sz="2400" smtClean="0">
                <a:solidFill>
                  <a:srgbClr val="000000"/>
                </a:solidFill>
                <a:latin typeface="Calibri" panose="02020603050405020304" pitchFamily="2"/>
              </a:rPr>
              <a:t> High-level executives (or any employees for that matter) ask for </a:t>
            </a:r>
            <a:r>
              <a:rPr lang="en-US" sz="2400" i="1" smtClean="0">
                <a:solidFill>
                  <a:srgbClr val="000000"/>
                </a:solidFill>
                <a:latin typeface="Calibri" panose="02020603050405020304" pitchFamily="2"/>
              </a:rPr>
              <a:t>personal </a:t>
            </a:r>
            <a:r>
              <a:rPr lang="en-US" sz="2400" smtClean="0">
                <a:solidFill>
                  <a:srgbClr val="000000"/>
                </a:solidFill>
                <a:latin typeface="Calibri" panose="02020603050405020304" pitchFamily="2"/>
              </a:rPr>
              <a:t>legal advice?</a:t>
            </a:r>
            <a:endParaRPr lang="en-US" sz="24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964607383"/>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Dealing With High-Level Executives</a:t>
            </a:r>
            <a:endParaRPr lang="en-US"/>
          </a:p>
        </p:txBody>
      </p:sp>
      <p:sp>
        <p:nvSpPr>
          <p:cNvPr id="3" name="Content Placeholder 2"/>
          <p:cNvSpPr>
            <a:spLocks noGrp="1"/>
          </p:cNvSpPr>
          <p:nvPr>
            <p:ph sz="half" idx="1"/>
          </p:nvPr>
        </p:nvSpPr>
        <p:spPr/>
        <p:txBody>
          <a:bodyPr/>
          <a:lstStyle/>
          <a:p>
            <a:pPr marL="182880" indent="274320">
              <a:lnSpc>
                <a:spcPts val="1800"/>
              </a:lnSpc>
              <a:spcBef>
                <a:spcPts val="2025"/>
              </a:spcBef>
              <a:spcAft>
                <a:spcPct val="0"/>
              </a:spcAft>
              <a:buFont typeface="Symbol"/>
              <a:buChar char="·"/>
            </a:pPr>
            <a:endParaRPr lang="en-US" sz="2400" smtClean="0">
              <a:solidFill>
                <a:srgbClr val="000000"/>
              </a:solidFill>
              <a:latin typeface="Calibri" panose="02020603050405020304" pitchFamily="2"/>
            </a:endParaRPr>
          </a:p>
          <a:p>
            <a:pPr marL="182880" indent="274320">
              <a:spcBef>
                <a:spcPct val="0"/>
              </a:spcBef>
              <a:spcAft>
                <a:spcPct val="0"/>
              </a:spcAft>
              <a:buFont typeface="Symbol"/>
              <a:buChar char="·"/>
            </a:pPr>
            <a:r>
              <a:rPr lang="en-US" sz="2400" smtClean="0">
                <a:solidFill>
                  <a:srgbClr val="000000"/>
                </a:solidFill>
                <a:latin typeface="Calibri" panose="02020603050405020304" pitchFamily="2"/>
              </a:rPr>
              <a:t>Inform </a:t>
            </a:r>
            <a:r>
              <a:rPr lang="en-US" sz="2400">
                <a:solidFill>
                  <a:srgbClr val="000000"/>
                </a:solidFill>
                <a:latin typeface="Calibri" panose="02020603050405020304" pitchFamily="2"/>
              </a:rPr>
              <a:t>executive you do not represent him or her and </a:t>
            </a:r>
          </a:p>
          <a:p>
            <a:pPr marL="457200" indent="0">
              <a:spcBef>
                <a:spcPct val="0"/>
              </a:spcBef>
              <a:spcAft>
                <a:spcPct val="0"/>
              </a:spcAft>
              <a:buNone/>
            </a:pPr>
            <a:r>
              <a:rPr lang="en-US" sz="2400">
                <a:solidFill>
                  <a:srgbClr val="000000"/>
                </a:solidFill>
                <a:latin typeface="Calibri" panose="02020603050405020304" pitchFamily="2"/>
              </a:rPr>
              <a:t>do not want to discuss the investigation and its </a:t>
            </a:r>
          </a:p>
          <a:p>
            <a:pPr marL="457200" indent="0">
              <a:spcBef>
                <a:spcPct val="0"/>
              </a:spcBef>
              <a:spcAft>
                <a:spcPct val="0"/>
              </a:spcAft>
              <a:buNone/>
            </a:pPr>
            <a:r>
              <a:rPr lang="en-US" sz="2400">
                <a:solidFill>
                  <a:srgbClr val="000000"/>
                </a:solidFill>
                <a:latin typeface="Calibri" panose="02020603050405020304" pitchFamily="2"/>
              </a:rPr>
              <a:t>potential </a:t>
            </a:r>
            <a:r>
              <a:rPr lang="en-US" sz="2400" smtClean="0">
                <a:solidFill>
                  <a:srgbClr val="000000"/>
                </a:solidFill>
                <a:latin typeface="Calibri" panose="02020603050405020304" pitchFamily="2"/>
              </a:rPr>
              <a:t>outcome.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Remind executive Company prohibits retaliation and </a:t>
            </a:r>
          </a:p>
          <a:p>
            <a:pPr marL="457200" indent="0">
              <a:spcBef>
                <a:spcPct val="0"/>
              </a:spcBef>
              <a:spcAft>
                <a:spcPct val="0"/>
              </a:spcAft>
              <a:buNone/>
            </a:pPr>
            <a:r>
              <a:rPr lang="en-US" sz="2400">
                <a:solidFill>
                  <a:srgbClr val="000000"/>
                </a:solidFill>
                <a:latin typeface="Calibri" panose="02020603050405020304" pitchFamily="2"/>
              </a:rPr>
              <a:t>monitor to ensure executive does not </a:t>
            </a:r>
            <a:r>
              <a:rPr lang="en-US" sz="2400" smtClean="0">
                <a:solidFill>
                  <a:srgbClr val="000000"/>
                </a:solidFill>
                <a:latin typeface="Calibri" panose="02020603050405020304" pitchFamily="2"/>
              </a:rPr>
              <a:t>retaliate.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Be conscious of obligation to make truthful </a:t>
            </a:r>
            <a:endParaRPr lang="en-US" sz="2400" smtClean="0">
              <a:solidFill>
                <a:srgbClr val="000000"/>
              </a:solidFill>
              <a:latin typeface="Calibri" panose="02020603050405020304" pitchFamily="2"/>
            </a:endParaRP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statements.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Inform the Board of Directors, if </a:t>
            </a:r>
            <a:r>
              <a:rPr lang="en-US" sz="2400" smtClean="0">
                <a:solidFill>
                  <a:srgbClr val="000000"/>
                </a:solidFill>
                <a:latin typeface="Calibri" panose="02020603050405020304" pitchFamily="2"/>
              </a:rPr>
              <a:t>necessary.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Suggest separate counsel for the </a:t>
            </a:r>
            <a:r>
              <a:rPr lang="en-US" sz="2400" smtClean="0">
                <a:solidFill>
                  <a:srgbClr val="000000"/>
                </a:solidFill>
                <a:latin typeface="Calibri" panose="02020603050405020304" pitchFamily="2"/>
              </a:rPr>
              <a:t>executive. </a:t>
            </a:r>
            <a:endParaRPr lang="en-US" sz="24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2512260559"/>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Dealing With High-Level Executives</a:t>
            </a:r>
            <a:endParaRPr lang="en-US"/>
          </a:p>
        </p:txBody>
      </p:sp>
      <p:sp>
        <p:nvSpPr>
          <p:cNvPr id="3" name="Content Placeholder 2"/>
          <p:cNvSpPr>
            <a:spLocks noGrp="1"/>
          </p:cNvSpPr>
          <p:nvPr>
            <p:ph sz="half" idx="1"/>
          </p:nvPr>
        </p:nvSpPr>
        <p:spPr/>
        <p:txBody>
          <a:bodyPr>
            <a:normAutofit/>
          </a:bodyPr>
          <a:lstStyle/>
          <a:p>
            <a:pPr marL="182880" indent="274320">
              <a:lnSpc>
                <a:spcPts val="1800"/>
              </a:lnSpc>
              <a:spcBef>
                <a:spcPts val="2025"/>
              </a:spcBef>
              <a:spcAft>
                <a:spcPct val="0"/>
              </a:spcAft>
              <a:buFont typeface="Symbol"/>
              <a:buChar char="·"/>
            </a:pPr>
            <a:endParaRPr lang="en-US" smtClean="0">
              <a:solidFill>
                <a:srgbClr val="000000"/>
              </a:solidFill>
              <a:latin typeface="Calibri" panose="02020603050405020304" pitchFamily="2"/>
            </a:endParaRPr>
          </a:p>
          <a:p>
            <a:pPr marL="182880" indent="274320">
              <a:spcBef>
                <a:spcPct val="0"/>
              </a:spcBef>
              <a:spcAft>
                <a:spcPct val="0"/>
              </a:spcAft>
              <a:buFont typeface="Symbol"/>
              <a:buChar char="·"/>
            </a:pPr>
            <a:r>
              <a:rPr lang="en-US" sz="2400" smtClean="0">
                <a:solidFill>
                  <a:srgbClr val="000000"/>
                </a:solidFill>
                <a:latin typeface="Calibri" panose="02020603050405020304" pitchFamily="2"/>
              </a:rPr>
              <a:t>Evaluate </a:t>
            </a:r>
            <a:r>
              <a:rPr lang="en-US" sz="2400">
                <a:solidFill>
                  <a:srgbClr val="000000"/>
                </a:solidFill>
                <a:latin typeface="Calibri" panose="02020603050405020304" pitchFamily="2"/>
              </a:rPr>
              <a:t>if you can represent the </a:t>
            </a:r>
            <a:r>
              <a:rPr lang="en-US" sz="2400" smtClean="0">
                <a:solidFill>
                  <a:srgbClr val="000000"/>
                </a:solidFill>
                <a:latin typeface="Calibri" panose="02020603050405020304" pitchFamily="2"/>
              </a:rPr>
              <a:t>organization</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in </a:t>
            </a:r>
            <a:r>
              <a:rPr lang="en-US" sz="2400" smtClean="0">
                <a:solidFill>
                  <a:srgbClr val="000000"/>
                </a:solidFill>
                <a:latin typeface="Calibri" panose="02020603050405020304" pitchFamily="2"/>
              </a:rPr>
              <a:t>connection </a:t>
            </a:r>
            <a:r>
              <a:rPr lang="en-US" sz="2400">
                <a:solidFill>
                  <a:srgbClr val="000000"/>
                </a:solidFill>
                <a:latin typeface="Calibri" panose="02020603050405020304" pitchFamily="2"/>
              </a:rPr>
              <a:t>with the investigation and/or </a:t>
            </a:r>
            <a:endParaRPr lang="en-US" sz="2400" smtClean="0">
              <a:solidFill>
                <a:srgbClr val="000000"/>
              </a:solidFill>
              <a:latin typeface="Calibri" panose="02020603050405020304" pitchFamily="2"/>
            </a:endParaRP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termination.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Ensure any investigation is </a:t>
            </a:r>
            <a:r>
              <a:rPr lang="en-US" sz="2400" smtClean="0">
                <a:solidFill>
                  <a:srgbClr val="000000"/>
                </a:solidFill>
                <a:latin typeface="Calibri" panose="02020603050405020304" pitchFamily="2"/>
              </a:rPr>
              <a:t>thorough/complete</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and appropriate </a:t>
            </a:r>
            <a:r>
              <a:rPr lang="en-US" sz="2400">
                <a:solidFill>
                  <a:srgbClr val="000000"/>
                </a:solidFill>
                <a:latin typeface="Calibri" panose="02020603050405020304" pitchFamily="2"/>
              </a:rPr>
              <a:t>action is </a:t>
            </a:r>
            <a:r>
              <a:rPr lang="en-US" sz="2400" smtClean="0">
                <a:solidFill>
                  <a:srgbClr val="000000"/>
                </a:solidFill>
                <a:latin typeface="Calibri" panose="02020603050405020304" pitchFamily="2"/>
              </a:rPr>
              <a:t>taken.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Choose role as investigator or trial counsel in later </a:t>
            </a:r>
            <a:endParaRPr lang="en-US" sz="2400" smtClean="0">
              <a:solidFill>
                <a:srgbClr val="000000"/>
              </a:solidFill>
              <a:latin typeface="Calibri" panose="02020603050405020304" pitchFamily="2"/>
            </a:endParaRP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litigation. </a:t>
            </a:r>
            <a:endParaRPr lang="en-US" sz="2400">
              <a:solidFill>
                <a:srgbClr val="000000"/>
              </a:solidFill>
              <a:latin typeface="Calibri" panose="02020603050405020304" pitchFamily="2"/>
            </a:endParaRPr>
          </a:p>
          <a:p>
            <a:pPr marL="182880" indent="274320">
              <a:spcBef>
                <a:spcPct val="0"/>
              </a:spcBef>
              <a:spcAft>
                <a:spcPct val="0"/>
              </a:spcAft>
              <a:buFont typeface="Symbol"/>
              <a:buChar char="·"/>
            </a:pPr>
            <a:r>
              <a:rPr lang="en-US" sz="2400">
                <a:solidFill>
                  <a:srgbClr val="000000"/>
                </a:solidFill>
                <a:latin typeface="Calibri" panose="02020603050405020304" pitchFamily="2"/>
              </a:rPr>
              <a:t>Investigator must prepare a report and be </a:t>
            </a:r>
            <a:r>
              <a:rPr lang="en-US" sz="2400" smtClean="0">
                <a:solidFill>
                  <a:srgbClr val="000000"/>
                </a:solidFill>
                <a:latin typeface="Calibri" panose="02020603050405020304" pitchFamily="2"/>
              </a:rPr>
              <a:t>prepared</a:t>
            </a:r>
          </a:p>
          <a:p>
            <a:pPr marL="182880" indent="0">
              <a:spcBef>
                <a:spcPct val="0"/>
              </a:spcBef>
              <a:spcAft>
                <a:spcPct val="0"/>
              </a:spcAft>
              <a:buNone/>
            </a:pP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to </a:t>
            </a:r>
            <a:r>
              <a:rPr lang="en-US" sz="2400" smtClean="0">
                <a:solidFill>
                  <a:srgbClr val="000000"/>
                </a:solidFill>
                <a:latin typeface="Calibri" panose="02020603050405020304" pitchFamily="2"/>
              </a:rPr>
              <a:t>testify </a:t>
            </a:r>
            <a:r>
              <a:rPr lang="en-US" sz="2400">
                <a:solidFill>
                  <a:srgbClr val="000000"/>
                </a:solidFill>
                <a:latin typeface="Calibri" panose="02020603050405020304" pitchFamily="2"/>
              </a:rPr>
              <a:t>in any later </a:t>
            </a:r>
            <a:r>
              <a:rPr lang="en-US" sz="2400" smtClean="0">
                <a:solidFill>
                  <a:srgbClr val="000000"/>
                </a:solidFill>
                <a:latin typeface="Calibri" panose="02020603050405020304" pitchFamily="2"/>
              </a:rPr>
              <a:t>litigation. </a:t>
            </a:r>
            <a:endParaRPr lang="en-US" sz="24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3124673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Dealing With High-Level Executives</a:t>
            </a:r>
            <a:endParaRPr lang="en-US"/>
          </a:p>
        </p:txBody>
      </p:sp>
      <p:sp>
        <p:nvSpPr>
          <p:cNvPr id="3" name="Content Placeholder 2"/>
          <p:cNvSpPr>
            <a:spLocks noGrp="1"/>
          </p:cNvSpPr>
          <p:nvPr>
            <p:ph sz="half" idx="1"/>
          </p:nvPr>
        </p:nvSpPr>
        <p:spPr/>
        <p:txBody>
          <a:bodyPr/>
          <a:lstStyle/>
          <a:p>
            <a:pPr marL="182880" indent="320040">
              <a:spcBef>
                <a:spcPct val="0"/>
              </a:spcBef>
              <a:spcAft>
                <a:spcPct val="0"/>
              </a:spcAft>
              <a:buFont typeface="Symbol"/>
              <a:buChar char="·"/>
            </a:pPr>
            <a:r>
              <a:rPr lang="en-US" sz="2400">
                <a:solidFill>
                  <a:srgbClr val="000000"/>
                </a:solidFill>
                <a:latin typeface="Calibri" panose="02020603050405020304" pitchFamily="2"/>
              </a:rPr>
              <a:t>Best </a:t>
            </a:r>
            <a:r>
              <a:rPr lang="en-US" sz="2400" smtClean="0">
                <a:solidFill>
                  <a:srgbClr val="000000"/>
                </a:solidFill>
                <a:latin typeface="Calibri" panose="02020603050405020304" pitchFamily="2"/>
              </a:rPr>
              <a:t>Practices: </a:t>
            </a:r>
            <a:endParaRPr lang="en-US" sz="2400">
              <a:solidFill>
                <a:srgbClr val="000000"/>
              </a:solidFill>
              <a:latin typeface="Calibri" panose="02020603050405020304" pitchFamily="2"/>
            </a:endParaRPr>
          </a:p>
          <a:p>
            <a:pPr marL="502920" indent="0">
              <a:spcBef>
                <a:spcPct val="0"/>
              </a:spcBef>
              <a:spcAft>
                <a:spcPct val="0"/>
              </a:spcAft>
              <a:buNone/>
            </a:pPr>
            <a:r>
              <a:rPr lang="en-US" sz="2400" smtClean="0">
                <a:solidFill>
                  <a:srgbClr val="000000"/>
                </a:solidFill>
                <a:latin typeface="Arial" panose="02020603050405020304" pitchFamily="2"/>
              </a:rPr>
              <a:t>	</a:t>
            </a:r>
            <a:r>
              <a:rPr lang="en-US" sz="2000" smtClean="0">
                <a:solidFill>
                  <a:srgbClr val="000000"/>
                </a:solidFill>
                <a:latin typeface="Arial" panose="02020603050405020304" pitchFamily="2"/>
              </a:rPr>
              <a:t>– </a:t>
            </a:r>
            <a:r>
              <a:rPr lang="en-US" sz="2000">
                <a:solidFill>
                  <a:srgbClr val="000000"/>
                </a:solidFill>
                <a:latin typeface="Calibri" panose="02020603050405020304" pitchFamily="2"/>
              </a:rPr>
              <a:t>Provide separate counsel for the </a:t>
            </a:r>
            <a:r>
              <a:rPr lang="en-US" sz="2000" smtClean="0">
                <a:solidFill>
                  <a:srgbClr val="000000"/>
                </a:solidFill>
                <a:latin typeface="Calibri" panose="02020603050405020304" pitchFamily="2"/>
              </a:rPr>
              <a:t>executive. </a:t>
            </a:r>
            <a:br>
              <a:rPr lang="en-US" sz="2000"/>
            </a:br>
            <a:r>
              <a:rPr lang="en-US" sz="2000" smtClean="0"/>
              <a:t>	</a:t>
            </a:r>
            <a:r>
              <a:rPr lang="en-US" sz="2000" smtClean="0">
                <a:solidFill>
                  <a:srgbClr val="000000"/>
                </a:solidFill>
                <a:latin typeface="Arial" panose="02020603050405020304" pitchFamily="2"/>
              </a:rPr>
              <a:t>– </a:t>
            </a:r>
            <a:r>
              <a:rPr lang="en-US" sz="2000">
                <a:solidFill>
                  <a:srgbClr val="000000"/>
                </a:solidFill>
                <a:latin typeface="Calibri" panose="02020603050405020304" pitchFamily="2"/>
              </a:rPr>
              <a:t>Consider outside </a:t>
            </a:r>
            <a:r>
              <a:rPr lang="en-US" sz="2000" smtClean="0">
                <a:solidFill>
                  <a:srgbClr val="000000"/>
                </a:solidFill>
                <a:latin typeface="Calibri" panose="02020603050405020304" pitchFamily="2"/>
              </a:rPr>
              <a:t>investigator.</a:t>
            </a:r>
            <a:endParaRPr lang="en-US" sz="2000">
              <a:solidFill>
                <a:srgbClr val="000000"/>
              </a:solidFill>
              <a:latin typeface="Calibri" panose="02020603050405020304" pitchFamily="2"/>
            </a:endParaRPr>
          </a:p>
          <a:p>
            <a:pPr marL="502920" marR="59436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Make sure complaints about </a:t>
            </a:r>
            <a:r>
              <a:rPr lang="en-US" sz="2000" smtClean="0">
                <a:solidFill>
                  <a:srgbClr val="000000"/>
                </a:solidFill>
                <a:latin typeface="Calibri" panose="02020603050405020304" pitchFamily="2"/>
              </a:rPr>
              <a:t>high-level.</a:t>
            </a:r>
          </a:p>
          <a:p>
            <a:pPr marL="502920" marR="59436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a:t>
            </a:r>
            <a:r>
              <a:rPr lang="en-US" sz="2000">
                <a:solidFill>
                  <a:srgbClr val="000000"/>
                </a:solidFill>
                <a:latin typeface="Calibri" panose="02020603050405020304" pitchFamily="2"/>
              </a:rPr>
              <a:t>executives are not “swept under the rug</a:t>
            </a:r>
            <a:r>
              <a:rPr lang="en-US" sz="2000" smtClean="0">
                <a:solidFill>
                  <a:srgbClr val="000000"/>
                </a:solidFill>
                <a:latin typeface="Calibri" panose="02020603050405020304" pitchFamily="2"/>
              </a:rPr>
              <a:t>”.</a:t>
            </a:r>
          </a:p>
          <a:p>
            <a:pPr marL="502920" marR="59436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and </a:t>
            </a:r>
            <a:r>
              <a:rPr lang="en-US" sz="2000">
                <a:solidFill>
                  <a:srgbClr val="000000"/>
                </a:solidFill>
                <a:latin typeface="Calibri" panose="02020603050405020304" pitchFamily="2"/>
              </a:rPr>
              <a:t>are thoroughly/objectively </a:t>
            </a:r>
            <a:r>
              <a:rPr lang="en-US" sz="2000" smtClean="0">
                <a:solidFill>
                  <a:srgbClr val="000000"/>
                </a:solidFill>
                <a:latin typeface="Calibri" panose="02020603050405020304" pitchFamily="2"/>
              </a:rPr>
              <a:t>investigated. </a:t>
            </a:r>
            <a:endParaRPr lang="en-US" sz="2000">
              <a:solidFill>
                <a:srgbClr val="000000"/>
              </a:solidFill>
              <a:latin typeface="Calibri" panose="02020603050405020304" pitchFamily="2"/>
            </a:endParaRPr>
          </a:p>
          <a:p>
            <a:pPr marL="502920" marR="29718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Take action: any discipline given should be </a:t>
            </a:r>
            <a:r>
              <a:rPr lang="en-US" sz="2000" smtClean="0">
                <a:solidFill>
                  <a:srgbClr val="000000"/>
                </a:solidFill>
                <a:latin typeface="Calibri" panose="02020603050405020304" pitchFamily="2"/>
              </a:rPr>
              <a:t>in</a:t>
            </a:r>
          </a:p>
          <a:p>
            <a:pPr marL="502920" marR="2971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keeping </a:t>
            </a:r>
            <a:r>
              <a:rPr lang="en-US" sz="2000">
                <a:solidFill>
                  <a:srgbClr val="000000"/>
                </a:solidFill>
                <a:latin typeface="Calibri" panose="02020603050405020304" pitchFamily="2"/>
              </a:rPr>
              <a:t>with the </a:t>
            </a:r>
            <a:r>
              <a:rPr lang="en-US" sz="2000" smtClean="0">
                <a:solidFill>
                  <a:srgbClr val="000000"/>
                </a:solidFill>
                <a:latin typeface="Calibri" panose="02020603050405020304" pitchFamily="2"/>
              </a:rPr>
              <a:t>misconduct. </a:t>
            </a:r>
            <a:endParaRPr lang="en-US" sz="2000">
              <a:solidFill>
                <a:srgbClr val="000000"/>
              </a:solidFill>
              <a:latin typeface="Calibri" panose="02020603050405020304" pitchFamily="2"/>
            </a:endParaRPr>
          </a:p>
          <a:p>
            <a:pPr marL="50292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Follow up to ensure action is taken and </a:t>
            </a:r>
            <a:r>
              <a:rPr lang="en-US" sz="2000" smtClean="0">
                <a:solidFill>
                  <a:srgbClr val="000000"/>
                </a:solidFill>
                <a:latin typeface="Calibri" panose="02020603050405020304" pitchFamily="2"/>
              </a:rPr>
              <a:t>guard</a:t>
            </a:r>
          </a:p>
          <a:p>
            <a:pPr marL="50292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against retaliation.</a:t>
            </a: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243042122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Dealing With High-Level Executives</a:t>
            </a:r>
            <a:endParaRPr lang="en-US"/>
          </a:p>
        </p:txBody>
      </p:sp>
      <p:sp>
        <p:nvSpPr>
          <p:cNvPr id="3" name="Content Placeholder 2"/>
          <p:cNvSpPr>
            <a:spLocks noGrp="1"/>
          </p:cNvSpPr>
          <p:nvPr>
            <p:ph sz="half" idx="1"/>
          </p:nvPr>
        </p:nvSpPr>
        <p:spPr>
          <a:xfrm>
            <a:off x="1660271" y="885616"/>
            <a:ext cx="7419976" cy="3819525"/>
          </a:xfrm>
        </p:spPr>
        <p:txBody>
          <a:bodyPr>
            <a:normAutofit fontScale="77500" lnSpcReduction="20000"/>
          </a:bodyPr>
          <a:lstStyle/>
          <a:p>
            <a:pPr marL="411480" marR="297180" indent="182880">
              <a:spcBef>
                <a:spcPct val="0"/>
              </a:spcBef>
              <a:spcAft>
                <a:spcPct val="0"/>
              </a:spcAft>
              <a:buFont typeface="Symbol"/>
              <a:buChar char="·"/>
            </a:pPr>
            <a:r>
              <a:rPr lang="en-US" sz="2600" i="1">
                <a:solidFill>
                  <a:srgbClr val="000000"/>
                </a:solidFill>
                <a:latin typeface="Calibri" panose="02020603050405020304" pitchFamily="2"/>
              </a:rPr>
              <a:t>Damon v. Korn/Ferry</a:t>
            </a:r>
            <a:r>
              <a:rPr lang="en-US" sz="2600">
                <a:solidFill>
                  <a:srgbClr val="000000"/>
                </a:solidFill>
                <a:latin typeface="Calibri" panose="02020603050405020304" pitchFamily="2"/>
              </a:rPr>
              <a:t>; LA County Superior Court, 3/10/2015 – </a:t>
            </a:r>
            <a:endParaRPr lang="en-US" sz="2600" smtClean="0">
              <a:solidFill>
                <a:srgbClr val="000000"/>
              </a:solidFill>
              <a:latin typeface="Calibri" panose="02020603050405020304" pitchFamily="2"/>
            </a:endParaRPr>
          </a:p>
          <a:p>
            <a:pPr marL="411480" marR="297180" indent="0">
              <a:spcBef>
                <a:spcPct val="0"/>
              </a:spcBef>
              <a:spcAft>
                <a:spcPct val="0"/>
              </a:spcAft>
              <a:buNone/>
            </a:pPr>
            <a:r>
              <a:rPr lang="en-US" sz="2600">
                <a:solidFill>
                  <a:srgbClr val="000000"/>
                </a:solidFill>
                <a:latin typeface="Calibri" panose="02020603050405020304" pitchFamily="2"/>
              </a:rPr>
              <a:t> </a:t>
            </a:r>
            <a:r>
              <a:rPr lang="en-US" sz="2600" smtClean="0">
                <a:solidFill>
                  <a:srgbClr val="000000"/>
                </a:solidFill>
                <a:latin typeface="Calibri" panose="02020603050405020304" pitchFamily="2"/>
              </a:rPr>
              <a:t>  President </a:t>
            </a:r>
            <a:r>
              <a:rPr lang="en-US" sz="2600">
                <a:solidFill>
                  <a:srgbClr val="000000"/>
                </a:solidFill>
                <a:latin typeface="Calibri" panose="02020603050405020304" pitchFamily="2"/>
              </a:rPr>
              <a:t>alleged he was fired in retaliation for </a:t>
            </a:r>
            <a:r>
              <a:rPr lang="en-US" sz="2600" smtClean="0">
                <a:solidFill>
                  <a:srgbClr val="000000"/>
                </a:solidFill>
                <a:latin typeface="Calibri" panose="02020603050405020304" pitchFamily="2"/>
              </a:rPr>
              <a:t>reporting</a:t>
            </a:r>
          </a:p>
          <a:p>
            <a:pPr marL="411480" marR="297180" indent="0">
              <a:spcBef>
                <a:spcPct val="0"/>
              </a:spcBef>
              <a:spcAft>
                <a:spcPct val="0"/>
              </a:spcAft>
              <a:buNone/>
            </a:pPr>
            <a:r>
              <a:rPr lang="en-US" sz="2600">
                <a:solidFill>
                  <a:srgbClr val="000000"/>
                </a:solidFill>
                <a:latin typeface="Calibri" panose="02020603050405020304" pitchFamily="2"/>
              </a:rPr>
              <a:t> </a:t>
            </a:r>
            <a:r>
              <a:rPr lang="en-US" sz="2600" smtClean="0">
                <a:solidFill>
                  <a:srgbClr val="000000"/>
                </a:solidFill>
                <a:latin typeface="Calibri" panose="02020603050405020304" pitchFamily="2"/>
              </a:rPr>
              <a:t>  </a:t>
            </a:r>
            <a:r>
              <a:rPr lang="en-US" sz="2600">
                <a:solidFill>
                  <a:srgbClr val="000000"/>
                </a:solidFill>
                <a:latin typeface="Calibri" panose="02020603050405020304" pitchFamily="2"/>
              </a:rPr>
              <a:t>sex-based harassment and discrimination by </a:t>
            </a:r>
            <a:r>
              <a:rPr lang="en-US" sz="2600" smtClean="0">
                <a:solidFill>
                  <a:srgbClr val="000000"/>
                </a:solidFill>
                <a:latin typeface="Calibri" panose="02020603050405020304" pitchFamily="2"/>
              </a:rPr>
              <a:t>CEO.</a:t>
            </a:r>
          </a:p>
          <a:p>
            <a:pPr marL="411480" marR="297180" indent="0">
              <a:spcBef>
                <a:spcPct val="0"/>
              </a:spcBef>
              <a:spcAft>
                <a:spcPct val="0"/>
              </a:spcAft>
              <a:buNone/>
            </a:pPr>
            <a:endParaRPr lang="en-US" sz="2600" smtClean="0">
              <a:solidFill>
                <a:srgbClr val="000000"/>
              </a:solidFill>
              <a:latin typeface="Calibri" panose="02020603050405020304" pitchFamily="2"/>
            </a:endParaRPr>
          </a:p>
          <a:p>
            <a:pPr marL="411480" marR="297180" indent="182880">
              <a:spcBef>
                <a:spcPct val="0"/>
              </a:spcBef>
              <a:spcAft>
                <a:spcPct val="0"/>
              </a:spcAft>
              <a:buFont typeface="Symbol"/>
              <a:buChar char="·"/>
            </a:pPr>
            <a:r>
              <a:rPr lang="en-US" sz="2600" smtClean="0">
                <a:solidFill>
                  <a:srgbClr val="000000"/>
                </a:solidFill>
                <a:latin typeface="Calibri" panose="02020603050405020304" pitchFamily="2"/>
              </a:rPr>
              <a:t>Lessons learned from </a:t>
            </a:r>
            <a:r>
              <a:rPr lang="en-US" sz="2600" i="1">
                <a:solidFill>
                  <a:srgbClr val="000000"/>
                </a:solidFill>
                <a:latin typeface="Calibri" panose="02020603050405020304" pitchFamily="2"/>
              </a:rPr>
              <a:t>Korn/Ferry </a:t>
            </a:r>
            <a:r>
              <a:rPr lang="en-US" sz="2600">
                <a:solidFill>
                  <a:srgbClr val="000000"/>
                </a:solidFill>
                <a:latin typeface="Calibri" panose="02020603050405020304" pitchFamily="2"/>
              </a:rPr>
              <a:t>complaint – Allegations, </a:t>
            </a:r>
            <a:endParaRPr lang="en-US" sz="2600" smtClean="0">
              <a:solidFill>
                <a:srgbClr val="000000"/>
              </a:solidFill>
              <a:latin typeface="Calibri" panose="02020603050405020304" pitchFamily="2"/>
            </a:endParaRPr>
          </a:p>
          <a:p>
            <a:pPr marL="411480" marR="297180" indent="0">
              <a:spcBef>
                <a:spcPct val="0"/>
              </a:spcBef>
              <a:spcAft>
                <a:spcPct val="0"/>
              </a:spcAft>
              <a:buNone/>
            </a:pPr>
            <a:r>
              <a:rPr lang="en-US" sz="2600">
                <a:solidFill>
                  <a:srgbClr val="000000"/>
                </a:solidFill>
                <a:latin typeface="Calibri" panose="02020603050405020304" pitchFamily="2"/>
              </a:rPr>
              <a:t> </a:t>
            </a:r>
            <a:r>
              <a:rPr lang="en-US" sz="2600" smtClean="0">
                <a:solidFill>
                  <a:srgbClr val="000000"/>
                </a:solidFill>
                <a:latin typeface="Calibri" panose="02020603050405020304" pitchFamily="2"/>
              </a:rPr>
              <a:t>  not </a:t>
            </a:r>
            <a:r>
              <a:rPr lang="en-US" sz="2600">
                <a:solidFill>
                  <a:srgbClr val="000000"/>
                </a:solidFill>
                <a:latin typeface="Calibri" panose="02020603050405020304" pitchFamily="2"/>
              </a:rPr>
              <a:t>necessarily </a:t>
            </a:r>
            <a:r>
              <a:rPr lang="en-US" sz="2600" smtClean="0">
                <a:solidFill>
                  <a:srgbClr val="000000"/>
                </a:solidFill>
                <a:latin typeface="Calibri" panose="02020603050405020304" pitchFamily="2"/>
              </a:rPr>
              <a:t>facts: </a:t>
            </a:r>
            <a:endParaRPr lang="en-US" sz="2600">
              <a:solidFill>
                <a:srgbClr val="000000"/>
              </a:solidFill>
              <a:latin typeface="Calibri" panose="02020603050405020304" pitchFamily="2"/>
            </a:endParaRPr>
          </a:p>
          <a:p>
            <a:pPr marL="502920" indent="0">
              <a:spcBef>
                <a:spcPct val="0"/>
              </a:spcBef>
              <a:spcAft>
                <a:spcPct val="0"/>
              </a:spcAft>
              <a:buNone/>
              <a:tabLst>
                <a:tab pos="731520"/>
              </a:tabLst>
            </a:pPr>
            <a:r>
              <a:rPr lang="en-US" sz="2000" smtClean="0">
                <a:solidFill>
                  <a:srgbClr val="000000"/>
                </a:solidFill>
                <a:latin typeface="Arial" panose="02020603050405020304" pitchFamily="2"/>
              </a:rPr>
              <a:t>	</a:t>
            </a:r>
            <a:r>
              <a:rPr lang="en-US" sz="2100" smtClean="0">
                <a:solidFill>
                  <a:srgbClr val="000000"/>
                </a:solidFill>
                <a:latin typeface="Arial" panose="02020603050405020304" pitchFamily="2"/>
              </a:rPr>
              <a:t>–</a:t>
            </a:r>
            <a:r>
              <a:rPr lang="en-US" sz="2100">
                <a:solidFill>
                  <a:srgbClr val="000000"/>
                </a:solidFill>
                <a:latin typeface="Arial" panose="02020603050405020304" pitchFamily="2"/>
              </a:rPr>
              <a:t>	</a:t>
            </a:r>
            <a:r>
              <a:rPr lang="en-US" sz="2100" smtClean="0">
                <a:solidFill>
                  <a:srgbClr val="000000"/>
                </a:solidFill>
                <a:latin typeface="Calibri" panose="02020603050405020304" pitchFamily="2"/>
              </a:rPr>
              <a:t>“</a:t>
            </a:r>
            <a:r>
              <a:rPr lang="en-US" sz="2100">
                <a:solidFill>
                  <a:srgbClr val="000000"/>
                </a:solidFill>
                <a:latin typeface="Calibri" panose="02020603050405020304" pitchFamily="2"/>
              </a:rPr>
              <a:t>So-called” investigation found the CEO to be </a:t>
            </a:r>
            <a:r>
              <a:rPr lang="en-US" sz="2100" smtClean="0">
                <a:solidFill>
                  <a:srgbClr val="000000"/>
                </a:solidFill>
                <a:latin typeface="Calibri" panose="02020603050405020304" pitchFamily="2"/>
              </a:rPr>
              <a:t>an</a:t>
            </a:r>
          </a:p>
          <a:p>
            <a:pPr marL="50292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a:t>
            </a:r>
            <a:r>
              <a:rPr lang="en-US" sz="2100">
                <a:solidFill>
                  <a:srgbClr val="000000"/>
                </a:solidFill>
                <a:latin typeface="Calibri" panose="02020603050405020304" pitchFamily="2"/>
              </a:rPr>
              <a:t>equal opportunity” </a:t>
            </a:r>
            <a:r>
              <a:rPr lang="en-US" sz="2100" smtClean="0">
                <a:solidFill>
                  <a:srgbClr val="000000"/>
                </a:solidFill>
                <a:latin typeface="Calibri" panose="02020603050405020304" pitchFamily="2"/>
              </a:rPr>
              <a:t>abuser.</a:t>
            </a:r>
            <a:endParaRPr lang="en-US" sz="2100">
              <a:solidFill>
                <a:srgbClr val="000000"/>
              </a:solidFill>
              <a:latin typeface="Calibri" panose="02020603050405020304" pitchFamily="2"/>
            </a:endParaRPr>
          </a:p>
          <a:p>
            <a:pPr marL="502920" indent="0">
              <a:spcBef>
                <a:spcPct val="0"/>
              </a:spcBef>
              <a:spcAft>
                <a:spcPct val="0"/>
              </a:spcAft>
              <a:buNone/>
              <a:tabLst>
                <a:tab pos="731520"/>
              </a:tabLst>
            </a:pPr>
            <a:r>
              <a:rPr lang="en-US" sz="2100" smtClean="0">
                <a:solidFill>
                  <a:srgbClr val="000000"/>
                </a:solidFill>
                <a:latin typeface="Arial" panose="02020603050405020304" pitchFamily="2"/>
              </a:rPr>
              <a:t>	–</a:t>
            </a:r>
            <a:r>
              <a:rPr lang="en-US" sz="2100">
                <a:solidFill>
                  <a:srgbClr val="000000"/>
                </a:solidFill>
                <a:latin typeface="Arial" panose="02020603050405020304" pitchFamily="2"/>
              </a:rPr>
              <a:t>	</a:t>
            </a:r>
            <a:r>
              <a:rPr lang="en-US" sz="2100">
                <a:solidFill>
                  <a:srgbClr val="000000"/>
                </a:solidFill>
                <a:latin typeface="Calibri" panose="02020603050405020304" pitchFamily="2"/>
              </a:rPr>
              <a:t>Company failed to follow the investigator’s </a:t>
            </a:r>
            <a:r>
              <a:rPr lang="en-US" sz="2100" smtClean="0">
                <a:solidFill>
                  <a:srgbClr val="000000"/>
                </a:solidFill>
                <a:latin typeface="Calibri" panose="02020603050405020304" pitchFamily="2"/>
              </a:rPr>
              <a:t>advice</a:t>
            </a:r>
          </a:p>
          <a:p>
            <a:pPr marL="50292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a:t>
            </a:r>
            <a:r>
              <a:rPr lang="en-US" sz="2100">
                <a:solidFill>
                  <a:srgbClr val="000000"/>
                </a:solidFill>
                <a:latin typeface="Calibri" panose="02020603050405020304" pitchFamily="2"/>
              </a:rPr>
              <a:t>to get the CEO a </a:t>
            </a:r>
            <a:r>
              <a:rPr lang="en-US" sz="2100" smtClean="0">
                <a:solidFill>
                  <a:srgbClr val="000000"/>
                </a:solidFill>
                <a:latin typeface="Calibri" panose="02020603050405020304" pitchFamily="2"/>
              </a:rPr>
              <a:t>coach.</a:t>
            </a:r>
            <a:endParaRPr lang="en-US" sz="2100">
              <a:solidFill>
                <a:srgbClr val="000000"/>
              </a:solidFill>
              <a:latin typeface="Calibri" panose="02020603050405020304" pitchFamily="2"/>
            </a:endParaRPr>
          </a:p>
          <a:p>
            <a:pPr marL="502920" indent="0">
              <a:spcBef>
                <a:spcPct val="0"/>
              </a:spcBef>
              <a:spcAft>
                <a:spcPct val="0"/>
              </a:spcAft>
              <a:buNone/>
              <a:tabLst>
                <a:tab pos="731520"/>
              </a:tabLst>
            </a:pPr>
            <a:r>
              <a:rPr lang="en-US" sz="2100" smtClean="0">
                <a:solidFill>
                  <a:srgbClr val="000000"/>
                </a:solidFill>
                <a:latin typeface="Arial" panose="02020603050405020304" pitchFamily="2"/>
              </a:rPr>
              <a:t>	–</a:t>
            </a:r>
            <a:r>
              <a:rPr lang="en-US" sz="2100">
                <a:solidFill>
                  <a:srgbClr val="000000"/>
                </a:solidFill>
                <a:latin typeface="Arial" panose="02020603050405020304" pitchFamily="2"/>
              </a:rPr>
              <a:t>	</a:t>
            </a:r>
            <a:r>
              <a:rPr lang="en-US" sz="2100">
                <a:solidFill>
                  <a:srgbClr val="000000"/>
                </a:solidFill>
                <a:latin typeface="Calibri" panose="02020603050405020304" pitchFamily="2"/>
              </a:rPr>
              <a:t>12/14 – CEO learned Damon was the “moving force</a:t>
            </a:r>
            <a:r>
              <a:rPr lang="en-US" sz="2100" smtClean="0">
                <a:solidFill>
                  <a:srgbClr val="000000"/>
                </a:solidFill>
                <a:latin typeface="Calibri" panose="02020603050405020304" pitchFamily="2"/>
              </a:rPr>
              <a:t>”</a:t>
            </a:r>
          </a:p>
          <a:p>
            <a:pPr marL="50292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a:t>
            </a:r>
            <a:r>
              <a:rPr lang="en-US" sz="2100">
                <a:solidFill>
                  <a:srgbClr val="000000"/>
                </a:solidFill>
                <a:latin typeface="Calibri" panose="02020603050405020304" pitchFamily="2"/>
              </a:rPr>
              <a:t>behind </a:t>
            </a:r>
            <a:r>
              <a:rPr lang="en-US" sz="2100" smtClean="0">
                <a:solidFill>
                  <a:srgbClr val="000000"/>
                </a:solidFill>
                <a:latin typeface="Calibri" panose="02020603050405020304" pitchFamily="2"/>
              </a:rPr>
              <a:t>complaints. </a:t>
            </a:r>
            <a:endParaRPr lang="en-US" sz="2100">
              <a:solidFill>
                <a:srgbClr val="000000"/>
              </a:solidFill>
              <a:latin typeface="Calibri" panose="02020603050405020304" pitchFamily="2"/>
            </a:endParaRPr>
          </a:p>
          <a:p>
            <a:pPr marL="502920" marR="800100" indent="0">
              <a:spcBef>
                <a:spcPct val="0"/>
              </a:spcBef>
              <a:spcAft>
                <a:spcPct val="0"/>
              </a:spcAft>
              <a:buNone/>
              <a:tabLst>
                <a:tab pos="731520"/>
              </a:tabLst>
            </a:pPr>
            <a:r>
              <a:rPr lang="en-US" sz="2100" smtClean="0">
                <a:solidFill>
                  <a:srgbClr val="000000"/>
                </a:solidFill>
                <a:latin typeface="Arial" panose="02020603050405020304" pitchFamily="2"/>
              </a:rPr>
              <a:t>	–</a:t>
            </a:r>
            <a:r>
              <a:rPr lang="en-US" sz="2100">
                <a:solidFill>
                  <a:srgbClr val="000000"/>
                </a:solidFill>
                <a:latin typeface="Arial" panose="02020603050405020304" pitchFamily="2"/>
              </a:rPr>
              <a:t>	</a:t>
            </a:r>
            <a:r>
              <a:rPr lang="en-US" sz="2100">
                <a:solidFill>
                  <a:srgbClr val="000000"/>
                </a:solidFill>
                <a:latin typeface="Calibri" panose="02020603050405020304" pitchFamily="2"/>
              </a:rPr>
              <a:t>1/6/15 – Damon was fired with no prior warning </a:t>
            </a:r>
            <a:r>
              <a:rPr lang="en-US" sz="2100" smtClean="0">
                <a:solidFill>
                  <a:srgbClr val="000000"/>
                </a:solidFill>
                <a:latin typeface="Calibri" panose="02020603050405020304" pitchFamily="2"/>
              </a:rPr>
              <a:t>for</a:t>
            </a:r>
          </a:p>
          <a:p>
            <a:pPr marL="502920" marR="80010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a:t>
            </a:r>
            <a:r>
              <a:rPr lang="en-US" sz="2100">
                <a:solidFill>
                  <a:srgbClr val="000000"/>
                </a:solidFill>
                <a:latin typeface="Calibri" panose="02020603050405020304" pitchFamily="2"/>
              </a:rPr>
              <a:t>“tarnish[ing] the Company brand</a:t>
            </a:r>
            <a:r>
              <a:rPr lang="en-US" sz="2100" smtClean="0">
                <a:solidFill>
                  <a:srgbClr val="000000"/>
                </a:solidFill>
                <a:latin typeface="Calibri" panose="02020603050405020304" pitchFamily="2"/>
              </a:rPr>
              <a:t>”.</a:t>
            </a:r>
            <a:endParaRPr lang="en-US" sz="2100">
              <a:solidFill>
                <a:srgbClr val="000000"/>
              </a:solidFill>
              <a:latin typeface="Calibri" panose="02020603050405020304" pitchFamily="2"/>
            </a:endParaRPr>
          </a:p>
          <a:p>
            <a:pPr marL="502920" marR="297180" indent="0">
              <a:spcBef>
                <a:spcPct val="0"/>
              </a:spcBef>
              <a:spcAft>
                <a:spcPct val="0"/>
              </a:spcAft>
              <a:buNone/>
              <a:tabLst>
                <a:tab pos="731520"/>
              </a:tabLst>
            </a:pPr>
            <a:r>
              <a:rPr lang="en-US" sz="2100" smtClean="0">
                <a:solidFill>
                  <a:srgbClr val="000000"/>
                </a:solidFill>
                <a:latin typeface="Arial" panose="02020603050405020304" pitchFamily="2"/>
              </a:rPr>
              <a:t>	–</a:t>
            </a:r>
            <a:r>
              <a:rPr lang="en-US" sz="2100">
                <a:solidFill>
                  <a:srgbClr val="000000"/>
                </a:solidFill>
                <a:latin typeface="Arial" panose="02020603050405020304" pitchFamily="2"/>
              </a:rPr>
              <a:t>	</a:t>
            </a:r>
            <a:r>
              <a:rPr lang="en-US" sz="2100">
                <a:solidFill>
                  <a:srgbClr val="000000"/>
                </a:solidFill>
                <a:latin typeface="Calibri" panose="02020603050405020304" pitchFamily="2"/>
              </a:rPr>
              <a:t>Company’s failure to take action against CEO </a:t>
            </a:r>
            <a:r>
              <a:rPr lang="en-US" sz="2100" smtClean="0">
                <a:solidFill>
                  <a:srgbClr val="000000"/>
                </a:solidFill>
                <a:latin typeface="Calibri" panose="02020603050405020304" pitchFamily="2"/>
              </a:rPr>
              <a:t>and</a:t>
            </a:r>
          </a:p>
          <a:p>
            <a:pPr marL="502920" marR="29718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a:t>
            </a:r>
            <a:r>
              <a:rPr lang="en-US" sz="2100">
                <a:solidFill>
                  <a:srgbClr val="000000"/>
                </a:solidFill>
                <a:latin typeface="Calibri" panose="02020603050405020304" pitchFamily="2"/>
              </a:rPr>
              <a:t>timing of Damon’s discharge provide credence to </a:t>
            </a:r>
            <a:r>
              <a:rPr lang="en-US" sz="2100" smtClean="0">
                <a:solidFill>
                  <a:srgbClr val="000000"/>
                </a:solidFill>
                <a:latin typeface="Calibri" panose="02020603050405020304" pitchFamily="2"/>
              </a:rPr>
              <a:t>retaliation</a:t>
            </a:r>
          </a:p>
          <a:p>
            <a:pPr marL="502920" marR="297180" indent="0">
              <a:spcBef>
                <a:spcPct val="0"/>
              </a:spcBef>
              <a:spcAft>
                <a:spcPct val="0"/>
              </a:spcAft>
              <a:buNone/>
              <a:tabLst>
                <a:tab pos="731520"/>
              </a:tabLst>
            </a:pPr>
            <a:r>
              <a:rPr lang="en-US" sz="2100">
                <a:solidFill>
                  <a:srgbClr val="000000"/>
                </a:solidFill>
                <a:latin typeface="Calibri" panose="02020603050405020304" pitchFamily="2"/>
              </a:rPr>
              <a:t> </a:t>
            </a:r>
            <a:r>
              <a:rPr lang="en-US" sz="2100" smtClean="0">
                <a:solidFill>
                  <a:srgbClr val="000000"/>
                </a:solidFill>
                <a:latin typeface="Calibri" panose="02020603050405020304" pitchFamily="2"/>
              </a:rPr>
              <a:t>        claim. </a:t>
            </a:r>
            <a:endParaRPr lang="en-US" sz="21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1376960116"/>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1"/>
          <p:cNvSpPr>
            <a:spLocks noGrp="1"/>
          </p:cNvSpPr>
          <p:nvPr>
            <p:ph type="title"/>
          </p:nvPr>
        </p:nvSpPr>
        <p:spPr/>
        <p:txBody>
          <a:bodyPr>
            <a:normAutofit/>
          </a:bodyPr>
          <a:lstStyle/>
          <a:p>
            <a:endParaRPr lang="en-US" b="1" i="1">
              <a:solidFill>
                <a:srgbClr val="0070C0"/>
              </a:solidFill>
            </a:endParaRPr>
          </a:p>
        </p:txBody>
      </p:sp>
      <p:sp>
        <p:nvSpPr>
          <p:cNvPr id="3" name="Content Placeholder 2"/>
          <p:cNvSpPr>
            <a:spLocks noGrp="1"/>
          </p:cNvSpPr>
          <p:nvPr>
            <p:ph sz="half" idx="1"/>
          </p:nvPr>
        </p:nvSpPr>
        <p:spPr/>
        <p:txBody>
          <a:bodyPr>
            <a:normAutofit/>
          </a:bodyPr>
          <a:lstStyle/>
          <a:p>
            <a:pPr marL="45720" marR="91440" indent="0">
              <a:spcBef>
                <a:spcPct val="0"/>
              </a:spcBef>
              <a:spcAft>
                <a:spcPct val="0"/>
              </a:spcAft>
              <a:buNone/>
            </a:pPr>
            <a:r>
              <a:rPr lang="en-US" sz="1800" i="1">
                <a:solidFill>
                  <a:srgbClr val="000000"/>
                </a:solidFill>
                <a:latin typeface="Times New Roman" panose="02020603050405020304" pitchFamily="1"/>
              </a:rPr>
              <a:t>These materials have been prepared by the lawyers of Ogletree Deakins to inform our clients of important information in these areas of law. They are not, of course, intended as specific legal advice, but rather are offered to alert our clients to important developments and potential problems that may affect their business operations. When clients are faced with actual or potential business problems relating to these areas, they are encouraged to seek specific legal counsel by contacting the lawyers in our firm with whom they normally work</a:t>
            </a:r>
            <a:r>
              <a:rPr lang="en-US" sz="1800" i="1" smtClean="0">
                <a:solidFill>
                  <a:srgbClr val="000000"/>
                </a:solidFill>
                <a:latin typeface="Times New Roman" panose="02020603050405020304" pitchFamily="1"/>
              </a:rPr>
              <a:t>.</a:t>
            </a:r>
          </a:p>
          <a:p>
            <a:pPr marL="45720" marR="91440" indent="0">
              <a:spcBef>
                <a:spcPct val="0"/>
              </a:spcBef>
              <a:spcAft>
                <a:spcPct val="0"/>
              </a:spcAft>
              <a:buNone/>
            </a:pPr>
            <a:r>
              <a:rPr lang="en-US" sz="1800" i="1" smtClean="0">
                <a:solidFill>
                  <a:srgbClr val="000000"/>
                </a:solidFill>
                <a:latin typeface="Times New Roman" panose="02020603050405020304" pitchFamily="1"/>
              </a:rPr>
              <a:t> </a:t>
            </a:r>
            <a:endParaRPr lang="en-US" sz="1800" i="1">
              <a:solidFill>
                <a:srgbClr val="000000"/>
              </a:solidFill>
              <a:latin typeface="Times New Roman" panose="02020603050405020304" pitchFamily="1"/>
            </a:endParaRPr>
          </a:p>
          <a:p>
            <a:pPr marL="45720" indent="0">
              <a:spcBef>
                <a:spcPct val="0"/>
              </a:spcBef>
              <a:spcAft>
                <a:spcPct val="0"/>
              </a:spcAft>
              <a:buNone/>
            </a:pPr>
            <a:r>
              <a:rPr lang="en-US" sz="1800" i="1">
                <a:solidFill>
                  <a:srgbClr val="000000"/>
                </a:solidFill>
                <a:latin typeface="Times New Roman" panose="02020603050405020304" pitchFamily="1"/>
              </a:rPr>
              <a:t>Any reproduction in any form or incorporation into any information retrieval system or any use without the express written consent of Ogletree Deakins is prohibited. </a:t>
            </a:r>
          </a:p>
          <a:p>
            <a:endParaRPr lang="en-US"/>
          </a:p>
        </p:txBody>
      </p:sp>
    </p:spTree>
    <p:extLst>
      <p:ext uri="{BB962C8B-B14F-4D97-AF65-F5344CB8AC3E}">
        <p14:creationId xmlns:p14="http://schemas.microsoft.com/office/powerpoint/2010/main" val="3594712486"/>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b="1" smtClean="0">
                <a:solidFill>
                  <a:srgbClr val="0070C0"/>
                </a:solidFill>
              </a:rPr>
              <a:t>Obligations to Outside Parties</a:t>
            </a:r>
            <a:endParaRPr lang="en-US"/>
          </a:p>
        </p:txBody>
      </p:sp>
      <p:sp>
        <p:nvSpPr>
          <p:cNvPr id="3" name="Content Placeholder 2"/>
          <p:cNvSpPr>
            <a:spLocks noGrp="1"/>
          </p:cNvSpPr>
          <p:nvPr>
            <p:ph sz="half" idx="1"/>
          </p:nvPr>
        </p:nvSpPr>
        <p:spPr/>
        <p:txBody>
          <a:bodyPr>
            <a:normAutofit/>
          </a:bodyPr>
          <a:lstStyle/>
          <a:p>
            <a:pPr marL="502920" indent="0">
              <a:spcBef>
                <a:spcPct val="0"/>
              </a:spcBef>
              <a:spcAft>
                <a:spcPct val="0"/>
              </a:spcAft>
              <a:buNone/>
            </a:pPr>
            <a:r>
              <a:rPr lang="en-US" sz="2000" b="1" u="sng" smtClean="0">
                <a:solidFill>
                  <a:srgbClr val="0070C0"/>
                </a:solidFill>
                <a:latin typeface="Calibri" panose="02020603050405020304" pitchFamily="2"/>
              </a:rPr>
              <a:t>Rule 3.4: A lawyer may </a:t>
            </a:r>
            <a:r>
              <a:rPr lang="en-US" sz="2000" b="1" i="1" u="sng" smtClean="0">
                <a:solidFill>
                  <a:srgbClr val="0070C0"/>
                </a:solidFill>
                <a:latin typeface="Calibri" panose="02020603050405020304" pitchFamily="2"/>
              </a:rPr>
              <a:t>not</a:t>
            </a:r>
            <a:r>
              <a:rPr lang="en-US" sz="2000" b="1" smtClean="0">
                <a:solidFill>
                  <a:srgbClr val="0070C0"/>
                </a:solidFill>
                <a:latin typeface="Calibri" panose="02020603050405020304" pitchFamily="2"/>
              </a:rPr>
              <a:t>:</a:t>
            </a:r>
          </a:p>
          <a:p>
            <a:pPr marL="502920" indent="0">
              <a:spcBef>
                <a:spcPct val="0"/>
              </a:spcBef>
              <a:spcAft>
                <a:spcPct val="0"/>
              </a:spcAft>
              <a:buNone/>
            </a:pPr>
            <a:endParaRPr lang="en-US" sz="2000" b="1">
              <a:latin typeface="Calibri" panose="02020603050405020304" pitchFamily="2"/>
            </a:endParaRPr>
          </a:p>
          <a:p>
            <a:pPr marL="845820">
              <a:spcBef>
                <a:spcPct val="0"/>
              </a:spcBef>
              <a:spcAft>
                <a:spcPct val="0"/>
              </a:spcAft>
              <a:buFont typeface="Arial" panose="020b0604020202020204" pitchFamily="34" charset="0"/>
              <a:buChar char="•"/>
            </a:pPr>
            <a:r>
              <a:rPr lang="en-US" sz="2000" b="1" smtClean="0">
                <a:latin typeface="Calibri" panose="02020603050405020304" pitchFamily="2"/>
              </a:rPr>
              <a:t>Unlawfully obstruct access to evidence or unlawfully alter, destroy or conceal a document or other material having potential evidentiary value.</a:t>
            </a:r>
          </a:p>
          <a:p>
            <a:pPr marL="845820">
              <a:spcBef>
                <a:spcPct val="0"/>
              </a:spcBef>
              <a:spcAft>
                <a:spcPct val="0"/>
              </a:spcAft>
              <a:buFont typeface="Arial" panose="020b0604020202020204" pitchFamily="34" charset="0"/>
              <a:buChar char="•"/>
            </a:pPr>
            <a:r>
              <a:rPr lang="en-US" sz="2000" b="1" smtClean="0">
                <a:latin typeface="Calibri" panose="02020603050405020304" pitchFamily="2"/>
              </a:rPr>
              <a:t>Falsify evidence, counsel or assist a witness to testify falsely, pay or offer to pay compensation to a witness contingent upon the content of the testimony or outcome of the case.</a:t>
            </a:r>
          </a:p>
          <a:p>
            <a:pPr marL="845820">
              <a:spcBef>
                <a:spcPct val="0"/>
              </a:spcBef>
              <a:spcAft>
                <a:spcPct val="0"/>
              </a:spcAft>
              <a:buFont typeface="Arial" panose="020b0604020202020204" pitchFamily="34" charset="0"/>
              <a:buChar char="•"/>
            </a:pPr>
            <a:r>
              <a:rPr lang="en-US" sz="2000" b="1" smtClean="0">
                <a:latin typeface="Calibri" panose="02020603050405020304" pitchFamily="2"/>
              </a:rPr>
              <a:t>Request a person refrain from voluntarily giving relevant information to another party (some exceptions apply).</a:t>
            </a:r>
          </a:p>
          <a:p>
            <a:pPr marL="845820">
              <a:spcBef>
                <a:spcPct val="0"/>
              </a:spcBef>
              <a:spcAft>
                <a:spcPct val="0"/>
              </a:spcAft>
              <a:buFont typeface="Arial" panose="020b0604020202020204" pitchFamily="34" charset="0"/>
              <a:buChar char="•"/>
            </a:pPr>
            <a:r>
              <a:rPr lang="en-US" sz="2000" b="1" smtClean="0">
                <a:latin typeface="Calibri" panose="02020603050405020304" pitchFamily="2"/>
              </a:rPr>
              <a:t>Use methods of obtaining evidence that violate the legal rights of the opposing party or counsel.</a:t>
            </a: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945930182"/>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smtClean="0">
                <a:solidFill>
                  <a:srgbClr val="0070C0"/>
                </a:solidFill>
              </a:rPr>
              <a:t>Communicating With Represented Parties</a:t>
            </a:r>
            <a:endParaRPr lang="en-US"/>
          </a:p>
        </p:txBody>
      </p:sp>
      <p:sp>
        <p:nvSpPr>
          <p:cNvPr id="3" name="Content Placeholder 2"/>
          <p:cNvSpPr>
            <a:spLocks noGrp="1"/>
          </p:cNvSpPr>
          <p:nvPr>
            <p:ph sz="half" idx="1"/>
          </p:nvPr>
        </p:nvSpPr>
        <p:spPr/>
        <p:txBody>
          <a:bodyPr/>
          <a:lstStyle/>
          <a:p>
            <a:pPr marL="182880" indent="228600">
              <a:spcBef>
                <a:spcPct val="0"/>
              </a:spcBef>
              <a:spcAft>
                <a:spcPct val="0"/>
              </a:spcAft>
              <a:buFont typeface="Symbol"/>
              <a:buChar char="·"/>
            </a:pPr>
            <a:endParaRPr lang="en-US" sz="2000" b="1" smtClean="0">
              <a:solidFill>
                <a:srgbClr val="006FC0"/>
              </a:solidFill>
              <a:latin typeface="Calibri" panose="02020603050405020304" pitchFamily="2"/>
            </a:endParaRPr>
          </a:p>
          <a:p>
            <a:pPr marL="182880" indent="228600">
              <a:spcBef>
                <a:spcPct val="0"/>
              </a:spcBef>
              <a:spcAft>
                <a:spcPct val="0"/>
              </a:spcAft>
              <a:buFont typeface="Symbol"/>
              <a:buChar char="·"/>
            </a:pPr>
            <a:r>
              <a:rPr lang="en-US" sz="2000" b="1" smtClean="0">
                <a:solidFill>
                  <a:srgbClr val="006FC0"/>
                </a:solidFill>
                <a:latin typeface="Calibri" panose="02020603050405020304" pitchFamily="2"/>
              </a:rPr>
              <a:t>Rule </a:t>
            </a:r>
            <a:r>
              <a:rPr lang="en-US" sz="2000" b="1">
                <a:solidFill>
                  <a:srgbClr val="006FC0"/>
                </a:solidFill>
                <a:latin typeface="Calibri" panose="02020603050405020304" pitchFamily="2"/>
              </a:rPr>
              <a:t>4.2</a:t>
            </a:r>
            <a:r>
              <a:rPr lang="en-US" sz="2000">
                <a:solidFill>
                  <a:srgbClr val="000000"/>
                </a:solidFill>
                <a:latin typeface="Calibri" panose="02020603050405020304" pitchFamily="2"/>
              </a:rPr>
              <a:t> – In-house counsel must not communicate </a:t>
            </a:r>
          </a:p>
          <a:p>
            <a:pPr marL="411480" indent="0">
              <a:spcBef>
                <a:spcPct val="0"/>
              </a:spcBef>
              <a:spcAft>
                <a:spcPct val="0"/>
              </a:spcAft>
              <a:buNone/>
            </a:pPr>
            <a:r>
              <a:rPr lang="en-US" sz="2000">
                <a:solidFill>
                  <a:srgbClr val="000000"/>
                </a:solidFill>
                <a:latin typeface="Calibri" panose="02020603050405020304" pitchFamily="2"/>
              </a:rPr>
              <a:t>with a party they know is represented by an attorney: </a:t>
            </a:r>
          </a:p>
          <a:p>
            <a:pPr marL="50292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Without the consent of the party’s </a:t>
            </a:r>
            <a:r>
              <a:rPr lang="en-US" sz="2000" smtClean="0">
                <a:solidFill>
                  <a:srgbClr val="000000"/>
                </a:solidFill>
                <a:latin typeface="Calibri" panose="02020603050405020304" pitchFamily="2"/>
              </a:rPr>
              <a:t>attorney. </a:t>
            </a:r>
            <a:endParaRPr lang="en-US" sz="2000">
              <a:solidFill>
                <a:srgbClr val="000000"/>
              </a:solidFill>
              <a:latin typeface="Calibri" panose="02020603050405020304" pitchFamily="2"/>
            </a:endParaRPr>
          </a:p>
          <a:p>
            <a:pPr marL="502920" marR="57150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Unless authorized by law or a court order to </a:t>
            </a:r>
            <a:endParaRPr lang="en-US" sz="2000" smtClean="0">
              <a:solidFill>
                <a:srgbClr val="000000"/>
              </a:solidFill>
              <a:latin typeface="Calibri" panose="02020603050405020304" pitchFamily="2"/>
            </a:endParaRPr>
          </a:p>
          <a:p>
            <a:pPr marL="502920" marR="57150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communicate </a:t>
            </a:r>
            <a:r>
              <a:rPr lang="en-US" sz="2000">
                <a:solidFill>
                  <a:srgbClr val="000000"/>
                </a:solidFill>
                <a:latin typeface="Calibri" panose="02020603050405020304" pitchFamily="2"/>
              </a:rPr>
              <a:t>directly with the </a:t>
            </a:r>
            <a:r>
              <a:rPr lang="en-US" sz="2000" smtClean="0">
                <a:solidFill>
                  <a:srgbClr val="000000"/>
                </a:solidFill>
                <a:latin typeface="Calibri" panose="02020603050405020304" pitchFamily="2"/>
              </a:rPr>
              <a:t>party. </a:t>
            </a:r>
          </a:p>
          <a:p>
            <a:pPr marL="502920" marR="571500" indent="0">
              <a:spcBef>
                <a:spcPct val="0"/>
              </a:spcBef>
              <a:spcAft>
                <a:spcPct val="0"/>
              </a:spcAft>
              <a:buNone/>
            </a:pPr>
            <a:endParaRPr lang="en-US" sz="2000">
              <a:solidFill>
                <a:srgbClr val="000000"/>
              </a:solidFill>
              <a:latin typeface="Calibri" panose="02020603050405020304" pitchFamily="2"/>
            </a:endParaRPr>
          </a:p>
          <a:p>
            <a:pPr marL="182880" indent="228600">
              <a:spcBef>
                <a:spcPct val="0"/>
              </a:spcBef>
              <a:spcAft>
                <a:spcPct val="0"/>
              </a:spcAft>
              <a:buFont typeface="Symbol"/>
              <a:buChar char="·"/>
            </a:pPr>
            <a:r>
              <a:rPr lang="en-US" sz="2000">
                <a:solidFill>
                  <a:srgbClr val="000000"/>
                </a:solidFill>
                <a:latin typeface="Calibri" panose="02020603050405020304" pitchFamily="2"/>
              </a:rPr>
              <a:t>As a best practice, in-house counsel should obtain </a:t>
            </a:r>
          </a:p>
          <a:p>
            <a:pPr marL="411480" indent="0">
              <a:spcBef>
                <a:spcPct val="0"/>
              </a:spcBef>
              <a:spcAft>
                <a:spcPct val="0"/>
              </a:spcAft>
              <a:buNone/>
            </a:pPr>
            <a:r>
              <a:rPr lang="en-US" sz="2000" b="1">
                <a:solidFill>
                  <a:srgbClr val="006FC0"/>
                </a:solidFill>
                <a:latin typeface="Calibri" panose="02020603050405020304" pitchFamily="2"/>
              </a:rPr>
              <a:t>written consent</a:t>
            </a:r>
            <a:r>
              <a:rPr lang="en-US" sz="2000">
                <a:solidFill>
                  <a:srgbClr val="000000"/>
                </a:solidFill>
                <a:latin typeface="Calibri" panose="02020603050405020304" pitchFamily="2"/>
              </a:rPr>
              <a:t> from opposing counsel if in-house </a:t>
            </a:r>
          </a:p>
          <a:p>
            <a:pPr marL="411480" indent="0">
              <a:spcBef>
                <a:spcPct val="0"/>
              </a:spcBef>
              <a:spcAft>
                <a:spcPct val="0"/>
              </a:spcAft>
              <a:buNone/>
            </a:pPr>
            <a:r>
              <a:rPr lang="en-US" sz="2000">
                <a:solidFill>
                  <a:srgbClr val="000000"/>
                </a:solidFill>
                <a:latin typeface="Calibri" panose="02020603050405020304" pitchFamily="2"/>
              </a:rPr>
              <a:t>counsel intends to discuss such issues with a </a:t>
            </a:r>
          </a:p>
          <a:p>
            <a:pPr marL="411480" indent="0">
              <a:spcBef>
                <a:spcPct val="0"/>
              </a:spcBef>
              <a:spcAft>
                <a:spcPct val="0"/>
              </a:spcAft>
              <a:buNone/>
            </a:pPr>
            <a:r>
              <a:rPr lang="en-US" sz="2000">
                <a:solidFill>
                  <a:srgbClr val="000000"/>
                </a:solidFill>
                <a:latin typeface="Calibri" panose="02020603050405020304" pitchFamily="2"/>
              </a:rPr>
              <a:t>represented </a:t>
            </a:r>
            <a:r>
              <a:rPr lang="en-US" sz="2000" smtClean="0">
                <a:solidFill>
                  <a:srgbClr val="000000"/>
                </a:solidFill>
                <a:latin typeface="Calibri" panose="02020603050405020304" pitchFamily="2"/>
              </a:rPr>
              <a:t>party. </a:t>
            </a: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198190378"/>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a:solidFill>
                  <a:srgbClr val="0070C0"/>
                </a:solidFill>
              </a:rPr>
              <a:t>Communicating With Represented  Parties</a:t>
            </a:r>
            <a:endParaRPr lang="en-US"/>
          </a:p>
        </p:txBody>
      </p:sp>
      <p:sp>
        <p:nvSpPr>
          <p:cNvPr id="3" name="Content Placeholder 2"/>
          <p:cNvSpPr>
            <a:spLocks noGrp="1"/>
          </p:cNvSpPr>
          <p:nvPr>
            <p:ph sz="half" idx="1"/>
          </p:nvPr>
        </p:nvSpPr>
        <p:spPr/>
        <p:txBody>
          <a:bodyPr/>
          <a:lstStyle/>
          <a:p>
            <a:pPr marL="182880" indent="228600">
              <a:spcBef>
                <a:spcPct val="0"/>
              </a:spcBef>
              <a:spcAft>
                <a:spcPct val="0"/>
              </a:spcAft>
              <a:buFont typeface="Symbol"/>
              <a:buChar char="·"/>
            </a:pPr>
            <a:endParaRPr lang="en-US" sz="2000" b="1" smtClean="0">
              <a:solidFill>
                <a:srgbClr val="006FC0"/>
              </a:solidFill>
              <a:latin typeface="Calibri" panose="02020603050405020304" pitchFamily="2"/>
            </a:endParaRPr>
          </a:p>
          <a:p>
            <a:pPr marL="182880" indent="228600">
              <a:spcBef>
                <a:spcPct val="0"/>
              </a:spcBef>
              <a:spcAft>
                <a:spcPct val="0"/>
              </a:spcAft>
              <a:buFont typeface="Symbol"/>
              <a:buChar char="·"/>
            </a:pPr>
            <a:r>
              <a:rPr lang="en-US" sz="2400" b="1" smtClean="0">
                <a:solidFill>
                  <a:srgbClr val="006FC0"/>
                </a:solidFill>
                <a:latin typeface="Calibri" panose="02020603050405020304" pitchFamily="2"/>
              </a:rPr>
              <a:t>Example</a:t>
            </a:r>
            <a:r>
              <a:rPr lang="en-US" sz="2400" b="1">
                <a:solidFill>
                  <a:srgbClr val="006FC0"/>
                </a:solidFill>
                <a:latin typeface="Calibri" panose="02020603050405020304" pitchFamily="2"/>
              </a:rPr>
              <a:t>:</a:t>
            </a:r>
            <a:r>
              <a:rPr lang="en-US" sz="2400">
                <a:solidFill>
                  <a:srgbClr val="000000"/>
                </a:solidFill>
                <a:latin typeface="Calibri" panose="02020603050405020304" pitchFamily="2"/>
              </a:rPr>
              <a:t> When investigating </a:t>
            </a:r>
            <a:r>
              <a:rPr lang="en-US" sz="2400" smtClean="0">
                <a:solidFill>
                  <a:srgbClr val="000000"/>
                </a:solidFill>
                <a:latin typeface="Calibri" panose="02020603050405020304" pitchFamily="2"/>
              </a:rPr>
              <a:t>harassment</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allegations by </a:t>
            </a:r>
            <a:r>
              <a:rPr lang="en-US" sz="2400" smtClean="0">
                <a:solidFill>
                  <a:srgbClr val="000000"/>
                </a:solidFill>
                <a:latin typeface="Calibri" panose="02020603050405020304" pitchFamily="2"/>
              </a:rPr>
              <a:t>a </a:t>
            </a:r>
            <a:r>
              <a:rPr lang="en-US" sz="2400">
                <a:solidFill>
                  <a:srgbClr val="000000"/>
                </a:solidFill>
                <a:latin typeface="Calibri" panose="02020603050405020304" pitchFamily="2"/>
              </a:rPr>
              <a:t>current employee represented by </a:t>
            </a:r>
            <a:endParaRPr lang="en-US" sz="2400" smtClean="0">
              <a:solidFill>
                <a:srgbClr val="000000"/>
              </a:solidFill>
              <a:latin typeface="Calibri" panose="02020603050405020304" pitchFamily="2"/>
            </a:endParaRP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counsel</a:t>
            </a:r>
            <a:r>
              <a:rPr lang="en-US" sz="2400">
                <a:solidFill>
                  <a:srgbClr val="000000"/>
                </a:solidFill>
                <a:latin typeface="Calibri" panose="02020603050405020304" pitchFamily="2"/>
              </a:rPr>
              <a:t>, in-house </a:t>
            </a:r>
            <a:r>
              <a:rPr lang="en-US" sz="2400" smtClean="0">
                <a:solidFill>
                  <a:srgbClr val="000000"/>
                </a:solidFill>
                <a:latin typeface="Calibri" panose="02020603050405020304" pitchFamily="2"/>
              </a:rPr>
              <a:t>counsel </a:t>
            </a:r>
            <a:r>
              <a:rPr lang="en-US" sz="2400">
                <a:solidFill>
                  <a:srgbClr val="000000"/>
                </a:solidFill>
                <a:latin typeface="Calibri" panose="02020603050405020304" pitchFamily="2"/>
              </a:rPr>
              <a:t>must wait for </a:t>
            </a:r>
            <a:r>
              <a:rPr lang="en-US" sz="2400" smtClean="0">
                <a:solidFill>
                  <a:srgbClr val="000000"/>
                </a:solidFill>
                <a:latin typeface="Calibri" panose="02020603050405020304" pitchFamily="2"/>
              </a:rPr>
              <a:t>consent</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from the employee’s </a:t>
            </a:r>
            <a:r>
              <a:rPr lang="en-US" sz="2400" i="1" smtClean="0">
                <a:solidFill>
                  <a:srgbClr val="000000"/>
                </a:solidFill>
                <a:latin typeface="Calibri" panose="02020603050405020304" pitchFamily="2"/>
              </a:rPr>
              <a:t>attorney </a:t>
            </a:r>
            <a:r>
              <a:rPr lang="en-US" sz="2400">
                <a:solidFill>
                  <a:srgbClr val="000000"/>
                </a:solidFill>
                <a:latin typeface="Calibri" panose="02020603050405020304" pitchFamily="2"/>
              </a:rPr>
              <a:t>prior to </a:t>
            </a:r>
            <a:r>
              <a:rPr lang="en-US" sz="2400" smtClean="0">
                <a:solidFill>
                  <a:srgbClr val="000000"/>
                </a:solidFill>
                <a:latin typeface="Calibri" panose="02020603050405020304" pitchFamily="2"/>
              </a:rPr>
              <a:t>interviewing</a:t>
            </a:r>
          </a:p>
          <a:p>
            <a:pPr marL="18288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the </a:t>
            </a:r>
            <a:r>
              <a:rPr lang="en-US" sz="2400" smtClean="0">
                <a:solidFill>
                  <a:srgbClr val="000000"/>
                </a:solidFill>
                <a:latin typeface="Calibri" panose="02020603050405020304" pitchFamily="2"/>
              </a:rPr>
              <a:t>employee: </a:t>
            </a:r>
            <a:endParaRPr lang="en-US" sz="2400">
              <a:solidFill>
                <a:srgbClr val="000000"/>
              </a:solidFill>
              <a:latin typeface="Calibri" panose="02020603050405020304" pitchFamily="2"/>
            </a:endParaRPr>
          </a:p>
          <a:p>
            <a:pPr marL="502920" marR="548640" indent="0">
              <a:spcBef>
                <a:spcPct val="0"/>
              </a:spcBef>
              <a:spcAft>
                <a:spcPct val="0"/>
              </a:spcAft>
              <a:buNone/>
            </a:pPr>
            <a:r>
              <a:rPr lang="en-US" sz="2400" smtClean="0">
                <a:solidFill>
                  <a:srgbClr val="000000"/>
                </a:solidFill>
                <a:latin typeface="Arial" panose="02020603050405020304" pitchFamily="2"/>
              </a:rPr>
              <a:t>	</a:t>
            </a:r>
            <a:r>
              <a:rPr lang="en-US" sz="2000" smtClean="0">
                <a:solidFill>
                  <a:srgbClr val="000000"/>
                </a:solidFill>
                <a:latin typeface="Arial" panose="02020603050405020304" pitchFamily="2"/>
              </a:rPr>
              <a:t>– </a:t>
            </a:r>
            <a:r>
              <a:rPr lang="en-US" sz="2000">
                <a:solidFill>
                  <a:srgbClr val="000000"/>
                </a:solidFill>
                <a:latin typeface="Calibri" panose="02020603050405020304" pitchFamily="2"/>
              </a:rPr>
              <a:t>Does not limit HR or management, and </a:t>
            </a:r>
            <a:r>
              <a:rPr lang="en-US" sz="2000" smtClean="0">
                <a:solidFill>
                  <a:srgbClr val="000000"/>
                </a:solidFill>
                <a:latin typeface="Calibri" panose="02020603050405020304" pitchFamily="2"/>
              </a:rPr>
              <a:t>employee</a:t>
            </a:r>
          </a:p>
          <a:p>
            <a:pPr marL="502920" marR="54864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a:t>
            </a:r>
            <a:r>
              <a:rPr lang="en-US" sz="2000">
                <a:solidFill>
                  <a:srgbClr val="000000"/>
                </a:solidFill>
                <a:latin typeface="Calibri" panose="02020603050405020304" pitchFamily="2"/>
              </a:rPr>
              <a:t>needs to cooperate in an </a:t>
            </a:r>
            <a:r>
              <a:rPr lang="en-US" sz="2000" smtClean="0">
                <a:solidFill>
                  <a:srgbClr val="000000"/>
                </a:solidFill>
                <a:latin typeface="Calibri" panose="02020603050405020304" pitchFamily="2"/>
              </a:rPr>
              <a:t>investigation. </a:t>
            </a: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1785185051"/>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r>
              <a:rPr lang="en-US" sz="3200" b="1">
                <a:solidFill>
                  <a:srgbClr val="0070C0"/>
                </a:solidFill>
              </a:rPr>
              <a:t>Communicating With Represented Parties</a:t>
            </a:r>
            <a:endParaRPr lang="en-US" sz="3200"/>
          </a:p>
        </p:txBody>
      </p:sp>
      <p:sp>
        <p:nvSpPr>
          <p:cNvPr id="3" name="Content Placeholder 2"/>
          <p:cNvSpPr>
            <a:spLocks noGrp="1"/>
          </p:cNvSpPr>
          <p:nvPr>
            <p:ph sz="half" idx="1"/>
          </p:nvPr>
        </p:nvSpPr>
        <p:spPr/>
        <p:txBody>
          <a:bodyPr>
            <a:normAutofit fontScale="92500"/>
          </a:bodyPr>
          <a:lstStyle/>
          <a:p>
            <a:pPr marL="502920" marR="320040" indent="320040">
              <a:spcBef>
                <a:spcPct val="0"/>
              </a:spcBef>
              <a:spcAft>
                <a:spcPct val="0"/>
              </a:spcAft>
              <a:buFont typeface="Symbol"/>
              <a:buChar char="·"/>
            </a:pPr>
            <a:r>
              <a:rPr lang="en-US" sz="2200" b="1">
                <a:solidFill>
                  <a:srgbClr val="006FC0"/>
                </a:solidFill>
                <a:latin typeface="Calibri" panose="02020603050405020304" pitchFamily="2"/>
              </a:rPr>
              <a:t>Rule </a:t>
            </a:r>
            <a:r>
              <a:rPr lang="en-US" sz="2200" b="1" smtClean="0">
                <a:solidFill>
                  <a:srgbClr val="006FC0"/>
                </a:solidFill>
                <a:latin typeface="Calibri" panose="02020603050405020304" pitchFamily="2"/>
              </a:rPr>
              <a:t>4.3:</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In-house counsel must tread more </a:t>
            </a:r>
            <a:r>
              <a:rPr lang="en-US" sz="2200" smtClean="0">
                <a:solidFill>
                  <a:srgbClr val="000000"/>
                </a:solidFill>
                <a:latin typeface="Calibri" panose="02020603050405020304" pitchFamily="2"/>
              </a:rPr>
              <a:t>carefully</a:t>
            </a:r>
          </a:p>
          <a:p>
            <a:pPr marL="502920" marR="32004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when dealing with unrepresented parties and advise </a:t>
            </a:r>
            <a:r>
              <a:rPr lang="en-US" sz="2200" smtClean="0">
                <a:solidFill>
                  <a:srgbClr val="000000"/>
                </a:solidFill>
                <a:latin typeface="Calibri" panose="02020603050405020304" pitchFamily="2"/>
              </a:rPr>
              <a:t>the</a:t>
            </a:r>
          </a:p>
          <a:p>
            <a:pPr marL="502920" marR="32004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employee</a:t>
            </a:r>
            <a:r>
              <a:rPr lang="en-US" sz="2200">
                <a:solidFill>
                  <a:srgbClr val="000000"/>
                </a:solidFill>
                <a:latin typeface="Calibri" panose="02020603050405020304" pitchFamily="2"/>
              </a:rPr>
              <a:t>: </a:t>
            </a:r>
          </a:p>
          <a:p>
            <a:pPr marL="502920" indent="0">
              <a:spcBef>
                <a:spcPct val="0"/>
              </a:spcBef>
              <a:spcAft>
                <a:spcPct val="0"/>
              </a:spcAft>
              <a:buNone/>
            </a:pPr>
            <a:r>
              <a:rPr lang="en-US" sz="2200">
                <a:solidFill>
                  <a:srgbClr val="000000"/>
                </a:solidFill>
                <a:latin typeface="Arial" panose="02020603050405020304" pitchFamily="2"/>
              </a:rPr>
              <a:t>	</a:t>
            </a:r>
            <a:r>
              <a:rPr lang="en-US" sz="2400">
                <a:solidFill>
                  <a:srgbClr val="000000"/>
                </a:solidFill>
                <a:latin typeface="Arial" panose="02020603050405020304" pitchFamily="2"/>
              </a:rPr>
              <a:t> – </a:t>
            </a:r>
            <a:r>
              <a:rPr lang="en-US" sz="2200" smtClean="0">
                <a:solidFill>
                  <a:srgbClr val="000000"/>
                </a:solidFill>
                <a:latin typeface="Calibri" panose="02020603050405020304" pitchFamily="2"/>
              </a:rPr>
              <a:t>In-house </a:t>
            </a:r>
            <a:r>
              <a:rPr lang="en-US" sz="2200">
                <a:solidFill>
                  <a:srgbClr val="000000"/>
                </a:solidFill>
                <a:latin typeface="Calibri" panose="02020603050405020304" pitchFamily="2"/>
              </a:rPr>
              <a:t>counsel represents </a:t>
            </a:r>
            <a:r>
              <a:rPr lang="en-US" sz="2200" i="1">
                <a:solidFill>
                  <a:srgbClr val="000000"/>
                </a:solidFill>
                <a:latin typeface="Calibri" panose="02020603050405020304" pitchFamily="2"/>
              </a:rPr>
              <a:t>only </a:t>
            </a:r>
            <a:r>
              <a:rPr lang="en-US" sz="2200">
                <a:solidFill>
                  <a:srgbClr val="000000"/>
                </a:solidFill>
                <a:latin typeface="Calibri" panose="02020603050405020304" pitchFamily="2"/>
              </a:rPr>
              <a:t>the </a:t>
            </a:r>
            <a:r>
              <a:rPr lang="en-US" sz="2200" smtClean="0">
                <a:solidFill>
                  <a:srgbClr val="000000"/>
                </a:solidFill>
                <a:latin typeface="Calibri" panose="02020603050405020304" pitchFamily="2"/>
              </a:rPr>
              <a:t>corporation. </a:t>
            </a:r>
            <a:endParaRPr lang="en-US" sz="2200">
              <a:solidFill>
                <a:srgbClr val="000000"/>
              </a:solidFill>
              <a:latin typeface="Calibri" panose="02020603050405020304" pitchFamily="2"/>
            </a:endParaRPr>
          </a:p>
          <a:p>
            <a:pPr marL="502920" indent="0">
              <a:spcBef>
                <a:spcPct val="0"/>
              </a:spcBef>
              <a:spcAft>
                <a:spcPct val="0"/>
              </a:spcAft>
              <a:buNone/>
            </a:pPr>
            <a:r>
              <a:rPr lang="en-US" sz="2200">
                <a:solidFill>
                  <a:srgbClr val="000000"/>
                </a:solidFill>
                <a:latin typeface="Calibri" panose="02020603050405020304" pitchFamily="2"/>
              </a:rPr>
              <a:t>	</a:t>
            </a:r>
            <a:r>
              <a:rPr lang="en-US" sz="2400">
                <a:solidFill>
                  <a:srgbClr val="000000"/>
                </a:solidFill>
                <a:latin typeface="Arial" panose="02020603050405020304" pitchFamily="2"/>
              </a:rPr>
              <a:t> – </a:t>
            </a:r>
            <a:r>
              <a:rPr lang="en-US" sz="2200" smtClean="0">
                <a:solidFill>
                  <a:srgbClr val="000000"/>
                </a:solidFill>
                <a:latin typeface="Calibri" panose="02020603050405020304" pitchFamily="2"/>
              </a:rPr>
              <a:t>If </a:t>
            </a:r>
            <a:r>
              <a:rPr lang="en-US" sz="2200">
                <a:solidFill>
                  <a:srgbClr val="000000"/>
                </a:solidFill>
                <a:latin typeface="Calibri" panose="02020603050405020304" pitchFamily="2"/>
              </a:rPr>
              <a:t>a manager or within </a:t>
            </a:r>
            <a:r>
              <a:rPr lang="en-US" sz="2200" i="1">
                <a:solidFill>
                  <a:srgbClr val="000000"/>
                </a:solidFill>
                <a:latin typeface="Calibri" panose="02020603050405020304" pitchFamily="2"/>
              </a:rPr>
              <a:t>Upjohn </a:t>
            </a:r>
            <a:r>
              <a:rPr lang="en-US" sz="2200">
                <a:solidFill>
                  <a:srgbClr val="000000"/>
                </a:solidFill>
                <a:latin typeface="Calibri" panose="02020603050405020304" pitchFamily="2"/>
              </a:rPr>
              <a:t>circle, anything </a:t>
            </a:r>
            <a:r>
              <a:rPr lang="en-US" sz="2200" smtClean="0">
                <a:solidFill>
                  <a:srgbClr val="000000"/>
                </a:solidFill>
                <a:latin typeface="Calibri" panose="02020603050405020304" pitchFamily="2"/>
              </a:rPr>
              <a:t>the</a:t>
            </a:r>
          </a:p>
          <a:p>
            <a:pPr marL="50292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employee says will be protected by the </a:t>
            </a:r>
            <a:r>
              <a:rPr lang="en-US" sz="2200" smtClean="0">
                <a:solidFill>
                  <a:srgbClr val="000000"/>
                </a:solidFill>
                <a:latin typeface="Calibri" panose="02020603050405020304" pitchFamily="2"/>
              </a:rPr>
              <a:t>company’s</a:t>
            </a:r>
          </a:p>
          <a:p>
            <a:pPr marL="50292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attorney-client </a:t>
            </a:r>
            <a:r>
              <a:rPr lang="en-US" sz="2200" smtClean="0">
                <a:solidFill>
                  <a:srgbClr val="000000"/>
                </a:solidFill>
                <a:latin typeface="Calibri" panose="02020603050405020304" pitchFamily="2"/>
              </a:rPr>
              <a:t>privilege. </a:t>
            </a:r>
            <a:endParaRPr lang="en-US" sz="2200">
              <a:solidFill>
                <a:srgbClr val="000000"/>
              </a:solidFill>
              <a:latin typeface="Calibri" panose="02020603050405020304" pitchFamily="2"/>
            </a:endParaRPr>
          </a:p>
          <a:p>
            <a:pPr marL="502920" indent="0">
              <a:spcBef>
                <a:spcPct val="0"/>
              </a:spcBef>
              <a:spcAft>
                <a:spcPct val="0"/>
              </a:spcAft>
              <a:buNone/>
            </a:pPr>
            <a:r>
              <a:rPr lang="en-US" sz="2200">
                <a:solidFill>
                  <a:srgbClr val="000000"/>
                </a:solidFill>
                <a:latin typeface="Arial" panose="02020603050405020304" pitchFamily="2"/>
              </a:rPr>
              <a:t>	</a:t>
            </a:r>
            <a:r>
              <a:rPr lang="en-US" sz="2400">
                <a:solidFill>
                  <a:srgbClr val="000000"/>
                </a:solidFill>
                <a:latin typeface="Arial" panose="02020603050405020304" pitchFamily="2"/>
              </a:rPr>
              <a:t> – </a:t>
            </a:r>
            <a:r>
              <a:rPr lang="en-US" sz="2200" smtClean="0">
                <a:solidFill>
                  <a:srgbClr val="000000"/>
                </a:solidFill>
                <a:latin typeface="Calibri" panose="02020603050405020304" pitchFamily="2"/>
              </a:rPr>
              <a:t>The </a:t>
            </a:r>
            <a:r>
              <a:rPr lang="en-US" sz="2200">
                <a:solidFill>
                  <a:srgbClr val="000000"/>
                </a:solidFill>
                <a:latin typeface="Calibri" panose="02020603050405020304" pitchFamily="2"/>
              </a:rPr>
              <a:t>company retains the right to waive that </a:t>
            </a:r>
            <a:r>
              <a:rPr lang="en-US" sz="2200" smtClean="0">
                <a:solidFill>
                  <a:srgbClr val="000000"/>
                </a:solidFill>
                <a:latin typeface="Calibri" panose="02020603050405020304" pitchFamily="2"/>
              </a:rPr>
              <a:t>privilege. </a:t>
            </a:r>
            <a:endParaRPr lang="en-US" sz="2200">
              <a:solidFill>
                <a:srgbClr val="000000"/>
              </a:solidFill>
              <a:latin typeface="Calibri" panose="02020603050405020304" pitchFamily="2"/>
            </a:endParaRPr>
          </a:p>
          <a:p>
            <a:pPr marL="502920" marR="411480" indent="0">
              <a:spcBef>
                <a:spcPct val="0"/>
              </a:spcBef>
              <a:spcAft>
                <a:spcPct val="0"/>
              </a:spcAft>
              <a:buNone/>
            </a:pPr>
            <a:r>
              <a:rPr lang="en-US" sz="2200" smtClean="0">
                <a:solidFill>
                  <a:srgbClr val="000000"/>
                </a:solidFill>
                <a:latin typeface="Calibri" panose="02020603050405020304" pitchFamily="2"/>
              </a:rPr>
              <a:t>	</a:t>
            </a:r>
            <a:r>
              <a:rPr lang="en-US" sz="2400">
                <a:solidFill>
                  <a:srgbClr val="000000"/>
                </a:solidFill>
                <a:latin typeface="Arial" panose="02020603050405020304" pitchFamily="2"/>
              </a:rPr>
              <a:t> – </a:t>
            </a:r>
            <a:r>
              <a:rPr lang="en-US" sz="2200" smtClean="0">
                <a:solidFill>
                  <a:srgbClr val="000000"/>
                </a:solidFill>
                <a:latin typeface="Calibri" panose="02020603050405020304" pitchFamily="2"/>
              </a:rPr>
              <a:t>The </a:t>
            </a:r>
            <a:r>
              <a:rPr lang="en-US" sz="2200">
                <a:solidFill>
                  <a:srgbClr val="000000"/>
                </a:solidFill>
                <a:latin typeface="Calibri" panose="02020603050405020304" pitchFamily="2"/>
              </a:rPr>
              <a:t>employees should retain independent counsel </a:t>
            </a:r>
            <a:r>
              <a:rPr lang="en-US" sz="2200" smtClean="0">
                <a:solidFill>
                  <a:srgbClr val="000000"/>
                </a:solidFill>
                <a:latin typeface="Calibri" panose="02020603050405020304" pitchFamily="2"/>
              </a:rPr>
              <a:t>if</a:t>
            </a:r>
          </a:p>
          <a:p>
            <a:pPr marL="502920" marR="41148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they have any concerns or wish to receive </a:t>
            </a:r>
            <a:r>
              <a:rPr lang="en-US" sz="2200" smtClean="0">
                <a:solidFill>
                  <a:srgbClr val="000000"/>
                </a:solidFill>
                <a:latin typeface="Calibri" panose="02020603050405020304" pitchFamily="2"/>
              </a:rPr>
              <a:t>legal</a:t>
            </a:r>
          </a:p>
          <a:p>
            <a:pPr marL="502920" marR="411480" indent="0">
              <a:spcBef>
                <a:spcPct val="0"/>
              </a:spcBef>
              <a:spcAft>
                <a:spcPct val="0"/>
              </a:spcAft>
              <a:buNone/>
            </a:pPr>
            <a:r>
              <a:rPr lang="en-US" sz="2200">
                <a:solidFill>
                  <a:srgbClr val="000000"/>
                </a:solidFill>
                <a:latin typeface="Calibri" panose="02020603050405020304" pitchFamily="2"/>
              </a:rPr>
              <a:t> </a:t>
            </a:r>
            <a:r>
              <a:rPr lang="en-US" sz="2200" smtClean="0">
                <a:solidFill>
                  <a:srgbClr val="000000"/>
                </a:solidFill>
                <a:latin typeface="Calibri" panose="02020603050405020304" pitchFamily="2"/>
              </a:rPr>
              <a:t>            </a:t>
            </a:r>
            <a:r>
              <a:rPr lang="en-US" sz="2200">
                <a:solidFill>
                  <a:srgbClr val="000000"/>
                </a:solidFill>
                <a:latin typeface="Calibri" panose="02020603050405020304" pitchFamily="2"/>
              </a:rPr>
              <a:t>advice on their </a:t>
            </a:r>
            <a:r>
              <a:rPr lang="en-US" sz="2200" i="1">
                <a:solidFill>
                  <a:srgbClr val="000000"/>
                </a:solidFill>
                <a:latin typeface="Calibri" panose="02020603050405020304" pitchFamily="2"/>
              </a:rPr>
              <a:t>own </a:t>
            </a:r>
            <a:r>
              <a:rPr lang="en-US" sz="2200" smtClean="0">
                <a:solidFill>
                  <a:srgbClr val="000000"/>
                </a:solidFill>
                <a:latin typeface="Calibri" panose="02020603050405020304" pitchFamily="2"/>
              </a:rPr>
              <a:t>behalf. </a:t>
            </a:r>
            <a:endParaRPr lang="en-US" sz="22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748151381"/>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b="1" smtClean="0">
                <a:solidFill>
                  <a:srgbClr val="0070C0"/>
                </a:solidFill>
              </a:rPr>
              <a:t>Respecting the Rights of Third Parties</a:t>
            </a:r>
            <a:endParaRPr lang="en-US"/>
          </a:p>
        </p:txBody>
      </p:sp>
      <p:sp>
        <p:nvSpPr>
          <p:cNvPr id="3" name="Content Placeholder 2"/>
          <p:cNvSpPr>
            <a:spLocks noGrp="1"/>
          </p:cNvSpPr>
          <p:nvPr>
            <p:ph sz="half" idx="1"/>
          </p:nvPr>
        </p:nvSpPr>
        <p:spPr/>
        <p:txBody>
          <a:bodyPr/>
          <a:lstStyle/>
          <a:p>
            <a:pPr marL="502920" indent="228600">
              <a:spcBef>
                <a:spcPct val="0"/>
              </a:spcBef>
              <a:spcAft>
                <a:spcPct val="0"/>
              </a:spcAft>
              <a:buFont typeface="Symbol"/>
              <a:buChar char="·"/>
            </a:pPr>
            <a:r>
              <a:rPr lang="en-US" sz="2000" b="1">
                <a:solidFill>
                  <a:srgbClr val="006FC0"/>
                </a:solidFill>
                <a:latin typeface="Calibri" panose="02020603050405020304" pitchFamily="2"/>
              </a:rPr>
              <a:t>Rule 4.4(a)</a:t>
            </a:r>
            <a:r>
              <a:rPr lang="en-US" sz="2000">
                <a:solidFill>
                  <a:srgbClr val="000000"/>
                </a:solidFill>
                <a:latin typeface="Calibri" panose="02020603050405020304" pitchFamily="2"/>
              </a:rPr>
              <a:t> – In-house counsel should not: </a:t>
            </a:r>
            <a:br>
              <a:rPr lang="en-US" sz="2000"/>
            </a:br>
            <a:r>
              <a:rPr lang="en-US" sz="2000" smtClean="0"/>
              <a:t>	</a:t>
            </a:r>
            <a:r>
              <a:rPr lang="en-US" sz="2000" smtClean="0">
                <a:solidFill>
                  <a:srgbClr val="000000"/>
                </a:solidFill>
                <a:latin typeface="Arial" panose="02020603050405020304" pitchFamily="2"/>
              </a:rPr>
              <a:t>– </a:t>
            </a:r>
            <a:r>
              <a:rPr lang="en-US" sz="2000">
                <a:solidFill>
                  <a:srgbClr val="000000"/>
                </a:solidFill>
                <a:latin typeface="Calibri" panose="02020603050405020304" pitchFamily="2"/>
              </a:rPr>
              <a:t>Engage in delay </a:t>
            </a:r>
            <a:r>
              <a:rPr lang="en-US" sz="2000" smtClean="0">
                <a:solidFill>
                  <a:srgbClr val="000000"/>
                </a:solidFill>
                <a:latin typeface="Calibri" panose="02020603050405020304" pitchFamily="2"/>
              </a:rPr>
              <a:t>tactics. </a:t>
            </a:r>
            <a:endParaRPr lang="en-US" sz="2000">
              <a:solidFill>
                <a:srgbClr val="000000"/>
              </a:solidFill>
              <a:latin typeface="Calibri" panose="02020603050405020304" pitchFamily="2"/>
            </a:endParaRPr>
          </a:p>
          <a:p>
            <a:pPr marL="502920" marR="388620" indent="0">
              <a:spcBef>
                <a:spcPct val="0"/>
              </a:spcBef>
              <a:spcAft>
                <a:spcPct val="0"/>
              </a:spcAft>
              <a:buNone/>
            </a:pPr>
            <a:r>
              <a:rPr lang="en-US" sz="2000" spc="-15" smtClean="0">
                <a:solidFill>
                  <a:srgbClr val="000000"/>
                </a:solidFill>
                <a:latin typeface="Arial" panose="02020603050405020304" pitchFamily="2"/>
              </a:rPr>
              <a:t>	– </a:t>
            </a:r>
            <a:r>
              <a:rPr lang="en-US" sz="2000" spc="-15">
                <a:solidFill>
                  <a:srgbClr val="000000"/>
                </a:solidFill>
                <a:latin typeface="Calibri" panose="02020603050405020304" pitchFamily="2"/>
              </a:rPr>
              <a:t>Encourage outside counsel to serve </a:t>
            </a:r>
            <a:r>
              <a:rPr lang="en-US" sz="2000" spc="-15" smtClean="0">
                <a:solidFill>
                  <a:srgbClr val="000000"/>
                </a:solidFill>
                <a:latin typeface="Calibri" panose="02020603050405020304" pitchFamily="2"/>
              </a:rPr>
              <a:t>burdensome</a:t>
            </a:r>
          </a:p>
          <a:p>
            <a:pPr marL="502920" marR="388620" indent="0">
              <a:spcBef>
                <a:spcPct val="0"/>
              </a:spcBef>
              <a:spcAft>
                <a:spcPct val="0"/>
              </a:spcAft>
              <a:buNone/>
            </a:pPr>
            <a:r>
              <a:rPr lang="en-US" sz="2000" spc="-15">
                <a:solidFill>
                  <a:srgbClr val="000000"/>
                </a:solidFill>
                <a:latin typeface="Calibri" panose="02020603050405020304" pitchFamily="2"/>
              </a:rPr>
              <a:t> </a:t>
            </a:r>
            <a:r>
              <a:rPr lang="en-US" sz="2000" spc="-15" smtClean="0">
                <a:solidFill>
                  <a:srgbClr val="000000"/>
                </a:solidFill>
                <a:latin typeface="Calibri" panose="02020603050405020304" pitchFamily="2"/>
              </a:rPr>
              <a:t>          </a:t>
            </a:r>
            <a:r>
              <a:rPr lang="en-US" sz="2000" spc="-15">
                <a:solidFill>
                  <a:srgbClr val="000000"/>
                </a:solidFill>
                <a:latin typeface="Calibri" panose="02020603050405020304" pitchFamily="2"/>
              </a:rPr>
              <a:t>discovery requests on a litigation opponent </a:t>
            </a:r>
            <a:r>
              <a:rPr lang="en-US" sz="2000" spc="-15" smtClean="0">
                <a:solidFill>
                  <a:srgbClr val="000000"/>
                </a:solidFill>
                <a:latin typeface="Calibri" panose="02020603050405020304" pitchFamily="2"/>
              </a:rPr>
              <a:t>to</a:t>
            </a:r>
          </a:p>
          <a:p>
            <a:pPr marL="502920" marR="388620" indent="0">
              <a:spcBef>
                <a:spcPct val="0"/>
              </a:spcBef>
              <a:spcAft>
                <a:spcPct val="0"/>
              </a:spcAft>
              <a:buNone/>
            </a:pPr>
            <a:r>
              <a:rPr lang="en-US" sz="2000" spc="-15">
                <a:solidFill>
                  <a:srgbClr val="000000"/>
                </a:solidFill>
                <a:latin typeface="Calibri" panose="02020603050405020304" pitchFamily="2"/>
              </a:rPr>
              <a:t> </a:t>
            </a:r>
            <a:r>
              <a:rPr lang="en-US" sz="2000" spc="-15" smtClean="0">
                <a:solidFill>
                  <a:srgbClr val="000000"/>
                </a:solidFill>
                <a:latin typeface="Calibri" panose="02020603050405020304" pitchFamily="2"/>
              </a:rPr>
              <a:t>          </a:t>
            </a:r>
            <a:r>
              <a:rPr lang="en-US" sz="2000" spc="-15">
                <a:solidFill>
                  <a:srgbClr val="000000"/>
                </a:solidFill>
                <a:latin typeface="Calibri" panose="02020603050405020304" pitchFamily="2"/>
              </a:rPr>
              <a:t>unnecessarily increase opponent’s </a:t>
            </a:r>
            <a:r>
              <a:rPr lang="en-US" sz="2000" spc="-15" smtClean="0">
                <a:solidFill>
                  <a:srgbClr val="000000"/>
                </a:solidFill>
                <a:latin typeface="Calibri" panose="02020603050405020304" pitchFamily="2"/>
              </a:rPr>
              <a:t>costs. </a:t>
            </a:r>
            <a:endParaRPr lang="en-US" sz="2000" spc="-15">
              <a:solidFill>
                <a:srgbClr val="000000"/>
              </a:solidFill>
              <a:latin typeface="Calibri" panose="02020603050405020304" pitchFamily="2"/>
            </a:endParaRPr>
          </a:p>
          <a:p>
            <a:pPr marL="502920" marR="982980" indent="0">
              <a:spcBef>
                <a:spcPct val="0"/>
              </a:spcBef>
              <a:spcAft>
                <a:spcPct val="0"/>
              </a:spcAft>
              <a:buNone/>
            </a:pPr>
            <a:r>
              <a:rPr lang="en-US" sz="2000" smtClean="0">
                <a:solidFill>
                  <a:srgbClr val="000000"/>
                </a:solidFill>
                <a:latin typeface="Arial" panose="02020603050405020304" pitchFamily="2"/>
              </a:rPr>
              <a:t>	– </a:t>
            </a:r>
            <a:r>
              <a:rPr lang="en-US" sz="2000">
                <a:solidFill>
                  <a:srgbClr val="000000"/>
                </a:solidFill>
                <a:latin typeface="Calibri" panose="02020603050405020304" pitchFamily="2"/>
              </a:rPr>
              <a:t>Use means that have no substantial purpose </a:t>
            </a:r>
            <a:endParaRPr lang="en-US" sz="2000" smtClean="0">
              <a:solidFill>
                <a:srgbClr val="000000"/>
              </a:solidFill>
              <a:latin typeface="Calibri" panose="02020603050405020304" pitchFamily="2"/>
            </a:endParaRPr>
          </a:p>
          <a:p>
            <a:pPr marL="502920" marR="9829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other </a:t>
            </a:r>
            <a:r>
              <a:rPr lang="en-US" sz="2000">
                <a:solidFill>
                  <a:srgbClr val="000000"/>
                </a:solidFill>
                <a:latin typeface="Calibri" panose="02020603050405020304" pitchFamily="2"/>
              </a:rPr>
              <a:t>than to embarrass, delay, or burden a third </a:t>
            </a:r>
            <a:endParaRPr lang="en-US" sz="2000" smtClean="0">
              <a:solidFill>
                <a:srgbClr val="000000"/>
              </a:solidFill>
              <a:latin typeface="Calibri" panose="02020603050405020304" pitchFamily="2"/>
            </a:endParaRPr>
          </a:p>
          <a:p>
            <a:pPr marL="502920" marR="9829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party. </a:t>
            </a:r>
            <a:endParaRPr lang="en-US" sz="2000">
              <a:solidFill>
                <a:srgbClr val="000000"/>
              </a:solidFill>
              <a:latin typeface="Calibri" panose="02020603050405020304" pitchFamily="2"/>
            </a:endParaRPr>
          </a:p>
          <a:p>
            <a:pPr marL="457200" marR="525780" indent="228600">
              <a:spcBef>
                <a:spcPct val="0"/>
              </a:spcBef>
              <a:spcAft>
                <a:spcPct val="0"/>
              </a:spcAft>
              <a:buFont typeface="Symbol"/>
              <a:buChar char="·"/>
            </a:pPr>
            <a:r>
              <a:rPr lang="en-US" sz="2000" b="1">
                <a:solidFill>
                  <a:srgbClr val="006FC0"/>
                </a:solidFill>
                <a:latin typeface="Calibri" panose="02020603050405020304" pitchFamily="2"/>
              </a:rPr>
              <a:t>Rule 4.4(b)</a:t>
            </a:r>
            <a:r>
              <a:rPr lang="en-US" sz="2000">
                <a:solidFill>
                  <a:srgbClr val="000000"/>
                </a:solidFill>
                <a:latin typeface="Calibri" panose="02020603050405020304" pitchFamily="2"/>
              </a:rPr>
              <a:t> – If in-house counsel inadvertently </a:t>
            </a:r>
            <a:r>
              <a:rPr lang="en-US" sz="2000" smtClean="0">
                <a:solidFill>
                  <a:srgbClr val="000000"/>
                </a:solidFill>
                <a:latin typeface="Calibri" panose="02020603050405020304" pitchFamily="2"/>
              </a:rPr>
              <a:t>receives</a:t>
            </a:r>
          </a:p>
          <a:p>
            <a:pPr marL="457200" marR="525780" indent="0">
              <a:spcBef>
                <a:spcPct val="0"/>
              </a:spcBef>
              <a:spcAft>
                <a:spcPct val="0"/>
              </a:spcAft>
              <a:buNone/>
            </a:pPr>
            <a:r>
              <a:rPr lang="en-US" sz="2000" smtClean="0">
                <a:solidFill>
                  <a:srgbClr val="000000"/>
                </a:solidFill>
                <a:latin typeface="Calibri" panose="02020603050405020304" pitchFamily="2"/>
              </a:rPr>
              <a:t>    </a:t>
            </a:r>
            <a:r>
              <a:rPr lang="en-US" sz="2000">
                <a:solidFill>
                  <a:srgbClr val="000000"/>
                </a:solidFill>
                <a:latin typeface="Calibri" panose="02020603050405020304" pitchFamily="2"/>
              </a:rPr>
              <a:t>privileged documents or electronically stored </a:t>
            </a:r>
            <a:r>
              <a:rPr lang="en-US" sz="2000" smtClean="0">
                <a:solidFill>
                  <a:srgbClr val="000000"/>
                </a:solidFill>
                <a:latin typeface="Calibri" panose="02020603050405020304" pitchFamily="2"/>
              </a:rPr>
              <a:t>information</a:t>
            </a:r>
          </a:p>
          <a:p>
            <a:pPr marL="457200" marR="5257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a:t>
            </a:r>
            <a:r>
              <a:rPr lang="en-US" sz="2000">
                <a:solidFill>
                  <a:srgbClr val="000000"/>
                </a:solidFill>
                <a:latin typeface="Calibri" panose="02020603050405020304" pitchFamily="2"/>
              </a:rPr>
              <a:t>(ESI) from an opponent, they must promptly notify </a:t>
            </a:r>
            <a:r>
              <a:rPr lang="en-US" sz="2000" smtClean="0">
                <a:solidFill>
                  <a:srgbClr val="000000"/>
                </a:solidFill>
                <a:latin typeface="Calibri" panose="02020603050405020304" pitchFamily="2"/>
              </a:rPr>
              <a:t>the</a:t>
            </a:r>
          </a:p>
          <a:p>
            <a:pPr marL="457200" marR="525780" indent="0">
              <a:spcBef>
                <a:spcPct val="0"/>
              </a:spcBef>
              <a:spcAft>
                <a:spcPct val="0"/>
              </a:spcAft>
              <a:buNone/>
            </a:pPr>
            <a:r>
              <a:rPr lang="en-US" sz="2000">
                <a:solidFill>
                  <a:srgbClr val="000000"/>
                </a:solidFill>
                <a:latin typeface="Calibri" panose="02020603050405020304" pitchFamily="2"/>
              </a:rPr>
              <a:t> </a:t>
            </a:r>
            <a:r>
              <a:rPr lang="en-US" sz="2000" smtClean="0">
                <a:solidFill>
                  <a:srgbClr val="000000"/>
                </a:solidFill>
                <a:latin typeface="Calibri" panose="02020603050405020304" pitchFamily="2"/>
              </a:rPr>
              <a:t>   sender. </a:t>
            </a: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6683464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sz="half" idx="1"/>
          </p:nvPr>
        </p:nvSpPr>
        <p:spPr/>
        <p:txBody>
          <a:bodyPr/>
          <a:lstStyle/>
          <a:p>
            <a:pPr marL="502920" indent="0">
              <a:spcBef>
                <a:spcPct val="0"/>
              </a:spcBef>
              <a:spcAft>
                <a:spcPct val="0"/>
              </a:spcAft>
              <a:buNone/>
            </a:pPr>
            <a:r>
              <a:rPr lang="en-US" sz="6000" b="1" smtClean="0">
                <a:solidFill>
                  <a:srgbClr val="006FC0"/>
                </a:solidFill>
                <a:latin typeface="Calibri" panose="02020603050405020304" pitchFamily="2"/>
              </a:rPr>
              <a:t>Why do they bury lawyers 10 feet under instead of 6 feet?</a:t>
            </a:r>
          </a:p>
          <a:p>
            <a:pPr marL="502920" indent="0">
              <a:spcBef>
                <a:spcPct val="0"/>
              </a:spcBef>
              <a:spcAft>
                <a:spcPct val="0"/>
              </a:spcAft>
              <a:buNone/>
            </a:pP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3192348055"/>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sz="half" idx="1"/>
          </p:nvPr>
        </p:nvSpPr>
        <p:spPr/>
        <p:txBody>
          <a:bodyPr/>
          <a:lstStyle/>
          <a:p>
            <a:pPr marL="502920" indent="0">
              <a:spcBef>
                <a:spcPct val="0"/>
              </a:spcBef>
              <a:spcAft>
                <a:spcPct val="0"/>
              </a:spcAft>
              <a:buNone/>
            </a:pPr>
            <a:r>
              <a:rPr lang="en-US" sz="6000" b="1" smtClean="0">
                <a:solidFill>
                  <a:srgbClr val="006FC0"/>
                </a:solidFill>
                <a:latin typeface="Calibri" panose="02020603050405020304" pitchFamily="2"/>
              </a:rPr>
              <a:t>Because deep down, they are good people.</a:t>
            </a:r>
          </a:p>
          <a:p>
            <a:pPr marL="502920" indent="0">
              <a:spcBef>
                <a:spcPct val="0"/>
              </a:spcBef>
              <a:spcAft>
                <a:spcPct val="0"/>
              </a:spcAft>
              <a:buNone/>
            </a:pPr>
            <a:endParaRPr lang="en-US" sz="2000">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2104887773"/>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half" idx="1"/>
          </p:nvPr>
        </p:nvSpPr>
        <p:spPr/>
        <p:txBody>
          <a:bodyPr>
            <a:normAutofit/>
          </a:bodyPr>
          <a:lstStyle/>
          <a:p>
            <a:pPr marL="0" indent="0" algn="ctr">
              <a:buNone/>
            </a:pPr>
            <a:endParaRPr lang="en-US" sz="4000" smtClean="0"/>
          </a:p>
          <a:p>
            <a:pPr marL="0" indent="0" algn="ctr">
              <a:buNone/>
            </a:pPr>
            <a:r>
              <a:rPr lang="en-US" sz="4000" smtClean="0"/>
              <a:t>THANK YOU!</a:t>
            </a:r>
            <a:endParaRPr lang="en-US" sz="4000"/>
          </a:p>
        </p:txBody>
      </p:sp>
    </p:spTree>
    <p:extLst>
      <p:ext uri="{BB962C8B-B14F-4D97-AF65-F5344CB8AC3E}">
        <p14:creationId xmlns:p14="http://schemas.microsoft.com/office/powerpoint/2010/main" val="339524730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Zealous Advocacy</a:t>
            </a:r>
            <a:endParaRPr lang="en-US" b="1">
              <a:solidFill>
                <a:srgbClr val="0070C0"/>
              </a:solidFill>
            </a:endParaRPr>
          </a:p>
        </p:txBody>
      </p:sp>
      <p:sp>
        <p:nvSpPr>
          <p:cNvPr id="3" name="Content Placeholder 2"/>
          <p:cNvSpPr>
            <a:spLocks noGrp="1"/>
          </p:cNvSpPr>
          <p:nvPr>
            <p:ph sz="half" idx="1"/>
          </p:nvPr>
        </p:nvSpPr>
        <p:spPr/>
        <p:txBody>
          <a:bodyPr/>
          <a:lstStyle/>
          <a:p>
            <a:pPr marL="0" indent="228600">
              <a:lnSpc>
                <a:spcPts val="2000"/>
              </a:lnSpc>
              <a:spcAft>
                <a:spcPct val="0"/>
              </a:spcAft>
              <a:buFont typeface="Symbol"/>
              <a:buChar char="·"/>
            </a:pPr>
            <a:endParaRPr lang="en-US" spc="-10" smtClean="0">
              <a:solidFill>
                <a:srgbClr val="000000"/>
              </a:solidFill>
              <a:latin typeface="Calibri" panose="02020603050405020304" pitchFamily="2"/>
            </a:endParaRPr>
          </a:p>
          <a:p>
            <a:pPr marL="0" indent="228600">
              <a:lnSpc>
                <a:spcPts val="2000"/>
              </a:lnSpc>
              <a:spcAft>
                <a:spcPct val="0"/>
              </a:spcAft>
              <a:buFont typeface="Symbol"/>
              <a:buChar char="·"/>
            </a:pPr>
            <a:r>
              <a:rPr lang="en-US" spc="-10" smtClean="0">
                <a:solidFill>
                  <a:srgbClr val="000000"/>
                </a:solidFill>
                <a:latin typeface="Calibri" panose="02020603050405020304" pitchFamily="2"/>
              </a:rPr>
              <a:t>Lawyers </a:t>
            </a:r>
            <a:r>
              <a:rPr lang="en-US" spc="-10">
                <a:solidFill>
                  <a:srgbClr val="000000"/>
                </a:solidFill>
                <a:latin typeface="Calibri" panose="02020603050405020304" pitchFamily="2"/>
              </a:rPr>
              <a:t>have an ethical </a:t>
            </a:r>
            <a:r>
              <a:rPr lang="en-US" spc="-10" smtClean="0">
                <a:solidFill>
                  <a:srgbClr val="000000"/>
                </a:solidFill>
                <a:latin typeface="Calibri" panose="02020603050405020304" pitchFamily="2"/>
              </a:rPr>
              <a:t>responsibility to</a:t>
            </a:r>
          </a:p>
          <a:p>
            <a:pPr marL="0" indent="0">
              <a:lnSpc>
                <a:spcPts val="2000"/>
              </a:lnSpc>
              <a:spcAft>
                <a:spcPct val="0"/>
              </a:spcAft>
              <a:buNone/>
            </a:pPr>
            <a:r>
              <a:rPr lang="en-US" spc="-10">
                <a:solidFill>
                  <a:srgbClr val="000000"/>
                </a:solidFill>
                <a:latin typeface="Calibri" panose="02020603050405020304" pitchFamily="2"/>
              </a:rPr>
              <a:t> </a:t>
            </a:r>
            <a:r>
              <a:rPr lang="en-US" spc="-10" smtClean="0">
                <a:solidFill>
                  <a:srgbClr val="000000"/>
                </a:solidFill>
                <a:latin typeface="Calibri" panose="02020603050405020304" pitchFamily="2"/>
              </a:rPr>
              <a:t>  </a:t>
            </a:r>
            <a:r>
              <a:rPr lang="en-US" spc="-10">
                <a:solidFill>
                  <a:srgbClr val="000000"/>
                </a:solidFill>
                <a:latin typeface="Calibri" panose="02020603050405020304" pitchFamily="2"/>
              </a:rPr>
              <a:t>advocate </a:t>
            </a:r>
            <a:r>
              <a:rPr lang="en-US" spc="-5" smtClean="0">
                <a:solidFill>
                  <a:srgbClr val="000000"/>
                </a:solidFill>
                <a:latin typeface="Calibri" panose="02020603050405020304" pitchFamily="2"/>
              </a:rPr>
              <a:t>zealously </a:t>
            </a:r>
            <a:r>
              <a:rPr lang="en-US" spc="-5">
                <a:solidFill>
                  <a:srgbClr val="000000"/>
                </a:solidFill>
                <a:latin typeface="Calibri" panose="02020603050405020304" pitchFamily="2"/>
              </a:rPr>
              <a:t>for their </a:t>
            </a:r>
            <a:r>
              <a:rPr lang="en-US" spc="-5" smtClean="0">
                <a:solidFill>
                  <a:srgbClr val="000000"/>
                </a:solidFill>
                <a:latin typeface="Calibri" panose="02020603050405020304" pitchFamily="2"/>
              </a:rPr>
              <a:t>clients. </a:t>
            </a:r>
          </a:p>
          <a:p>
            <a:pPr marL="0" indent="228600">
              <a:lnSpc>
                <a:spcPts val="2000"/>
              </a:lnSpc>
              <a:spcAft>
                <a:spcPct val="0"/>
              </a:spcAft>
              <a:buFont typeface="Symbol"/>
              <a:buChar char="·"/>
            </a:pPr>
            <a:endParaRPr lang="en-US" spc="-5">
              <a:solidFill>
                <a:srgbClr val="000000"/>
              </a:solidFill>
              <a:latin typeface="Calibri" panose="02020603050405020304" pitchFamily="2"/>
            </a:endParaRPr>
          </a:p>
          <a:p>
            <a:pPr marL="0" indent="228600">
              <a:lnSpc>
                <a:spcPts val="1800"/>
              </a:lnSpc>
              <a:spcBef>
                <a:spcPts val="605"/>
              </a:spcBef>
              <a:spcAft>
                <a:spcPct val="0"/>
              </a:spcAft>
              <a:buFont typeface="Symbol"/>
              <a:buChar char="·"/>
            </a:pPr>
            <a:r>
              <a:rPr lang="en-US" spc="-10">
                <a:solidFill>
                  <a:srgbClr val="000000"/>
                </a:solidFill>
                <a:latin typeface="Calibri" panose="02020603050405020304" pitchFamily="2"/>
              </a:rPr>
              <a:t>But zealous representation </a:t>
            </a:r>
            <a:r>
              <a:rPr lang="en-US" spc="-30" smtClean="0">
                <a:solidFill>
                  <a:srgbClr val="000000"/>
                </a:solidFill>
                <a:latin typeface="Calibri" panose="02020603050405020304" pitchFamily="2"/>
              </a:rPr>
              <a:t>does </a:t>
            </a:r>
            <a:r>
              <a:rPr lang="en-US" spc="-30">
                <a:solidFill>
                  <a:srgbClr val="000000"/>
                </a:solidFill>
                <a:latin typeface="Calibri" panose="02020603050405020304" pitchFamily="2"/>
              </a:rPr>
              <a:t>not </a:t>
            </a:r>
            <a:r>
              <a:rPr lang="en-US" spc="-30" smtClean="0">
                <a:solidFill>
                  <a:srgbClr val="000000"/>
                </a:solidFill>
                <a:latin typeface="Calibri" panose="02020603050405020304" pitchFamily="2"/>
              </a:rPr>
              <a:t>mean</a:t>
            </a:r>
          </a:p>
          <a:p>
            <a:pPr marL="0" indent="0">
              <a:lnSpc>
                <a:spcPts val="1800"/>
              </a:lnSpc>
              <a:spcBef>
                <a:spcPts val="605"/>
              </a:spcBef>
              <a:spcAft>
                <a:spcPct val="0"/>
              </a:spcAft>
              <a:buNone/>
            </a:pPr>
            <a:r>
              <a:rPr lang="en-US" spc="-30">
                <a:solidFill>
                  <a:srgbClr val="000000"/>
                </a:solidFill>
                <a:latin typeface="Calibri" panose="02020603050405020304" pitchFamily="2"/>
              </a:rPr>
              <a:t> </a:t>
            </a:r>
            <a:r>
              <a:rPr lang="en-US" spc="-30" smtClean="0">
                <a:solidFill>
                  <a:srgbClr val="000000"/>
                </a:solidFill>
                <a:latin typeface="Calibri" panose="02020603050405020304" pitchFamily="2"/>
              </a:rPr>
              <a:t>  </a:t>
            </a:r>
            <a:r>
              <a:rPr lang="en-US" spc="-30">
                <a:solidFill>
                  <a:srgbClr val="000000"/>
                </a:solidFill>
                <a:latin typeface="Calibri" panose="02020603050405020304" pitchFamily="2"/>
              </a:rPr>
              <a:t>winning at </a:t>
            </a:r>
            <a:r>
              <a:rPr lang="en-US" spc="-30" smtClean="0">
                <a:solidFill>
                  <a:srgbClr val="000000"/>
                </a:solidFill>
                <a:latin typeface="Calibri" panose="02020603050405020304" pitchFamily="2"/>
              </a:rPr>
              <a:t>any </a:t>
            </a:r>
            <a:r>
              <a:rPr lang="en-US" spc="-10" smtClean="0">
                <a:solidFill>
                  <a:srgbClr val="000000"/>
                </a:solidFill>
                <a:latin typeface="Calibri" panose="02020603050405020304" pitchFamily="2"/>
              </a:rPr>
              <a:t>cost</a:t>
            </a:r>
            <a:r>
              <a:rPr lang="en-US" spc="-10">
                <a:solidFill>
                  <a:srgbClr val="000000"/>
                </a:solidFill>
                <a:latin typeface="Calibri" panose="02020603050405020304" pitchFamily="2"/>
              </a:rPr>
              <a:t>, and the ABA Model </a:t>
            </a:r>
            <a:r>
              <a:rPr lang="en-US" spc="-10" smtClean="0">
                <a:solidFill>
                  <a:srgbClr val="000000"/>
                </a:solidFill>
                <a:latin typeface="Calibri" panose="02020603050405020304" pitchFamily="2"/>
              </a:rPr>
              <a:t>Rules</a:t>
            </a:r>
          </a:p>
          <a:p>
            <a:pPr marL="0" indent="0">
              <a:lnSpc>
                <a:spcPts val="1800"/>
              </a:lnSpc>
              <a:spcBef>
                <a:spcPts val="605"/>
              </a:spcBef>
              <a:spcAft>
                <a:spcPct val="0"/>
              </a:spcAft>
              <a:buNone/>
            </a:pPr>
            <a:r>
              <a:rPr lang="en-US" spc="-10">
                <a:solidFill>
                  <a:srgbClr val="000000"/>
                </a:solidFill>
                <a:latin typeface="Calibri" panose="02020603050405020304" pitchFamily="2"/>
              </a:rPr>
              <a:t> </a:t>
            </a:r>
            <a:r>
              <a:rPr lang="en-US" spc="-10" smtClean="0">
                <a:solidFill>
                  <a:srgbClr val="000000"/>
                </a:solidFill>
                <a:latin typeface="Calibri" panose="02020603050405020304" pitchFamily="2"/>
              </a:rPr>
              <a:t>  </a:t>
            </a:r>
            <a:r>
              <a:rPr lang="en-US" spc="-10">
                <a:solidFill>
                  <a:srgbClr val="000000"/>
                </a:solidFill>
                <a:latin typeface="Calibri" panose="02020603050405020304" pitchFamily="2"/>
              </a:rPr>
              <a:t>impose limitations on </a:t>
            </a:r>
            <a:r>
              <a:rPr lang="en-US" spc="-15" smtClean="0">
                <a:solidFill>
                  <a:srgbClr val="000000"/>
                </a:solidFill>
                <a:latin typeface="Calibri" panose="02020603050405020304" pitchFamily="2"/>
              </a:rPr>
              <a:t>advocacy.</a:t>
            </a:r>
            <a:endParaRPr lang="en-US" spc="-15">
              <a:solidFill>
                <a:srgbClr val="000000"/>
              </a:solidFill>
              <a:latin typeface="Calibri" panose="02020603050405020304" pitchFamily="2"/>
            </a:endParaRPr>
          </a:p>
          <a:p>
            <a:endParaRPr lang="en-US"/>
          </a:p>
        </p:txBody>
      </p:sp>
    </p:spTree>
    <p:extLst>
      <p:ext uri="{BB962C8B-B14F-4D97-AF65-F5344CB8AC3E}">
        <p14:creationId xmlns:p14="http://schemas.microsoft.com/office/powerpoint/2010/main" val="186831450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Alarming Statistics</a:t>
            </a:r>
            <a:endParaRPr lang="en-US"/>
          </a:p>
        </p:txBody>
      </p:sp>
      <p:sp>
        <p:nvSpPr>
          <p:cNvPr id="3" name="Content Placeholder 2"/>
          <p:cNvSpPr>
            <a:spLocks noGrp="1"/>
          </p:cNvSpPr>
          <p:nvPr>
            <p:ph sz="half" idx="1"/>
          </p:nvPr>
        </p:nvSpPr>
        <p:spPr/>
        <p:txBody>
          <a:bodyPr/>
          <a:lstStyle/>
          <a:p>
            <a:pPr marL="457200" marR="731520" indent="274320">
              <a:spcBef>
                <a:spcPct val="0"/>
              </a:spcBef>
              <a:spcAft>
                <a:spcPct val="0"/>
              </a:spcAft>
              <a:buFont typeface="Symbol"/>
              <a:buChar char="·"/>
            </a:pPr>
            <a:endParaRPr lang="en-US" sz="2400" spc="-15" smtClean="0">
              <a:solidFill>
                <a:srgbClr val="000000"/>
              </a:solidFill>
              <a:latin typeface="Calibri" panose="02020603050405020304" pitchFamily="2"/>
            </a:endParaRPr>
          </a:p>
          <a:p>
            <a:pPr marL="457200" marR="731520" indent="274320">
              <a:spcBef>
                <a:spcPct val="0"/>
              </a:spcBef>
              <a:spcAft>
                <a:spcPct val="0"/>
              </a:spcAft>
              <a:buFont typeface="Symbol"/>
              <a:buChar char="·"/>
            </a:pPr>
            <a:r>
              <a:rPr lang="en-US" sz="2400" spc="-15" smtClean="0">
                <a:solidFill>
                  <a:srgbClr val="000000"/>
                </a:solidFill>
                <a:latin typeface="Calibri" panose="02020603050405020304" pitchFamily="2"/>
              </a:rPr>
              <a:t>Insurers </a:t>
            </a:r>
            <a:r>
              <a:rPr lang="en-US" sz="2400" spc="-15">
                <a:solidFill>
                  <a:srgbClr val="000000"/>
                </a:solidFill>
                <a:latin typeface="Calibri" panose="02020603050405020304" pitchFamily="2"/>
              </a:rPr>
              <a:t>nationally pay over </a:t>
            </a:r>
            <a:r>
              <a:rPr lang="en-US" sz="2400" b="1" spc="-15">
                <a:solidFill>
                  <a:srgbClr val="000000"/>
                </a:solidFill>
                <a:latin typeface="Calibri" panose="02020603050405020304" pitchFamily="2"/>
              </a:rPr>
              <a:t>$4 </a:t>
            </a:r>
            <a:r>
              <a:rPr lang="en-US" sz="2400" b="1" i="1" spc="-15">
                <a:solidFill>
                  <a:srgbClr val="000000"/>
                </a:solidFill>
                <a:latin typeface="Calibri" panose="02020603050405020304" pitchFamily="2"/>
              </a:rPr>
              <a:t>billion </a:t>
            </a:r>
            <a:endParaRPr lang="en-US" sz="2400" b="1" i="1" spc="-15" smtClean="0">
              <a:solidFill>
                <a:srgbClr val="000000"/>
              </a:solidFill>
              <a:latin typeface="Calibri" panose="02020603050405020304" pitchFamily="2"/>
            </a:endParaRPr>
          </a:p>
          <a:p>
            <a:pPr marL="457200" marR="731520" indent="0">
              <a:spcBef>
                <a:spcPct val="0"/>
              </a:spcBef>
              <a:spcAft>
                <a:spcPct val="0"/>
              </a:spcAft>
              <a:buNone/>
            </a:pPr>
            <a:r>
              <a:rPr lang="en-US" sz="2400" b="1" i="1" spc="-15">
                <a:solidFill>
                  <a:srgbClr val="000000"/>
                </a:solidFill>
                <a:latin typeface="Calibri" panose="02020603050405020304" pitchFamily="2"/>
              </a:rPr>
              <a:t> </a:t>
            </a:r>
            <a:r>
              <a:rPr lang="en-US" sz="2400" b="1" i="1" spc="-15" smtClean="0">
                <a:solidFill>
                  <a:srgbClr val="000000"/>
                </a:solidFill>
                <a:latin typeface="Calibri" panose="02020603050405020304" pitchFamily="2"/>
              </a:rPr>
              <a:t>   </a:t>
            </a:r>
            <a:r>
              <a:rPr lang="en-US" sz="2400" spc="-15" smtClean="0">
                <a:solidFill>
                  <a:srgbClr val="000000"/>
                </a:solidFill>
                <a:latin typeface="Calibri" panose="02020603050405020304" pitchFamily="2"/>
              </a:rPr>
              <a:t>annually </a:t>
            </a:r>
            <a:r>
              <a:rPr lang="en-US" sz="2400" spc="-15">
                <a:solidFill>
                  <a:srgbClr val="000000"/>
                </a:solidFill>
                <a:latin typeface="Calibri" panose="02020603050405020304" pitchFamily="2"/>
              </a:rPr>
              <a:t>to settle </a:t>
            </a:r>
            <a:r>
              <a:rPr lang="en-US" sz="2400" smtClean="0">
                <a:solidFill>
                  <a:srgbClr val="000000"/>
                </a:solidFill>
                <a:latin typeface="Calibri" panose="02020603050405020304" pitchFamily="2"/>
              </a:rPr>
              <a:t>attorney malpractice</a:t>
            </a:r>
          </a:p>
          <a:p>
            <a:pPr marL="457200" marR="73152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claims </a:t>
            </a:r>
            <a:r>
              <a:rPr lang="en-US" sz="2400" smtClean="0">
                <a:solidFill>
                  <a:srgbClr val="000000"/>
                </a:solidFill>
                <a:latin typeface="Calibri" panose="02020603050405020304" pitchFamily="2"/>
              </a:rPr>
              <a:t>(</a:t>
            </a:r>
            <a:r>
              <a:rPr lang="en-US" sz="2400">
                <a:solidFill>
                  <a:srgbClr val="000000"/>
                </a:solidFill>
                <a:latin typeface="Calibri" panose="02020603050405020304" pitchFamily="2"/>
              </a:rPr>
              <a:t>more than medical malpractice</a:t>
            </a:r>
            <a:r>
              <a:rPr lang="en-US" sz="2400" smtClean="0">
                <a:solidFill>
                  <a:srgbClr val="000000"/>
                </a:solidFill>
                <a:latin typeface="Calibri" panose="02020603050405020304" pitchFamily="2"/>
              </a:rPr>
              <a:t>).</a:t>
            </a:r>
          </a:p>
          <a:p>
            <a:pPr marL="457200" marR="731520" indent="0">
              <a:spcBef>
                <a:spcPct val="0"/>
              </a:spcBef>
              <a:spcAft>
                <a:spcPct val="0"/>
              </a:spcAft>
              <a:buNone/>
            </a:pPr>
            <a:endParaRPr lang="en-US" sz="2400">
              <a:solidFill>
                <a:srgbClr val="000000"/>
              </a:solidFill>
              <a:latin typeface="Calibri" panose="02020603050405020304" pitchFamily="2"/>
            </a:endParaRPr>
          </a:p>
          <a:p>
            <a:pPr marL="457200" indent="274320">
              <a:spcBef>
                <a:spcPct val="0"/>
              </a:spcBef>
              <a:spcAft>
                <a:spcPct val="0"/>
              </a:spcAft>
              <a:buFont typeface="Symbol"/>
              <a:buChar char="·"/>
            </a:pPr>
            <a:r>
              <a:rPr lang="en-US" sz="2400" b="1">
                <a:solidFill>
                  <a:srgbClr val="006FBF"/>
                </a:solidFill>
                <a:latin typeface="Calibri" panose="02020603050405020304" pitchFamily="2"/>
              </a:rPr>
              <a:t>Example:</a:t>
            </a:r>
            <a:r>
              <a:rPr lang="en-US" sz="2400">
                <a:solidFill>
                  <a:srgbClr val="000000"/>
                </a:solidFill>
                <a:latin typeface="Calibri" panose="02020603050405020304" pitchFamily="2"/>
              </a:rPr>
              <a:t> Over the past 6 years, </a:t>
            </a:r>
            <a:r>
              <a:rPr lang="en-US" sz="2400" smtClean="0">
                <a:solidFill>
                  <a:srgbClr val="000000"/>
                </a:solidFill>
                <a:latin typeface="Calibri" panose="02020603050405020304" pitchFamily="2"/>
              </a:rPr>
              <a:t>the</a:t>
            </a:r>
          </a:p>
          <a:p>
            <a:pPr marL="45720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Florida Bar has received </a:t>
            </a:r>
            <a:r>
              <a:rPr lang="en-US" sz="2400" smtClean="0">
                <a:solidFill>
                  <a:srgbClr val="000000"/>
                </a:solidFill>
                <a:latin typeface="Calibri" panose="02020603050405020304" pitchFamily="2"/>
              </a:rPr>
              <a:t>over 17,000</a:t>
            </a:r>
          </a:p>
          <a:p>
            <a:pPr marL="45720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discipline inquiries each </a:t>
            </a:r>
            <a:r>
              <a:rPr lang="en-US" sz="2400" smtClean="0">
                <a:solidFill>
                  <a:srgbClr val="000000"/>
                </a:solidFill>
                <a:latin typeface="Calibri" panose="02020603050405020304" pitchFamily="2"/>
              </a:rPr>
              <a:t>year and</a:t>
            </a:r>
          </a:p>
          <a:p>
            <a:pPr marL="457200" indent="0">
              <a:spcBef>
                <a:spcPct val="0"/>
              </a:spcBef>
              <a:spcAft>
                <a:spcPct val="0"/>
              </a:spcAft>
              <a:buNone/>
            </a:pPr>
            <a:r>
              <a:rPr lang="en-US" sz="2400">
                <a:solidFill>
                  <a:srgbClr val="000000"/>
                </a:solidFill>
                <a:latin typeface="Calibri" panose="02020603050405020304" pitchFamily="2"/>
              </a:rPr>
              <a:t> </a:t>
            </a:r>
            <a:r>
              <a:rPr lang="en-US" sz="2400" smtClean="0">
                <a:solidFill>
                  <a:srgbClr val="000000"/>
                </a:solidFill>
                <a:latin typeface="Calibri" panose="02020603050405020304" pitchFamily="2"/>
              </a:rPr>
              <a:t>  </a:t>
            </a:r>
            <a:r>
              <a:rPr lang="en-US" sz="2400">
                <a:solidFill>
                  <a:srgbClr val="000000"/>
                </a:solidFill>
                <a:latin typeface="Calibri" panose="02020603050405020304" pitchFamily="2"/>
              </a:rPr>
              <a:t>averages </a:t>
            </a:r>
            <a:r>
              <a:rPr lang="en-US" sz="2400" smtClean="0">
                <a:solidFill>
                  <a:srgbClr val="000000"/>
                </a:solidFill>
                <a:latin typeface="Calibri" panose="02020603050405020304" pitchFamily="2"/>
              </a:rPr>
              <a:t>300 disciplinary </a:t>
            </a:r>
            <a:r>
              <a:rPr lang="en-US" sz="2400">
                <a:solidFill>
                  <a:srgbClr val="000000"/>
                </a:solidFill>
                <a:latin typeface="Calibri" panose="02020603050405020304" pitchFamily="2"/>
              </a:rPr>
              <a:t>actions </a:t>
            </a:r>
            <a:r>
              <a:rPr lang="en-US" sz="2400" smtClean="0">
                <a:solidFill>
                  <a:srgbClr val="000000"/>
                </a:solidFill>
                <a:latin typeface="Calibri" panose="02020603050405020304" pitchFamily="2"/>
              </a:rPr>
              <a:t>annually.</a:t>
            </a:r>
            <a:endParaRPr lang="en-US" sz="2400">
              <a:solidFill>
                <a:srgbClr val="000000"/>
              </a:solidFill>
              <a:latin typeface="Calibri" panose="02020603050405020304" pitchFamily="2"/>
            </a:endParaRPr>
          </a:p>
          <a:p>
            <a:pPr marL="0" indent="0">
              <a:buNone/>
            </a:pPr>
            <a:endParaRPr lang="en-US"/>
          </a:p>
        </p:txBody>
      </p:sp>
    </p:spTree>
    <p:extLst>
      <p:ext uri="{BB962C8B-B14F-4D97-AF65-F5344CB8AC3E}">
        <p14:creationId xmlns:p14="http://schemas.microsoft.com/office/powerpoint/2010/main" val="78538439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Unique Role of In-House Counsel</a:t>
            </a:r>
            <a:endParaRPr lang="en-US"/>
          </a:p>
        </p:txBody>
      </p:sp>
      <p:sp>
        <p:nvSpPr>
          <p:cNvPr id="3" name="Content Placeholder 2"/>
          <p:cNvSpPr>
            <a:spLocks noGrp="1"/>
          </p:cNvSpPr>
          <p:nvPr>
            <p:ph sz="half" idx="1"/>
          </p:nvPr>
        </p:nvSpPr>
        <p:spPr/>
        <p:txBody>
          <a:bodyPr>
            <a:normAutofit fontScale="85000" lnSpcReduction="20000"/>
          </a:bodyPr>
          <a:lstStyle/>
          <a:p>
            <a:pPr marL="457200" indent="274320">
              <a:lnSpc>
                <a:spcPts val="1400"/>
              </a:lnSpc>
              <a:spcBef>
                <a:spcPct val="0"/>
              </a:spcBef>
              <a:spcAft>
                <a:spcPct val="0"/>
              </a:spcAft>
              <a:buFont typeface="Symbol"/>
              <a:buChar char="·"/>
            </a:pPr>
            <a:endParaRPr lang="en-US" smtClean="0">
              <a:solidFill>
                <a:srgbClr val="000000"/>
              </a:solidFill>
              <a:latin typeface="Calibri" panose="02020603050405020304" pitchFamily="2"/>
            </a:endParaRPr>
          </a:p>
          <a:p>
            <a:pPr marL="457200" marR="731520" indent="274320">
              <a:spcBef>
                <a:spcPct val="0"/>
              </a:spcBef>
              <a:spcAft>
                <a:spcPct val="0"/>
              </a:spcAft>
              <a:buFont typeface="Symbol"/>
              <a:buChar char="·"/>
            </a:pPr>
            <a:r>
              <a:rPr lang="en-US" spc="-15" smtClean="0">
                <a:solidFill>
                  <a:srgbClr val="000000"/>
                </a:solidFill>
                <a:latin typeface="Calibri" panose="02020603050405020304" pitchFamily="2"/>
              </a:rPr>
              <a:t>Serve a single employer</a:t>
            </a:r>
          </a:p>
          <a:p>
            <a:pPr marL="0" indent="0">
              <a:spcBef>
                <a:spcPct val="0"/>
              </a:spcBef>
              <a:spcAft>
                <a:spcPct val="0"/>
              </a:spcAft>
              <a:buNone/>
            </a:pPr>
            <a:r>
              <a:rPr lang="en-US" smtClean="0"/>
              <a:t>	– </a:t>
            </a:r>
            <a:r>
              <a:rPr lang="en-US"/>
              <a:t>“The economic fate on </a:t>
            </a:r>
            <a:r>
              <a:rPr lang="en-US" smtClean="0"/>
              <a:t>in-house</a:t>
            </a:r>
          </a:p>
          <a:p>
            <a:pPr marL="0" indent="0">
              <a:spcBef>
                <a:spcPct val="0"/>
              </a:spcBef>
              <a:spcAft>
                <a:spcPct val="0"/>
              </a:spcAft>
              <a:buNone/>
            </a:pPr>
            <a:r>
              <a:rPr lang="en-US"/>
              <a:t>	</a:t>
            </a:r>
            <a:r>
              <a:rPr lang="en-US" smtClean="0"/>
              <a:t>counsel is </a:t>
            </a:r>
            <a:r>
              <a:rPr lang="en-US"/>
              <a:t>tied to a single employer</a:t>
            </a:r>
            <a:r>
              <a:rPr lang="en-US" smtClean="0"/>
              <a:t>,</a:t>
            </a:r>
          </a:p>
          <a:p>
            <a:pPr marL="0" indent="0">
              <a:spcBef>
                <a:spcPct val="0"/>
              </a:spcBef>
              <a:spcAft>
                <a:spcPct val="0"/>
              </a:spcAft>
              <a:buNone/>
            </a:pPr>
            <a:r>
              <a:rPr lang="en-US"/>
              <a:t>	</a:t>
            </a:r>
            <a:r>
              <a:rPr lang="en-US" smtClean="0"/>
              <a:t>at whose sufferance </a:t>
            </a:r>
            <a:r>
              <a:rPr lang="en-US"/>
              <a:t>they serve.” </a:t>
            </a:r>
            <a:endParaRPr lang="en-US" smtClean="0"/>
          </a:p>
          <a:p>
            <a:pPr marL="0" indent="0">
              <a:spcBef>
                <a:spcPct val="0"/>
              </a:spcBef>
              <a:spcAft>
                <a:spcPct val="0"/>
              </a:spcAft>
              <a:buNone/>
            </a:pPr>
            <a:r>
              <a:rPr lang="en-US"/>
              <a:t>	</a:t>
            </a:r>
            <a:r>
              <a:rPr lang="en-US" smtClean="0"/>
              <a:t>876 </a:t>
            </a:r>
            <a:r>
              <a:rPr lang="en-US"/>
              <a:t>P2d 487 (Cal. 1994). </a:t>
            </a:r>
            <a:endParaRPr lang="en-US" spc="-15">
              <a:solidFill>
                <a:srgbClr val="000000"/>
              </a:solidFill>
              <a:latin typeface="Calibri" panose="02020603050405020304" pitchFamily="2"/>
            </a:endParaRPr>
          </a:p>
          <a:p>
            <a:pPr marL="457200" marR="731520" indent="274320">
              <a:spcBef>
                <a:spcPct val="0"/>
              </a:spcBef>
              <a:spcAft>
                <a:spcPct val="0"/>
              </a:spcAft>
              <a:buFont typeface="Symbol"/>
              <a:buChar char="·"/>
            </a:pPr>
            <a:endParaRPr lang="en-US" b="1" spc="-15" smtClean="0">
              <a:solidFill>
                <a:srgbClr val="000000"/>
              </a:solidFill>
              <a:latin typeface="Calibri" panose="02020603050405020304" pitchFamily="2"/>
            </a:endParaRPr>
          </a:p>
          <a:p>
            <a:pPr marL="457200" marR="731520" indent="274320">
              <a:spcBef>
                <a:spcPct val="0"/>
              </a:spcBef>
              <a:spcAft>
                <a:spcPct val="0"/>
              </a:spcAft>
              <a:buFont typeface="Symbol"/>
              <a:buChar char="·"/>
            </a:pPr>
            <a:r>
              <a:rPr lang="en-US" b="1" spc="-15" smtClean="0">
                <a:solidFill>
                  <a:srgbClr val="000000"/>
                </a:solidFill>
                <a:latin typeface="Calibri" panose="02020603050405020304" pitchFamily="2"/>
              </a:rPr>
              <a:t>Performance</a:t>
            </a:r>
            <a:r>
              <a:rPr lang="en-US" spc="-15" smtClean="0">
                <a:solidFill>
                  <a:srgbClr val="000000"/>
                </a:solidFill>
                <a:latin typeface="Calibri" panose="02020603050405020304" pitchFamily="2"/>
              </a:rPr>
              <a:t> of non-legal responsibilities.</a:t>
            </a:r>
          </a:p>
          <a:p>
            <a:pPr marL="457200" marR="731520" indent="274320">
              <a:spcBef>
                <a:spcPct val="0"/>
              </a:spcBef>
              <a:spcAft>
                <a:spcPct val="0"/>
              </a:spcAft>
              <a:buFont typeface="Symbol"/>
              <a:buChar char="·"/>
            </a:pPr>
            <a:endParaRPr lang="en-US" spc="-15" smtClean="0">
              <a:solidFill>
                <a:srgbClr val="000000"/>
              </a:solidFill>
              <a:latin typeface="Calibri" panose="02020603050405020304" pitchFamily="2"/>
            </a:endParaRPr>
          </a:p>
          <a:p>
            <a:pPr marL="457200" marR="731520" indent="274320">
              <a:spcBef>
                <a:spcPct val="0"/>
              </a:spcBef>
              <a:spcAft>
                <a:spcPct val="0"/>
              </a:spcAft>
              <a:buFont typeface="Symbol"/>
              <a:buChar char="·"/>
            </a:pPr>
            <a:r>
              <a:rPr lang="en-US" spc="-15" smtClean="0">
                <a:solidFill>
                  <a:srgbClr val="000000"/>
                </a:solidFill>
                <a:latin typeface="Calibri" panose="02020603050405020304" pitchFamily="2"/>
              </a:rPr>
              <a:t>Exposure to informal sources of information.</a:t>
            </a:r>
          </a:p>
          <a:p>
            <a:pPr marL="457200" marR="731520" indent="0">
              <a:spcBef>
                <a:spcPct val="0"/>
              </a:spcBef>
              <a:spcAft>
                <a:spcPct val="0"/>
              </a:spcAft>
              <a:buNone/>
            </a:pPr>
            <a:endParaRPr lang="en-US" spc="-15" smtClean="0">
              <a:solidFill>
                <a:srgbClr val="000000"/>
              </a:solidFill>
              <a:latin typeface="Calibri" panose="02020603050405020304" pitchFamily="2"/>
            </a:endParaRPr>
          </a:p>
          <a:p>
            <a:pPr marL="457200" marR="731520" indent="274320">
              <a:spcBef>
                <a:spcPct val="0"/>
              </a:spcBef>
              <a:spcAft>
                <a:spcPct val="0"/>
              </a:spcAft>
              <a:buFont typeface="Symbol"/>
              <a:buChar char="·"/>
            </a:pPr>
            <a:r>
              <a:rPr lang="en-US" spc="-15" smtClean="0">
                <a:solidFill>
                  <a:srgbClr val="000000"/>
                </a:solidFill>
                <a:latin typeface="Calibri" panose="02020603050405020304" pitchFamily="2"/>
              </a:rPr>
              <a:t>Close working relationships.</a:t>
            </a:r>
            <a:endParaRPr lang="en-US"/>
          </a:p>
          <a:p>
            <a:endParaRPr lang="en-US"/>
          </a:p>
        </p:txBody>
      </p:sp>
    </p:spTree>
    <p:extLst>
      <p:ext uri="{BB962C8B-B14F-4D97-AF65-F5344CB8AC3E}">
        <p14:creationId xmlns:p14="http://schemas.microsoft.com/office/powerpoint/2010/main" val="138769565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Identifying the Corporate Client</a:t>
            </a:r>
            <a:endParaRPr lang="en-US"/>
          </a:p>
        </p:txBody>
      </p:sp>
      <p:sp>
        <p:nvSpPr>
          <p:cNvPr id="3" name="Content Placeholder 2"/>
          <p:cNvSpPr>
            <a:spLocks noGrp="1"/>
          </p:cNvSpPr>
          <p:nvPr>
            <p:ph sz="half" idx="1"/>
          </p:nvPr>
        </p:nvSpPr>
        <p:spPr/>
        <p:txBody>
          <a:bodyPr/>
          <a:lstStyle/>
          <a:p>
            <a:pPr marL="457200" marR="731520" indent="274320">
              <a:spcBef>
                <a:spcPct val="0"/>
              </a:spcBef>
              <a:spcAft>
                <a:spcPct val="0"/>
              </a:spcAft>
              <a:buFont typeface="Symbol"/>
              <a:buChar char="·"/>
            </a:pPr>
            <a:endParaRPr lang="en-US" spc="-15">
              <a:solidFill>
                <a:srgbClr val="000000"/>
              </a:solidFill>
              <a:latin typeface="Calibri" panose="02020603050405020304" pitchFamily="2"/>
            </a:endParaRPr>
          </a:p>
          <a:p>
            <a:pPr marL="457200" marR="731520" indent="274320">
              <a:spcBef>
                <a:spcPct val="0"/>
              </a:spcBef>
              <a:spcAft>
                <a:spcPct val="0"/>
              </a:spcAft>
              <a:buFont typeface="Symbol"/>
              <a:buChar char="·"/>
            </a:pPr>
            <a:r>
              <a:rPr lang="en-US" spc="-15" smtClean="0">
                <a:solidFill>
                  <a:srgbClr val="000000"/>
                </a:solidFill>
                <a:latin typeface="Calibri" panose="02020603050405020304" pitchFamily="2"/>
              </a:rPr>
              <a:t>Who does an in-house attorney </a:t>
            </a:r>
          </a:p>
          <a:p>
            <a:pPr marL="457200" marR="731520" indent="0">
              <a:spcBef>
                <a:spcPct val="0"/>
              </a:spcBef>
              <a:spcAft>
                <a:spcPct val="0"/>
              </a:spcAft>
              <a:buNone/>
            </a:pPr>
            <a:r>
              <a:rPr lang="en-US" spc="-15">
                <a:solidFill>
                  <a:srgbClr val="000000"/>
                </a:solidFill>
                <a:latin typeface="Calibri" panose="02020603050405020304" pitchFamily="2"/>
              </a:rPr>
              <a:t> </a:t>
            </a:r>
            <a:r>
              <a:rPr lang="en-US" spc="-15" smtClean="0">
                <a:solidFill>
                  <a:srgbClr val="000000"/>
                </a:solidFill>
                <a:latin typeface="Calibri" panose="02020603050405020304" pitchFamily="2"/>
              </a:rPr>
              <a:t>   represent?</a:t>
            </a:r>
          </a:p>
          <a:p>
            <a:pPr lvl="3"/>
            <a:r>
              <a:rPr lang="en-US" sz="2000" smtClean="0"/>
              <a:t>The Directors?</a:t>
            </a:r>
          </a:p>
          <a:p>
            <a:pPr lvl="3"/>
            <a:r>
              <a:rPr lang="en-US" sz="2000" smtClean="0"/>
              <a:t>The Officers?</a:t>
            </a:r>
          </a:p>
          <a:p>
            <a:pPr lvl="3"/>
            <a:r>
              <a:rPr lang="en-US" sz="2000" smtClean="0"/>
              <a:t>The Employees?</a:t>
            </a:r>
          </a:p>
          <a:p>
            <a:pPr lvl="3"/>
            <a:r>
              <a:rPr lang="en-US" sz="2000" smtClean="0"/>
              <a:t>The Shareholders?</a:t>
            </a:r>
          </a:p>
          <a:p>
            <a:pPr lvl="3"/>
            <a:r>
              <a:rPr lang="en-US" sz="2000" smtClean="0"/>
              <a:t>The Company?</a:t>
            </a:r>
            <a:endParaRPr lang="en-US" sz="2000"/>
          </a:p>
        </p:txBody>
      </p:sp>
    </p:spTree>
    <p:extLst>
      <p:ext uri="{BB962C8B-B14F-4D97-AF65-F5344CB8AC3E}">
        <p14:creationId xmlns:p14="http://schemas.microsoft.com/office/powerpoint/2010/main" val="369612219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solidFill>
                  <a:srgbClr val="0070C0"/>
                </a:solidFill>
              </a:rPr>
              <a:t>Identifying the Corporate Client</a:t>
            </a:r>
            <a:endParaRPr lang="en-US"/>
          </a:p>
        </p:txBody>
      </p:sp>
      <p:sp>
        <p:nvSpPr>
          <p:cNvPr id="3" name="Content Placeholder 2"/>
          <p:cNvSpPr>
            <a:spLocks noGrp="1"/>
          </p:cNvSpPr>
          <p:nvPr>
            <p:ph sz="half" idx="1"/>
          </p:nvPr>
        </p:nvSpPr>
        <p:spPr/>
        <p:txBody>
          <a:bodyPr>
            <a:normAutofit fontScale="47500" lnSpcReduction="20000"/>
          </a:bodyPr>
          <a:lstStyle/>
          <a:p>
            <a:pPr marL="457200" marR="731520" indent="274320">
              <a:spcBef>
                <a:spcPct val="0"/>
              </a:spcBef>
              <a:spcAft>
                <a:spcPct val="0"/>
              </a:spcAft>
              <a:buFont typeface="Symbol"/>
              <a:buChar char="·"/>
            </a:pPr>
            <a:endParaRPr lang="en-US" sz="2400" spc="-15">
              <a:solidFill>
                <a:srgbClr val="000000"/>
              </a:solidFill>
              <a:latin typeface="Calibri" panose="02020603050405020304" pitchFamily="2"/>
            </a:endParaRPr>
          </a:p>
          <a:p>
            <a:pPr marL="182880" indent="228600">
              <a:lnSpc>
                <a:spcPct val="120000"/>
              </a:lnSpc>
              <a:spcBef>
                <a:spcPct val="0"/>
              </a:spcBef>
              <a:spcAft>
                <a:spcPct val="0"/>
              </a:spcAft>
              <a:buFont typeface="Symbol"/>
              <a:buChar char="·"/>
            </a:pPr>
            <a:r>
              <a:rPr lang="en-US" sz="5100" b="1" spc="-15">
                <a:solidFill>
                  <a:srgbClr val="0070C0"/>
                </a:solidFill>
                <a:cs typeface="Calibri" panose="020f0502020204030204" pitchFamily="34" charset="0"/>
              </a:rPr>
              <a:t>Rule 1.13(a) </a:t>
            </a:r>
            <a:r>
              <a:rPr lang="en-US" sz="5100" spc="-15">
                <a:solidFill>
                  <a:srgbClr val="000000"/>
                </a:solidFill>
                <a:cs typeface="Calibri" panose="020f0502020204030204" pitchFamily="34" charset="0"/>
              </a:rPr>
              <a:t>– “A lawyer </a:t>
            </a:r>
            <a:r>
              <a:rPr lang="en-US" sz="5100">
                <a:solidFill>
                  <a:srgbClr val="000000"/>
                </a:solidFill>
                <a:cs typeface="Calibri" panose="020f0502020204030204" pitchFamily="34" charset="0"/>
              </a:rPr>
              <a:t>employed or retained </a:t>
            </a:r>
            <a:r>
              <a:rPr lang="en-US" sz="5100" smtClean="0">
                <a:solidFill>
                  <a:srgbClr val="000000"/>
                </a:solidFill>
                <a:cs typeface="Calibri" panose="020f0502020204030204" pitchFamily="34" charset="0"/>
              </a:rPr>
              <a:t>by</a:t>
            </a:r>
          </a:p>
          <a:p>
            <a:pPr marL="182880" indent="0">
              <a:lnSpc>
                <a:spcPct val="120000"/>
              </a:lnSpc>
              <a:spcBef>
                <a:spcPct val="0"/>
              </a:spcBef>
              <a:spcAft>
                <a:spcPct val="0"/>
              </a:spcAft>
              <a:buNone/>
            </a:pPr>
            <a:r>
              <a:rPr lang="en-US" sz="5100">
                <a:solidFill>
                  <a:srgbClr val="000000"/>
                </a:solidFill>
                <a:cs typeface="Calibri" panose="020f0502020204030204" pitchFamily="34" charset="0"/>
              </a:rPr>
              <a:t> </a:t>
            </a:r>
            <a:r>
              <a:rPr lang="en-US" sz="5100" smtClean="0">
                <a:solidFill>
                  <a:srgbClr val="000000"/>
                </a:solidFill>
                <a:cs typeface="Calibri" panose="020f0502020204030204" pitchFamily="34" charset="0"/>
              </a:rPr>
              <a:t>   </a:t>
            </a:r>
            <a:r>
              <a:rPr lang="en-US" sz="5100">
                <a:solidFill>
                  <a:srgbClr val="000000"/>
                </a:solidFill>
                <a:cs typeface="Calibri" panose="020f0502020204030204" pitchFamily="34" charset="0"/>
              </a:rPr>
              <a:t>an </a:t>
            </a:r>
            <a:r>
              <a:rPr lang="en-US" sz="5100" smtClean="0">
                <a:solidFill>
                  <a:srgbClr val="000000"/>
                </a:solidFill>
                <a:cs typeface="Calibri" panose="020f0502020204030204" pitchFamily="34" charset="0"/>
              </a:rPr>
              <a:t>organization </a:t>
            </a:r>
            <a:r>
              <a:rPr lang="en-US" sz="5100">
                <a:solidFill>
                  <a:srgbClr val="000000"/>
                </a:solidFill>
                <a:cs typeface="Calibri" panose="020f0502020204030204" pitchFamily="34" charset="0"/>
              </a:rPr>
              <a:t>represents the organization acting </a:t>
            </a:r>
            <a:endParaRPr lang="en-US" sz="5100" smtClean="0">
              <a:solidFill>
                <a:srgbClr val="000000"/>
              </a:solidFill>
              <a:cs typeface="Calibri" panose="020f0502020204030204" pitchFamily="34" charset="0"/>
            </a:endParaRPr>
          </a:p>
          <a:p>
            <a:pPr marL="182880" indent="0">
              <a:lnSpc>
                <a:spcPct val="120000"/>
              </a:lnSpc>
              <a:spcBef>
                <a:spcPct val="0"/>
              </a:spcBef>
              <a:spcAft>
                <a:spcPct val="0"/>
              </a:spcAft>
              <a:buNone/>
            </a:pPr>
            <a:r>
              <a:rPr lang="en-US" sz="5100">
                <a:solidFill>
                  <a:srgbClr val="000000"/>
                </a:solidFill>
                <a:cs typeface="Calibri" panose="020f0502020204030204" pitchFamily="34" charset="0"/>
              </a:rPr>
              <a:t> </a:t>
            </a:r>
            <a:r>
              <a:rPr lang="en-US" sz="5100" smtClean="0">
                <a:solidFill>
                  <a:srgbClr val="000000"/>
                </a:solidFill>
                <a:cs typeface="Calibri" panose="020f0502020204030204" pitchFamily="34" charset="0"/>
              </a:rPr>
              <a:t>   through its </a:t>
            </a:r>
            <a:r>
              <a:rPr lang="en-US" sz="5100">
                <a:solidFill>
                  <a:srgbClr val="000000"/>
                </a:solidFill>
                <a:cs typeface="Calibri" panose="020f0502020204030204" pitchFamily="34" charset="0"/>
              </a:rPr>
              <a:t>duly authorized constituents</a:t>
            </a:r>
            <a:r>
              <a:rPr lang="en-US" sz="5100" smtClean="0">
                <a:solidFill>
                  <a:srgbClr val="000000"/>
                </a:solidFill>
                <a:cs typeface="Calibri" panose="020f0502020204030204" pitchFamily="34" charset="0"/>
              </a:rPr>
              <a:t>.”</a:t>
            </a:r>
          </a:p>
          <a:p>
            <a:pPr marL="182880" indent="0">
              <a:lnSpc>
                <a:spcPct val="120000"/>
              </a:lnSpc>
              <a:spcBef>
                <a:spcPct val="0"/>
              </a:spcBef>
              <a:spcAft>
                <a:spcPct val="0"/>
              </a:spcAft>
              <a:buNone/>
            </a:pPr>
            <a:r>
              <a:rPr lang="en-US" sz="5100">
                <a:solidFill>
                  <a:srgbClr val="000000"/>
                </a:solidFill>
                <a:cs typeface="Calibri" panose="020f0502020204030204" pitchFamily="34" charset="0"/>
              </a:rPr>
              <a:t>	</a:t>
            </a:r>
            <a:r>
              <a:rPr lang="en-US" sz="5100" smtClean="0">
                <a:solidFill>
                  <a:srgbClr val="000000"/>
                </a:solidFill>
                <a:cs typeface="Calibri" panose="020f0502020204030204" pitchFamily="34" charset="0"/>
              </a:rPr>
              <a:t>– </a:t>
            </a:r>
            <a:r>
              <a:rPr lang="en-US" sz="5100">
                <a:solidFill>
                  <a:srgbClr val="000000"/>
                </a:solidFill>
                <a:cs typeface="Calibri" panose="020f0502020204030204" pitchFamily="34" charset="0"/>
              </a:rPr>
              <a:t>“Officers, directors, employees, </a:t>
            </a:r>
            <a:r>
              <a:rPr lang="en-US" sz="5100" smtClean="0">
                <a:solidFill>
                  <a:srgbClr val="000000"/>
                </a:solidFill>
                <a:cs typeface="Calibri" panose="020f0502020204030204" pitchFamily="34" charset="0"/>
              </a:rPr>
              <a:t>and</a:t>
            </a:r>
          </a:p>
          <a:p>
            <a:pPr marL="182880" indent="0">
              <a:lnSpc>
                <a:spcPct val="120000"/>
              </a:lnSpc>
              <a:spcBef>
                <a:spcPct val="0"/>
              </a:spcBef>
              <a:spcAft>
                <a:spcPct val="0"/>
              </a:spcAft>
              <a:buNone/>
            </a:pPr>
            <a:r>
              <a:rPr lang="en-US" sz="5100">
                <a:solidFill>
                  <a:srgbClr val="000000"/>
                </a:solidFill>
                <a:cs typeface="Calibri" panose="020f0502020204030204" pitchFamily="34" charset="0"/>
              </a:rPr>
              <a:t>	 </a:t>
            </a:r>
            <a:r>
              <a:rPr lang="en-US" sz="5100" smtClean="0">
                <a:solidFill>
                  <a:srgbClr val="000000"/>
                </a:solidFill>
                <a:cs typeface="Calibri" panose="020f0502020204030204" pitchFamily="34" charset="0"/>
              </a:rPr>
              <a:t>    </a:t>
            </a:r>
            <a:r>
              <a:rPr lang="en-US" sz="5100">
                <a:solidFill>
                  <a:srgbClr val="000000"/>
                </a:solidFill>
                <a:cs typeface="Calibri" panose="020f0502020204030204" pitchFamily="34" charset="0"/>
              </a:rPr>
              <a:t>shareholders </a:t>
            </a:r>
            <a:r>
              <a:rPr lang="en-US" sz="5100" smtClean="0">
                <a:solidFill>
                  <a:srgbClr val="000000"/>
                </a:solidFill>
                <a:cs typeface="Calibri" panose="020f0502020204030204" pitchFamily="34" charset="0"/>
              </a:rPr>
              <a:t>are </a:t>
            </a:r>
            <a:r>
              <a:rPr lang="en-US" sz="5100">
                <a:solidFill>
                  <a:srgbClr val="000000"/>
                </a:solidFill>
                <a:cs typeface="Calibri" panose="020f0502020204030204" pitchFamily="34" charset="0"/>
              </a:rPr>
              <a:t>the constituents </a:t>
            </a:r>
            <a:r>
              <a:rPr lang="en-US" sz="5100" smtClean="0">
                <a:solidFill>
                  <a:srgbClr val="000000"/>
                </a:solidFill>
                <a:cs typeface="Calibri" panose="020f0502020204030204" pitchFamily="34" charset="0"/>
              </a:rPr>
              <a:t>of</a:t>
            </a:r>
          </a:p>
          <a:p>
            <a:pPr marL="182880" indent="0">
              <a:lnSpc>
                <a:spcPct val="120000"/>
              </a:lnSpc>
              <a:spcBef>
                <a:spcPct val="0"/>
              </a:spcBef>
              <a:spcAft>
                <a:spcPct val="0"/>
              </a:spcAft>
              <a:buNone/>
            </a:pPr>
            <a:r>
              <a:rPr lang="en-US" sz="5100">
                <a:solidFill>
                  <a:srgbClr val="000000"/>
                </a:solidFill>
                <a:cs typeface="Calibri" panose="020f0502020204030204" pitchFamily="34" charset="0"/>
              </a:rPr>
              <a:t> </a:t>
            </a:r>
            <a:r>
              <a:rPr lang="en-US" sz="5100" smtClean="0">
                <a:solidFill>
                  <a:srgbClr val="000000"/>
                </a:solidFill>
                <a:cs typeface="Calibri" panose="020f0502020204030204" pitchFamily="34" charset="0"/>
              </a:rPr>
              <a:t>               the corporate </a:t>
            </a:r>
            <a:r>
              <a:rPr lang="en-US" sz="5100">
                <a:solidFill>
                  <a:srgbClr val="000000"/>
                </a:solidFill>
                <a:cs typeface="Calibri" panose="020f0502020204030204" pitchFamily="34" charset="0"/>
              </a:rPr>
              <a:t>organizational </a:t>
            </a:r>
            <a:r>
              <a:rPr lang="en-US" sz="5100" smtClean="0">
                <a:solidFill>
                  <a:srgbClr val="000000"/>
                </a:solidFill>
                <a:cs typeface="Calibri" panose="020f0502020204030204" pitchFamily="34" charset="0"/>
              </a:rPr>
              <a:t>client</a:t>
            </a:r>
            <a:r>
              <a:rPr lang="en-US" sz="5100">
                <a:solidFill>
                  <a:srgbClr val="000000"/>
                </a:solidFill>
                <a:cs typeface="Calibri" panose="020f0502020204030204" pitchFamily="34" charset="0"/>
              </a:rPr>
              <a:t>.” </a:t>
            </a:r>
            <a:endParaRPr lang="en-US" sz="5100" spc="-15">
              <a:solidFill>
                <a:srgbClr val="000000"/>
              </a:solidFill>
              <a:cs typeface="Calibri" panose="020f0502020204030204" pitchFamily="34" charset="0"/>
            </a:endParaRPr>
          </a:p>
          <a:p>
            <a:pPr marL="457200" marR="731520" indent="274320">
              <a:lnSpc>
                <a:spcPct val="120000"/>
              </a:lnSpc>
              <a:spcBef>
                <a:spcPct val="0"/>
              </a:spcBef>
              <a:spcAft>
                <a:spcPct val="0"/>
              </a:spcAft>
              <a:buFont typeface="Symbol"/>
              <a:buChar char="·"/>
            </a:pPr>
            <a:endParaRPr lang="en-US" sz="5100" spc="-15">
              <a:solidFill>
                <a:srgbClr val="000000"/>
              </a:solidFill>
              <a:cs typeface="Calibri" panose="020f0502020204030204" pitchFamily="34" charset="0"/>
            </a:endParaRPr>
          </a:p>
          <a:p>
            <a:pPr marL="182880" indent="228600">
              <a:lnSpc>
                <a:spcPct val="120000"/>
              </a:lnSpc>
              <a:spcBef>
                <a:spcPct val="0"/>
              </a:spcBef>
              <a:spcAft>
                <a:spcPct val="0"/>
              </a:spcAft>
              <a:buFont typeface="Symbol"/>
              <a:buChar char="·"/>
            </a:pPr>
            <a:r>
              <a:rPr lang="en-US" sz="5100" b="1" spc="-15">
                <a:solidFill>
                  <a:srgbClr val="0070C0"/>
                </a:solidFill>
                <a:cs typeface="Calibri" panose="020f0502020204030204" pitchFamily="34" charset="0"/>
              </a:rPr>
              <a:t>Rule 1.13(b) </a:t>
            </a:r>
            <a:r>
              <a:rPr lang="en-US" sz="5100" spc="-15">
                <a:solidFill>
                  <a:srgbClr val="000000"/>
                </a:solidFill>
                <a:cs typeface="Calibri" panose="020f0502020204030204" pitchFamily="34" charset="0"/>
              </a:rPr>
              <a:t>– </a:t>
            </a:r>
            <a:r>
              <a:rPr lang="en-US" sz="5100" smtClean="0">
                <a:solidFill>
                  <a:srgbClr val="000000"/>
                </a:solidFill>
                <a:cs typeface="Calibri" panose="020f0502020204030204" pitchFamily="34" charset="0"/>
              </a:rPr>
              <a:t>Requires </a:t>
            </a:r>
            <a:r>
              <a:rPr lang="en-US" sz="5100">
                <a:solidFill>
                  <a:srgbClr val="000000"/>
                </a:solidFill>
                <a:cs typeface="Calibri" panose="020f0502020204030204" pitchFamily="34" charset="0"/>
              </a:rPr>
              <a:t>lawyers to act as “reasonably </a:t>
            </a:r>
          </a:p>
          <a:p>
            <a:pPr marL="411480" indent="0">
              <a:lnSpc>
                <a:spcPct val="120000"/>
              </a:lnSpc>
              <a:spcBef>
                <a:spcPct val="0"/>
              </a:spcBef>
              <a:spcAft>
                <a:spcPct val="0"/>
              </a:spcAft>
              <a:buNone/>
            </a:pPr>
            <a:r>
              <a:rPr lang="en-US" sz="5100" smtClean="0">
                <a:solidFill>
                  <a:srgbClr val="000000"/>
                </a:solidFill>
                <a:cs typeface="Calibri" panose="020f0502020204030204" pitchFamily="34" charset="0"/>
              </a:rPr>
              <a:t>necessary” </a:t>
            </a:r>
            <a:r>
              <a:rPr lang="en-US" sz="5100">
                <a:solidFill>
                  <a:srgbClr val="000000"/>
                </a:solidFill>
                <a:cs typeface="Calibri" panose="020f0502020204030204" pitchFamily="34" charset="0"/>
              </a:rPr>
              <a:t>in the best interest of the </a:t>
            </a:r>
            <a:r>
              <a:rPr lang="en-US" sz="5100" smtClean="0">
                <a:solidFill>
                  <a:srgbClr val="000000"/>
                </a:solidFill>
                <a:cs typeface="Calibri" panose="020f0502020204030204" pitchFamily="34" charset="0"/>
              </a:rPr>
              <a:t>organization.</a:t>
            </a:r>
            <a:endParaRPr lang="en-US" sz="5100">
              <a:cs typeface="Calibri" panose="020f0502020204030204" pitchFamily="34" charset="0"/>
            </a:endParaRPr>
          </a:p>
          <a:p>
            <a:endParaRPr lang="en-US"/>
          </a:p>
        </p:txBody>
      </p:sp>
    </p:spTree>
    <p:extLst>
      <p:ext uri="{BB962C8B-B14F-4D97-AF65-F5344CB8AC3E}">
        <p14:creationId xmlns:p14="http://schemas.microsoft.com/office/powerpoint/2010/main" val="121199938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solidFill>
                  <a:srgbClr val="0070C0"/>
                </a:solidFill>
              </a:rPr>
              <a:t>Required Disclosures</a:t>
            </a:r>
            <a:endParaRPr lang="en-US"/>
          </a:p>
        </p:txBody>
      </p:sp>
      <p:sp>
        <p:nvSpPr>
          <p:cNvPr id="3" name="Content Placeholder 2"/>
          <p:cNvSpPr>
            <a:spLocks noGrp="1"/>
          </p:cNvSpPr>
          <p:nvPr>
            <p:ph sz="half" idx="1"/>
          </p:nvPr>
        </p:nvSpPr>
        <p:spPr/>
        <p:txBody>
          <a:bodyPr>
            <a:normAutofit lnSpcReduction="10000"/>
          </a:bodyPr>
          <a:lstStyle/>
          <a:p>
            <a:pPr marL="457200" marR="731520" indent="274320">
              <a:spcBef>
                <a:spcPct val="0"/>
              </a:spcBef>
              <a:spcAft>
                <a:spcPct val="0"/>
              </a:spcAft>
              <a:buFont typeface="Symbol"/>
              <a:buChar char="·"/>
            </a:pPr>
            <a:endParaRPr lang="en-US" sz="2000" spc="-15">
              <a:solidFill>
                <a:srgbClr val="000000"/>
              </a:solidFill>
              <a:latin typeface="Calibri" panose="02020603050405020304" pitchFamily="2"/>
            </a:endParaRPr>
          </a:p>
          <a:p>
            <a:pPr marL="182880" indent="228600">
              <a:lnSpc>
                <a:spcPct val="120000"/>
              </a:lnSpc>
              <a:spcBef>
                <a:spcPct val="0"/>
              </a:spcBef>
              <a:spcAft>
                <a:spcPct val="0"/>
              </a:spcAft>
              <a:buFont typeface="Symbol"/>
              <a:buChar char="·"/>
            </a:pPr>
            <a:r>
              <a:rPr lang="en-US" sz="2000" b="1" spc="-15" smtClean="0">
                <a:solidFill>
                  <a:srgbClr val="0070C0"/>
                </a:solidFill>
                <a:cs typeface="Calibri" panose="020f0502020204030204" pitchFamily="34" charset="0"/>
              </a:rPr>
              <a:t>Rule 1.13(f)</a:t>
            </a:r>
            <a:r>
              <a:rPr lang="en-US" sz="2000" spc="-15">
                <a:solidFill>
                  <a:srgbClr val="000000"/>
                </a:solidFill>
                <a:cs typeface="Calibri" panose="020f0502020204030204" pitchFamily="34" charset="0"/>
              </a:rPr>
              <a:t> – </a:t>
            </a:r>
            <a:r>
              <a:rPr lang="en-US" sz="2000" spc="-15" smtClean="0">
                <a:solidFill>
                  <a:srgbClr val="000000"/>
                </a:solidFill>
                <a:cs typeface="Calibri" panose="020f0502020204030204" pitchFamily="34" charset="0"/>
              </a:rPr>
              <a:t>“In dealing with an organization’s directors, officers,</a:t>
            </a:r>
          </a:p>
          <a:p>
            <a:pPr marL="182880" indent="0">
              <a:lnSpc>
                <a:spcPct val="120000"/>
              </a:lnSpc>
              <a:spcBef>
                <a:spcPct val="0"/>
              </a:spcBef>
              <a:spcAft>
                <a:spcPct val="0"/>
              </a:spcAft>
              <a:buNone/>
            </a:pPr>
            <a:r>
              <a:rPr lang="en-US" sz="2000" spc="-15">
                <a:solidFill>
                  <a:srgbClr val="000000"/>
                </a:solidFill>
                <a:cs typeface="Calibri" panose="020f0502020204030204" pitchFamily="34" charset="0"/>
              </a:rPr>
              <a:t> </a:t>
            </a:r>
            <a:r>
              <a:rPr lang="en-US" sz="2000" spc="-15" smtClean="0">
                <a:solidFill>
                  <a:srgbClr val="000000"/>
                </a:solidFill>
                <a:cs typeface="Calibri" panose="020f0502020204030204" pitchFamily="34" charset="0"/>
              </a:rPr>
              <a:t>   employees, members, shareholders, or other constituents, a </a:t>
            </a:r>
          </a:p>
          <a:p>
            <a:pPr marL="182880" indent="0">
              <a:lnSpc>
                <a:spcPct val="120000"/>
              </a:lnSpc>
              <a:spcBef>
                <a:spcPct val="0"/>
              </a:spcBef>
              <a:spcAft>
                <a:spcPct val="0"/>
              </a:spcAft>
              <a:buNone/>
            </a:pPr>
            <a:r>
              <a:rPr lang="en-US" sz="2000" spc="-15">
                <a:solidFill>
                  <a:srgbClr val="000000"/>
                </a:solidFill>
                <a:cs typeface="Calibri" panose="020f0502020204030204" pitchFamily="34" charset="0"/>
              </a:rPr>
              <a:t> </a:t>
            </a:r>
            <a:r>
              <a:rPr lang="en-US" sz="2000" spc="-15" smtClean="0">
                <a:solidFill>
                  <a:srgbClr val="000000"/>
                </a:solidFill>
                <a:cs typeface="Calibri" panose="020f0502020204030204" pitchFamily="34" charset="0"/>
              </a:rPr>
              <a:t>   lawyer </a:t>
            </a:r>
            <a:r>
              <a:rPr lang="en-US" sz="2000" u="sng" spc="-15" smtClean="0">
                <a:solidFill>
                  <a:srgbClr val="000000"/>
                </a:solidFill>
                <a:cs typeface="Calibri" panose="020f0502020204030204" pitchFamily="34" charset="0"/>
              </a:rPr>
              <a:t>shall explain the identity of the client </a:t>
            </a:r>
            <a:r>
              <a:rPr lang="en-US" sz="2000" spc="-15" smtClean="0">
                <a:solidFill>
                  <a:srgbClr val="000000"/>
                </a:solidFill>
                <a:cs typeface="Calibri" panose="020f0502020204030204" pitchFamily="34" charset="0"/>
              </a:rPr>
              <a:t>when the lawyer</a:t>
            </a:r>
          </a:p>
          <a:p>
            <a:pPr marL="182880" indent="0">
              <a:lnSpc>
                <a:spcPct val="120000"/>
              </a:lnSpc>
              <a:spcBef>
                <a:spcPct val="0"/>
              </a:spcBef>
              <a:spcAft>
                <a:spcPct val="0"/>
              </a:spcAft>
              <a:buNone/>
            </a:pPr>
            <a:r>
              <a:rPr lang="en-US" sz="2000" spc="-15">
                <a:solidFill>
                  <a:srgbClr val="000000"/>
                </a:solidFill>
                <a:cs typeface="Calibri" panose="020f0502020204030204" pitchFamily="34" charset="0"/>
              </a:rPr>
              <a:t> </a:t>
            </a:r>
            <a:r>
              <a:rPr lang="en-US" sz="2000" spc="-15" smtClean="0">
                <a:solidFill>
                  <a:srgbClr val="000000"/>
                </a:solidFill>
                <a:cs typeface="Calibri" panose="020f0502020204030204" pitchFamily="34" charset="0"/>
              </a:rPr>
              <a:t>   knows or reasonably should know that the </a:t>
            </a:r>
            <a:r>
              <a:rPr lang="en-US" sz="2000" u="sng" spc="-15" smtClean="0">
                <a:solidFill>
                  <a:srgbClr val="000000"/>
                </a:solidFill>
                <a:cs typeface="Calibri" panose="020f0502020204030204" pitchFamily="34" charset="0"/>
              </a:rPr>
              <a:t>organization’s interests </a:t>
            </a:r>
          </a:p>
          <a:p>
            <a:pPr marL="182880" indent="0">
              <a:lnSpc>
                <a:spcPct val="120000"/>
              </a:lnSpc>
              <a:spcBef>
                <a:spcPct val="0"/>
              </a:spcBef>
              <a:spcAft>
                <a:spcPct val="0"/>
              </a:spcAft>
              <a:buNone/>
            </a:pPr>
            <a:r>
              <a:rPr lang="en-US" sz="2000" spc="-15" smtClean="0">
                <a:solidFill>
                  <a:srgbClr val="000000"/>
                </a:solidFill>
                <a:cs typeface="Calibri" panose="020f0502020204030204" pitchFamily="34" charset="0"/>
              </a:rPr>
              <a:t>    </a:t>
            </a:r>
            <a:r>
              <a:rPr lang="en-US" sz="2000" u="sng" spc="-15" smtClean="0">
                <a:solidFill>
                  <a:srgbClr val="000000"/>
                </a:solidFill>
                <a:cs typeface="Calibri" panose="020f0502020204030204" pitchFamily="34" charset="0"/>
              </a:rPr>
              <a:t>are adverse to those of the constituents</a:t>
            </a:r>
            <a:r>
              <a:rPr lang="en-US" sz="2000" spc="-15" smtClean="0">
                <a:solidFill>
                  <a:srgbClr val="000000"/>
                </a:solidFill>
                <a:cs typeface="Calibri" panose="020f0502020204030204" pitchFamily="34" charset="0"/>
              </a:rPr>
              <a:t> with whom the law is</a:t>
            </a:r>
          </a:p>
          <a:p>
            <a:pPr marL="182880" indent="0">
              <a:lnSpc>
                <a:spcPct val="120000"/>
              </a:lnSpc>
              <a:spcBef>
                <a:spcPct val="0"/>
              </a:spcBef>
              <a:spcAft>
                <a:spcPct val="0"/>
              </a:spcAft>
              <a:buNone/>
            </a:pPr>
            <a:r>
              <a:rPr lang="en-US" sz="2000" spc="-15">
                <a:solidFill>
                  <a:srgbClr val="000000"/>
                </a:solidFill>
                <a:cs typeface="Calibri" panose="020f0502020204030204" pitchFamily="34" charset="0"/>
              </a:rPr>
              <a:t> </a:t>
            </a:r>
            <a:r>
              <a:rPr lang="en-US" sz="2000" spc="-15" smtClean="0">
                <a:solidFill>
                  <a:srgbClr val="000000"/>
                </a:solidFill>
                <a:cs typeface="Calibri" panose="020f0502020204030204" pitchFamily="34" charset="0"/>
              </a:rPr>
              <a:t>   dealing.</a:t>
            </a:r>
          </a:p>
          <a:p>
            <a:pPr marL="182880" indent="228600">
              <a:lnSpc>
                <a:spcPct val="120000"/>
              </a:lnSpc>
              <a:spcBef>
                <a:spcPct val="0"/>
              </a:spcBef>
              <a:spcAft>
                <a:spcPct val="0"/>
              </a:spcAft>
              <a:buFont typeface="Symbol"/>
              <a:buChar char="·"/>
            </a:pPr>
            <a:endParaRPr lang="en-US" sz="2000" spc="-15" smtClean="0">
              <a:solidFill>
                <a:srgbClr val="000000"/>
              </a:solidFill>
              <a:cs typeface="Calibri" panose="020f0502020204030204" pitchFamily="34" charset="0"/>
            </a:endParaRPr>
          </a:p>
          <a:p>
            <a:pPr marL="182880" indent="228600">
              <a:lnSpc>
                <a:spcPct val="120000"/>
              </a:lnSpc>
              <a:spcBef>
                <a:spcPct val="0"/>
              </a:spcBef>
              <a:spcAft>
                <a:spcPct val="0"/>
              </a:spcAft>
              <a:buFont typeface="Symbol"/>
              <a:buChar char="·"/>
            </a:pPr>
            <a:r>
              <a:rPr lang="en-US" sz="2000" spc="-15" smtClean="0">
                <a:solidFill>
                  <a:srgbClr val="000000"/>
                </a:solidFill>
                <a:cs typeface="Calibri" panose="020f0502020204030204" pitchFamily="34" charset="0"/>
              </a:rPr>
              <a:t>Provide </a:t>
            </a:r>
            <a:r>
              <a:rPr lang="en-US" sz="2000" i="1" spc="-15" smtClean="0">
                <a:solidFill>
                  <a:srgbClr val="000000"/>
                </a:solidFill>
                <a:cs typeface="Calibri" panose="020f0502020204030204" pitchFamily="34" charset="0"/>
              </a:rPr>
              <a:t>Upjohn</a:t>
            </a:r>
            <a:r>
              <a:rPr lang="en-US" sz="2000" spc="-15" smtClean="0">
                <a:solidFill>
                  <a:srgbClr val="000000"/>
                </a:solidFill>
                <a:cs typeface="Calibri" panose="020f0502020204030204" pitchFamily="34" charset="0"/>
              </a:rPr>
              <a:t> warnings.</a:t>
            </a:r>
          </a:p>
          <a:p>
            <a:pPr marL="182880" indent="228600">
              <a:lnSpc>
                <a:spcPct val="120000"/>
              </a:lnSpc>
              <a:spcBef>
                <a:spcPct val="0"/>
              </a:spcBef>
              <a:spcAft>
                <a:spcPct val="0"/>
              </a:spcAft>
              <a:buFont typeface="Symbol"/>
              <a:buChar char="·"/>
            </a:pPr>
            <a:endParaRPr lang="en-US" sz="2000" spc="-15" smtClean="0">
              <a:solidFill>
                <a:srgbClr val="000000"/>
              </a:solidFill>
              <a:cs typeface="Calibri" panose="020f0502020204030204" pitchFamily="34" charset="0"/>
            </a:endParaRPr>
          </a:p>
          <a:p>
            <a:pPr marL="182880" indent="228600">
              <a:lnSpc>
                <a:spcPct val="120000"/>
              </a:lnSpc>
              <a:spcBef>
                <a:spcPct val="0"/>
              </a:spcBef>
              <a:spcAft>
                <a:spcPct val="0"/>
              </a:spcAft>
              <a:buFont typeface="Symbol"/>
              <a:buChar char="·"/>
            </a:pPr>
            <a:r>
              <a:rPr lang="en-US" sz="2000" spc="-15" smtClean="0">
                <a:solidFill>
                  <a:srgbClr val="000000"/>
                </a:solidFill>
                <a:cs typeface="Calibri" panose="020f0502020204030204" pitchFamily="34" charset="0"/>
              </a:rPr>
              <a:t>Follow best practices.</a:t>
            </a:r>
            <a:endParaRPr lang="en-US" sz="2000">
              <a:solidFill>
                <a:srgbClr val="000000"/>
              </a:solidFill>
              <a:cs typeface="Calibri" panose="020f0502020204030204" pitchFamily="34" charset="0"/>
            </a:endParaRPr>
          </a:p>
        </p:txBody>
      </p:sp>
    </p:spTree>
    <p:extLst>
      <p:ext uri="{BB962C8B-B14F-4D97-AF65-F5344CB8AC3E}">
        <p14:creationId xmlns:p14="http://schemas.microsoft.com/office/powerpoint/2010/main" val="332690486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p:properties xmlns:p="http://schemas.microsoft.com/office/2006/metadata/properties" xmlns:xsi="http://www.w3.org/2001/XMLSchema-instance" xmlns:pc="http://schemas.microsoft.com/office/infopath/2007/PartnerControls">
  <documentManagement>
    <Meeting_x0020_Year xmlns="9d2a28cd-0840-45fb-a10a-82a43d6af7ee">1</Meeting_x0020_Year>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649FEA07A8944F912B2B842DFFD55D" ma:contentTypeVersion="2" ma:contentTypeDescription="Create a new document." ma:contentTypeScope="" ma:versionID="d0d9b4a9a4647a9e05b50549cbbfd0c0">
  <xsd:schema xmlns:xsd="http://www.w3.org/2001/XMLSchema" xmlns:xs="http://www.w3.org/2001/XMLSchema" xmlns:p="http://schemas.microsoft.com/office/2006/metadata/properties" xmlns:ns1="http://schemas.microsoft.com/sharepoint/v3" xmlns:ns2="5754e087-ab4c-4fc7-aa1c-3fa3a01c5445" xmlns:ns3="9d2a28cd-0840-45fb-a10a-82a43d6af7ee" targetNamespace="http://schemas.microsoft.com/office/2006/metadata/properties" ma:root="true" ma:fieldsID="296f9f187fa11fb808241b27bb1040fd" ns1:_="" ns2:_="" ns3:_="">
    <xsd:import namespace="http://schemas.microsoft.com/sharepoint/v3"/>
    <xsd:import namespace="5754e087-ab4c-4fc7-aa1c-3fa3a01c5445"/>
    <xsd:import namespace="9d2a28cd-0840-45fb-a10a-82a43d6af7e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Ye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54e087-ab4c-4fc7-aa1c-3fa3a01c54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d2a28cd-0840-45fb-a10a-82a43d6af7ee" elementFormDefault="qualified">
    <xsd:import namespace="http://schemas.microsoft.com/office/2006/documentManagement/types"/>
    <xsd:import namespace="http://schemas.microsoft.com/office/infopath/2007/PartnerControls"/>
    <xsd:element name="Meeting_x0020_Year" ma:index="13" ma:displayName="Meeting Year" ma:indexed="true" ma:list="{cf241be6-b441-4839-b896-143e2ecbb192}" ma:internalName="Meeting_x0020_Year"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9B7D797-8B2C-4EF0-B74F-A8B94B39CF97}">
  <ds:schemaRefs>
    <ds:schemaRef ds:uri="9d2a28cd-0840-45fb-a10a-82a43d6af7ee"/>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5754e087-ab4c-4fc7-aa1c-3fa3a01c5445"/>
    <ds:schemaRef ds:uri="http://purl.org/dc/elements/1.1/"/>
    <ds:schemaRef ds:uri="http://www.w3.org/XML/1998/namespace"/>
  </ds:schemaRefs>
</ds:datastoreItem>
</file>

<file path=customXml/itemProps2.xml><?xml version="1.0" encoding="utf-8"?>
<ds:datastoreItem xmlns:ds="http://schemas.openxmlformats.org/officeDocument/2006/customXml" ds:itemID="{425DC31C-D130-4CDF-853E-D8ED5B52A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54e087-ab4c-4fc7-aa1c-3fa3a01c5445"/>
    <ds:schemaRef ds:uri="9d2a28cd-0840-45fb-a10a-82a43d6af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BC034A-9A0C-4F3B-A8CD-8668417A4185}">
  <ds:schemaRefs>
    <ds:schemaRef ds:uri="http://schemas.microsoft.com/office/2006/metadata/longProperties"/>
  </ds:schemaRefs>
</ds:datastoreItem>
</file>

<file path=customXml/itemProps4.xml><?xml version="1.0" encoding="utf-8"?>
<ds:datastoreItem xmlns:ds="http://schemas.openxmlformats.org/officeDocument/2006/customXml" ds:itemID="{F2704055-3A4D-4B7E-B8D2-66C7D530F44F}">
  <ds:schemaRefs>
    <ds:schemaRef ds:uri="http://schemas.microsoft.com/sharepoint/v3/contenttype/forms"/>
  </ds:schemaRefs>
</ds:datastoreItem>
</file>

<file path=customXml/itemProps5.xml><?xml version="1.0" encoding="utf-8"?>
<ds:datastoreItem xmlns:ds="http://schemas.openxmlformats.org/officeDocument/2006/customXml" ds:itemID="{4879C69A-7428-4159-8029-CC356100BCDE}">
  <ds:schemaRefs>
    <ds:schemaRef ds:uri="http://schemas.microsoft.com/sharepoint/events"/>
  </ds:schemaRefs>
</ds:datastoreItem>
</file>

<file path=docProps/app.xml><?xml version="1.0" encoding="utf-8"?>
<Properties xmlns:vt="http://schemas.openxmlformats.org/officeDocument/2006/docPropsVTypes" xmlns="http://schemas.openxmlformats.org/officeDocument/2006/extended-properties">
  <Company/>
  <PresentationFormat>On-screen Show (16:9)</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